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sldIdLst>
    <p:sldId id="256" r:id="rId2"/>
    <p:sldId id="257" r:id="rId3"/>
    <p:sldId id="267" r:id="rId4"/>
    <p:sldId id="269" r:id="rId5"/>
    <p:sldId id="276" r:id="rId6"/>
    <p:sldId id="268" r:id="rId7"/>
    <p:sldId id="270" r:id="rId8"/>
    <p:sldId id="258" r:id="rId9"/>
    <p:sldId id="259" r:id="rId10"/>
    <p:sldId id="260" r:id="rId11"/>
    <p:sldId id="272" r:id="rId12"/>
    <p:sldId id="274" r:id="rId13"/>
    <p:sldId id="27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68664" autoAdjust="0"/>
  </p:normalViewPr>
  <p:slideViewPr>
    <p:cSldViewPr snapToObjects="1" showGuides="1">
      <p:cViewPr varScale="1">
        <p:scale>
          <a:sx n="65" d="100"/>
          <a:sy n="65" d="100"/>
        </p:scale>
        <p:origin x="-1488" y="-104"/>
      </p:cViewPr>
      <p:guideLst>
        <p:guide orient="horz" pos="1104"/>
        <p:guide pos="297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EE33A-660E-C84A-B828-66CD4386E7A3}" type="datetimeFigureOut">
              <a:rPr lang="en-US" smtClean="0"/>
              <a:pPr/>
              <a:t>9/8/12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2FE66-5F38-224B-B84A-AC7B0050D7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introduces a first look at data produced by various NGS platforms, file formats like FASTA, FASTQ, SFF, BAM/SAM, interval tables. Also introduces software tools to deal with NGS data, might mention visual tools such as CLC and </a:t>
            </a:r>
            <a:r>
              <a:rPr lang="en-US" baseline="0" dirty="0" err="1" smtClean="0"/>
              <a:t>Geneious</a:t>
            </a:r>
            <a:r>
              <a:rPr lang="en-US" baseline="0" dirty="0" smtClean="0"/>
              <a:t> but show that command line tools have all functionality. Show periodic table of bioinformatics elements. Exercise: look at NGS data in a text editor, determine what </a:t>
            </a:r>
            <a:r>
              <a:rPr lang="en-US" baseline="0" smtClean="0"/>
              <a:t>FASTQ dialect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Phred's</a:t>
            </a:r>
            <a:r>
              <a:rPr lang="en-US" dirty="0" smtClean="0"/>
              <a:t> approach to base calling and calculating quality scores was outlined by Ewing et al.. To determine quality scores, </a:t>
            </a:r>
            <a:r>
              <a:rPr lang="en-US" dirty="0" err="1" smtClean="0"/>
              <a:t>Phred</a:t>
            </a:r>
            <a:r>
              <a:rPr lang="en-US" dirty="0" smtClean="0"/>
              <a:t> first calculates several parameters related to peak shape and peak resolution at each base. </a:t>
            </a:r>
            <a:r>
              <a:rPr lang="en-US" dirty="0" err="1" smtClean="0"/>
              <a:t>Phred</a:t>
            </a:r>
            <a:r>
              <a:rPr lang="en-US" dirty="0" smtClean="0"/>
              <a:t> then uses these parameters to look up a corresponding quality score in huge lookup tables. These lookup tables were generated from sequence traces where the correct sequence was known, and are hard coded in </a:t>
            </a:r>
            <a:r>
              <a:rPr lang="en-US" dirty="0" err="1" smtClean="0"/>
              <a:t>Phred</a:t>
            </a:r>
            <a:r>
              <a:rPr lang="en-US" dirty="0" smtClean="0"/>
              <a:t>; different lookup tables are used for different sequencing chemistries and machines. An evaluation of the accuracy of </a:t>
            </a:r>
            <a:r>
              <a:rPr lang="en-US" dirty="0" err="1" smtClean="0"/>
              <a:t>Phred</a:t>
            </a:r>
            <a:r>
              <a:rPr lang="en-US" dirty="0" smtClean="0"/>
              <a:t> quality scores for a number of variations in sequencing chemistry and instrumentation showed that </a:t>
            </a:r>
            <a:r>
              <a:rPr lang="en-US" dirty="0" err="1" smtClean="0"/>
              <a:t>Phred</a:t>
            </a:r>
            <a:r>
              <a:rPr lang="en-US" dirty="0" smtClean="0"/>
              <a:t> quality scores are highly accurate.[7]</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a:t>
            </a:r>
            <a:r>
              <a:rPr lang="en-US" baseline="0" dirty="0" smtClean="0"/>
              <a:t> between different manufacturers</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454 reads differ from standard sequencing reads in that the 454 data does not provide individual base measurements from which </a:t>
            </a:r>
            <a:r>
              <a:rPr lang="en-US" dirty="0" err="1" smtClean="0"/>
              <a:t>basecalls</a:t>
            </a:r>
            <a:r>
              <a:rPr lang="en-US" dirty="0" smtClean="0"/>
              <a:t> can be derived. Instead, it provides measurements that estimate the length of the next </a:t>
            </a:r>
            <a:r>
              <a:rPr lang="en-US" dirty="0" err="1" smtClean="0"/>
              <a:t>homopolymer</a:t>
            </a:r>
            <a:r>
              <a:rPr lang="en-US" dirty="0" smtClean="0"/>
              <a:t> stretch in the sequence (i.e., in "AAATGG", "AAA" is a 3-mer stretch of A's, "T" is a 1-mer stretch of T's and "GG" is a 2-mer stretch of G's). A </a:t>
            </a:r>
            <a:r>
              <a:rPr lang="en-US" dirty="0" err="1" smtClean="0"/>
              <a:t>basecalled</a:t>
            </a:r>
            <a:r>
              <a:rPr lang="en-US" dirty="0" smtClean="0"/>
              <a:t> sequence is then derived by converting each estimate into a </a:t>
            </a:r>
            <a:r>
              <a:rPr lang="en-US" dirty="0" err="1" smtClean="0"/>
              <a:t>homopolymer</a:t>
            </a:r>
            <a:r>
              <a:rPr lang="en-US" dirty="0" smtClean="0"/>
              <a:t> stretch of that length and concatenating the </a:t>
            </a:r>
            <a:r>
              <a:rPr lang="en-US" dirty="0" err="1" smtClean="0"/>
              <a:t>homopolymers</a:t>
            </a:r>
            <a:r>
              <a:rPr lang="en-US" dirty="0" smtClean="0"/>
              <a: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extended CIGAR and the pileup output. (a) Alignments of one pair of reads and three single-end reads. (</a:t>
            </a:r>
            <a:r>
              <a:rPr lang="en-US" dirty="0" err="1" smtClean="0"/>
              <a:t>b</a:t>
            </a:r>
            <a:r>
              <a:rPr lang="en-US" dirty="0" smtClean="0"/>
              <a:t>)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a:t>
            </a:r>
            <a:r>
              <a:rPr lang="en-US" dirty="0" err="1" smtClean="0"/>
              <a:t>intron</a:t>
            </a:r>
            <a:r>
              <a:rPr lang="en-US" dirty="0" smtClean="0"/>
              <a:t>, indicated by the N operation. (</a:t>
            </a:r>
            <a:r>
              <a:rPr lang="en-US" dirty="0" err="1" smtClean="0"/>
              <a:t>c</a:t>
            </a:r>
            <a:r>
              <a:rPr lang="en-US" dirty="0" smtClean="0"/>
              <a:t>)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(dot) means a base that matched the reference on the forward strand</a:t>
            </a:r>
          </a:p>
          <a:p>
            <a:r>
              <a:rPr lang="en-US" dirty="0" smtClean="0"/>
              <a:t>, (comma) means a base that matched the reference on the reverse strand</a:t>
            </a:r>
          </a:p>
          <a:p>
            <a:r>
              <a:rPr lang="en-US" dirty="0" smtClean="0"/>
              <a:t>AGTCN denotes a base that did not match the reference on the forward strand</a:t>
            </a:r>
          </a:p>
          <a:p>
            <a:r>
              <a:rPr lang="en-US" dirty="0" err="1" smtClean="0"/>
              <a:t>agtcn</a:t>
            </a:r>
            <a:r>
              <a:rPr lang="en-US" dirty="0" smtClean="0"/>
              <a:t> denotes a base that did not match the reference on the reverse strand</a:t>
            </a:r>
          </a:p>
          <a:p>
            <a:r>
              <a:rPr lang="en-US" dirty="0" smtClean="0"/>
              <a:t>+[0-9]+[ACGTNacgtn]+ denotes an insertion of one or more bases</a:t>
            </a:r>
          </a:p>
          <a:p>
            <a:r>
              <a:rPr lang="en-US" dirty="0" smtClean="0"/>
              <a:t>-[0-9]+[ACGTNacgtn]+ denotes a deletion of one or more bases</a:t>
            </a:r>
          </a:p>
          <a:p>
            <a:r>
              <a:rPr lang="en-US" dirty="0" smtClean="0"/>
              <a:t>^ (caret) marks the start of a read segment and the ASCII of the character following `^' minus 33 gives the mapping quality</a:t>
            </a:r>
          </a:p>
          <a:p>
            <a:r>
              <a:rPr lang="en-US" dirty="0" smtClean="0"/>
              <a:t>$ (dollar) marks the end of a read segment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this exercise we will pick a set of the erroneous FASTQ</a:t>
            </a:r>
            <a:r>
              <a:rPr lang="en-US" baseline="0" dirty="0" smtClean="0"/>
              <a:t> sequences (in data/</a:t>
            </a:r>
            <a:r>
              <a:rPr lang="en-US" baseline="0" dirty="0" err="1" smtClean="0"/>
              <a:t>fastq</a:t>
            </a:r>
            <a:r>
              <a:rPr lang="en-US" baseline="0" dirty="0" smtClean="0"/>
              <a:t>), </a:t>
            </a:r>
            <a:r>
              <a:rPr lang="en-US" baseline="0" dirty="0" err="1" smtClean="0"/>
              <a:t>anonymize</a:t>
            </a:r>
            <a:r>
              <a:rPr lang="en-US" baseline="0" dirty="0" smtClean="0"/>
              <a:t> their names and have students diagnose what's wrong with them in a text editor. At this point we're still at the do-it-by-hand stage so this is an exercise in viewing plain text in an editor.</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87E004-ACAC-BD41-B9FE-40E1A0F71FA8}" type="datetimeFigureOut">
              <a:rPr lang="en-US" smtClean="0"/>
              <a:pPr/>
              <a:t>9/8/12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787E004-ACAC-BD41-B9FE-40E1A0F71FA8}" type="datetimeFigureOut">
              <a:rPr lang="en-US" smtClean="0"/>
              <a:pPr/>
              <a:t>9/8/12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787E004-ACAC-BD41-B9FE-40E1A0F71FA8}" type="datetimeFigureOut">
              <a:rPr lang="en-US" smtClean="0"/>
              <a:pPr/>
              <a:t>9/8/12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787E004-ACAC-BD41-B9FE-40E1A0F71FA8}" type="datetimeFigureOut">
              <a:rPr lang="en-US" smtClean="0"/>
              <a:pPr/>
              <a:t>9/8/12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7E004-ACAC-BD41-B9FE-40E1A0F71FA8}" type="datetimeFigureOut">
              <a:rPr lang="en-US" smtClean="0"/>
              <a:pPr/>
              <a:t>9/8/12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7E004-ACAC-BD41-B9FE-40E1A0F71FA8}" type="datetimeFigureOut">
              <a:rPr lang="en-US" smtClean="0"/>
              <a:pPr/>
              <a:t>9/8/12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16721-415B-5545-B8BF-CAE382F841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NGS data</a:t>
            </a:r>
            <a:endParaRPr lang="en-US" dirty="0"/>
          </a:p>
        </p:txBody>
      </p:sp>
      <p:sp>
        <p:nvSpPr>
          <p:cNvPr id="3" name="Subtitle 2"/>
          <p:cNvSpPr>
            <a:spLocks noGrp="1"/>
          </p:cNvSpPr>
          <p:nvPr>
            <p:ph type="subTitle" idx="1"/>
          </p:nvPr>
        </p:nvSpPr>
        <p:spPr/>
        <p:txBody>
          <a:bodyPr/>
          <a:lstStyle/>
          <a:p>
            <a:r>
              <a:rPr lang="en-US" dirty="0" smtClean="0"/>
              <a:t>11 September 2012, 11.00-12.30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SAM/BAM</a:t>
            </a:r>
            <a:endParaRPr lang="en-US" dirty="0"/>
          </a:p>
        </p:txBody>
      </p:sp>
      <p:sp>
        <p:nvSpPr>
          <p:cNvPr id="5" name="Content Placeholder 4"/>
          <p:cNvSpPr>
            <a:spLocks noGrp="1"/>
          </p:cNvSpPr>
          <p:nvPr>
            <p:ph idx="1"/>
          </p:nvPr>
        </p:nvSpPr>
        <p:spPr/>
        <p:txBody>
          <a:bodyPr/>
          <a:lstStyle/>
          <a:p>
            <a:r>
              <a:rPr lang="en-US" dirty="0" smtClean="0"/>
              <a:t>Encodes reads aligned to a reference sequence</a:t>
            </a:r>
          </a:p>
          <a:p>
            <a:r>
              <a:rPr lang="en-US" dirty="0" smtClean="0"/>
              <a:t>Textual (SAM) and binary representations (BAM)</a:t>
            </a:r>
          </a:p>
          <a:p>
            <a:r>
              <a:rPr lang="en-US" dirty="0" err="1" smtClean="0"/>
              <a:t>Samtools</a:t>
            </a:r>
            <a:r>
              <a:rPr lang="en-US" dirty="0" smtClean="0"/>
              <a:t>, </a:t>
            </a:r>
            <a:r>
              <a:rPr lang="en-US" dirty="0" err="1" smtClean="0"/>
              <a:t>picard</a:t>
            </a:r>
            <a:r>
              <a:rPr lang="en-US" dirty="0" smtClean="0"/>
              <a:t>, EMBOSS, (</a:t>
            </a:r>
            <a:r>
              <a:rPr lang="en-US" dirty="0" err="1" smtClean="0"/>
              <a:t>Bio::SamTools</a:t>
            </a:r>
            <a:r>
              <a:rPr lang="en-US" dirty="0" smtClean="0"/>
              <a:t>, Galaxy)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SAM/BAM format</a:t>
            </a:r>
            <a:endParaRPr lang="en-US" dirty="0"/>
          </a:p>
        </p:txBody>
      </p:sp>
      <p:pic>
        <p:nvPicPr>
          <p:cNvPr id="7" name="Content Placeholder 6" descr="samtools.gif"/>
          <p:cNvPicPr>
            <a:picLocks noGrp="1" noChangeAspect="1"/>
          </p:cNvPicPr>
          <p:nvPr>
            <p:ph idx="1"/>
          </p:nvPr>
        </p:nvPicPr>
        <p:blipFill>
          <a:blip r:embed="rId3"/>
          <a:srcRect l="-22908" r="-22908"/>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Pileup</a:t>
            </a:r>
            <a:endParaRPr lang="en-US" dirty="0"/>
          </a:p>
        </p:txBody>
      </p:sp>
      <p:sp>
        <p:nvSpPr>
          <p:cNvPr id="3" name="Content Placeholder 2"/>
          <p:cNvSpPr>
            <a:spLocks noGrp="1"/>
          </p:cNvSpPr>
          <p:nvPr>
            <p:ph idx="1"/>
          </p:nvPr>
        </p:nvSpPr>
        <p:spPr/>
        <p:txBody>
          <a:bodyPr>
            <a:normAutofit/>
          </a:bodyPr>
          <a:lstStyle/>
          <a:p>
            <a:pPr>
              <a:buNone/>
            </a:pPr>
            <a:r>
              <a:rPr lang="en-US" sz="1500" b="1" dirty="0" smtClean="0">
                <a:latin typeface="Courier New"/>
                <a:cs typeface="Courier New"/>
              </a:rPr>
              <a:t>seq1 272 T 24  ,.$.....,,.,.,...,,,.,..^+. &lt;&lt;&lt;+;&lt;&lt;&lt;&lt;&lt;&lt;&lt;&lt;&lt;&lt;&lt;=&lt;;&lt;;7&lt;&amp;</a:t>
            </a:r>
          </a:p>
          <a:p>
            <a:pPr>
              <a:buNone/>
            </a:pPr>
            <a:r>
              <a:rPr lang="en-US" sz="1500" b="1" dirty="0" smtClean="0">
                <a:latin typeface="Courier New"/>
                <a:cs typeface="Courier New"/>
              </a:rPr>
              <a:t>seq1 273 T 23  ,.....,,.,.,...,,,.,..A &lt;&lt;&lt;;&lt;&lt;&lt;&lt;&lt;&lt;&lt;&lt;&lt;3&lt;=&lt;&lt;&lt;;&lt;&lt;+</a:t>
            </a:r>
          </a:p>
          <a:p>
            <a:pPr>
              <a:buNone/>
            </a:pPr>
            <a:r>
              <a:rPr lang="en-US" sz="1500" b="1" dirty="0" smtClean="0">
                <a:latin typeface="Courier New"/>
                <a:cs typeface="Courier New"/>
              </a:rPr>
              <a:t>seq1 274 T 23  ,.$....,,.,.,...,,,.,...    7&lt;7;&lt;;&lt;&lt;&lt;&lt;&lt;&lt;&lt;&lt;&lt;=&lt;;&lt;;&lt;&lt;6</a:t>
            </a:r>
          </a:p>
          <a:p>
            <a:pPr>
              <a:buNone/>
            </a:pPr>
            <a:r>
              <a:rPr lang="en-US" sz="1500" b="1" dirty="0" smtClean="0">
                <a:latin typeface="Courier New"/>
                <a:cs typeface="Courier New"/>
              </a:rPr>
              <a:t>seq1 275 A 23  ,$....,,.,.,...,,,.,...^</a:t>
            </a:r>
            <a:r>
              <a:rPr lang="en-US" sz="1500" b="1" dirty="0" err="1" smtClean="0">
                <a:latin typeface="Courier New"/>
                <a:cs typeface="Courier New"/>
              </a:rPr>
              <a:t>l</a:t>
            </a:r>
            <a:r>
              <a:rPr lang="en-US" sz="1500" b="1" dirty="0" smtClean="0">
                <a:latin typeface="Courier New"/>
                <a:cs typeface="Courier New"/>
              </a:rPr>
              <a:t>.  &lt;+;9*&lt;&lt;&lt;&lt;&lt;&lt;&lt;&lt;&lt;=&lt;&lt;:;&lt;&lt;&lt;&lt;</a:t>
            </a:r>
          </a:p>
          <a:p>
            <a:pPr>
              <a:buNone/>
            </a:pPr>
            <a:r>
              <a:rPr lang="en-US" sz="1500" b="1" dirty="0" smtClean="0">
                <a:latin typeface="Courier New"/>
                <a:cs typeface="Courier New"/>
              </a:rPr>
              <a:t>seq1 276 G 22  ...T,,.,.,...,,,.,....  33;+&lt;&lt;7=7&lt;&lt;7&lt;&amp;&lt;&lt;1;&lt;&lt;6&lt;</a:t>
            </a:r>
          </a:p>
          <a:p>
            <a:pPr>
              <a:buNone/>
            </a:pPr>
            <a:r>
              <a:rPr lang="en-US" sz="1500" b="1" dirty="0" smtClean="0">
                <a:latin typeface="Courier New"/>
                <a:cs typeface="Courier New"/>
              </a:rPr>
              <a:t>seq1 277 T 22  ....,,.,.,.C.,,,.,..G.  +7&lt;;&lt;&lt;&lt;&lt;&lt;&lt;&lt;&amp;&lt;=&lt;&lt;:;&lt;&lt;&amp;&lt;</a:t>
            </a:r>
          </a:p>
          <a:p>
            <a:pPr>
              <a:buNone/>
            </a:pPr>
            <a:endParaRPr lang="en-US" sz="1500" b="1" dirty="0" smtClean="0">
              <a:latin typeface="Courier New"/>
              <a:cs typeface="Courier New"/>
            </a:endParaRPr>
          </a:p>
          <a:p>
            <a:pPr marL="514350" indent="-514350">
              <a:buFont typeface="+mj-lt"/>
              <a:buAutoNum type="arabicPeriod"/>
            </a:pPr>
            <a:r>
              <a:rPr lang="en-US" sz="2162" dirty="0" smtClean="0">
                <a:cs typeface="Courier New"/>
              </a:rPr>
              <a:t>Sequence identifier</a:t>
            </a:r>
          </a:p>
          <a:p>
            <a:pPr marL="514350" indent="-514350">
              <a:buFont typeface="+mj-lt"/>
              <a:buAutoNum type="arabicPeriod"/>
            </a:pPr>
            <a:r>
              <a:rPr lang="en-US" sz="2162" dirty="0" smtClean="0">
                <a:cs typeface="Courier New"/>
              </a:rPr>
              <a:t>Position in sequence (starting from 1)</a:t>
            </a:r>
          </a:p>
          <a:p>
            <a:pPr marL="514350" indent="-514350">
              <a:buFont typeface="+mj-lt"/>
              <a:buAutoNum type="arabicPeriod"/>
            </a:pPr>
            <a:r>
              <a:rPr lang="en-US" sz="2162" dirty="0" smtClean="0">
                <a:cs typeface="Courier New"/>
              </a:rPr>
              <a:t>Nucleotide at that position</a:t>
            </a:r>
          </a:p>
          <a:p>
            <a:pPr marL="514350" indent="-514350">
              <a:buFont typeface="+mj-lt"/>
              <a:buAutoNum type="arabicPeriod"/>
            </a:pPr>
            <a:r>
              <a:rPr lang="en-US" sz="2162" dirty="0" smtClean="0">
                <a:cs typeface="Courier New"/>
              </a:rPr>
              <a:t>Number of aligned reads covering that position (depth of coverage)</a:t>
            </a:r>
          </a:p>
          <a:p>
            <a:pPr marL="514350" indent="-514350">
              <a:buFont typeface="+mj-lt"/>
              <a:buAutoNum type="arabicPeriod"/>
            </a:pPr>
            <a:r>
              <a:rPr lang="en-US" sz="2162" dirty="0" smtClean="0">
                <a:cs typeface="Courier New"/>
              </a:rPr>
              <a:t>Bases at that position from aligned reads</a:t>
            </a:r>
          </a:p>
          <a:p>
            <a:pPr marL="514350" indent="-514350">
              <a:buFont typeface="+mj-lt"/>
              <a:buAutoNum type="arabicPeriod"/>
            </a:pPr>
            <a:r>
              <a:rPr lang="en-US" sz="2162" dirty="0" smtClean="0">
                <a:cs typeface="Courier New"/>
              </a:rPr>
              <a:t>Mapping quality of those bases (OPTIONAL)</a:t>
            </a:r>
            <a:endParaRPr lang="en-US" dirty="0">
              <a:cs typeface="Courier New"/>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Tabular annotation files</a:t>
            </a:r>
            <a:endParaRPr lang="en-US" dirty="0"/>
          </a:p>
        </p:txBody>
      </p:sp>
      <p:sp>
        <p:nvSpPr>
          <p:cNvPr id="3" name="Content Placeholder 2"/>
          <p:cNvSpPr>
            <a:spLocks noGrp="1"/>
          </p:cNvSpPr>
          <p:nvPr>
            <p:ph idx="1"/>
          </p:nvPr>
        </p:nvSpPr>
        <p:spPr/>
        <p:txBody>
          <a:bodyPr/>
          <a:lstStyle/>
          <a:p>
            <a:r>
              <a:rPr lang="en-US" dirty="0" smtClean="0"/>
              <a:t>Once data cleaning, alignment or assembly are complete, further annotation follows, e.g.</a:t>
            </a:r>
          </a:p>
          <a:p>
            <a:pPr lvl="1"/>
            <a:r>
              <a:rPr lang="en-US" dirty="0" smtClean="0"/>
              <a:t>Structural variation</a:t>
            </a:r>
          </a:p>
          <a:p>
            <a:pPr lvl="1"/>
            <a:r>
              <a:rPr lang="en-US" smtClean="0"/>
              <a:t>SNPs</a:t>
            </a:r>
          </a:p>
          <a:p>
            <a:r>
              <a:rPr lang="en-US" dirty="0" smtClean="0"/>
              <a:t>Various tabular data conventions exist</a:t>
            </a:r>
          </a:p>
          <a:p>
            <a:pPr lvl="1"/>
            <a:r>
              <a:rPr lang="en-US" dirty="0" smtClean="0"/>
              <a:t>BED</a:t>
            </a:r>
          </a:p>
          <a:p>
            <a:pPr lvl="1"/>
            <a:r>
              <a:rPr lang="en-US" dirty="0" smtClean="0"/>
              <a:t>VCG</a:t>
            </a:r>
          </a:p>
          <a:p>
            <a:pPr lvl="1"/>
            <a:r>
              <a:rPr lang="en-US" dirty="0" smtClean="0"/>
              <a:t>GFF, GFF3, GTF</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FASTQ errors</a:t>
            </a:r>
            <a:endParaRPr lang="en-US" dirty="0"/>
          </a:p>
        </p:txBody>
      </p:sp>
      <p:sp>
        <p:nvSpPr>
          <p:cNvPr id="3" name="Content Placeholder 2"/>
          <p:cNvSpPr>
            <a:spLocks noGrp="1"/>
          </p:cNvSpPr>
          <p:nvPr>
            <p:ph idx="1"/>
          </p:nvPr>
        </p:nvSpPr>
        <p:spPr/>
        <p:txBody>
          <a:bodyPr/>
          <a:lstStyle/>
          <a:p>
            <a:r>
              <a:rPr lang="en-US" dirty="0" smtClean="0"/>
              <a:t>The FASTQ files in the </a:t>
            </a:r>
            <a:r>
              <a:rPr lang="en-US" dirty="0" err="1" smtClean="0"/>
              <a:t>fastq_errors</a:t>
            </a:r>
            <a:r>
              <a:rPr lang="en-US" dirty="0" smtClean="0"/>
              <a:t> folder each have something wrong with them that can be diagnosed by eye. Open each file in a text editor, note what the error is and on which line it occurs.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file formats</a:t>
            </a:r>
            <a:endParaRPr lang="en-US" dirty="0"/>
          </a:p>
        </p:txBody>
      </p:sp>
      <p:sp>
        <p:nvSpPr>
          <p:cNvPr id="3" name="Content Placeholder 2"/>
          <p:cNvSpPr>
            <a:spLocks noGrp="1"/>
          </p:cNvSpPr>
          <p:nvPr>
            <p:ph sz="half" idx="1"/>
          </p:nvPr>
        </p:nvSpPr>
        <p:spPr/>
        <p:txBody>
          <a:bodyPr/>
          <a:lstStyle/>
          <a:p>
            <a:r>
              <a:rPr lang="en-US" dirty="0" smtClean="0"/>
              <a:t>Binary or text-based</a:t>
            </a:r>
          </a:p>
          <a:p>
            <a:r>
              <a:rPr lang="en-US" dirty="0" smtClean="0"/>
              <a:t>High-volume, simple</a:t>
            </a:r>
          </a:p>
          <a:p>
            <a:r>
              <a:rPr lang="en-US" dirty="0" smtClean="0"/>
              <a:t>Single sequence or aligned</a:t>
            </a:r>
          </a:p>
          <a:p>
            <a:r>
              <a:rPr lang="en-US" dirty="0" smtClean="0"/>
              <a:t>With quality scores</a:t>
            </a:r>
            <a:endParaRPr lang="en-US" dirty="0"/>
          </a:p>
        </p:txBody>
      </p:sp>
      <p:sp>
        <p:nvSpPr>
          <p:cNvPr id="4" name="Content Placeholder 3"/>
          <p:cNvSpPr>
            <a:spLocks noGrp="1"/>
          </p:cNvSpPr>
          <p:nvPr>
            <p:ph sz="half" idx="2"/>
          </p:nvPr>
        </p:nvSpPr>
        <p:spPr/>
        <p:txBody>
          <a:bodyPr/>
          <a:lstStyle/>
          <a:p>
            <a:r>
              <a:rPr lang="en-US" b="1" dirty="0" smtClean="0"/>
              <a:t>FASTA+QUAL</a:t>
            </a:r>
          </a:p>
          <a:p>
            <a:r>
              <a:rPr lang="en-US" b="1" dirty="0" smtClean="0"/>
              <a:t>FASTQ</a:t>
            </a:r>
          </a:p>
          <a:p>
            <a:r>
              <a:rPr lang="en-US" b="1" dirty="0" smtClean="0"/>
              <a:t>SAM/BAM</a:t>
            </a:r>
          </a:p>
          <a:p>
            <a:r>
              <a:rPr lang="en-US" b="1" dirty="0" smtClean="0"/>
              <a:t>Pileup</a:t>
            </a:r>
          </a:p>
          <a:p>
            <a:r>
              <a:rPr lang="en-US" b="1" dirty="0" smtClean="0"/>
              <a:t>VCF</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4" name="Content Placeholder 3"/>
          <p:cNvSpPr>
            <a:spLocks noGrp="1"/>
          </p:cNvSpPr>
          <p:nvPr>
            <p:ph sz="half" idx="1"/>
          </p:nvPr>
        </p:nvSpPr>
        <p:spPr/>
        <p:txBody>
          <a:bodyPr>
            <a:normAutofit lnSpcReduction="10000"/>
          </a:bodyPr>
          <a:lstStyle/>
          <a:p>
            <a:pPr marL="0" indent="0">
              <a:buNone/>
            </a:pPr>
            <a:r>
              <a:rPr lang="en-US" dirty="0" err="1" smtClean="0"/>
              <a:t>Phred</a:t>
            </a:r>
            <a:r>
              <a:rPr lang="en-US" dirty="0" smtClean="0"/>
              <a:t> quality scores are used for:</a:t>
            </a:r>
          </a:p>
          <a:p>
            <a:r>
              <a:rPr lang="en-US" dirty="0" smtClean="0"/>
              <a:t>Assessment of sequence quality</a:t>
            </a:r>
          </a:p>
          <a:p>
            <a:r>
              <a:rPr lang="en-US" dirty="0" smtClean="0"/>
              <a:t>Recognition and removal of low-quality sequence (end clipping)</a:t>
            </a:r>
          </a:p>
          <a:p>
            <a:r>
              <a:rPr lang="en-US" dirty="0" smtClean="0"/>
              <a:t>Determination of accurate consensus sequences</a:t>
            </a:r>
          </a:p>
          <a:p>
            <a:endParaRPr lang="en-US" dirty="0"/>
          </a:p>
        </p:txBody>
      </p:sp>
      <p:pic>
        <p:nvPicPr>
          <p:cNvPr id="6" name="Content Placeholder 5" descr="sequence_trace_MED.jpeg"/>
          <p:cNvPicPr>
            <a:picLocks noGrp="1" noChangeAspect="1"/>
          </p:cNvPicPr>
          <p:nvPr>
            <p:ph sz="half" idx="2"/>
          </p:nvPr>
        </p:nvPicPr>
        <p:blipFill>
          <a:blip r:embed="rId3"/>
          <a:srcRect l="-76" r="-76"/>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3" name="Content Placeholder 2"/>
          <p:cNvSpPr>
            <a:spLocks noGrp="1"/>
          </p:cNvSpPr>
          <p:nvPr>
            <p:ph idx="1"/>
          </p:nvPr>
        </p:nvSpPr>
        <p:spPr/>
        <p:txBody>
          <a:bodyPr/>
          <a:lstStyle/>
          <a:p>
            <a:r>
              <a:rPr lang="en-US" dirty="0" err="1" smtClean="0"/>
              <a:t>Phred</a:t>
            </a:r>
            <a:r>
              <a:rPr lang="en-US" dirty="0" smtClean="0"/>
              <a:t> quality scores  are defined as a property which is logarithmically related to the base-calling error probabilities.</a:t>
            </a:r>
          </a:p>
          <a:p>
            <a:r>
              <a:rPr lang="en-US" i="1" dirty="0" smtClean="0"/>
              <a:t>Q</a:t>
            </a:r>
            <a:r>
              <a:rPr lang="en-US" dirty="0" smtClean="0"/>
              <a:t> = -10 log</a:t>
            </a:r>
            <a:r>
              <a:rPr lang="en-US" baseline="-25000" dirty="0" smtClean="0"/>
              <a:t>10</a:t>
            </a:r>
            <a:r>
              <a:rPr lang="en-US" dirty="0" smtClean="0"/>
              <a:t> </a:t>
            </a:r>
            <a:r>
              <a:rPr lang="en-US" i="1" dirty="0" smtClean="0"/>
              <a:t>P</a:t>
            </a:r>
            <a:endParaRPr lang="en-US" i="1" dirty="0"/>
          </a:p>
        </p:txBody>
      </p:sp>
      <p:graphicFrame>
        <p:nvGraphicFramePr>
          <p:cNvPr id="5" name="Content Placeholder 4"/>
          <p:cNvGraphicFramePr>
            <a:graphicFrameLocks noGrp="1"/>
          </p:cNvGraphicFramePr>
          <p:nvPr>
            <p:ph sz="half" idx="4294967295"/>
          </p:nvPr>
        </p:nvGraphicFramePr>
        <p:xfrm>
          <a:off x="533400" y="4023360"/>
          <a:ext cx="8001000" cy="22250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err="1" smtClean="0"/>
                        <a:t>Phred</a:t>
                      </a:r>
                      <a:r>
                        <a:rPr lang="en-US" dirty="0" smtClean="0"/>
                        <a:t> quality score Q</a:t>
                      </a:r>
                      <a:endParaRPr lang="en-US" dirty="0"/>
                    </a:p>
                  </a:txBody>
                  <a:tcPr/>
                </a:tc>
                <a:tc>
                  <a:txBody>
                    <a:bodyPr/>
                    <a:lstStyle/>
                    <a:p>
                      <a:r>
                        <a:rPr lang="en-US" i="1" dirty="0" smtClean="0"/>
                        <a:t>P</a:t>
                      </a:r>
                      <a:r>
                        <a:rPr lang="en-US" dirty="0" smtClean="0"/>
                        <a:t> of incorrect base call</a:t>
                      </a:r>
                      <a:endParaRPr lang="en-US" dirty="0"/>
                    </a:p>
                  </a:txBody>
                  <a:tcPr/>
                </a:tc>
                <a:tc>
                  <a:txBody>
                    <a:bodyPr/>
                    <a:lstStyle/>
                    <a:p>
                      <a:r>
                        <a:rPr lang="en-US" dirty="0" smtClean="0"/>
                        <a:t>Base call accuracy</a:t>
                      </a:r>
                      <a:endParaRPr lang="en-US" dirty="0"/>
                    </a:p>
                  </a:txBody>
                  <a:tcPr/>
                </a:tc>
              </a:tr>
              <a:tr h="370840">
                <a:tc>
                  <a:txBody>
                    <a:bodyPr/>
                    <a:lstStyle/>
                    <a:p>
                      <a:r>
                        <a:rPr lang="en-US" dirty="0" smtClean="0"/>
                        <a:t>10</a:t>
                      </a:r>
                    </a:p>
                  </a:txBody>
                  <a:tcPr/>
                </a:tc>
                <a:tc>
                  <a:txBody>
                    <a:bodyPr/>
                    <a:lstStyle/>
                    <a:p>
                      <a:r>
                        <a:rPr lang="en-US" dirty="0" smtClean="0"/>
                        <a:t>1 in 10</a:t>
                      </a:r>
                      <a:endParaRPr lang="en-US" dirty="0"/>
                    </a:p>
                  </a:txBody>
                  <a:tcPr/>
                </a:tc>
                <a:tc>
                  <a:txBody>
                    <a:bodyPr/>
                    <a:lstStyle/>
                    <a:p>
                      <a:r>
                        <a:rPr lang="en-US" dirty="0" smtClean="0"/>
                        <a:t>90%</a:t>
                      </a:r>
                      <a:endParaRPr lang="en-US" dirty="0"/>
                    </a:p>
                  </a:txBody>
                  <a:tcPr/>
                </a:tc>
              </a:tr>
              <a:tr h="370840">
                <a:tc>
                  <a:txBody>
                    <a:bodyPr/>
                    <a:lstStyle/>
                    <a:p>
                      <a:r>
                        <a:rPr lang="en-US" dirty="0" smtClean="0"/>
                        <a:t>20</a:t>
                      </a:r>
                      <a:endParaRPr lang="en-US" dirty="0"/>
                    </a:p>
                  </a:txBody>
                  <a:tcPr/>
                </a:tc>
                <a:tc>
                  <a:txBody>
                    <a:bodyPr/>
                    <a:lstStyle/>
                    <a:p>
                      <a:r>
                        <a:rPr lang="en-US" dirty="0" smtClean="0"/>
                        <a:t>1 in 100</a:t>
                      </a:r>
                      <a:endParaRPr lang="en-US" dirty="0"/>
                    </a:p>
                  </a:txBody>
                  <a:tcPr/>
                </a:tc>
                <a:tc>
                  <a:txBody>
                    <a:bodyPr/>
                    <a:lstStyle/>
                    <a:p>
                      <a:r>
                        <a:rPr lang="en-US" dirty="0" smtClean="0"/>
                        <a:t>99%</a:t>
                      </a:r>
                      <a:endParaRPr lang="en-US" dirty="0"/>
                    </a:p>
                  </a:txBody>
                  <a:tcPr/>
                </a:tc>
              </a:tr>
              <a:tr h="370840">
                <a:tc>
                  <a:txBody>
                    <a:bodyPr/>
                    <a:lstStyle/>
                    <a:p>
                      <a:r>
                        <a:rPr lang="en-US" dirty="0" smtClean="0"/>
                        <a:t>30</a:t>
                      </a:r>
                      <a:endParaRPr lang="en-US" dirty="0"/>
                    </a:p>
                  </a:txBody>
                  <a:tcPr/>
                </a:tc>
                <a:tc>
                  <a:txBody>
                    <a:bodyPr/>
                    <a:lstStyle/>
                    <a:p>
                      <a:r>
                        <a:rPr lang="en-US" dirty="0" smtClean="0"/>
                        <a:t>1 in 1,000</a:t>
                      </a:r>
                      <a:endParaRPr lang="en-US" dirty="0"/>
                    </a:p>
                  </a:txBody>
                  <a:tcPr/>
                </a:tc>
                <a:tc>
                  <a:txBody>
                    <a:bodyPr/>
                    <a:lstStyle/>
                    <a:p>
                      <a:r>
                        <a:rPr lang="en-US" dirty="0" smtClean="0"/>
                        <a:t>99.9%</a:t>
                      </a:r>
                      <a:endParaRPr lang="en-US" dirty="0"/>
                    </a:p>
                  </a:txBody>
                  <a:tcPr/>
                </a:tc>
              </a:tr>
              <a:tr h="370840">
                <a:tc>
                  <a:txBody>
                    <a:bodyPr/>
                    <a:lstStyle/>
                    <a:p>
                      <a:r>
                        <a:rPr lang="en-US" dirty="0" smtClean="0"/>
                        <a:t>40</a:t>
                      </a:r>
                      <a:endParaRPr lang="en-US" dirty="0"/>
                    </a:p>
                  </a:txBody>
                  <a:tcPr/>
                </a:tc>
                <a:tc>
                  <a:txBody>
                    <a:bodyPr/>
                    <a:lstStyle/>
                    <a:p>
                      <a:r>
                        <a:rPr lang="en-US" dirty="0" smtClean="0"/>
                        <a:t>1 in 10,000</a:t>
                      </a:r>
                      <a:endParaRPr lang="en-US" dirty="0"/>
                    </a:p>
                  </a:txBody>
                  <a:tcPr/>
                </a:tc>
                <a:tc>
                  <a:txBody>
                    <a:bodyPr/>
                    <a:lstStyle/>
                    <a:p>
                      <a:r>
                        <a:rPr lang="en-US" dirty="0" smtClean="0"/>
                        <a:t>99.99%</a:t>
                      </a:r>
                      <a:endParaRPr lang="en-US" dirty="0"/>
                    </a:p>
                  </a:txBody>
                  <a:tcPr/>
                </a:tc>
              </a:tr>
              <a:tr h="370840">
                <a:tc>
                  <a:txBody>
                    <a:bodyPr/>
                    <a:lstStyle/>
                    <a:p>
                      <a:r>
                        <a:rPr lang="en-US" dirty="0" smtClean="0"/>
                        <a:t>50</a:t>
                      </a:r>
                      <a:endParaRPr lang="en-US" dirty="0"/>
                    </a:p>
                  </a:txBody>
                  <a:tcPr/>
                </a:tc>
                <a:tc>
                  <a:txBody>
                    <a:bodyPr/>
                    <a:lstStyle/>
                    <a:p>
                      <a:r>
                        <a:rPr lang="en-US" dirty="0" smtClean="0"/>
                        <a:t>1 in 100,000</a:t>
                      </a:r>
                      <a:endParaRPr lang="en-US" dirty="0"/>
                    </a:p>
                  </a:txBody>
                  <a:tcPr/>
                </a:tc>
                <a:tc>
                  <a:txBody>
                    <a:bodyPr/>
                    <a:lstStyle/>
                    <a:p>
                      <a:r>
                        <a:rPr lang="en-US" dirty="0" smtClean="0"/>
                        <a:t>99.999%</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 and short reads</a:t>
            </a:r>
            <a:endParaRPr lang="en-US" dirty="0"/>
          </a:p>
        </p:txBody>
      </p:sp>
      <p:pic>
        <p:nvPicPr>
          <p:cNvPr id="4" name="Content Placeholder 3" descr="fastqc_perbaseseqqual.png"/>
          <p:cNvPicPr>
            <a:picLocks noGrp="1" noChangeAspect="1"/>
          </p:cNvPicPr>
          <p:nvPr>
            <p:ph idx="1"/>
          </p:nvPr>
        </p:nvPicPr>
        <p:blipFill>
          <a:blip r:embed="rId2"/>
          <a:srcRect t="-135" b="-135"/>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 </a:t>
            </a:r>
            <a:r>
              <a:rPr lang="en-US" dirty="0" err="1" smtClean="0"/>
              <a:t>Qual</a:t>
            </a:r>
            <a:endParaRPr lang="en-US" dirty="0"/>
          </a:p>
        </p:txBody>
      </p:sp>
      <p:sp>
        <p:nvSpPr>
          <p:cNvPr id="16" name="Content Placeholder 15"/>
          <p:cNvSpPr>
            <a:spLocks noGrp="1"/>
          </p:cNvSpPr>
          <p:nvPr>
            <p:ph sz="half" idx="1"/>
          </p:nvPr>
        </p:nvSpPr>
        <p:spPr/>
        <p:txBody>
          <a:bodyPr/>
          <a:lstStyle/>
          <a:p>
            <a:r>
              <a:rPr lang="en-US" dirty="0" smtClean="0"/>
              <a:t>The </a:t>
            </a:r>
            <a:r>
              <a:rPr lang="en-US" i="1" dirty="0" err="1" smtClean="0"/>
              <a:t>phred</a:t>
            </a:r>
            <a:r>
              <a:rPr lang="en-US" i="1" dirty="0" smtClean="0"/>
              <a:t> </a:t>
            </a:r>
            <a:r>
              <a:rPr lang="en-US" dirty="0" smtClean="0"/>
              <a:t>program introduced the *.</a:t>
            </a:r>
            <a:r>
              <a:rPr lang="en-US" dirty="0" err="1" smtClean="0"/>
              <a:t>qual</a:t>
            </a:r>
            <a:r>
              <a:rPr lang="en-US" dirty="0" smtClean="0"/>
              <a:t> format</a:t>
            </a:r>
          </a:p>
          <a:p>
            <a:r>
              <a:rPr lang="en-US" dirty="0" smtClean="0"/>
              <a:t>Simply parallel FASTA files with </a:t>
            </a:r>
            <a:r>
              <a:rPr lang="en-US" dirty="0" err="1" smtClean="0"/>
              <a:t>Phred</a:t>
            </a:r>
            <a:r>
              <a:rPr lang="en-US" dirty="0" smtClean="0"/>
              <a:t> quality scores as integers</a:t>
            </a:r>
            <a:endParaRPr lang="en-US" dirty="0"/>
          </a:p>
        </p:txBody>
      </p:sp>
      <p:pic>
        <p:nvPicPr>
          <p:cNvPr id="14" name="Picture 13" descr="fasta+qual1.jpeg"/>
          <p:cNvPicPr>
            <a:picLocks noChangeAspect="1"/>
          </p:cNvPicPr>
          <p:nvPr/>
        </p:nvPicPr>
        <p:blipFill>
          <a:blip r:embed="rId2"/>
          <a:stretch>
            <a:fillRect/>
          </a:stretch>
        </p:blipFill>
        <p:spPr>
          <a:xfrm>
            <a:off x="4419600" y="1768857"/>
            <a:ext cx="4023868" cy="757301"/>
          </a:xfrm>
          <a:prstGeom prst="rect">
            <a:avLst/>
          </a:prstGeom>
        </p:spPr>
      </p:pic>
      <p:pic>
        <p:nvPicPr>
          <p:cNvPr id="15" name="Picture 14" descr="fasta+qual2.jpeg"/>
          <p:cNvPicPr>
            <a:picLocks noChangeAspect="1"/>
          </p:cNvPicPr>
          <p:nvPr/>
        </p:nvPicPr>
        <p:blipFill>
          <a:blip r:embed="rId3"/>
          <a:stretch>
            <a:fillRect/>
          </a:stretch>
        </p:blipFill>
        <p:spPr>
          <a:xfrm>
            <a:off x="4419601" y="2772156"/>
            <a:ext cx="4054348" cy="16474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ASCII character codes</a:t>
            </a:r>
            <a:endParaRPr lang="en-US" dirty="0"/>
          </a:p>
        </p:txBody>
      </p:sp>
      <p:pic>
        <p:nvPicPr>
          <p:cNvPr id="7" name="Content Placeholder 6" descr="asciifull.gif"/>
          <p:cNvPicPr>
            <a:picLocks noGrp="1" noChangeAspect="1"/>
          </p:cNvPicPr>
          <p:nvPr>
            <p:ph idx="1"/>
          </p:nvPr>
        </p:nvPicPr>
        <p:blipFill>
          <a:blip r:embed="rId2"/>
          <a:srcRect/>
          <a:stretch>
            <a:fillRect/>
          </a:stretch>
        </p:blipFill>
        <p:spPr>
          <a:xfrm>
            <a:off x="838200" y="1295400"/>
            <a:ext cx="7772400" cy="530476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a:t>
            </a:r>
            <a:endParaRPr lang="en-US" dirty="0"/>
          </a:p>
        </p:txBody>
      </p:sp>
      <p:sp>
        <p:nvSpPr>
          <p:cNvPr id="4" name="Content Placeholder 3"/>
          <p:cNvSpPr>
            <a:spLocks noGrp="1"/>
          </p:cNvSpPr>
          <p:nvPr>
            <p:ph sz="half" idx="1"/>
          </p:nvPr>
        </p:nvSpPr>
        <p:spPr>
          <a:xfrm>
            <a:off x="457200" y="1295400"/>
            <a:ext cx="4038600" cy="4525963"/>
          </a:xfrm>
        </p:spPr>
        <p:txBody>
          <a:bodyPr/>
          <a:lstStyle/>
          <a:p>
            <a:pPr>
              <a:buNone/>
            </a:pPr>
            <a:r>
              <a:rPr lang="en-US" dirty="0" smtClean="0"/>
              <a:t>FASTQ formatted syntax:</a:t>
            </a:r>
          </a:p>
          <a:p>
            <a:r>
              <a:rPr lang="en-US" dirty="0" smtClean="0"/>
              <a:t>@title (and description)</a:t>
            </a:r>
          </a:p>
          <a:p>
            <a:r>
              <a:rPr lang="en-US" dirty="0" smtClean="0"/>
              <a:t>Sequence</a:t>
            </a:r>
          </a:p>
          <a:p>
            <a:r>
              <a:rPr lang="en-US" dirty="0" smtClean="0"/>
              <a:t>+(Repeat of title line)</a:t>
            </a:r>
          </a:p>
          <a:p>
            <a:r>
              <a:rPr lang="en-US" dirty="0" smtClean="0"/>
              <a:t>Quality lines map </a:t>
            </a:r>
            <a:r>
              <a:rPr lang="en-US" dirty="0" err="1" smtClean="0"/>
              <a:t>phred</a:t>
            </a:r>
            <a:r>
              <a:rPr lang="en-US" dirty="0" smtClean="0"/>
              <a:t> scores to ASCII characters</a:t>
            </a:r>
            <a:endParaRPr lang="en-US" dirty="0"/>
          </a:p>
        </p:txBody>
      </p:sp>
      <p:pic>
        <p:nvPicPr>
          <p:cNvPr id="8" name="Content Placeholder 7" descr="nbi110601.gif"/>
          <p:cNvPicPr>
            <a:picLocks noGrp="1" noChangeAspect="1"/>
          </p:cNvPicPr>
          <p:nvPr>
            <p:ph sz="half" idx="2"/>
          </p:nvPr>
        </p:nvPicPr>
        <p:blipFill>
          <a:blip r:embed="rId3"/>
          <a:srcRect l="-5596" r="-5596" b="40748"/>
          <a:stretch>
            <a:fillRect/>
          </a:stretch>
        </p:blipFill>
        <p:spPr>
          <a:xfrm>
            <a:off x="4417489" y="1447800"/>
            <a:ext cx="4345511" cy="3276600"/>
          </a:xfrm>
        </p:spPr>
      </p:pic>
      <p:sp>
        <p:nvSpPr>
          <p:cNvPr id="9" name="TextBox 8"/>
          <p:cNvSpPr txBox="1"/>
          <p:nvPr/>
        </p:nvSpPr>
        <p:spPr>
          <a:xfrm>
            <a:off x="457200" y="4953000"/>
            <a:ext cx="8301071" cy="1569660"/>
          </a:xfrm>
          <a:prstGeom prst="rect">
            <a:avLst/>
          </a:prstGeom>
          <a:noFill/>
        </p:spPr>
        <p:txBody>
          <a:bodyPr wrap="none" rtlCol="0">
            <a:spAutoFit/>
          </a:bodyPr>
          <a:lstStyle/>
          <a:p>
            <a:r>
              <a:rPr lang="en-US" sz="2400" b="1" dirty="0" smtClean="0"/>
              <a:t>Different platforms map </a:t>
            </a:r>
            <a:r>
              <a:rPr lang="en-US" sz="2400" b="1" dirty="0" err="1" smtClean="0"/>
              <a:t>phred</a:t>
            </a:r>
            <a:r>
              <a:rPr lang="en-US" sz="2400" b="1" dirty="0" smtClean="0"/>
              <a:t> scores in different ways to </a:t>
            </a:r>
            <a:r>
              <a:rPr lang="en-US" sz="2400" b="1" dirty="0" smtClean="0"/>
              <a:t>ASCII:</a:t>
            </a:r>
          </a:p>
          <a:p>
            <a:r>
              <a:rPr lang="en-US" sz="2400" dirty="0" err="1" smtClean="0"/>
              <a:t>sanger</a:t>
            </a:r>
            <a:r>
              <a:rPr lang="en-US" sz="2400" dirty="0" smtClean="0"/>
              <a:t>: 33..126</a:t>
            </a:r>
          </a:p>
          <a:p>
            <a:r>
              <a:rPr lang="en-US" sz="2400" dirty="0" err="1" smtClean="0"/>
              <a:t>solexa</a:t>
            </a:r>
            <a:r>
              <a:rPr lang="en-US" sz="2400" dirty="0" smtClean="0"/>
              <a:t>: 59..126</a:t>
            </a:r>
          </a:p>
          <a:p>
            <a:r>
              <a:rPr lang="en-US" sz="2400" dirty="0" err="1" smtClean="0"/>
              <a:t>illumina</a:t>
            </a:r>
            <a:r>
              <a:rPr lang="en-US" sz="2400" dirty="0" smtClean="0"/>
              <a:t>: 64..126</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err="1" smtClean="0"/>
              <a:t>Flowgram</a:t>
            </a:r>
            <a:r>
              <a:rPr lang="en-US" dirty="0" smtClean="0"/>
              <a:t> Format</a:t>
            </a:r>
            <a:endParaRPr lang="en-US" dirty="0"/>
          </a:p>
        </p:txBody>
      </p:sp>
      <p:sp>
        <p:nvSpPr>
          <p:cNvPr id="8" name="Text Placeholder 7"/>
          <p:cNvSpPr>
            <a:spLocks noGrp="1"/>
          </p:cNvSpPr>
          <p:nvPr>
            <p:ph type="body" idx="1"/>
          </p:nvPr>
        </p:nvSpPr>
        <p:spPr/>
        <p:txBody>
          <a:bodyPr/>
          <a:lstStyle/>
          <a:p>
            <a:r>
              <a:rPr lang="en-US" dirty="0" smtClean="0"/>
              <a:t>Description</a:t>
            </a:r>
            <a:endParaRPr lang="en-US" dirty="0"/>
          </a:p>
        </p:txBody>
      </p:sp>
      <p:sp>
        <p:nvSpPr>
          <p:cNvPr id="3" name="Content Placeholder 2"/>
          <p:cNvSpPr>
            <a:spLocks noGrp="1"/>
          </p:cNvSpPr>
          <p:nvPr>
            <p:ph sz="half" idx="2"/>
          </p:nvPr>
        </p:nvSpPr>
        <p:spPr/>
        <p:txBody>
          <a:bodyPr/>
          <a:lstStyle/>
          <a:p>
            <a:r>
              <a:rPr lang="en-US" dirty="0" smtClean="0"/>
              <a:t>SFF file format is a container file for storing one or many 454 reads.</a:t>
            </a:r>
          </a:p>
          <a:p>
            <a:r>
              <a:rPr lang="en-US" dirty="0" smtClean="0"/>
              <a:t>Binary format</a:t>
            </a:r>
          </a:p>
          <a:p>
            <a:r>
              <a:rPr lang="en-US" dirty="0" smtClean="0"/>
              <a:t>Structure:</a:t>
            </a:r>
          </a:p>
          <a:p>
            <a:pPr lvl="1"/>
            <a:r>
              <a:rPr lang="en-US" dirty="0" smtClean="0"/>
              <a:t>Common header with metadata</a:t>
            </a:r>
          </a:p>
          <a:p>
            <a:pPr lvl="1"/>
            <a:r>
              <a:rPr lang="en-US" dirty="0" smtClean="0"/>
              <a:t>Read header</a:t>
            </a:r>
          </a:p>
          <a:p>
            <a:pPr lvl="1"/>
            <a:r>
              <a:rPr lang="en-US" dirty="0" smtClean="0"/>
              <a:t>Read data</a:t>
            </a:r>
            <a:endParaRPr lang="en-US" dirty="0"/>
          </a:p>
        </p:txBody>
      </p:sp>
      <p:sp>
        <p:nvSpPr>
          <p:cNvPr id="9" name="Text Placeholder 8"/>
          <p:cNvSpPr>
            <a:spLocks noGrp="1"/>
          </p:cNvSpPr>
          <p:nvPr>
            <p:ph type="body" sz="quarter" idx="3"/>
          </p:nvPr>
        </p:nvSpPr>
        <p:spPr/>
        <p:txBody>
          <a:bodyPr/>
          <a:lstStyle/>
          <a:p>
            <a:r>
              <a:rPr lang="en-US" dirty="0" smtClean="0"/>
              <a:t>Tools</a:t>
            </a:r>
            <a:endParaRPr lang="en-US" dirty="0"/>
          </a:p>
        </p:txBody>
      </p:sp>
      <p:sp>
        <p:nvSpPr>
          <p:cNvPr id="10" name="Content Placeholder 9"/>
          <p:cNvSpPr>
            <a:spLocks noGrp="1"/>
          </p:cNvSpPr>
          <p:nvPr>
            <p:ph sz="quarter" idx="4"/>
          </p:nvPr>
        </p:nvSpPr>
        <p:spPr/>
        <p:txBody>
          <a:bodyPr/>
          <a:lstStyle/>
          <a:p>
            <a:r>
              <a:rPr lang="en-US" b="1" dirty="0" err="1" smtClean="0"/>
              <a:t>sffinfo</a:t>
            </a:r>
            <a:r>
              <a:rPr lang="en-US" b="1" dirty="0" smtClean="0"/>
              <a:t> </a:t>
            </a:r>
            <a:r>
              <a:rPr lang="en-US" dirty="0" smtClean="0"/>
              <a:t>- from 454</a:t>
            </a:r>
          </a:p>
          <a:p>
            <a:r>
              <a:rPr lang="en-US" b="1" dirty="0" err="1" smtClean="0"/>
              <a:t>sff_extract</a:t>
            </a:r>
            <a:r>
              <a:rPr lang="en-US" b="1" dirty="0" smtClean="0"/>
              <a:t> </a:t>
            </a:r>
            <a:r>
              <a:rPr lang="en-US" dirty="0" smtClean="0"/>
              <a:t>- python</a:t>
            </a:r>
          </a:p>
          <a:p>
            <a:r>
              <a:rPr lang="en-US" b="1" dirty="0" err="1" smtClean="0"/>
              <a:t>Bio::SFF</a:t>
            </a:r>
            <a:r>
              <a:rPr lang="en-US" b="1" dirty="0" smtClean="0"/>
              <a:t> </a:t>
            </a:r>
            <a:r>
              <a:rPr lang="en-US" dirty="0" smtClean="0"/>
              <a:t>- </a:t>
            </a:r>
            <a:r>
              <a:rPr lang="en-US" dirty="0" err="1" smtClean="0"/>
              <a:t>perl</a:t>
            </a:r>
            <a:endParaRPr lang="en-US" dirty="0" smtClean="0"/>
          </a:p>
          <a:p>
            <a:r>
              <a:rPr lang="en-US" b="1" dirty="0" smtClean="0"/>
              <a:t>sff2fastq </a:t>
            </a:r>
            <a:r>
              <a:rPr lang="en-US" dirty="0" smtClean="0"/>
              <a:t>- binary</a:t>
            </a:r>
          </a:p>
          <a:p>
            <a:r>
              <a:rPr lang="en-US" b="1" dirty="0" smtClean="0"/>
              <a:t>SFF Workbench </a:t>
            </a:r>
            <a:r>
              <a:rPr lang="en-US" dirty="0" smtClean="0"/>
              <a:t>- graphical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TotalTime>
  <Words>1581</Words>
  <Application>Microsoft Macintosh PowerPoint</Application>
  <PresentationFormat>On-screen Show (4:3)</PresentationFormat>
  <Paragraphs>117</Paragraphs>
  <Slides>14</Slides>
  <Notes>7</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NGS data</vt:lpstr>
      <vt:lpstr>NGS file formats</vt:lpstr>
      <vt:lpstr>Phred scores</vt:lpstr>
      <vt:lpstr>Phred scores</vt:lpstr>
      <vt:lpstr>Phred scores and short reads</vt:lpstr>
      <vt:lpstr>FASTA + Qual</vt:lpstr>
      <vt:lpstr>ASCII character codes</vt:lpstr>
      <vt:lpstr>FASTQ</vt:lpstr>
      <vt:lpstr>Standard Flowgram Format</vt:lpstr>
      <vt:lpstr>SAM/BAM</vt:lpstr>
      <vt:lpstr>SAM/BAM format</vt:lpstr>
      <vt:lpstr>Pileup</vt:lpstr>
      <vt:lpstr>Tabular annotation files</vt:lpstr>
      <vt:lpstr>Exercise: FASTQ errors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data</dc:title>
  <dc:creator>Rutger Vos</dc:creator>
  <cp:lastModifiedBy>Rutger Vos</cp:lastModifiedBy>
  <cp:revision>62</cp:revision>
  <dcterms:created xsi:type="dcterms:W3CDTF">2012-09-08T12:39:18Z</dcterms:created>
  <dcterms:modified xsi:type="dcterms:W3CDTF">2012-09-08T12:41:07Z</dcterms:modified>
</cp:coreProperties>
</file>