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2"/>
  </p:notesMasterIdLst>
  <p:sldIdLst>
    <p:sldId id="256" r:id="rId2"/>
    <p:sldId id="258" r:id="rId3"/>
    <p:sldId id="263" r:id="rId4"/>
    <p:sldId id="264" r:id="rId5"/>
    <p:sldId id="266" r:id="rId6"/>
    <p:sldId id="265" r:id="rId7"/>
    <p:sldId id="267" r:id="rId8"/>
    <p:sldId id="268" r:id="rId9"/>
    <p:sldId id="257" r:id="rId10"/>
    <p:sldId id="2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snapToObjects="1" showGuides="1">
      <p:cViewPr varScale="1">
        <p:scale>
          <a:sx n="71" d="100"/>
          <a:sy n="71" d="100"/>
        </p:scale>
        <p:origin x="-1320"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E3991-03A4-9146-A0D0-5CFAA2F32B24}" type="datetimeFigureOut">
              <a:rPr lang="en-US" smtClean="0"/>
              <a:pPr/>
              <a:t>9/12/12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5E0D01-BE1F-C042-BDE2-99C33D2B894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a:t>
            </a:r>
            <a:r>
              <a:rPr lang="en-US" dirty="0" err="1" smtClean="0"/>
              <a:t>MapReduce</a:t>
            </a:r>
            <a:r>
              <a:rPr lang="en-US" dirty="0" smtClean="0"/>
              <a:t>. How to deploy, where to </a:t>
            </a:r>
            <a:r>
              <a:rPr lang="en-US" smtClean="0"/>
              <a:t>deploy. Exercise</a:t>
            </a:r>
            <a:r>
              <a:rPr lang="en-US" dirty="0" smtClean="0"/>
              <a:t>: do a simple </a:t>
            </a:r>
            <a:r>
              <a:rPr lang="en-US" dirty="0" err="1" smtClean="0"/>
              <a:t>MapReduce</a:t>
            </a:r>
            <a:r>
              <a:rPr lang="en-US" dirty="0" smtClean="0"/>
              <a:t> job.</a:t>
            </a:r>
            <a:endParaRPr lang="en-US" dirty="0"/>
          </a:p>
        </p:txBody>
      </p:sp>
      <p:sp>
        <p:nvSpPr>
          <p:cNvPr id="4" name="Slide Number Placeholder 3"/>
          <p:cNvSpPr>
            <a:spLocks noGrp="1"/>
          </p:cNvSpPr>
          <p:nvPr>
            <p:ph type="sldNum" sz="quarter" idx="10"/>
          </p:nvPr>
        </p:nvSpPr>
        <p:spPr/>
        <p:txBody>
          <a:bodyPr/>
          <a:lstStyle/>
          <a:p>
            <a:fld id="{575E0D01-BE1F-C042-BDE2-99C33D2B894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GATK uses </a:t>
            </a:r>
            <a:r>
              <a:rPr lang="en-US" smtClean="0"/>
              <a:t>MapReduce</a:t>
            </a:r>
            <a:endParaRPr lang="en-US"/>
          </a:p>
        </p:txBody>
      </p:sp>
      <p:sp>
        <p:nvSpPr>
          <p:cNvPr id="4" name="Slide Number Placeholder 3"/>
          <p:cNvSpPr>
            <a:spLocks noGrp="1"/>
          </p:cNvSpPr>
          <p:nvPr>
            <p:ph type="sldNum" sz="quarter" idx="10"/>
          </p:nvPr>
        </p:nvSpPr>
        <p:spPr/>
        <p:txBody>
          <a:bodyPr/>
          <a:lstStyle/>
          <a:p>
            <a:fld id="{575E0D01-BE1F-C042-BDE2-99C33D2B894B}"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idea for ex</a:t>
            </a:r>
            <a:r>
              <a:rPr lang="en-US" baseline="0" dirty="0" smtClean="0"/>
              <a:t> 1 is that we can use the entire read as a KEY so that multiple, identical reads are chained to the same key. For ex 2 you'd have to pre-process your reads so that they are keyed on the </a:t>
            </a:r>
            <a:r>
              <a:rPr lang="en-US" baseline="0" smtClean="0"/>
              <a:t>adapter barcode</a:t>
            </a:r>
            <a:endParaRPr lang="en-US"/>
          </a:p>
        </p:txBody>
      </p:sp>
      <p:sp>
        <p:nvSpPr>
          <p:cNvPr id="4" name="Slide Number Placeholder 3"/>
          <p:cNvSpPr>
            <a:spLocks noGrp="1"/>
          </p:cNvSpPr>
          <p:nvPr>
            <p:ph type="sldNum" sz="quarter" idx="10"/>
          </p:nvPr>
        </p:nvSpPr>
        <p:spPr/>
        <p:txBody>
          <a:bodyPr/>
          <a:lstStyle/>
          <a:p>
            <a:fld id="{575E0D01-BE1F-C042-BDE2-99C33D2B894B}"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9E575A58-BB87-794C-9F0F-ABDB99AA3075}"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AEE48-127B-AF45-ADD4-A51FD66B1A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E575A58-BB87-794C-9F0F-ABDB99AA3075}"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AEE48-127B-AF45-ADD4-A51FD66B1A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E575A58-BB87-794C-9F0F-ABDB99AA3075}"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AEE48-127B-AF45-ADD4-A51FD66B1A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E575A58-BB87-794C-9F0F-ABDB99AA3075}"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AEE48-127B-AF45-ADD4-A51FD66B1A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9E575A58-BB87-794C-9F0F-ABDB99AA3075}" type="datetimeFigureOut">
              <a:rPr lang="en-US" smtClean="0"/>
              <a:pPr/>
              <a:t>9/12/12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AEE48-127B-AF45-ADD4-A51FD66B1A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9E575A58-BB87-794C-9F0F-ABDB99AA3075}" type="datetimeFigureOut">
              <a:rPr lang="en-US" smtClean="0"/>
              <a:pPr/>
              <a:t>9/12/12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AEE48-127B-AF45-ADD4-A51FD66B1A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9E575A58-BB87-794C-9F0F-ABDB99AA3075}" type="datetimeFigureOut">
              <a:rPr lang="en-US" smtClean="0"/>
              <a:pPr/>
              <a:t>9/12/12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DAEE48-127B-AF45-ADD4-A51FD66B1A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9E575A58-BB87-794C-9F0F-ABDB99AA3075}" type="datetimeFigureOut">
              <a:rPr lang="en-US" smtClean="0"/>
              <a:pPr/>
              <a:t>9/12/12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DAEE48-127B-AF45-ADD4-A51FD66B1A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75A58-BB87-794C-9F0F-ABDB99AA3075}" type="datetimeFigureOut">
              <a:rPr lang="en-US" smtClean="0"/>
              <a:pPr/>
              <a:t>9/12/12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DAEE48-127B-AF45-ADD4-A51FD66B1A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E575A58-BB87-794C-9F0F-ABDB99AA3075}" type="datetimeFigureOut">
              <a:rPr lang="en-US" smtClean="0"/>
              <a:pPr/>
              <a:t>9/12/12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AEE48-127B-AF45-ADD4-A51FD66B1A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E575A58-BB87-794C-9F0F-ABDB99AA3075}" type="datetimeFigureOut">
              <a:rPr lang="en-US" smtClean="0"/>
              <a:pPr/>
              <a:t>9/12/12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AEE48-127B-AF45-ADD4-A51FD66B1A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75A58-BB87-794C-9F0F-ABDB99AA3075}" type="datetimeFigureOut">
              <a:rPr lang="en-US" smtClean="0"/>
              <a:pPr/>
              <a:t>9/12/12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AEE48-127B-AF45-ADD4-A51FD66B1A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computing</a:t>
            </a:r>
            <a:endParaRPr lang="en-US" dirty="0"/>
          </a:p>
        </p:txBody>
      </p:sp>
      <p:sp>
        <p:nvSpPr>
          <p:cNvPr id="3" name="Subtitle 2"/>
          <p:cNvSpPr>
            <a:spLocks noGrp="1"/>
          </p:cNvSpPr>
          <p:nvPr>
            <p:ph type="subTitle" idx="1"/>
          </p:nvPr>
        </p:nvSpPr>
        <p:spPr/>
        <p:txBody>
          <a:bodyPr/>
          <a:lstStyle/>
          <a:p>
            <a:r>
              <a:rPr lang="en-US" dirty="0" smtClean="0"/>
              <a:t>13 September 2012, 16.30-18.00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r>
              <a:rPr lang="en-US" dirty="0" smtClean="0"/>
              <a:t>Design a </a:t>
            </a:r>
            <a:r>
              <a:rPr lang="en-US" dirty="0" err="1" smtClean="0"/>
              <a:t>MapReduce</a:t>
            </a:r>
            <a:r>
              <a:rPr lang="en-US" dirty="0" smtClean="0"/>
              <a:t> algorithm for removing duplicate reads</a:t>
            </a:r>
          </a:p>
          <a:p>
            <a:r>
              <a:rPr lang="en-US" dirty="0" smtClean="0"/>
              <a:t>Design a </a:t>
            </a:r>
            <a:r>
              <a:rPr lang="en-US" dirty="0" err="1" smtClean="0"/>
              <a:t>MapReduce</a:t>
            </a:r>
            <a:r>
              <a:rPr lang="en-US" dirty="0" smtClean="0"/>
              <a:t> algorithm for filtering multiplexed, adapter-</a:t>
            </a:r>
            <a:r>
              <a:rPr lang="en-US" dirty="0" err="1" smtClean="0"/>
              <a:t>barcoded</a:t>
            </a:r>
            <a:r>
              <a:rPr lang="en-US" dirty="0" smtClean="0"/>
              <a:t> reads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pic>
        <p:nvPicPr>
          <p:cNvPr id="4" name="Content Placeholder 3" descr="848px-Cloud_computing.png"/>
          <p:cNvPicPr>
            <a:picLocks noGrp="1" noChangeAspect="1"/>
          </p:cNvPicPr>
          <p:nvPr>
            <p:ph idx="1"/>
          </p:nvPr>
        </p:nvPicPr>
        <p:blipFill>
          <a:blip r:embed="rId2"/>
          <a:srcRect t="2768" b="11073"/>
          <a:stretch>
            <a:fillRect/>
          </a:stretch>
        </p:blipFill>
        <p:spPr>
          <a:xfrm>
            <a:off x="2073305" y="1143000"/>
            <a:ext cx="4997390" cy="3899498"/>
          </a:xfrm>
        </p:spPr>
      </p:pic>
      <p:sp>
        <p:nvSpPr>
          <p:cNvPr id="5" name="TextBox 4"/>
          <p:cNvSpPr txBox="1"/>
          <p:nvPr/>
        </p:nvSpPr>
        <p:spPr>
          <a:xfrm>
            <a:off x="457200" y="5105400"/>
            <a:ext cx="8229600" cy="1600438"/>
          </a:xfrm>
          <a:prstGeom prst="rect">
            <a:avLst/>
          </a:prstGeom>
          <a:noFill/>
        </p:spPr>
        <p:txBody>
          <a:bodyPr wrap="square" rtlCol="0">
            <a:spAutoFit/>
          </a:bodyPr>
          <a:lstStyle/>
          <a:p>
            <a:r>
              <a:rPr lang="en-US" sz="2000" dirty="0" smtClean="0"/>
              <a:t>In computation as a service, customers essentially rent the hardware and storage for as long or as short a time as they need to achieve their goals. Customers pay only for the time the rented systems are running and only for the storage they actually use</a:t>
            </a:r>
            <a:r>
              <a:rPr lang="en-US" sz="2000" dirty="0" smtClean="0"/>
              <a:t>.</a:t>
            </a:r>
          </a:p>
          <a:p>
            <a:pPr algn="r"/>
            <a:r>
              <a:rPr lang="en-US" dirty="0" smtClean="0"/>
              <a:t>http://</a:t>
            </a:r>
            <a:r>
              <a:rPr lang="en-US" dirty="0" err="1" smtClean="0"/>
              <a:t>en.wikipedia.org/wiki/Cloud_computing</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computing and genomics</a:t>
            </a:r>
            <a:endParaRPr lang="en-US" dirty="0"/>
          </a:p>
        </p:txBody>
      </p:sp>
      <p:sp>
        <p:nvSpPr>
          <p:cNvPr id="5" name="Content Placeholder 4"/>
          <p:cNvSpPr>
            <a:spLocks noGrp="1"/>
          </p:cNvSpPr>
          <p:nvPr>
            <p:ph sz="half" idx="1"/>
          </p:nvPr>
        </p:nvSpPr>
        <p:spPr/>
        <p:txBody>
          <a:bodyPr/>
          <a:lstStyle/>
          <a:p>
            <a:r>
              <a:rPr lang="en-US" dirty="0" smtClean="0"/>
              <a:t>Genomics data sets are so large (and growing) that storage becomes a bottleneck</a:t>
            </a:r>
          </a:p>
          <a:p>
            <a:r>
              <a:rPr lang="en-US" dirty="0" smtClean="0"/>
              <a:t>Both data and computation will move into the cloud, next to each other </a:t>
            </a:r>
            <a:endParaRPr lang="en-US" dirty="0"/>
          </a:p>
        </p:txBody>
      </p:sp>
      <p:pic>
        <p:nvPicPr>
          <p:cNvPr id="7" name="Content Placeholder 6" descr="cloud_computing_stein.png"/>
          <p:cNvPicPr>
            <a:picLocks noGrp="1" noChangeAspect="1"/>
          </p:cNvPicPr>
          <p:nvPr>
            <p:ph sz="half" idx="2"/>
          </p:nvPr>
        </p:nvPicPr>
        <p:blipFill>
          <a:blip r:embed="rId2"/>
          <a:srcRect l="2410" t="1885" r="2410" b="1885"/>
          <a:stretch>
            <a:fillRect/>
          </a:stretch>
        </p:blipFill>
        <p:spPr>
          <a:xfrm>
            <a:off x="4983356" y="1685518"/>
            <a:ext cx="3368291" cy="4355327"/>
          </a:xfrm>
          <a:ln>
            <a:solidFill>
              <a:schemeClr val="bg1">
                <a:lumMod val="75000"/>
              </a:schemeClr>
            </a:solidFill>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Co-located data, compute resources</a:t>
            </a:r>
            <a:endParaRPr lang="en-US" dirty="0"/>
          </a:p>
        </p:txBody>
      </p:sp>
      <p:sp>
        <p:nvSpPr>
          <p:cNvPr id="7" name="Text Placeholder 6"/>
          <p:cNvSpPr>
            <a:spLocks noGrp="1"/>
          </p:cNvSpPr>
          <p:nvPr>
            <p:ph type="body" idx="1"/>
          </p:nvPr>
        </p:nvSpPr>
        <p:spPr/>
        <p:txBody>
          <a:bodyPr/>
          <a:lstStyle/>
          <a:p>
            <a:r>
              <a:rPr lang="en-US" dirty="0" smtClean="0"/>
              <a:t>"Old" genome informatics </a:t>
            </a:r>
            <a:endParaRPr lang="en-US" dirty="0"/>
          </a:p>
        </p:txBody>
      </p:sp>
      <p:pic>
        <p:nvPicPr>
          <p:cNvPr id="12" name="Content Placeholder 11" descr="gb-2010-11-5-207-1.jpeg"/>
          <p:cNvPicPr>
            <a:picLocks noGrp="1" noChangeAspect="1"/>
          </p:cNvPicPr>
          <p:nvPr>
            <p:ph sz="half" idx="2"/>
          </p:nvPr>
        </p:nvPicPr>
        <p:blipFill>
          <a:blip r:embed="rId2"/>
          <a:srcRect l="-2744" r="-2744"/>
          <a:stretch>
            <a:fillRect/>
          </a:stretch>
        </p:blipFill>
        <p:spPr/>
      </p:pic>
      <p:sp>
        <p:nvSpPr>
          <p:cNvPr id="9" name="Text Placeholder 8"/>
          <p:cNvSpPr>
            <a:spLocks noGrp="1"/>
          </p:cNvSpPr>
          <p:nvPr>
            <p:ph type="body" sz="quarter" idx="3"/>
          </p:nvPr>
        </p:nvSpPr>
        <p:spPr/>
        <p:txBody>
          <a:bodyPr/>
          <a:lstStyle/>
          <a:p>
            <a:r>
              <a:rPr lang="en-US" dirty="0" smtClean="0"/>
              <a:t>"New" genome informatics</a:t>
            </a:r>
            <a:endParaRPr lang="en-US" dirty="0"/>
          </a:p>
        </p:txBody>
      </p:sp>
      <p:pic>
        <p:nvPicPr>
          <p:cNvPr id="11" name="Content Placeholder 10" descr="gb-2010-11-5-207-3.jpeg"/>
          <p:cNvPicPr>
            <a:picLocks noGrp="1" noChangeAspect="1"/>
          </p:cNvPicPr>
          <p:nvPr>
            <p:ph sz="quarter" idx="4"/>
          </p:nvPr>
        </p:nvPicPr>
        <p:blipFill>
          <a:blip r:embed="rId3"/>
          <a:srcRect t="-9490" b="-9490"/>
          <a:stretch>
            <a:fillRect/>
          </a:stretch>
        </p:blipFill>
        <p:spPr/>
      </p:pic>
      <p:sp>
        <p:nvSpPr>
          <p:cNvPr id="13" name="TextBox 12"/>
          <p:cNvSpPr txBox="1"/>
          <p:nvPr/>
        </p:nvSpPr>
        <p:spPr>
          <a:xfrm>
            <a:off x="3036795" y="6260068"/>
            <a:ext cx="3070409" cy="369332"/>
          </a:xfrm>
          <a:prstGeom prst="rect">
            <a:avLst/>
          </a:prstGeom>
          <a:noFill/>
        </p:spPr>
        <p:txBody>
          <a:bodyPr wrap="none" rtlCol="0">
            <a:spAutoFit/>
          </a:bodyPr>
          <a:lstStyle/>
          <a:p>
            <a:r>
              <a:rPr lang="en-US" dirty="0" smtClean="0"/>
              <a:t>doi:10.1186/gb-2010-11-5-207</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components</a:t>
            </a:r>
            <a:endParaRPr lang="en-US" dirty="0"/>
          </a:p>
        </p:txBody>
      </p:sp>
      <p:sp>
        <p:nvSpPr>
          <p:cNvPr id="3" name="Content Placeholder 2"/>
          <p:cNvSpPr>
            <a:spLocks noGrp="1"/>
          </p:cNvSpPr>
          <p:nvPr>
            <p:ph idx="1"/>
          </p:nvPr>
        </p:nvSpPr>
        <p:spPr/>
        <p:txBody>
          <a:bodyPr>
            <a:normAutofit lnSpcReduction="10000"/>
          </a:bodyPr>
          <a:lstStyle/>
          <a:p>
            <a:r>
              <a:rPr lang="en-US" dirty="0" smtClean="0"/>
              <a:t>Because "the cloud" is actually a federation of physical computers, some indirection is needed to make things work:</a:t>
            </a:r>
          </a:p>
          <a:p>
            <a:pPr lvl="1"/>
            <a:r>
              <a:rPr lang="en-US" b="1" dirty="0" smtClean="0"/>
              <a:t>Distributed file system</a:t>
            </a:r>
            <a:r>
              <a:rPr lang="en-US" dirty="0" smtClean="0"/>
              <a:t>, i.e. a way for cloud applications to find their data without needing to know the underlying architecture</a:t>
            </a:r>
          </a:p>
          <a:p>
            <a:pPr lvl="1"/>
            <a:r>
              <a:rPr lang="en-US" b="1" dirty="0" smtClean="0"/>
              <a:t>Scheduler</a:t>
            </a:r>
            <a:r>
              <a:rPr lang="en-US" dirty="0" smtClean="0"/>
              <a:t>, i.e. a way to distribute compute resources to different tasks</a:t>
            </a:r>
          </a:p>
          <a:p>
            <a:pPr lvl="1"/>
            <a:r>
              <a:rPr lang="en-US" b="1" dirty="0" smtClean="0"/>
              <a:t>Compute engine</a:t>
            </a:r>
            <a:r>
              <a:rPr lang="en-US" dirty="0" smtClean="0"/>
              <a:t>, i.e. an API for parallel programming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cloud stack: </a:t>
            </a:r>
            <a:r>
              <a:rPr lang="en-US" dirty="0" err="1" smtClean="0"/>
              <a:t>Hadoop</a:t>
            </a:r>
            <a:endParaRPr lang="en-US" dirty="0"/>
          </a:p>
        </p:txBody>
      </p:sp>
      <p:sp>
        <p:nvSpPr>
          <p:cNvPr id="3" name="Content Placeholder 2"/>
          <p:cNvSpPr>
            <a:spLocks noGrp="1"/>
          </p:cNvSpPr>
          <p:nvPr>
            <p:ph idx="1"/>
          </p:nvPr>
        </p:nvSpPr>
        <p:spPr/>
        <p:txBody>
          <a:bodyPr/>
          <a:lstStyle/>
          <a:p>
            <a:r>
              <a:rPr lang="en-US" dirty="0" smtClean="0"/>
              <a:t>Open source (as an Apache project), written in Java</a:t>
            </a:r>
          </a:p>
          <a:p>
            <a:r>
              <a:rPr lang="en-US" dirty="0" smtClean="0"/>
              <a:t>Is available on various commercial cloud hosts</a:t>
            </a:r>
          </a:p>
          <a:p>
            <a:r>
              <a:rPr lang="en-US" dirty="0" smtClean="0"/>
              <a:t>Components:</a:t>
            </a:r>
          </a:p>
          <a:p>
            <a:pPr lvl="1"/>
            <a:r>
              <a:rPr lang="en-US" dirty="0" smtClean="0"/>
              <a:t>Distributed file system: </a:t>
            </a:r>
            <a:r>
              <a:rPr lang="en-US" b="1" dirty="0" smtClean="0"/>
              <a:t>HDFS</a:t>
            </a:r>
            <a:r>
              <a:rPr lang="en-US" dirty="0" smtClean="0"/>
              <a:t> (and others)</a:t>
            </a:r>
          </a:p>
          <a:p>
            <a:pPr lvl="1"/>
            <a:r>
              <a:rPr lang="en-US" dirty="0" smtClean="0"/>
              <a:t>Scheduler: </a:t>
            </a:r>
            <a:r>
              <a:rPr lang="en-US" b="1" dirty="0" err="1" smtClean="0"/>
              <a:t>JobTracker</a:t>
            </a:r>
            <a:r>
              <a:rPr lang="en-US" dirty="0" smtClean="0"/>
              <a:t> (and others)</a:t>
            </a:r>
          </a:p>
          <a:p>
            <a:pPr lvl="1"/>
            <a:r>
              <a:rPr lang="en-US" dirty="0" smtClean="0"/>
              <a:t>Programming model: </a:t>
            </a:r>
            <a:r>
              <a:rPr lang="en-US" b="1" dirty="0" err="1" smtClean="0"/>
              <a:t>MapReduce</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MapReduce</a:t>
            </a:r>
            <a:endParaRPr lang="en-US" dirty="0"/>
          </a:p>
        </p:txBody>
      </p:sp>
      <p:sp>
        <p:nvSpPr>
          <p:cNvPr id="8" name="Content Placeholder 7"/>
          <p:cNvSpPr>
            <a:spLocks noGrp="1"/>
          </p:cNvSpPr>
          <p:nvPr>
            <p:ph sz="half" idx="1"/>
          </p:nvPr>
        </p:nvSpPr>
        <p:spPr>
          <a:xfrm>
            <a:off x="838200" y="1600200"/>
            <a:ext cx="3733800" cy="4525963"/>
          </a:xfrm>
        </p:spPr>
        <p:txBody>
          <a:bodyPr>
            <a:normAutofit fontScale="92500" lnSpcReduction="10000"/>
          </a:bodyPr>
          <a:lstStyle/>
          <a:p>
            <a:r>
              <a:rPr lang="en-US" dirty="0" smtClean="0"/>
              <a:t>Popular programming model for cloud computing</a:t>
            </a:r>
          </a:p>
          <a:p>
            <a:r>
              <a:rPr lang="en-US" dirty="0" smtClean="0"/>
              <a:t>Developed at Google (see research paper)</a:t>
            </a:r>
          </a:p>
          <a:p>
            <a:r>
              <a:rPr lang="en-US" dirty="0" err="1" smtClean="0"/>
              <a:t>MapReduce</a:t>
            </a:r>
            <a:r>
              <a:rPr lang="en-US" dirty="0" smtClean="0"/>
              <a:t> is used by GATK</a:t>
            </a:r>
          </a:p>
          <a:p>
            <a:r>
              <a:rPr lang="en-US" dirty="0" smtClean="0"/>
              <a:t>Implementations available in most programming languages</a:t>
            </a:r>
            <a:endParaRPr lang="en-US" dirty="0"/>
          </a:p>
        </p:txBody>
      </p:sp>
      <p:pic>
        <p:nvPicPr>
          <p:cNvPr id="10" name="Content Placeholder 9" descr="gatk_mapreduce.png"/>
          <p:cNvPicPr>
            <a:picLocks noGrp="1" noChangeAspect="1"/>
          </p:cNvPicPr>
          <p:nvPr>
            <p:ph sz="half" idx="2"/>
          </p:nvPr>
        </p:nvPicPr>
        <p:blipFill>
          <a:blip r:embed="rId2"/>
          <a:srcRect l="4837" t="1885" r="3628" b="1885"/>
          <a:stretch>
            <a:fillRect/>
          </a:stretch>
        </p:blipFill>
        <p:spPr>
          <a:xfrm>
            <a:off x="4876800" y="1685518"/>
            <a:ext cx="3228310" cy="4355334"/>
          </a:xfrm>
          <a:ln>
            <a:solidFill>
              <a:schemeClr val="bg1">
                <a:lumMod val="75000"/>
              </a:schemeClr>
            </a:solidFill>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The </a:t>
            </a:r>
            <a:r>
              <a:rPr lang="en-US" dirty="0" err="1" smtClean="0"/>
              <a:t>MapReduce</a:t>
            </a:r>
            <a:r>
              <a:rPr lang="en-US" dirty="0" smtClean="0"/>
              <a:t> programming model</a:t>
            </a:r>
            <a:endParaRPr lang="en-US" dirty="0"/>
          </a:p>
        </p:txBody>
      </p:sp>
      <p:sp>
        <p:nvSpPr>
          <p:cNvPr id="6" name="Content Placeholder 5"/>
          <p:cNvSpPr>
            <a:spLocks noGrp="1"/>
          </p:cNvSpPr>
          <p:nvPr>
            <p:ph idx="1"/>
          </p:nvPr>
        </p:nvSpPr>
        <p:spPr/>
        <p:txBody>
          <a:bodyPr>
            <a:normAutofit fontScale="92500" lnSpcReduction="10000"/>
          </a:bodyPr>
          <a:lstStyle/>
          <a:p>
            <a:pPr>
              <a:buNone/>
            </a:pPr>
            <a:r>
              <a:rPr lang="en-US" dirty="0" smtClean="0"/>
              <a:t>Two "list comprehension" steps:</a:t>
            </a:r>
          </a:p>
          <a:p>
            <a:pPr marL="514350" indent="-514350">
              <a:buFont typeface="+mj-lt"/>
              <a:buAutoNum type="arabicPeriod"/>
            </a:pPr>
            <a:r>
              <a:rPr lang="en-US" b="1" dirty="0" smtClean="0"/>
              <a:t>Map </a:t>
            </a:r>
            <a:r>
              <a:rPr lang="en-US" dirty="0" smtClean="0"/>
              <a:t>– transforms the input (e.g. chunks of FASTQ data) into key/value pairs (e.g. identifiers and raw reads)</a:t>
            </a:r>
          </a:p>
          <a:p>
            <a:pPr marL="514350" indent="-514350">
              <a:buFont typeface="+mj-lt"/>
              <a:buAutoNum type="arabicPeriod"/>
            </a:pPr>
            <a:r>
              <a:rPr lang="en-US" b="1" dirty="0" smtClean="0"/>
              <a:t>Reduce </a:t>
            </a:r>
            <a:r>
              <a:rPr lang="en-US" dirty="0" smtClean="0"/>
              <a:t>– receives one of the distinct keys produced by Map and all values  that occurred with that key (e.g. paired ends), does something useful with the list of values, emits zero or more key/value pairs (e.g. identifier and some alignment score)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example: word counts</a:t>
            </a:r>
            <a:endParaRPr lang="en-US" dirty="0"/>
          </a:p>
        </p:txBody>
      </p:sp>
      <p:sp>
        <p:nvSpPr>
          <p:cNvPr id="3" name="Content Placeholder 2"/>
          <p:cNvSpPr>
            <a:spLocks noGrp="1"/>
          </p:cNvSpPr>
          <p:nvPr>
            <p:ph idx="1"/>
          </p:nvPr>
        </p:nvSpPr>
        <p:spPr/>
        <p:txBody>
          <a:bodyPr>
            <a:normAutofit/>
          </a:bodyPr>
          <a:lstStyle/>
          <a:p>
            <a:pPr>
              <a:buNone/>
            </a:pPr>
            <a:r>
              <a:rPr lang="en-US" sz="1800" b="1" dirty="0" smtClean="0">
                <a:latin typeface="Courier New"/>
                <a:cs typeface="Courier New"/>
              </a:rPr>
              <a:t>function </a:t>
            </a:r>
            <a:r>
              <a:rPr lang="en-US" sz="1800" b="1" dirty="0" err="1" smtClean="0">
                <a:latin typeface="Courier New"/>
                <a:cs typeface="Courier New"/>
              </a:rPr>
              <a:t>map(String</a:t>
            </a:r>
            <a:r>
              <a:rPr lang="en-US" sz="1800" b="1" dirty="0" smtClean="0">
                <a:latin typeface="Courier New"/>
                <a:cs typeface="Courier New"/>
              </a:rPr>
              <a:t> name, String document):</a:t>
            </a:r>
          </a:p>
          <a:p>
            <a:pPr>
              <a:buNone/>
            </a:pPr>
            <a:r>
              <a:rPr lang="en-US" sz="1800" b="1" dirty="0" smtClean="0">
                <a:latin typeface="Courier New"/>
                <a:cs typeface="Courier New"/>
              </a:rPr>
              <a:t>  // name: document name</a:t>
            </a:r>
          </a:p>
          <a:p>
            <a:pPr>
              <a:buNone/>
            </a:pPr>
            <a:r>
              <a:rPr lang="en-US" sz="1800" b="1" dirty="0" smtClean="0">
                <a:latin typeface="Courier New"/>
                <a:cs typeface="Courier New"/>
              </a:rPr>
              <a:t>  // document: document contents</a:t>
            </a:r>
          </a:p>
          <a:p>
            <a:pPr>
              <a:buNone/>
            </a:pPr>
            <a:r>
              <a:rPr lang="en-US" sz="1800" b="1" dirty="0" smtClean="0">
                <a:latin typeface="Courier New"/>
                <a:cs typeface="Courier New"/>
              </a:rPr>
              <a:t>  for each word </a:t>
            </a:r>
            <a:r>
              <a:rPr lang="en-US" sz="1800" b="1" dirty="0" err="1" smtClean="0">
                <a:latin typeface="Courier New"/>
                <a:cs typeface="Courier New"/>
              </a:rPr>
              <a:t>w</a:t>
            </a:r>
            <a:r>
              <a:rPr lang="en-US" sz="1800" b="1" dirty="0" smtClean="0">
                <a:latin typeface="Courier New"/>
                <a:cs typeface="Courier New"/>
              </a:rPr>
              <a:t> in document:</a:t>
            </a:r>
          </a:p>
          <a:p>
            <a:pPr>
              <a:buNone/>
            </a:pPr>
            <a:r>
              <a:rPr lang="en-US" sz="1800" b="1" dirty="0" smtClean="0">
                <a:latin typeface="Courier New"/>
                <a:cs typeface="Courier New"/>
              </a:rPr>
              <a:t>    emit (</a:t>
            </a:r>
            <a:r>
              <a:rPr lang="en-US" sz="1800" b="1" dirty="0" err="1" smtClean="0">
                <a:latin typeface="Courier New"/>
                <a:cs typeface="Courier New"/>
              </a:rPr>
              <a:t>w</a:t>
            </a:r>
            <a:r>
              <a:rPr lang="en-US" sz="1800" b="1" dirty="0" smtClean="0">
                <a:latin typeface="Courier New"/>
                <a:cs typeface="Courier New"/>
              </a:rPr>
              <a:t>, 1)</a:t>
            </a:r>
          </a:p>
          <a:p>
            <a:pPr>
              <a:buNone/>
            </a:pPr>
            <a:r>
              <a:rPr lang="en-US" sz="1800" b="1" dirty="0" smtClean="0">
                <a:latin typeface="Courier New"/>
                <a:cs typeface="Courier New"/>
              </a:rPr>
              <a:t> </a:t>
            </a:r>
          </a:p>
          <a:p>
            <a:pPr>
              <a:buNone/>
            </a:pPr>
            <a:r>
              <a:rPr lang="en-US" sz="1800" b="1" dirty="0" smtClean="0">
                <a:latin typeface="Courier New"/>
                <a:cs typeface="Courier New"/>
              </a:rPr>
              <a:t>function </a:t>
            </a:r>
            <a:r>
              <a:rPr lang="en-US" sz="1800" b="1" dirty="0" err="1" smtClean="0">
                <a:latin typeface="Courier New"/>
                <a:cs typeface="Courier New"/>
              </a:rPr>
              <a:t>reduce(String</a:t>
            </a:r>
            <a:r>
              <a:rPr lang="en-US" sz="1800" b="1" dirty="0" smtClean="0">
                <a:latin typeface="Courier New"/>
                <a:cs typeface="Courier New"/>
              </a:rPr>
              <a:t> word, Iterator </a:t>
            </a:r>
            <a:r>
              <a:rPr lang="en-US" sz="1800" b="1" dirty="0" err="1" smtClean="0">
                <a:latin typeface="Courier New"/>
                <a:cs typeface="Courier New"/>
              </a:rPr>
              <a:t>partialCounts</a:t>
            </a:r>
            <a:r>
              <a:rPr lang="en-US" sz="1800" b="1" dirty="0" smtClean="0">
                <a:latin typeface="Courier New"/>
                <a:cs typeface="Courier New"/>
              </a:rPr>
              <a:t>):</a:t>
            </a:r>
          </a:p>
          <a:p>
            <a:pPr>
              <a:buNone/>
            </a:pPr>
            <a:r>
              <a:rPr lang="en-US" sz="1800" b="1" dirty="0" smtClean="0">
                <a:latin typeface="Courier New"/>
                <a:cs typeface="Courier New"/>
              </a:rPr>
              <a:t>  // word: a word</a:t>
            </a:r>
          </a:p>
          <a:p>
            <a:pPr>
              <a:buNone/>
            </a:pPr>
            <a:r>
              <a:rPr lang="en-US" sz="1800" b="1" dirty="0" smtClean="0">
                <a:latin typeface="Courier New"/>
                <a:cs typeface="Courier New"/>
              </a:rPr>
              <a:t>  // </a:t>
            </a:r>
            <a:r>
              <a:rPr lang="en-US" sz="1800" b="1" dirty="0" err="1" smtClean="0">
                <a:latin typeface="Courier New"/>
                <a:cs typeface="Courier New"/>
              </a:rPr>
              <a:t>partialCounts</a:t>
            </a:r>
            <a:r>
              <a:rPr lang="en-US" sz="1800" b="1" dirty="0" smtClean="0">
                <a:latin typeface="Courier New"/>
                <a:cs typeface="Courier New"/>
              </a:rPr>
              <a:t>:</a:t>
            </a:r>
            <a:r>
              <a:rPr lang="en-US" sz="1800" b="1" dirty="0" smtClean="0">
                <a:latin typeface="Courier New"/>
                <a:cs typeface="Courier New"/>
              </a:rPr>
              <a:t> aggregated </a:t>
            </a:r>
            <a:r>
              <a:rPr lang="en-US" sz="1800" b="1" dirty="0" smtClean="0">
                <a:latin typeface="Courier New"/>
                <a:cs typeface="Courier New"/>
              </a:rPr>
              <a:t>partial </a:t>
            </a:r>
            <a:r>
              <a:rPr lang="en-US" sz="1800" b="1" dirty="0" smtClean="0">
                <a:latin typeface="Courier New"/>
                <a:cs typeface="Courier New"/>
              </a:rPr>
              <a:t>counts list</a:t>
            </a:r>
          </a:p>
          <a:p>
            <a:pPr>
              <a:buNone/>
            </a:pPr>
            <a:r>
              <a:rPr lang="en-US" sz="1800" b="1" dirty="0" smtClean="0">
                <a:latin typeface="Courier New"/>
                <a:cs typeface="Courier New"/>
              </a:rPr>
              <a:t>  sum = 0</a:t>
            </a:r>
          </a:p>
          <a:p>
            <a:pPr>
              <a:buNone/>
            </a:pPr>
            <a:r>
              <a:rPr lang="en-US" sz="1800" b="1" dirty="0" smtClean="0">
                <a:latin typeface="Courier New"/>
                <a:cs typeface="Courier New"/>
              </a:rPr>
              <a:t>  for each pc in </a:t>
            </a:r>
            <a:r>
              <a:rPr lang="en-US" sz="1800" b="1" dirty="0" err="1" smtClean="0">
                <a:latin typeface="Courier New"/>
                <a:cs typeface="Courier New"/>
              </a:rPr>
              <a:t>partialCounts</a:t>
            </a:r>
            <a:r>
              <a:rPr lang="en-US" sz="1800" b="1" dirty="0" smtClean="0">
                <a:latin typeface="Courier New"/>
                <a:cs typeface="Courier New"/>
              </a:rPr>
              <a:t>:</a:t>
            </a:r>
          </a:p>
          <a:p>
            <a:pPr>
              <a:buNone/>
            </a:pPr>
            <a:r>
              <a:rPr lang="en-US" sz="1800" b="1" dirty="0" smtClean="0">
                <a:latin typeface="Courier New"/>
                <a:cs typeface="Courier New"/>
              </a:rPr>
              <a:t>    sum += pc</a:t>
            </a:r>
          </a:p>
          <a:p>
            <a:pPr>
              <a:buNone/>
            </a:pPr>
            <a:r>
              <a:rPr lang="en-US" sz="1800" b="1" dirty="0" smtClean="0">
                <a:latin typeface="Courier New"/>
                <a:cs typeface="Courier New"/>
              </a:rPr>
              <a:t>  emit (word, sum)</a:t>
            </a:r>
            <a:endParaRPr lang="en-US" sz="1800" b="1" dirty="0">
              <a:latin typeface="Courier New"/>
              <a:cs typeface="Courier New"/>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217</TotalTime>
  <Words>551</Words>
  <Application>Microsoft Macintosh PowerPoint</Application>
  <PresentationFormat>On-screen Show (4:3)</PresentationFormat>
  <Paragraphs>56</Paragraphs>
  <Slides>10</Slides>
  <Notes>3</Notes>
  <HiddenSlides>0</HiddenSlides>
  <MMClips>0</MMClips>
  <ScaleCrop>false</ScaleCrop>
  <HeadingPairs>
    <vt:vector size="4" baseType="variant">
      <vt:variant>
        <vt:lpstr>Design Template</vt:lpstr>
      </vt:variant>
      <vt:variant>
        <vt:i4>1</vt:i4>
      </vt:variant>
      <vt:variant>
        <vt:lpstr>Slide Titles</vt:lpstr>
      </vt:variant>
      <vt:variant>
        <vt:i4>10</vt:i4>
      </vt:variant>
    </vt:vector>
  </HeadingPairs>
  <TitlesOfParts>
    <vt:vector size="11" baseType="lpstr">
      <vt:lpstr>Office Theme</vt:lpstr>
      <vt:lpstr>Cloud computing</vt:lpstr>
      <vt:lpstr>Cloud computing</vt:lpstr>
      <vt:lpstr>Cloud computing and genomics</vt:lpstr>
      <vt:lpstr>Co-located data, compute resources</vt:lpstr>
      <vt:lpstr>Typical components</vt:lpstr>
      <vt:lpstr>Example cloud stack: Hadoop</vt:lpstr>
      <vt:lpstr>MapReduce</vt:lpstr>
      <vt:lpstr>The MapReduce programming model</vt:lpstr>
      <vt:lpstr>MapReduce example: word counts</vt:lpstr>
      <vt:lpstr>Exercises</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Massive parallelization</dc:title>
  <dc:creator>Rutger Vos</dc:creator>
  <cp:lastModifiedBy>Rutger Vos</cp:lastModifiedBy>
  <cp:revision>37</cp:revision>
  <dcterms:created xsi:type="dcterms:W3CDTF">2012-09-12T11:29:30Z</dcterms:created>
  <dcterms:modified xsi:type="dcterms:W3CDTF">2012-09-12T15:02:55Z</dcterms:modified>
</cp:coreProperties>
</file>