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88057" autoAdjust="0"/>
  </p:normalViewPr>
  <p:slideViewPr>
    <p:cSldViewPr snapToObjects="1" showGuides="1">
      <p:cViewPr varScale="1">
        <p:scale>
          <a:sx n="71" d="100"/>
          <a:sy n="71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2750B-51CC-9342-BA42-3CEC006D4BEE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6B2FE-7F1F-0B44-82E2-C4BAFD29C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open</a:t>
            </a:r>
            <a:r>
              <a:rPr lang="en-US" baseline="0" dirty="0" smtClean="0"/>
              <a:t> source </a:t>
            </a:r>
            <a:r>
              <a:rPr lang="en-US" dirty="0" smtClean="0"/>
              <a:t>bioinformatics</a:t>
            </a:r>
            <a:r>
              <a:rPr lang="en-US" baseline="0" dirty="0" smtClean="0"/>
              <a:t> programming toolkits: </a:t>
            </a:r>
            <a:r>
              <a:rPr lang="en-US" baseline="0" dirty="0" err="1" smtClean="0"/>
              <a:t>bioperl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biopython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bioruby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bioconductor</a:t>
            </a:r>
            <a:r>
              <a:rPr lang="en-US" baseline="0" dirty="0" smtClean="0"/>
              <a:t>. Exercise:</a:t>
            </a:r>
            <a:r>
              <a:rPr lang="en-US" baseline="0" dirty="0" smtClean="0"/>
              <a:t> install as non-root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B2FE-7F1F-0B44-82E2-C4BAFD29C0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59E1-F047-C244-B3F0-03E07E42B642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toolkits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11.00-12.30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Excellent numerical capabilities</a:t>
            </a:r>
          </a:p>
          <a:p>
            <a:pPr lvl="1"/>
            <a:r>
              <a:rPr lang="en-US" dirty="0" smtClean="0"/>
              <a:t>CRAN</a:t>
            </a:r>
          </a:p>
          <a:p>
            <a:pPr lvl="1"/>
            <a:r>
              <a:rPr lang="en-US" dirty="0" smtClean="0"/>
              <a:t>Graphics and plotting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Less "</a:t>
            </a:r>
            <a:r>
              <a:rPr lang="en-US" dirty="0" err="1" smtClean="0"/>
              <a:t>sysadmin</a:t>
            </a:r>
            <a:r>
              <a:rPr lang="en-US" dirty="0" smtClean="0"/>
              <a:t>" functionality</a:t>
            </a:r>
          </a:p>
          <a:p>
            <a:pPr lvl="1"/>
            <a:r>
              <a:rPr lang="en-US" dirty="0" smtClean="0"/>
              <a:t>Non-standard install</a:t>
            </a:r>
          </a:p>
          <a:p>
            <a:pPr lvl="1"/>
            <a:r>
              <a:rPr lang="en-US" dirty="0" smtClean="0"/>
              <a:t>Unusual syntax &amp;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by Ross </a:t>
            </a:r>
            <a:r>
              <a:rPr lang="en-US" dirty="0" err="1" smtClean="0"/>
              <a:t>Ihaka</a:t>
            </a:r>
            <a:r>
              <a:rPr lang="en-US" dirty="0" smtClean="0"/>
              <a:t> and Robert Gentleman</a:t>
            </a:r>
          </a:p>
          <a:p>
            <a:r>
              <a:rPr lang="en-US" dirty="0" smtClean="0"/>
              <a:t>Multi-paradigm: functional programming and others</a:t>
            </a:r>
          </a:p>
          <a:p>
            <a:r>
              <a:rPr lang="en-US" dirty="0" smtClean="0"/>
              <a:t>Somewhat C-like syntax</a:t>
            </a:r>
          </a:p>
          <a:p>
            <a:r>
              <a:rPr lang="en-US" dirty="0" err="1" smtClean="0"/>
              <a:t>http://www.r-</a:t>
            </a:r>
            <a:r>
              <a:rPr lang="en-US" dirty="0" err="1" smtClean="0"/>
              <a:t>project.org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 smtClean="0"/>
              <a:t>Very large (~3Gb) modularized project</a:t>
            </a:r>
          </a:p>
          <a:p>
            <a:r>
              <a:rPr lang="en-US" dirty="0" smtClean="0"/>
              <a:t>Has specialized </a:t>
            </a:r>
            <a:r>
              <a:rPr lang="en-US" dirty="0" err="1" smtClean="0"/>
              <a:t>ShortRead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Not under OBF</a:t>
            </a:r>
          </a:p>
          <a:p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www.bioconductor.org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4" name="Picture 3" descr="bioconducto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70" y="4254501"/>
            <a:ext cx="7662330" cy="2298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Install the latest versions of these toolkits as non-root: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BioPerl (</a:t>
            </a:r>
            <a:r>
              <a:rPr lang="en-US" dirty="0" err="1" smtClean="0"/>
              <a:t>bioperl</a:t>
            </a:r>
            <a:r>
              <a:rPr lang="en-US" dirty="0" smtClean="0"/>
              <a:t>-live &amp; </a:t>
            </a:r>
            <a:r>
              <a:rPr lang="en-US" dirty="0" err="1" smtClean="0"/>
              <a:t>bioperl</a:t>
            </a:r>
            <a:r>
              <a:rPr lang="en-US" dirty="0" smtClean="0"/>
              <a:t>-run)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BioPython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BioRuby</a:t>
            </a:r>
            <a:r>
              <a:rPr lang="en-US" dirty="0" smtClean="0"/>
              <a:t> (</a:t>
            </a:r>
            <a:r>
              <a:rPr lang="en-US" dirty="0" err="1" smtClean="0"/>
              <a:t>bioruby-ngs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BioConductor</a:t>
            </a:r>
            <a:r>
              <a:rPr lang="en-US" dirty="0" smtClean="0"/>
              <a:t> (</a:t>
            </a:r>
            <a:r>
              <a:rPr lang="en-US" dirty="0" err="1" smtClean="0"/>
              <a:t>biobase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from imperative programming, object-oriented programming models domain concepts (e.g. sequences, taxa) as objects with behaviors.</a:t>
            </a:r>
          </a:p>
          <a:p>
            <a:r>
              <a:rPr lang="en-US" dirty="0" smtClean="0"/>
              <a:t>All commonly-used toolkits in bioinformatics are object-oriented.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language 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053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Dynamic ("scripting") languages are commonly used in bioinformatics: easy, fast development</a:t>
            </a:r>
          </a:p>
          <a:p>
            <a:r>
              <a:rPr lang="en-US" dirty="0" smtClean="0"/>
              <a:t>OO bioinformatics toolkits for dynamic languages supported by O|B|F</a:t>
            </a:r>
          </a:p>
          <a:p>
            <a:r>
              <a:rPr lang="en-US" dirty="0" smtClean="0"/>
              <a:t>Learn a scripting language and </a:t>
            </a:r>
            <a:r>
              <a:rPr lang="en-US" dirty="0" smtClean="0"/>
              <a:t>toolkit!</a:t>
            </a:r>
            <a:endParaRPr lang="en-US" dirty="0"/>
          </a:p>
        </p:txBody>
      </p:sp>
      <p:pic>
        <p:nvPicPr>
          <p:cNvPr id="5" name="Content Placeholder 4" descr="Bosc Pear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644" b="22677"/>
          <a:stretch>
            <a:fillRect/>
          </a:stretch>
        </p:blipFill>
        <p:spPr>
          <a:xfrm>
            <a:off x="4947736" y="1916564"/>
            <a:ext cx="3891464" cy="30103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Large code base (CPAN)</a:t>
            </a:r>
          </a:p>
          <a:p>
            <a:pPr lvl="1"/>
            <a:r>
              <a:rPr lang="en-US" dirty="0" smtClean="0"/>
              <a:t>Fast</a:t>
            </a:r>
            <a:endParaRPr lang="en-US" dirty="0" smtClean="0"/>
          </a:p>
          <a:p>
            <a:pPr lvl="1"/>
            <a:r>
              <a:rPr lang="en-US" dirty="0" smtClean="0"/>
              <a:t>Ubiquitous 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Difficult syntax</a:t>
            </a:r>
          </a:p>
          <a:p>
            <a:pPr lvl="1"/>
            <a:r>
              <a:rPr lang="en-US" dirty="0" smtClean="0"/>
              <a:t>Delayed version 6</a:t>
            </a:r>
          </a:p>
          <a:p>
            <a:pPr lvl="1"/>
            <a:r>
              <a:rPr lang="en-US" dirty="0" smtClean="0"/>
              <a:t>Losing momentum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Developed by Larry Wall</a:t>
            </a:r>
          </a:p>
          <a:p>
            <a:r>
              <a:rPr lang="en-US" dirty="0" smtClean="0"/>
              <a:t>Object-orientation added in v.5</a:t>
            </a:r>
          </a:p>
          <a:p>
            <a:r>
              <a:rPr lang="en-US" dirty="0" smtClean="0"/>
              <a:t>C-like syntax</a:t>
            </a:r>
          </a:p>
          <a:p>
            <a:r>
              <a:rPr lang="en-US" dirty="0" smtClean="0"/>
              <a:t>Uses non-alphanumeric characters extensively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www.perl.org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BioPerl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Modularized toolkit: </a:t>
            </a:r>
            <a:r>
              <a:rPr lang="en-US" sz="2400" dirty="0" err="1" smtClean="0"/>
              <a:t>bioperl</a:t>
            </a:r>
            <a:r>
              <a:rPr lang="en-US" sz="2400" dirty="0" smtClean="0"/>
              <a:t>-live, </a:t>
            </a:r>
            <a:r>
              <a:rPr lang="en-US" sz="2400" dirty="0" err="1" smtClean="0"/>
              <a:t>bioperl</a:t>
            </a:r>
            <a:r>
              <a:rPr lang="en-US" sz="2400" dirty="0" smtClean="0"/>
              <a:t>-run, etc.</a:t>
            </a:r>
          </a:p>
          <a:p>
            <a:r>
              <a:rPr lang="en-US" sz="2400" dirty="0" smtClean="0"/>
              <a:t>http://</a:t>
            </a:r>
            <a:r>
              <a:rPr lang="en-US" sz="2400" dirty="0" err="1" smtClean="0"/>
              <a:t>www.bioperl.org</a:t>
            </a:r>
            <a:endParaRPr lang="en-US" sz="2400" dirty="0" smtClean="0"/>
          </a:p>
          <a:p>
            <a:r>
              <a:rPr lang="en-US" sz="2400" dirty="0" smtClean="0"/>
              <a:t>http://</a:t>
            </a:r>
            <a:r>
              <a:rPr lang="en-US" sz="2400" dirty="0" err="1" smtClean="0"/>
              <a:t>github.com/bioperl</a:t>
            </a:r>
            <a:endParaRPr lang="en-US" sz="2400" dirty="0" smtClean="0"/>
          </a:p>
          <a:p>
            <a:r>
              <a:rPr lang="en-US" sz="2400" dirty="0" smtClean="0"/>
              <a:t>NGS capabilities:</a:t>
            </a:r>
          </a:p>
          <a:p>
            <a:pPr lvl="1"/>
            <a:r>
              <a:rPr lang="en-US" sz="2000" dirty="0" smtClean="0"/>
              <a:t>I/O for read and alignment formats (</a:t>
            </a:r>
            <a:r>
              <a:rPr lang="en-US" sz="2000" dirty="0" err="1" smtClean="0"/>
              <a:t>fastq</a:t>
            </a:r>
            <a:r>
              <a:rPr lang="en-US" sz="2000" dirty="0" smtClean="0"/>
              <a:t> like </a:t>
            </a:r>
            <a:r>
              <a:rPr lang="en-US" sz="2000" dirty="0" err="1" smtClean="0"/>
              <a:t>biopython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wrappers for </a:t>
            </a:r>
            <a:r>
              <a:rPr lang="en-US" sz="2000" dirty="0" err="1" smtClean="0"/>
              <a:t>maq</a:t>
            </a:r>
            <a:r>
              <a:rPr lang="en-US" sz="2000" dirty="0" smtClean="0"/>
              <a:t>,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, </a:t>
            </a:r>
            <a:r>
              <a:rPr lang="en-US" sz="2000" dirty="0" err="1" smtClean="0"/>
              <a:t>bwa</a:t>
            </a:r>
            <a:r>
              <a:rPr lang="en-US" sz="2000" dirty="0" smtClean="0"/>
              <a:t>, bowtie, </a:t>
            </a:r>
            <a:r>
              <a:rPr lang="en-US" sz="2000" dirty="0" err="1" smtClean="0"/>
              <a:t>newbler</a:t>
            </a:r>
            <a:endParaRPr lang="en-US" sz="2000" dirty="0"/>
          </a:p>
        </p:txBody>
      </p:sp>
      <p:pic>
        <p:nvPicPr>
          <p:cNvPr id="6" name="Content Placeholder 5" descr="bioperl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6034" b="-60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Clean syntax</a:t>
            </a:r>
          </a:p>
          <a:p>
            <a:pPr lvl="1"/>
            <a:r>
              <a:rPr lang="en-US" dirty="0" smtClean="0"/>
              <a:t>Intuitive OO</a:t>
            </a:r>
          </a:p>
          <a:p>
            <a:pPr lvl="1"/>
            <a:r>
              <a:rPr lang="en-US" dirty="0" smtClean="0"/>
              <a:t>Growing momentum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vs</a:t>
            </a:r>
            <a:r>
              <a:rPr lang="en-US" dirty="0" smtClean="0"/>
              <a:t> 3?</a:t>
            </a:r>
          </a:p>
          <a:p>
            <a:pPr lvl="1"/>
            <a:r>
              <a:rPr lang="en-US" dirty="0" smtClean="0"/>
              <a:t>Semantic indentation</a:t>
            </a:r>
          </a:p>
          <a:p>
            <a:pPr lvl="1"/>
            <a:r>
              <a:rPr lang="en-US" dirty="0" smtClean="0"/>
              <a:t>No CPAN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Developed by Guido van </a:t>
            </a:r>
            <a:r>
              <a:rPr lang="en-US" dirty="0" err="1" smtClean="0"/>
              <a:t>Rossum</a:t>
            </a:r>
            <a:endParaRPr lang="en-US" dirty="0" smtClean="0"/>
          </a:p>
          <a:p>
            <a:r>
              <a:rPr lang="en-US" dirty="0" smtClean="0"/>
              <a:t>Multi-paradigm imperative, OO and functional programming</a:t>
            </a:r>
          </a:p>
          <a:p>
            <a:r>
              <a:rPr lang="en-US" dirty="0" smtClean="0"/>
              <a:t>Blocks indicated by indentation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www.python.org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80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Smaller, less modularized than BioPerl</a:t>
            </a:r>
          </a:p>
          <a:p>
            <a:r>
              <a:rPr lang="en-US" sz="2800" dirty="0" smtClean="0"/>
              <a:t>http</a:t>
            </a:r>
            <a:r>
              <a:rPr lang="en-US" sz="2800" dirty="0" smtClean="0"/>
              <a:t>://</a:t>
            </a:r>
            <a:r>
              <a:rPr lang="en-US" sz="2800" dirty="0" err="1" smtClean="0"/>
              <a:t>biopython.org</a:t>
            </a:r>
            <a:r>
              <a:rPr lang="en-US" sz="2800" dirty="0" smtClean="0"/>
              <a:t>, https</a:t>
            </a:r>
            <a:r>
              <a:rPr lang="en-US" sz="2800" dirty="0" smtClean="0"/>
              <a:t>://</a:t>
            </a:r>
            <a:r>
              <a:rPr lang="en-US" sz="2800" dirty="0" err="1" smtClean="0"/>
              <a:t>github.com/</a:t>
            </a:r>
            <a:r>
              <a:rPr lang="en-US" sz="2800" dirty="0" err="1" smtClean="0"/>
              <a:t>biopython</a:t>
            </a:r>
            <a:endParaRPr lang="en-US" sz="2800" dirty="0" smtClean="0"/>
          </a:p>
          <a:p>
            <a:r>
              <a:rPr lang="en-US" sz="2800" dirty="0" smtClean="0"/>
              <a:t>NGS capabilities:</a:t>
            </a:r>
          </a:p>
          <a:p>
            <a:pPr lvl="1"/>
            <a:r>
              <a:rPr lang="en-US" sz="2400" dirty="0" smtClean="0"/>
              <a:t>I/O for short read formats</a:t>
            </a:r>
          </a:p>
          <a:p>
            <a:pPr lvl="1"/>
            <a:r>
              <a:rPr lang="en-US" sz="2400" dirty="0" smtClean="0"/>
              <a:t>For wrappers: see Galaxy</a:t>
            </a:r>
          </a:p>
          <a:p>
            <a:pPr lvl="1"/>
            <a:endParaRPr lang="en-US" sz="2400" dirty="0"/>
          </a:p>
        </p:txBody>
      </p:sp>
      <p:pic>
        <p:nvPicPr>
          <p:cNvPr id="8" name="Picture 7" descr="biopython.jpeg"/>
          <p:cNvPicPr>
            <a:picLocks noChangeAspect="1"/>
          </p:cNvPicPr>
          <p:nvPr/>
        </p:nvPicPr>
        <p:blipFill>
          <a:blip r:embed="rId2"/>
          <a:srcRect t="30709" b="28346"/>
          <a:stretch>
            <a:fillRect/>
          </a:stretch>
        </p:blipFill>
        <p:spPr>
          <a:xfrm>
            <a:off x="1066800" y="4267200"/>
            <a:ext cx="7010400" cy="2152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Clean syntax</a:t>
            </a:r>
          </a:p>
          <a:p>
            <a:pPr lvl="1"/>
            <a:r>
              <a:rPr lang="en-US" dirty="0" smtClean="0"/>
              <a:t>Objects throughout</a:t>
            </a:r>
          </a:p>
          <a:p>
            <a:pPr lvl="1"/>
            <a:r>
              <a:rPr lang="en-US" dirty="0" smtClean="0"/>
              <a:t>Gem packages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Smaller (Japanese) user base</a:t>
            </a:r>
          </a:p>
          <a:p>
            <a:pPr lvl="1"/>
            <a:r>
              <a:rPr lang="en-US" dirty="0" smtClean="0"/>
              <a:t>Not installed everywhere</a:t>
            </a:r>
          </a:p>
          <a:p>
            <a:pPr lvl="1"/>
            <a:r>
              <a:rPr lang="en-US" dirty="0" smtClean="0"/>
              <a:t>Somewhat slow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Developed by Yukihiro "</a:t>
            </a:r>
            <a:r>
              <a:rPr lang="en-US" dirty="0" err="1" smtClean="0"/>
              <a:t>Matz</a:t>
            </a:r>
            <a:r>
              <a:rPr lang="en-US" dirty="0" smtClean="0"/>
              <a:t>" </a:t>
            </a:r>
            <a:r>
              <a:rPr lang="en-US" dirty="0" smtClean="0"/>
              <a:t>Matsumoto</a:t>
            </a:r>
          </a:p>
          <a:p>
            <a:r>
              <a:rPr lang="en-US" dirty="0" smtClean="0"/>
              <a:t>Consistently object oriented</a:t>
            </a:r>
          </a:p>
          <a:p>
            <a:r>
              <a:rPr lang="en-US" dirty="0" smtClean="0"/>
              <a:t>Python-like syntax</a:t>
            </a:r>
          </a:p>
          <a:p>
            <a:r>
              <a:rPr lang="en-US" dirty="0" err="1" smtClean="0"/>
              <a:t>http://www.ruby-</a:t>
            </a:r>
            <a:r>
              <a:rPr lang="en-US" dirty="0" err="1" smtClean="0"/>
              <a:t>lang.org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BioRuby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Modularized toolkit with </a:t>
            </a:r>
            <a:r>
              <a:rPr lang="en-US" dirty="0" err="1" smtClean="0"/>
              <a:t>biogem</a:t>
            </a:r>
            <a:r>
              <a:rPr lang="en-US" dirty="0" smtClean="0"/>
              <a:t> package manager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bioruby.org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</a:t>
            </a:r>
            <a:r>
              <a:rPr lang="en-US" dirty="0" err="1" smtClean="0"/>
              <a:t>bioruby</a:t>
            </a:r>
            <a:endParaRPr lang="en-US" dirty="0" smtClean="0"/>
          </a:p>
          <a:p>
            <a:r>
              <a:rPr lang="en-US" dirty="0" smtClean="0"/>
              <a:t>NGS capabilities:</a:t>
            </a:r>
          </a:p>
          <a:p>
            <a:pPr lvl="1"/>
            <a:r>
              <a:rPr lang="en-US" sz="2000" dirty="0" err="1" smtClean="0"/>
              <a:t>https://github.com/helios/bioruby-</a:t>
            </a:r>
            <a:r>
              <a:rPr lang="en-US" sz="2000" dirty="0" err="1" smtClean="0"/>
              <a:t>ngs</a:t>
            </a:r>
            <a:endParaRPr lang="en-US" sz="2000" dirty="0" smtClean="0"/>
          </a:p>
          <a:p>
            <a:pPr lvl="1"/>
            <a:r>
              <a:rPr lang="en-US" sz="2000" dirty="0" smtClean="0"/>
              <a:t>I/O for common read and alignment formats</a:t>
            </a:r>
          </a:p>
          <a:p>
            <a:pPr lvl="1"/>
            <a:r>
              <a:rPr lang="en-US" sz="2000" dirty="0" smtClean="0"/>
              <a:t>Wrappers for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, </a:t>
            </a:r>
            <a:r>
              <a:rPr lang="en-US" sz="2000" dirty="0" err="1" smtClean="0"/>
              <a:t>bwa</a:t>
            </a:r>
            <a:r>
              <a:rPr lang="en-US" sz="2000" dirty="0" smtClean="0"/>
              <a:t>, bowtie, </a:t>
            </a:r>
            <a:r>
              <a:rPr lang="en-US" sz="2000" dirty="0" err="1" smtClean="0"/>
              <a:t>tophat</a:t>
            </a:r>
            <a:r>
              <a:rPr lang="en-US" sz="2000" dirty="0" smtClean="0"/>
              <a:t>, cufflinks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bioruby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9708" t="-6034" r="9708" b="-6034"/>
          <a:stretch>
            <a:fillRect/>
          </a:stretch>
        </p:blipFill>
        <p:spPr>
          <a:xfrm>
            <a:off x="5562600" y="1600200"/>
            <a:ext cx="325448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496</Words>
  <Application>Microsoft Macintosh PowerPoint</Application>
  <PresentationFormat>On-screen Show (4:3)</PresentationFormat>
  <Paragraphs>97</Paragraphs>
  <Slides>12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Programming toolkits</vt:lpstr>
      <vt:lpstr>Object-oriented programming</vt:lpstr>
      <vt:lpstr>Dynamic language toolkits</vt:lpstr>
      <vt:lpstr>Perl</vt:lpstr>
      <vt:lpstr>BioPerl</vt:lpstr>
      <vt:lpstr>Python</vt:lpstr>
      <vt:lpstr>BioPython</vt:lpstr>
      <vt:lpstr>Ruby</vt:lpstr>
      <vt:lpstr>BioRuby</vt:lpstr>
      <vt:lpstr>R</vt:lpstr>
      <vt:lpstr>BioConductor</vt:lpstr>
      <vt:lpstr>Exercise: installation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toolkits</dc:title>
  <dc:creator>Rutger Vos</dc:creator>
  <cp:lastModifiedBy>Rutger Vos</cp:lastModifiedBy>
  <cp:revision>36</cp:revision>
  <dcterms:created xsi:type="dcterms:W3CDTF">2012-09-04T20:18:26Z</dcterms:created>
  <dcterms:modified xsi:type="dcterms:W3CDTF">2012-09-05T14:02:35Z</dcterms:modified>
</cp:coreProperties>
</file>