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0" r:id="rId11"/>
    <p:sldId id="263" r:id="rId12"/>
    <p:sldId id="262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E9A0C-AC4A-8446-B4F3-61A8106BD360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33EE-05F2-B749-A93A-59A4534B8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galaxy invokes</a:t>
            </a:r>
            <a:r>
              <a:rPr lang="en-US" baseline="0" dirty="0" smtClean="0"/>
              <a:t> command line tools. The XML configuration file. Checkout galaxy, add a service, </a:t>
            </a:r>
            <a:r>
              <a:rPr lang="en-US" baseline="0" smtClean="0"/>
              <a:t>run locally.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33EE-05F2-B749-A93A-59A4534B86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3E9F-8B14-E046-81C7-6A7813BD1763}" type="datetimeFigureOut">
              <a:rPr lang="en-US" smtClean="0"/>
              <a:pPr/>
              <a:t>9/14/12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galaxy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16.30-18.00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Galaxy supports many different file formats</a:t>
            </a:r>
          </a:p>
          <a:p>
            <a:r>
              <a:rPr lang="en-US" dirty="0" smtClean="0"/>
              <a:t>XML tool </a:t>
            </a:r>
            <a:r>
              <a:rPr lang="en-US" dirty="0" err="1" smtClean="0"/>
              <a:t>config</a:t>
            </a:r>
            <a:r>
              <a:rPr lang="en-US" dirty="0" smtClean="0"/>
              <a:t> file needs to specify input and output formats by standardized name</a:t>
            </a:r>
          </a:p>
          <a:p>
            <a:r>
              <a:rPr lang="en-US" dirty="0" smtClean="0"/>
              <a:t>Recognized names/formats are in </a:t>
            </a:r>
            <a:r>
              <a:rPr lang="en-US" dirty="0" err="1" smtClean="0"/>
              <a:t>datatypes_conf.xml</a:t>
            </a:r>
            <a:endParaRPr lang="en-US" dirty="0"/>
          </a:p>
        </p:txBody>
      </p:sp>
      <p:pic>
        <p:nvPicPr>
          <p:cNvPr id="6" name="Content Placeholder 5" descr="format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97" r="57621"/>
          <a:stretch>
            <a:fillRect/>
          </a:stretch>
        </p:blipFill>
        <p:spPr>
          <a:xfrm>
            <a:off x="4528488" y="1861295"/>
            <a:ext cx="3777312" cy="3853705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“Tool shed”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62600" y="2392195"/>
            <a:ext cx="2895600" cy="32466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Easy sharing of new tools</a:t>
            </a:r>
          </a:p>
          <a:p>
            <a:r>
              <a:rPr lang="en-US" dirty="0" smtClean="0"/>
              <a:t>Based on Mercurial</a:t>
            </a:r>
          </a:p>
          <a:p>
            <a:r>
              <a:rPr lang="en-US" dirty="0" smtClean="0"/>
              <a:t>Turns Galaxy into a modular ecosystem</a:t>
            </a:r>
            <a:endParaRPr lang="en-US" dirty="0"/>
          </a:p>
        </p:txBody>
      </p:sp>
      <p:pic>
        <p:nvPicPr>
          <p:cNvPr id="6" name="Content Placeholder 5" descr="toolshed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11903"/>
          <a:stretch>
            <a:fillRect/>
          </a:stretch>
        </p:blipFill>
        <p:spPr>
          <a:xfrm>
            <a:off x="838200" y="2315995"/>
            <a:ext cx="4523171" cy="32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phylotastic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modules that operate on very large phylogenies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http://search.cpan.org/dist/Bio-PhyloTastic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r>
              <a:rPr lang="en-US" dirty="0" smtClean="0"/>
              <a:t>Wrapped in a simple script whose interface is described in XML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https://</a:t>
            </a:r>
            <a:r>
              <a:rPr lang="en-US" dirty="0" err="1" smtClean="0">
                <a:solidFill>
                  <a:srgbClr val="0000FF"/>
                </a:solidFill>
              </a:rPr>
              <a:t>github.com/phylotastic/arch</a:t>
            </a:r>
            <a:r>
              <a:rPr lang="en-US" dirty="0" smtClean="0">
                <a:solidFill>
                  <a:srgbClr val="0000FF"/>
                </a:solidFill>
              </a:rPr>
              <a:t>-galaxy</a:t>
            </a:r>
          </a:p>
          <a:p>
            <a:r>
              <a:rPr lang="en-US" dirty="0" err="1" smtClean="0"/>
              <a:t>Screencast</a:t>
            </a:r>
            <a:r>
              <a:rPr lang="en-US" dirty="0" smtClean="0"/>
              <a:t> on deployment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http://youtu.be/d-fDngweW-M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deploy a simple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wrapper xml file for </a:t>
            </a:r>
            <a:r>
              <a:rPr lang="en-US" sz="2400" dirty="0" err="1" smtClean="0"/>
              <a:t>fastqvalidate.pl</a:t>
            </a:r>
            <a:endParaRPr lang="en-US" sz="2400" dirty="0" smtClean="0"/>
          </a:p>
          <a:p>
            <a:r>
              <a:rPr lang="en-US" sz="2400" dirty="0" smtClean="0"/>
              <a:t>Fetch galaxy from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>
                <a:solidFill>
                  <a:srgbClr val="0000FF"/>
                </a:solidFill>
                <a:latin typeface="Courier New"/>
                <a:cs typeface="Courier New"/>
              </a:rPr>
              <a:t>hg clone https://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bitbucket.org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cs typeface="Courier New"/>
              </a:rPr>
              <a:t>/galaxy/galaxy-dist</a:t>
            </a:r>
            <a:endParaRPr lang="en-US" sz="24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2400" dirty="0" smtClean="0"/>
              <a:t>Launch </a:t>
            </a:r>
            <a:r>
              <a:rPr lang="en-US" sz="2400" dirty="0" smtClean="0"/>
              <a:t>it (</a:t>
            </a:r>
            <a:r>
              <a:rPr lang="en-US" sz="2400" dirty="0" err="1" smtClean="0"/>
              <a:t>sh</a:t>
            </a:r>
            <a:r>
              <a:rPr lang="en-US" sz="2400" dirty="0" smtClean="0"/>
              <a:t> </a:t>
            </a:r>
            <a:r>
              <a:rPr lang="en-US" sz="2400" dirty="0" err="1" smtClean="0"/>
              <a:t>run.sh</a:t>
            </a:r>
            <a:r>
              <a:rPr lang="en-US" sz="2400" dirty="0" smtClean="0"/>
              <a:t>), go to http://127.0.0.1:8080</a:t>
            </a:r>
          </a:p>
          <a:p>
            <a:r>
              <a:rPr lang="en-US" sz="2000" i="1" dirty="0" smtClean="0"/>
              <a:t>If 8080 is occupied, edit </a:t>
            </a:r>
            <a:r>
              <a:rPr lang="en-US" sz="2000" i="1" dirty="0" err="1" smtClean="0"/>
              <a:t>universe_wsgi.ini</a:t>
            </a:r>
            <a:r>
              <a:rPr lang="en-US" sz="2000" i="1" dirty="0" smtClean="0"/>
              <a:t> (root of galaxy), uncomment #port and set it to something else, e.g. 8081</a:t>
            </a:r>
            <a:endParaRPr lang="en-US" sz="2000" i="1" dirty="0" smtClean="0"/>
          </a:p>
          <a:p>
            <a:r>
              <a:rPr lang="en-US" sz="2400" dirty="0" smtClean="0"/>
              <a:t>Edit </a:t>
            </a:r>
            <a:r>
              <a:rPr lang="en-US" sz="2400" dirty="0" err="1" smtClean="0"/>
              <a:t>tool_conf.xml</a:t>
            </a:r>
            <a:r>
              <a:rPr lang="en-US" sz="2400" dirty="0" smtClean="0"/>
              <a:t> to point to the wrapper </a:t>
            </a:r>
            <a:r>
              <a:rPr lang="en-US" sz="2400" dirty="0" smtClean="0"/>
              <a:t>xml for </a:t>
            </a:r>
            <a:r>
              <a:rPr lang="en-US" sz="2400" dirty="0" err="1" smtClean="0"/>
              <a:t>fastqvalidate.pl</a:t>
            </a:r>
            <a:endParaRPr lang="en-US" sz="2400" dirty="0" smtClean="0"/>
          </a:p>
          <a:p>
            <a:r>
              <a:rPr lang="en-US" sz="2400" dirty="0" smtClean="0"/>
              <a:t>Re-launch Galaxy</a:t>
            </a:r>
          </a:p>
          <a:p>
            <a:r>
              <a:rPr lang="en-US" sz="2400" dirty="0" smtClean="0"/>
              <a:t>Test your wrapped tool with the FASTQ example </a:t>
            </a:r>
            <a:r>
              <a:rPr lang="en-US" sz="2400" dirty="0" smtClean="0"/>
              <a:t>files from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under the hood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990600" y="1828800"/>
            <a:ext cx="685800" cy="1417320"/>
            <a:chOff x="685800" y="2819400"/>
            <a:chExt cx="1143000" cy="2362200"/>
          </a:xfrm>
        </p:grpSpPr>
        <p:sp>
          <p:nvSpPr>
            <p:cNvPr id="8" name="Rectangle 7"/>
            <p:cNvSpPr/>
            <p:nvPr/>
          </p:nvSpPr>
          <p:spPr>
            <a:xfrm>
              <a:off x="914400" y="3505200"/>
              <a:ext cx="685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2500" y="28194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galaxyLogoTrim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1895156"/>
            <a:ext cx="4432300" cy="122904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057400" y="2057400"/>
            <a:ext cx="1752600" cy="10515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Issues command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3581400"/>
            <a:ext cx="53142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Identifies which tool to use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Reads tool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Queues tool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Returns HTML representation of result</a:t>
            </a:r>
            <a:endParaRPr lang="en-US" sz="2400" dirty="0"/>
          </a:p>
        </p:txBody>
      </p:sp>
      <p:sp>
        <p:nvSpPr>
          <p:cNvPr id="17" name="Bent-Up Arrow 16"/>
          <p:cNvSpPr/>
          <p:nvPr/>
        </p:nvSpPr>
        <p:spPr>
          <a:xfrm rot="16200000" flipH="1">
            <a:off x="6743700" y="3619501"/>
            <a:ext cx="1752600" cy="16764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2275367"/>
            <a:ext cx="3886200" cy="3439633"/>
          </a:xfrm>
        </p:spPr>
        <p:txBody>
          <a:bodyPr/>
          <a:lstStyle/>
          <a:p>
            <a:r>
              <a:rPr lang="en-US" dirty="0" smtClean="0"/>
              <a:t>Simple Galaxy installs use a built-in, python-based HTTP server</a:t>
            </a:r>
          </a:p>
          <a:p>
            <a:r>
              <a:rPr lang="en-US" dirty="0" smtClean="0"/>
              <a:t>More robust installs typically use the Apache </a:t>
            </a:r>
            <a:r>
              <a:rPr lang="en-US" dirty="0" err="1" smtClean="0"/>
              <a:t>httpd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6" name="Content Placeholder 5" descr="http_header_struct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95800" y="2401221"/>
            <a:ext cx="3886200" cy="2780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ython-logo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343400" y="1905000"/>
            <a:ext cx="3886200" cy="38861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6800" y="2209770"/>
            <a:ext cx="3581400" cy="3810000"/>
          </a:xfrm>
        </p:spPr>
        <p:txBody>
          <a:bodyPr/>
          <a:lstStyle/>
          <a:p>
            <a:r>
              <a:rPr lang="en-US" dirty="0" smtClean="0"/>
              <a:t>Most of the framework and the wrapper code is written in python</a:t>
            </a:r>
          </a:p>
          <a:p>
            <a:r>
              <a:rPr lang="en-US" dirty="0" smtClean="0"/>
              <a:t>Some wrappers in other languages, e.g. </a:t>
            </a:r>
            <a:r>
              <a:rPr lang="en-US" dirty="0" err="1" smtClean="0"/>
              <a:t>perl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34744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Under the hood, Galaxy executes command-line programs and scripts</a:t>
            </a:r>
          </a:p>
          <a:p>
            <a:r>
              <a:rPr lang="en-US" dirty="0" smtClean="0"/>
              <a:t>Their interfaces and tool tips are described in XML </a:t>
            </a:r>
            <a:r>
              <a:rPr lang="en-US" dirty="0" smtClean="0"/>
              <a:t>files:</a:t>
            </a:r>
          </a:p>
          <a:p>
            <a:pPr lvl="1"/>
            <a:r>
              <a:rPr lang="en-US" dirty="0" smtClean="0"/>
              <a:t>main </a:t>
            </a:r>
            <a:r>
              <a:rPr lang="en-US" dirty="0" err="1" smtClean="0"/>
              <a:t>tool_conf.xml</a:t>
            </a:r>
            <a:r>
              <a:rPr lang="en-US" dirty="0" smtClean="0"/>
              <a:t> points to location of tool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tool </a:t>
            </a:r>
            <a:r>
              <a:rPr lang="en-US" dirty="0" err="1" smtClean="0"/>
              <a:t>config</a:t>
            </a:r>
            <a:r>
              <a:rPr lang="en-US" dirty="0" smtClean="0"/>
              <a:t> file defines inputs, outputs, command line arguments and tool tips </a:t>
            </a:r>
            <a:endParaRPr lang="en-US" dirty="0"/>
          </a:p>
        </p:txBody>
      </p:sp>
      <p:pic>
        <p:nvPicPr>
          <p:cNvPr id="6" name="Picture 5" descr="xmlLogo.png"/>
          <p:cNvPicPr>
            <a:picLocks noChangeAspect="1"/>
          </p:cNvPicPr>
          <p:nvPr/>
        </p:nvPicPr>
        <p:blipFill>
          <a:blip r:embed="rId2"/>
          <a:srcRect t="33048" b="35408"/>
          <a:stretch>
            <a:fillRect/>
          </a:stretch>
        </p:blipFill>
        <p:spPr>
          <a:xfrm>
            <a:off x="457200" y="4846042"/>
            <a:ext cx="8214631" cy="1554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53000" y="1905000"/>
            <a:ext cx="3502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Jobs are executed asynchronously</a:t>
            </a:r>
          </a:p>
          <a:p>
            <a:r>
              <a:rPr lang="en-US" dirty="0" smtClean="0"/>
              <a:t>Progress is shown in the data browser</a:t>
            </a:r>
          </a:p>
          <a:p>
            <a:r>
              <a:rPr lang="en-US" dirty="0" smtClean="0"/>
              <a:t>On big servers (e.g. “Main”), queuing is managed by the dedicated “Torque” system</a:t>
            </a:r>
            <a:endParaRPr lang="en-US" dirty="0"/>
          </a:p>
        </p:txBody>
      </p:sp>
      <p:pic>
        <p:nvPicPr>
          <p:cNvPr id="5" name="Picture 3" descr="Picture 11"/>
          <p:cNvPicPr>
            <a:picLocks noChangeAspect="1" noChangeArrowheads="1"/>
          </p:cNvPicPr>
          <p:nvPr/>
        </p:nvPicPr>
        <p:blipFill>
          <a:blip r:embed="rId2"/>
          <a:srcRect l="8240" r="29871" b="10691"/>
          <a:stretch>
            <a:fillRect/>
          </a:stretch>
        </p:blipFill>
        <p:spPr bwMode="auto">
          <a:xfrm>
            <a:off x="457200" y="1905000"/>
            <a:ext cx="4549889" cy="4427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85800" y="1943115"/>
            <a:ext cx="3886200" cy="39730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Galaxy (</a:t>
            </a:r>
            <a:r>
              <a:rPr lang="en-US" dirty="0" err="1" smtClean="0"/>
              <a:t>simply)executes</a:t>
            </a:r>
            <a:r>
              <a:rPr lang="en-US" dirty="0" smtClean="0"/>
              <a:t> command-line programs within a UNIX-like environment</a:t>
            </a:r>
          </a:p>
          <a:p>
            <a:r>
              <a:rPr lang="en-US" dirty="0" smtClean="0"/>
              <a:t>Galaxy doesn’t have to “know” how to run those programs, it finds out from their descriptions at runtime</a:t>
            </a:r>
            <a:endParaRPr lang="en-US" dirty="0"/>
          </a:p>
        </p:txBody>
      </p:sp>
      <p:pic>
        <p:nvPicPr>
          <p:cNvPr id="5" name="Content Placeholder 4" descr="unix_architectur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2057430"/>
            <a:ext cx="3886200" cy="38861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7514" y="2427767"/>
            <a:ext cx="3886200" cy="3287233"/>
          </a:xfrm>
        </p:spPr>
        <p:txBody>
          <a:bodyPr/>
          <a:lstStyle/>
          <a:p>
            <a:r>
              <a:rPr lang="en-US" dirty="0" smtClean="0"/>
              <a:t>Analysis metadata is stored in a database, by default this is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More robust installs use </a:t>
            </a:r>
            <a:r>
              <a:rPr lang="en-US" dirty="0" err="1" smtClean="0"/>
              <a:t>PostgreSQL</a:t>
            </a:r>
            <a:endParaRPr lang="en-US" dirty="0"/>
          </a:p>
        </p:txBody>
      </p:sp>
      <p:pic>
        <p:nvPicPr>
          <p:cNvPr id="6" name="Content Placeholder 5" descr="silver-database-icon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l="13841" t="4844" r="13841" b="5536"/>
          <a:stretch>
            <a:fillRect/>
          </a:stretch>
        </p:blipFill>
        <p:spPr>
          <a:xfrm>
            <a:off x="5080109" y="2427767"/>
            <a:ext cx="2844691" cy="28201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2351567"/>
            <a:ext cx="3886200" cy="3058633"/>
          </a:xfrm>
        </p:spPr>
        <p:txBody>
          <a:bodyPr/>
          <a:lstStyle/>
          <a:p>
            <a:r>
              <a:rPr lang="en-US" dirty="0" smtClean="0"/>
              <a:t>Galaxy has many moving parts that can be configured</a:t>
            </a:r>
          </a:p>
          <a:p>
            <a:r>
              <a:rPr lang="en-US" dirty="0" smtClean="0"/>
              <a:t>Configuration is done using simple text-based INI files</a:t>
            </a:r>
            <a:endParaRPr lang="en-US" dirty="0"/>
          </a:p>
        </p:txBody>
      </p:sp>
      <p:pic>
        <p:nvPicPr>
          <p:cNvPr id="6" name="Content Placeholder 5" descr="INI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4152"/>
          <a:stretch>
            <a:fillRect/>
          </a:stretch>
        </p:blipFill>
        <p:spPr>
          <a:xfrm>
            <a:off x="4572000" y="2246258"/>
            <a:ext cx="3460049" cy="33163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473</Words>
  <Application>Microsoft Macintosh PowerPoint</Application>
  <PresentationFormat>On-screen Show (4:3)</PresentationFormat>
  <Paragraphs>56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Developing galaxy tools</vt:lpstr>
      <vt:lpstr>Galaxy under the hood</vt:lpstr>
      <vt:lpstr>Web server</vt:lpstr>
      <vt:lpstr>Code base</vt:lpstr>
      <vt:lpstr>Interface language</vt:lpstr>
      <vt:lpstr>Queuing </vt:lpstr>
      <vt:lpstr>UNIX</vt:lpstr>
      <vt:lpstr>Database</vt:lpstr>
      <vt:lpstr>Configuration</vt:lpstr>
      <vt:lpstr>Data formats</vt:lpstr>
      <vt:lpstr>“Tool shed”</vt:lpstr>
      <vt:lpstr>Example: phylotastic tools</vt:lpstr>
      <vt:lpstr>Exercise: deploy a simple tool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galaxy tools</dc:title>
  <dc:creator>Rutger Vos</dc:creator>
  <cp:lastModifiedBy>Rutger Vos</cp:lastModifiedBy>
  <cp:revision>19</cp:revision>
  <dcterms:created xsi:type="dcterms:W3CDTF">2012-09-14T09:36:42Z</dcterms:created>
  <dcterms:modified xsi:type="dcterms:W3CDTF">2012-09-14T11:35:39Z</dcterms:modified>
</cp:coreProperties>
</file>