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sldIdLst>
    <p:sldId id="256" r:id="rId2"/>
    <p:sldId id="318" r:id="rId3"/>
    <p:sldId id="317" r:id="rId4"/>
    <p:sldId id="314" r:id="rId5"/>
    <p:sldId id="342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1" r:id="rId17"/>
    <p:sldId id="330" r:id="rId18"/>
    <p:sldId id="332" r:id="rId19"/>
    <p:sldId id="334" r:id="rId20"/>
    <p:sldId id="333" r:id="rId21"/>
    <p:sldId id="335" r:id="rId22"/>
    <p:sldId id="336" r:id="rId23"/>
    <p:sldId id="338" r:id="rId24"/>
    <p:sldId id="339" r:id="rId25"/>
    <p:sldId id="340" r:id="rId26"/>
    <p:sldId id="341" r:id="rId27"/>
    <p:sldId id="337" r:id="rId28"/>
    <p:sldId id="343" r:id="rId29"/>
    <p:sldId id="345" r:id="rId30"/>
    <p:sldId id="319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E93"/>
    <a:srgbClr val="18BC9C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44A968-04E3-4E52-9098-7E6FB18E076F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316CAC-36D9-4B0F-A973-D013F391BF40}">
      <dgm:prSet phldrT="[Text]"/>
      <dgm:spPr/>
      <dgm:t>
        <a:bodyPr/>
        <a:lstStyle/>
        <a:p>
          <a:r>
            <a:rPr lang="en-US" b="1" dirty="0">
              <a:solidFill>
                <a:schemeClr val="bg2"/>
              </a:solidFill>
            </a:rPr>
            <a:t>Education</a:t>
          </a:r>
        </a:p>
      </dgm:t>
    </dgm:pt>
    <dgm:pt modelId="{8E346CD2-2BCC-4BD9-88B6-AFF4AD84D738}" type="parTrans" cxnId="{E4CE7638-E436-470B-BB34-A8FBFA370ACF}">
      <dgm:prSet/>
      <dgm:spPr/>
      <dgm:t>
        <a:bodyPr/>
        <a:lstStyle/>
        <a:p>
          <a:endParaRPr lang="en-US"/>
        </a:p>
      </dgm:t>
    </dgm:pt>
    <dgm:pt modelId="{21230E28-8BC6-4CB9-BD97-FF9DA31A0B65}" type="sibTrans" cxnId="{E4CE7638-E436-470B-BB34-A8FBFA370ACF}">
      <dgm:prSet/>
      <dgm:spPr/>
      <dgm:t>
        <a:bodyPr/>
        <a:lstStyle/>
        <a:p>
          <a:endParaRPr lang="en-US"/>
        </a:p>
      </dgm:t>
    </dgm:pt>
    <dgm:pt modelId="{5A4C011C-3E1C-4091-8CC5-46531B5774BE}">
      <dgm:prSet phldrT="[Text]"/>
      <dgm:spPr/>
      <dgm:t>
        <a:bodyPr/>
        <a:lstStyle/>
        <a:p>
          <a:r>
            <a:rPr lang="en-US" b="1" dirty="0"/>
            <a:t>Focus on significant problems</a:t>
          </a:r>
        </a:p>
      </dgm:t>
    </dgm:pt>
    <dgm:pt modelId="{4D69F253-58CD-4943-985F-9B0384A1A1FF}" type="parTrans" cxnId="{8731BDA5-F152-4924-A914-9824C946383F}">
      <dgm:prSet/>
      <dgm:spPr/>
      <dgm:t>
        <a:bodyPr/>
        <a:lstStyle/>
        <a:p>
          <a:endParaRPr lang="en-US"/>
        </a:p>
      </dgm:t>
    </dgm:pt>
    <dgm:pt modelId="{EE0F97B4-5BD6-44A0-AF4F-9ADF385DDCF9}" type="sibTrans" cxnId="{8731BDA5-F152-4924-A914-9824C946383F}">
      <dgm:prSet/>
      <dgm:spPr/>
      <dgm:t>
        <a:bodyPr/>
        <a:lstStyle/>
        <a:p>
          <a:endParaRPr lang="en-US"/>
        </a:p>
      </dgm:t>
    </dgm:pt>
    <dgm:pt modelId="{3F839640-9E9C-4ACB-BC46-8A6B2B23AE0A}">
      <dgm:prSet phldrT="[Text]"/>
      <dgm:spPr/>
      <dgm:t>
        <a:bodyPr/>
        <a:lstStyle/>
        <a:p>
          <a:r>
            <a:rPr lang="en-US" b="1" dirty="0">
              <a:solidFill>
                <a:schemeClr val="bg2"/>
              </a:solidFill>
            </a:rPr>
            <a:t>Data Management</a:t>
          </a:r>
        </a:p>
      </dgm:t>
    </dgm:pt>
    <dgm:pt modelId="{07528229-7058-4DD2-BAFC-7CFD7E404156}" type="parTrans" cxnId="{66C6F6FC-4845-47A3-A9DD-F5EDD8AC7E98}">
      <dgm:prSet/>
      <dgm:spPr/>
      <dgm:t>
        <a:bodyPr/>
        <a:lstStyle/>
        <a:p>
          <a:endParaRPr lang="en-US"/>
        </a:p>
      </dgm:t>
    </dgm:pt>
    <dgm:pt modelId="{9507269F-1CD2-4690-9CAA-1060F0813E3D}" type="sibTrans" cxnId="{66C6F6FC-4845-47A3-A9DD-F5EDD8AC7E98}">
      <dgm:prSet/>
      <dgm:spPr/>
      <dgm:t>
        <a:bodyPr/>
        <a:lstStyle/>
        <a:p>
          <a:endParaRPr lang="en-US"/>
        </a:p>
      </dgm:t>
    </dgm:pt>
    <dgm:pt modelId="{E4363F8C-6BEC-417D-A4BB-B0F5C95963E8}">
      <dgm:prSet phldrT="[Text]"/>
      <dgm:spPr/>
      <dgm:t>
        <a:bodyPr/>
        <a:lstStyle/>
        <a:p>
          <a:r>
            <a:rPr lang="en-US" b="1" dirty="0"/>
            <a:t>Collecting data that yields results</a:t>
          </a:r>
        </a:p>
      </dgm:t>
    </dgm:pt>
    <dgm:pt modelId="{A448F872-5C12-468A-BFDC-4EACA209258F}" type="parTrans" cxnId="{1029F5F5-787F-4C43-89EF-8F2E55EA1203}">
      <dgm:prSet/>
      <dgm:spPr/>
      <dgm:t>
        <a:bodyPr/>
        <a:lstStyle/>
        <a:p>
          <a:endParaRPr lang="en-US"/>
        </a:p>
      </dgm:t>
    </dgm:pt>
    <dgm:pt modelId="{C6072E80-3439-408E-B5C7-AFD54F522287}" type="sibTrans" cxnId="{1029F5F5-787F-4C43-89EF-8F2E55EA1203}">
      <dgm:prSet/>
      <dgm:spPr/>
      <dgm:t>
        <a:bodyPr/>
        <a:lstStyle/>
        <a:p>
          <a:endParaRPr lang="en-US"/>
        </a:p>
      </dgm:t>
    </dgm:pt>
    <dgm:pt modelId="{6E36949D-343C-4F9A-AC8A-AD3D6FA3297E}">
      <dgm:prSet phldrT="[Text]"/>
      <dgm:spPr/>
      <dgm:t>
        <a:bodyPr/>
        <a:lstStyle/>
        <a:p>
          <a:r>
            <a:rPr lang="en-US" b="1" dirty="0"/>
            <a:t>Building a</a:t>
          </a:r>
          <a:r>
            <a:rPr lang="en-US" dirty="0"/>
            <a:t> </a:t>
          </a:r>
          <a:r>
            <a:rPr lang="en-US" b="1" dirty="0"/>
            <a:t>data management process</a:t>
          </a:r>
        </a:p>
      </dgm:t>
    </dgm:pt>
    <dgm:pt modelId="{EC12896F-265D-4EFA-833F-E61453FC6FAF}" type="parTrans" cxnId="{34C24C8D-5F04-41A4-B58C-60D374EFE6E6}">
      <dgm:prSet/>
      <dgm:spPr/>
      <dgm:t>
        <a:bodyPr/>
        <a:lstStyle/>
        <a:p>
          <a:endParaRPr lang="en-US"/>
        </a:p>
      </dgm:t>
    </dgm:pt>
    <dgm:pt modelId="{121DF0B8-5190-4B24-B4F5-5D3413393D12}" type="sibTrans" cxnId="{34C24C8D-5F04-41A4-B58C-60D374EFE6E6}">
      <dgm:prSet/>
      <dgm:spPr/>
      <dgm:t>
        <a:bodyPr/>
        <a:lstStyle/>
        <a:p>
          <a:endParaRPr lang="en-US"/>
        </a:p>
      </dgm:t>
    </dgm:pt>
    <dgm:pt modelId="{20F29455-4E4D-47EB-AC96-6FC2D04EBB9E}">
      <dgm:prSet phldrT="[Text]"/>
      <dgm:spPr/>
      <dgm:t>
        <a:bodyPr/>
        <a:lstStyle/>
        <a:p>
          <a:r>
            <a:rPr lang="en-US" b="1" dirty="0">
              <a:solidFill>
                <a:schemeClr val="bg2"/>
              </a:solidFill>
            </a:rPr>
            <a:t>Data Science</a:t>
          </a:r>
        </a:p>
      </dgm:t>
    </dgm:pt>
    <dgm:pt modelId="{CD03DF8A-1154-4BE2-8FE4-C9C8E7EE74DC}" type="parTrans" cxnId="{8D8315CD-C0E5-4F39-99EA-5B668D86923A}">
      <dgm:prSet/>
      <dgm:spPr/>
      <dgm:t>
        <a:bodyPr/>
        <a:lstStyle/>
        <a:p>
          <a:endParaRPr lang="en-US"/>
        </a:p>
      </dgm:t>
    </dgm:pt>
    <dgm:pt modelId="{369F7EB5-3B2A-42B9-BBB8-B551D6362C72}" type="sibTrans" cxnId="{8D8315CD-C0E5-4F39-99EA-5B668D86923A}">
      <dgm:prSet/>
      <dgm:spPr/>
      <dgm:t>
        <a:bodyPr/>
        <a:lstStyle/>
        <a:p>
          <a:endParaRPr lang="en-US"/>
        </a:p>
      </dgm:t>
    </dgm:pt>
    <dgm:pt modelId="{FC81C263-3345-4436-AA33-ED61F1BF8B1B}">
      <dgm:prSet phldrT="[Text]"/>
      <dgm:spPr/>
      <dgm:t>
        <a:bodyPr/>
        <a:lstStyle/>
        <a:p>
          <a:r>
            <a:rPr lang="en-US" b="1" dirty="0"/>
            <a:t>Benefit from machine learning </a:t>
          </a:r>
        </a:p>
      </dgm:t>
    </dgm:pt>
    <dgm:pt modelId="{F209F14E-A54E-412A-9026-E7E9F2D2A6FA}" type="parTrans" cxnId="{37900451-8F37-48E6-9C89-341F9DBBDBB7}">
      <dgm:prSet/>
      <dgm:spPr/>
      <dgm:t>
        <a:bodyPr/>
        <a:lstStyle/>
        <a:p>
          <a:endParaRPr lang="en-US"/>
        </a:p>
      </dgm:t>
    </dgm:pt>
    <dgm:pt modelId="{1A05BB51-3A6A-4F46-B732-3FBCB2695107}" type="sibTrans" cxnId="{37900451-8F37-48E6-9C89-341F9DBBDBB7}">
      <dgm:prSet/>
      <dgm:spPr/>
      <dgm:t>
        <a:bodyPr/>
        <a:lstStyle/>
        <a:p>
          <a:endParaRPr lang="en-US"/>
        </a:p>
      </dgm:t>
    </dgm:pt>
    <dgm:pt modelId="{2EB25BB3-89AA-4D55-B848-65F96E8D69B0}">
      <dgm:prSet phldrT="[Text]"/>
      <dgm:spPr/>
      <dgm:t>
        <a:bodyPr/>
        <a:lstStyle/>
        <a:p>
          <a:endParaRPr lang="en-US" dirty="0"/>
        </a:p>
      </dgm:t>
    </dgm:pt>
    <dgm:pt modelId="{404A12B4-A0D3-45C5-8068-1BFE888E0289}" type="parTrans" cxnId="{0E9446E4-6DC5-46D8-9B5E-7B74618E1069}">
      <dgm:prSet/>
      <dgm:spPr/>
      <dgm:t>
        <a:bodyPr/>
        <a:lstStyle/>
        <a:p>
          <a:endParaRPr lang="en-US"/>
        </a:p>
      </dgm:t>
    </dgm:pt>
    <dgm:pt modelId="{9872D681-D778-49A9-8DD7-6B737CDE0C29}" type="sibTrans" cxnId="{0E9446E4-6DC5-46D8-9B5E-7B74618E1069}">
      <dgm:prSet/>
      <dgm:spPr/>
      <dgm:t>
        <a:bodyPr/>
        <a:lstStyle/>
        <a:p>
          <a:endParaRPr lang="en-US"/>
        </a:p>
      </dgm:t>
    </dgm:pt>
    <dgm:pt modelId="{A3BC3934-2AE9-4670-889F-28CEA1D6FE58}">
      <dgm:prSet phldrT="[Text]"/>
      <dgm:spPr/>
      <dgm:t>
        <a:bodyPr/>
        <a:lstStyle/>
        <a:p>
          <a:endParaRPr lang="en-US" dirty="0"/>
        </a:p>
      </dgm:t>
    </dgm:pt>
    <dgm:pt modelId="{5AB24653-D3EA-4A57-A77E-1A2006839E87}" type="parTrans" cxnId="{AC28ECE4-BD43-4EEB-9309-C69F312484C9}">
      <dgm:prSet/>
      <dgm:spPr/>
      <dgm:t>
        <a:bodyPr/>
        <a:lstStyle/>
        <a:p>
          <a:endParaRPr lang="en-US"/>
        </a:p>
      </dgm:t>
    </dgm:pt>
    <dgm:pt modelId="{343EC572-3D42-419D-9D8E-3B58C4C9167A}" type="sibTrans" cxnId="{AC28ECE4-BD43-4EEB-9309-C69F312484C9}">
      <dgm:prSet/>
      <dgm:spPr/>
      <dgm:t>
        <a:bodyPr/>
        <a:lstStyle/>
        <a:p>
          <a:endParaRPr lang="en-US"/>
        </a:p>
      </dgm:t>
    </dgm:pt>
    <dgm:pt modelId="{18BD1806-A872-43DE-A0B1-8361F1935B09}">
      <dgm:prSet phldrT="[Text]"/>
      <dgm:spPr/>
      <dgm:t>
        <a:bodyPr/>
        <a:lstStyle/>
        <a:p>
          <a:r>
            <a:rPr lang="en-US" b="1" dirty="0"/>
            <a:t>How data fits into the picture</a:t>
          </a:r>
          <a:endParaRPr lang="en-US" dirty="0"/>
        </a:p>
      </dgm:t>
    </dgm:pt>
    <dgm:pt modelId="{6780D9F9-B3D7-41DA-BB81-4E9697FB0990}" type="parTrans" cxnId="{D7F15ABF-BEC6-459A-9734-20458E7716B7}">
      <dgm:prSet/>
      <dgm:spPr/>
      <dgm:t>
        <a:bodyPr/>
        <a:lstStyle/>
        <a:p>
          <a:endParaRPr lang="en-US"/>
        </a:p>
      </dgm:t>
    </dgm:pt>
    <dgm:pt modelId="{D47FD744-5D63-410B-98E0-077242998489}" type="sibTrans" cxnId="{D7F15ABF-BEC6-459A-9734-20458E7716B7}">
      <dgm:prSet/>
      <dgm:spPr/>
      <dgm:t>
        <a:bodyPr/>
        <a:lstStyle/>
        <a:p>
          <a:endParaRPr lang="en-US"/>
        </a:p>
      </dgm:t>
    </dgm:pt>
    <dgm:pt modelId="{4B30D392-9373-4646-8715-7CA64416859B}">
      <dgm:prSet phldrT="[Text]"/>
      <dgm:spPr/>
      <dgm:t>
        <a:bodyPr/>
        <a:lstStyle/>
        <a:p>
          <a:endParaRPr lang="en-US" b="1" dirty="0"/>
        </a:p>
      </dgm:t>
    </dgm:pt>
    <dgm:pt modelId="{47910B5D-A699-4260-A76E-0D13D06A14DD}" type="parTrans" cxnId="{FB191E32-59B4-4467-B410-1DF01009E1CA}">
      <dgm:prSet/>
      <dgm:spPr/>
      <dgm:t>
        <a:bodyPr/>
        <a:lstStyle/>
        <a:p>
          <a:endParaRPr lang="en-US"/>
        </a:p>
      </dgm:t>
    </dgm:pt>
    <dgm:pt modelId="{5EEC7656-7FAD-4323-83D3-99D5EFC82774}" type="sibTrans" cxnId="{FB191E32-59B4-4467-B410-1DF01009E1CA}">
      <dgm:prSet/>
      <dgm:spPr/>
      <dgm:t>
        <a:bodyPr/>
        <a:lstStyle/>
        <a:p>
          <a:endParaRPr lang="en-US"/>
        </a:p>
      </dgm:t>
    </dgm:pt>
    <dgm:pt modelId="{2EF6DCFC-7502-4D4F-B4F5-3475077912BF}">
      <dgm:prSet phldrT="[Text]"/>
      <dgm:spPr/>
      <dgm:t>
        <a:bodyPr/>
        <a:lstStyle/>
        <a:p>
          <a:r>
            <a:rPr lang="en-US" b="1" dirty="0"/>
            <a:t>Distributing analytics </a:t>
          </a:r>
        </a:p>
      </dgm:t>
    </dgm:pt>
    <dgm:pt modelId="{C6D6A4BF-9CDE-4870-AA24-D6E9AAC66FD8}" type="parTrans" cxnId="{2E3D010C-1348-42B5-869D-6B4AD13B9373}">
      <dgm:prSet/>
      <dgm:spPr/>
      <dgm:t>
        <a:bodyPr/>
        <a:lstStyle/>
        <a:p>
          <a:endParaRPr lang="en-US"/>
        </a:p>
      </dgm:t>
    </dgm:pt>
    <dgm:pt modelId="{D162DF1F-FA86-4CDE-ABCB-3AA64BF2CDCC}" type="sibTrans" cxnId="{2E3D010C-1348-42B5-869D-6B4AD13B9373}">
      <dgm:prSet/>
      <dgm:spPr/>
      <dgm:t>
        <a:bodyPr/>
        <a:lstStyle/>
        <a:p>
          <a:endParaRPr lang="en-US"/>
        </a:p>
      </dgm:t>
    </dgm:pt>
    <dgm:pt modelId="{C9BBFA8C-D36B-4776-9A4B-AA0F6CDA10EE}">
      <dgm:prSet phldrT="[Text]"/>
      <dgm:spPr/>
      <dgm:t>
        <a:bodyPr/>
        <a:lstStyle/>
        <a:p>
          <a:endParaRPr lang="en-US" b="1" dirty="0"/>
        </a:p>
      </dgm:t>
    </dgm:pt>
    <dgm:pt modelId="{19F6378C-6679-4763-9DBF-35EBB9D5E2C3}" type="parTrans" cxnId="{F62D8135-E5DD-4A35-BB1C-F9E11B382B1C}">
      <dgm:prSet/>
      <dgm:spPr/>
      <dgm:t>
        <a:bodyPr/>
        <a:lstStyle/>
        <a:p>
          <a:endParaRPr lang="en-US"/>
        </a:p>
      </dgm:t>
    </dgm:pt>
    <dgm:pt modelId="{5F72A4ED-2856-4779-A743-BDA5896F80EF}" type="sibTrans" cxnId="{F62D8135-E5DD-4A35-BB1C-F9E11B382B1C}">
      <dgm:prSet/>
      <dgm:spPr/>
      <dgm:t>
        <a:bodyPr/>
        <a:lstStyle/>
        <a:p>
          <a:endParaRPr lang="en-US"/>
        </a:p>
      </dgm:t>
    </dgm:pt>
    <dgm:pt modelId="{7CFF622D-821C-4ABF-91BE-DBD02FF72F90}">
      <dgm:prSet phldrT="[Text]"/>
      <dgm:spPr/>
      <dgm:t>
        <a:bodyPr/>
        <a:lstStyle/>
        <a:p>
          <a:r>
            <a:rPr lang="en-US" b="1" dirty="0"/>
            <a:t>Risk mitigation</a:t>
          </a:r>
        </a:p>
      </dgm:t>
    </dgm:pt>
    <dgm:pt modelId="{DF55D8AD-7D2F-42C9-AF5E-397F260D6283}" type="parTrans" cxnId="{33B7E82B-5282-41C4-97D1-48CCD17524A5}">
      <dgm:prSet/>
      <dgm:spPr/>
      <dgm:t>
        <a:bodyPr/>
        <a:lstStyle/>
        <a:p>
          <a:endParaRPr lang="en-US"/>
        </a:p>
      </dgm:t>
    </dgm:pt>
    <dgm:pt modelId="{51968F59-BF10-440B-8D29-3323E694A490}" type="sibTrans" cxnId="{33B7E82B-5282-41C4-97D1-48CCD17524A5}">
      <dgm:prSet/>
      <dgm:spPr/>
      <dgm:t>
        <a:bodyPr/>
        <a:lstStyle/>
        <a:p>
          <a:endParaRPr lang="en-US"/>
        </a:p>
      </dgm:t>
    </dgm:pt>
    <dgm:pt modelId="{2457D93E-07E5-4876-8054-F03F48A4A86F}">
      <dgm:prSet phldrT="[Text]"/>
      <dgm:spPr/>
      <dgm:t>
        <a:bodyPr/>
        <a:lstStyle/>
        <a:p>
          <a:endParaRPr lang="en-US" b="1" dirty="0"/>
        </a:p>
      </dgm:t>
    </dgm:pt>
    <dgm:pt modelId="{92C6BF72-5F5A-4E05-893B-29CDB771156B}" type="parTrans" cxnId="{BFCA3E09-82C2-49E9-93CB-6BD50A5E80E5}">
      <dgm:prSet/>
      <dgm:spPr/>
      <dgm:t>
        <a:bodyPr/>
        <a:lstStyle/>
        <a:p>
          <a:endParaRPr lang="en-US"/>
        </a:p>
      </dgm:t>
    </dgm:pt>
    <dgm:pt modelId="{4CA359BA-0250-483E-9EAB-CEDA1FDC4342}" type="sibTrans" cxnId="{BFCA3E09-82C2-49E9-93CB-6BD50A5E80E5}">
      <dgm:prSet/>
      <dgm:spPr/>
      <dgm:t>
        <a:bodyPr/>
        <a:lstStyle/>
        <a:p>
          <a:endParaRPr lang="en-US"/>
        </a:p>
      </dgm:t>
    </dgm:pt>
    <dgm:pt modelId="{8DEC7B52-8831-4B71-9BFC-B2D8232A2E84}">
      <dgm:prSet phldrT="[Text]"/>
      <dgm:spPr/>
      <dgm:t>
        <a:bodyPr/>
        <a:lstStyle/>
        <a:p>
          <a:r>
            <a:rPr lang="en-US" b="1" dirty="0"/>
            <a:t>Making decisions with ML insights</a:t>
          </a:r>
        </a:p>
      </dgm:t>
    </dgm:pt>
    <dgm:pt modelId="{1EA550C3-C600-494A-949A-430B258E7542}" type="parTrans" cxnId="{99DBA1A8-E293-409A-B3E5-1703973467A2}">
      <dgm:prSet/>
      <dgm:spPr/>
      <dgm:t>
        <a:bodyPr/>
        <a:lstStyle/>
        <a:p>
          <a:endParaRPr lang="en-US"/>
        </a:p>
      </dgm:t>
    </dgm:pt>
    <dgm:pt modelId="{AFFC95F1-BDFA-4A51-8900-227BB262AA20}" type="sibTrans" cxnId="{99DBA1A8-E293-409A-B3E5-1703973467A2}">
      <dgm:prSet/>
      <dgm:spPr/>
      <dgm:t>
        <a:bodyPr/>
        <a:lstStyle/>
        <a:p>
          <a:endParaRPr lang="en-US"/>
        </a:p>
      </dgm:t>
    </dgm:pt>
    <dgm:pt modelId="{B15BBD05-C5F3-4910-9376-A464F5280C93}">
      <dgm:prSet phldrT="[Text]"/>
      <dgm:spPr/>
      <dgm:t>
        <a:bodyPr/>
        <a:lstStyle/>
        <a:p>
          <a:endParaRPr lang="en-US" b="1" dirty="0"/>
        </a:p>
      </dgm:t>
    </dgm:pt>
    <dgm:pt modelId="{0107D3E8-3A34-46FF-A546-DB067B02712E}" type="parTrans" cxnId="{2A1F392F-5620-445F-BE45-3F3A286D7E43}">
      <dgm:prSet/>
      <dgm:spPr/>
      <dgm:t>
        <a:bodyPr/>
        <a:lstStyle/>
        <a:p>
          <a:endParaRPr lang="en-US"/>
        </a:p>
      </dgm:t>
    </dgm:pt>
    <dgm:pt modelId="{E9DFD21D-3514-498E-8751-514830B9F0C9}" type="sibTrans" cxnId="{2A1F392F-5620-445F-BE45-3F3A286D7E43}">
      <dgm:prSet/>
      <dgm:spPr/>
      <dgm:t>
        <a:bodyPr/>
        <a:lstStyle/>
        <a:p>
          <a:endParaRPr lang="en-US"/>
        </a:p>
      </dgm:t>
    </dgm:pt>
    <dgm:pt modelId="{0581F3C1-E8B8-4AA2-A06D-FED2BA706793}">
      <dgm:prSet phldrT="[Text]"/>
      <dgm:spPr/>
      <dgm:t>
        <a:bodyPr/>
        <a:lstStyle/>
        <a:p>
          <a:endParaRPr lang="en-US" b="1" dirty="0"/>
        </a:p>
      </dgm:t>
    </dgm:pt>
    <dgm:pt modelId="{FBD70B70-76C0-48B8-9293-5C0297E93BCC}" type="parTrans" cxnId="{844954BD-EC02-4A33-8BAB-EA0D0731EACE}">
      <dgm:prSet/>
      <dgm:spPr/>
      <dgm:t>
        <a:bodyPr/>
        <a:lstStyle/>
        <a:p>
          <a:endParaRPr lang="en-US"/>
        </a:p>
      </dgm:t>
    </dgm:pt>
    <dgm:pt modelId="{50E3E5F2-C3C3-442B-904A-C62DA9977217}" type="sibTrans" cxnId="{844954BD-EC02-4A33-8BAB-EA0D0731EACE}">
      <dgm:prSet/>
      <dgm:spPr/>
      <dgm:t>
        <a:bodyPr/>
        <a:lstStyle/>
        <a:p>
          <a:endParaRPr lang="en-US"/>
        </a:p>
      </dgm:t>
    </dgm:pt>
    <dgm:pt modelId="{EF0ED8E9-5820-44CC-A175-E42554156020}">
      <dgm:prSet phldrT="[Text]"/>
      <dgm:spPr/>
      <dgm:t>
        <a:bodyPr/>
        <a:lstStyle/>
        <a:p>
          <a:r>
            <a:rPr lang="en-US" b="1" dirty="0"/>
            <a:t>How ML can help</a:t>
          </a:r>
        </a:p>
      </dgm:t>
    </dgm:pt>
    <dgm:pt modelId="{6815EC0C-4328-4A27-A445-5CA5AA3EC14F}" type="parTrans" cxnId="{69888DFE-9BC3-4661-9CF4-F1D7CA033C6F}">
      <dgm:prSet/>
      <dgm:spPr/>
      <dgm:t>
        <a:bodyPr/>
        <a:lstStyle/>
        <a:p>
          <a:endParaRPr lang="en-US"/>
        </a:p>
      </dgm:t>
    </dgm:pt>
    <dgm:pt modelId="{D2A4303A-7CE3-4C3F-BA53-205179F826BE}" type="sibTrans" cxnId="{69888DFE-9BC3-4661-9CF4-F1D7CA033C6F}">
      <dgm:prSet/>
      <dgm:spPr/>
      <dgm:t>
        <a:bodyPr/>
        <a:lstStyle/>
        <a:p>
          <a:endParaRPr lang="en-US"/>
        </a:p>
      </dgm:t>
    </dgm:pt>
    <dgm:pt modelId="{50859C0F-1223-438E-89F9-5E9C2D43C2E1}" type="pres">
      <dgm:prSet presAssocID="{8744A968-04E3-4E52-9098-7E6FB18E076F}" presName="Name0" presStyleCnt="0">
        <dgm:presLayoutVars>
          <dgm:dir/>
          <dgm:animLvl val="lvl"/>
          <dgm:resizeHandles val="exact"/>
        </dgm:presLayoutVars>
      </dgm:prSet>
      <dgm:spPr/>
    </dgm:pt>
    <dgm:pt modelId="{32EA746E-9021-4142-A6F9-70009C9AE8D4}" type="pres">
      <dgm:prSet presAssocID="{B7316CAC-36D9-4B0F-A973-D013F391BF40}" presName="composite" presStyleCnt="0"/>
      <dgm:spPr/>
    </dgm:pt>
    <dgm:pt modelId="{9F6EF3FF-C0BF-4C1D-9AD2-06FE74476709}" type="pres">
      <dgm:prSet presAssocID="{B7316CAC-36D9-4B0F-A973-D013F391BF4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905A683-F72D-4832-8292-79D2DC0BBF5B}" type="pres">
      <dgm:prSet presAssocID="{B7316CAC-36D9-4B0F-A973-D013F391BF40}" presName="desTx" presStyleLbl="alignAccFollowNode1" presStyleIdx="0" presStyleCnt="3">
        <dgm:presLayoutVars>
          <dgm:bulletEnabled val="1"/>
        </dgm:presLayoutVars>
      </dgm:prSet>
      <dgm:spPr/>
    </dgm:pt>
    <dgm:pt modelId="{E257036D-7941-4685-9CFF-8B93E368B7C2}" type="pres">
      <dgm:prSet presAssocID="{21230E28-8BC6-4CB9-BD97-FF9DA31A0B65}" presName="space" presStyleCnt="0"/>
      <dgm:spPr/>
    </dgm:pt>
    <dgm:pt modelId="{3907729E-B8EB-4EC5-9611-721D8EDC3CEC}" type="pres">
      <dgm:prSet presAssocID="{3F839640-9E9C-4ACB-BC46-8A6B2B23AE0A}" presName="composite" presStyleCnt="0"/>
      <dgm:spPr/>
    </dgm:pt>
    <dgm:pt modelId="{56950B4C-E260-4502-B49D-71B3860ADAE0}" type="pres">
      <dgm:prSet presAssocID="{3F839640-9E9C-4ACB-BC46-8A6B2B23AE0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56A05F3-649A-486F-9568-0E8E15FC4026}" type="pres">
      <dgm:prSet presAssocID="{3F839640-9E9C-4ACB-BC46-8A6B2B23AE0A}" presName="desTx" presStyleLbl="alignAccFollowNode1" presStyleIdx="1" presStyleCnt="3">
        <dgm:presLayoutVars>
          <dgm:bulletEnabled val="1"/>
        </dgm:presLayoutVars>
      </dgm:prSet>
      <dgm:spPr/>
    </dgm:pt>
    <dgm:pt modelId="{54DBF490-182C-4A51-A463-77D8428AF256}" type="pres">
      <dgm:prSet presAssocID="{9507269F-1CD2-4690-9CAA-1060F0813E3D}" presName="space" presStyleCnt="0"/>
      <dgm:spPr/>
    </dgm:pt>
    <dgm:pt modelId="{7A7C3FF9-353F-4427-8F50-8103A510079E}" type="pres">
      <dgm:prSet presAssocID="{20F29455-4E4D-47EB-AC96-6FC2D04EBB9E}" presName="composite" presStyleCnt="0"/>
      <dgm:spPr/>
    </dgm:pt>
    <dgm:pt modelId="{04271652-04D1-4382-8A4B-FE0E328E8D92}" type="pres">
      <dgm:prSet presAssocID="{20F29455-4E4D-47EB-AC96-6FC2D04EBB9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A60E561-4DE8-42DE-BFD4-AF53320276BE}" type="pres">
      <dgm:prSet presAssocID="{20F29455-4E4D-47EB-AC96-6FC2D04EBB9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D1E8908-8EB8-4A44-A359-89AA33BF3230}" type="presOf" srcId="{7CFF622D-821C-4ABF-91BE-DBD02FF72F90}" destId="{A905A683-F72D-4832-8292-79D2DC0BBF5B}" srcOrd="0" destOrd="6" presId="urn:microsoft.com/office/officeart/2005/8/layout/hList1"/>
    <dgm:cxn modelId="{BFCA3E09-82C2-49E9-93CB-6BD50A5E80E5}" srcId="{B7316CAC-36D9-4B0F-A973-D013F391BF40}" destId="{2457D93E-07E5-4876-8054-F03F48A4A86F}" srcOrd="3" destOrd="0" parTransId="{92C6BF72-5F5A-4E05-893B-29CDB771156B}" sibTransId="{4CA359BA-0250-483E-9EAB-CEDA1FDC4342}"/>
    <dgm:cxn modelId="{2E3D010C-1348-42B5-869D-6B4AD13B9373}" srcId="{20F29455-4E4D-47EB-AC96-6FC2D04EBB9E}" destId="{2EF6DCFC-7502-4D4F-B4F5-3475077912BF}" srcOrd="2" destOrd="0" parTransId="{C6D6A4BF-9CDE-4870-AA24-D6E9AAC66FD8}" sibTransId="{D162DF1F-FA86-4CDE-ABCB-3AA64BF2CDCC}"/>
    <dgm:cxn modelId="{9B5DCD22-86F5-4714-A299-5091AFCA236D}" type="presOf" srcId="{A3BC3934-2AE9-4670-889F-28CEA1D6FE58}" destId="{A56A05F3-649A-486F-9568-0E8E15FC4026}" srcOrd="0" destOrd="1" presId="urn:microsoft.com/office/officeart/2005/8/layout/hList1"/>
    <dgm:cxn modelId="{33B7E82B-5282-41C4-97D1-48CCD17524A5}" srcId="{B7316CAC-36D9-4B0F-A973-D013F391BF40}" destId="{7CFF622D-821C-4ABF-91BE-DBD02FF72F90}" srcOrd="6" destOrd="0" parTransId="{DF55D8AD-7D2F-42C9-AF5E-397F260D6283}" sibTransId="{51968F59-BF10-440B-8D29-3323E694A490}"/>
    <dgm:cxn modelId="{2A1F392F-5620-445F-BE45-3F3A286D7E43}" srcId="{20F29455-4E4D-47EB-AC96-6FC2D04EBB9E}" destId="{B15BBD05-C5F3-4910-9376-A464F5280C93}" srcOrd="3" destOrd="0" parTransId="{0107D3E8-3A34-46FF-A546-DB067B02712E}" sibTransId="{E9DFD21D-3514-498E-8751-514830B9F0C9}"/>
    <dgm:cxn modelId="{FB191E32-59B4-4467-B410-1DF01009E1CA}" srcId="{3F839640-9E9C-4ACB-BC46-8A6B2B23AE0A}" destId="{4B30D392-9373-4646-8715-7CA64416859B}" srcOrd="3" destOrd="0" parTransId="{47910B5D-A699-4260-A76E-0D13D06A14DD}" sibTransId="{5EEC7656-7FAD-4323-83D3-99D5EFC82774}"/>
    <dgm:cxn modelId="{F62D8135-E5DD-4A35-BB1C-F9E11B382B1C}" srcId="{20F29455-4E4D-47EB-AC96-6FC2D04EBB9E}" destId="{C9BBFA8C-D36B-4776-9A4B-AA0F6CDA10EE}" srcOrd="1" destOrd="0" parTransId="{19F6378C-6679-4763-9DBF-35EBB9D5E2C3}" sibTransId="{5F72A4ED-2856-4779-A743-BDA5896F80EF}"/>
    <dgm:cxn modelId="{73409737-F9A0-470D-A335-34373CB98EE7}" type="presOf" srcId="{EF0ED8E9-5820-44CC-A175-E42554156020}" destId="{A905A683-F72D-4832-8292-79D2DC0BBF5B}" srcOrd="0" destOrd="4" presId="urn:microsoft.com/office/officeart/2005/8/layout/hList1"/>
    <dgm:cxn modelId="{E4CE7638-E436-470B-BB34-A8FBFA370ACF}" srcId="{8744A968-04E3-4E52-9098-7E6FB18E076F}" destId="{B7316CAC-36D9-4B0F-A973-D013F391BF40}" srcOrd="0" destOrd="0" parTransId="{8E346CD2-2BCC-4BD9-88B6-AFF4AD84D738}" sibTransId="{21230E28-8BC6-4CB9-BD97-FF9DA31A0B65}"/>
    <dgm:cxn modelId="{0652A339-ECF5-4BF8-AB7A-BEA52CA90341}" type="presOf" srcId="{2EB25BB3-89AA-4D55-B848-65F96E8D69B0}" destId="{A905A683-F72D-4832-8292-79D2DC0BBF5B}" srcOrd="0" destOrd="1" presId="urn:microsoft.com/office/officeart/2005/8/layout/hList1"/>
    <dgm:cxn modelId="{7A8B1D5C-FB89-4365-95CA-B2D74C7E0B7E}" type="presOf" srcId="{FC81C263-3345-4436-AA33-ED61F1BF8B1B}" destId="{BA60E561-4DE8-42DE-BFD4-AF53320276BE}" srcOrd="0" destOrd="0" presId="urn:microsoft.com/office/officeart/2005/8/layout/hList1"/>
    <dgm:cxn modelId="{A598B747-7704-4B01-B74A-01498CE5F78F}" type="presOf" srcId="{18BD1806-A872-43DE-A0B1-8361F1935B09}" destId="{A905A683-F72D-4832-8292-79D2DC0BBF5B}" srcOrd="0" destOrd="2" presId="urn:microsoft.com/office/officeart/2005/8/layout/hList1"/>
    <dgm:cxn modelId="{3EA1366E-ED2B-4645-A440-CA3DA84DE8BD}" type="presOf" srcId="{2EF6DCFC-7502-4D4F-B4F5-3475077912BF}" destId="{BA60E561-4DE8-42DE-BFD4-AF53320276BE}" srcOrd="0" destOrd="2" presId="urn:microsoft.com/office/officeart/2005/8/layout/hList1"/>
    <dgm:cxn modelId="{37900451-8F37-48E6-9C89-341F9DBBDBB7}" srcId="{20F29455-4E4D-47EB-AC96-6FC2D04EBB9E}" destId="{FC81C263-3345-4436-AA33-ED61F1BF8B1B}" srcOrd="0" destOrd="0" parTransId="{F209F14E-A54E-412A-9026-E7E9F2D2A6FA}" sibTransId="{1A05BB51-3A6A-4F46-B732-3FBCB2695107}"/>
    <dgm:cxn modelId="{B8FA907B-44F5-4668-B106-F07B59150262}" type="presOf" srcId="{8744A968-04E3-4E52-9098-7E6FB18E076F}" destId="{50859C0F-1223-438E-89F9-5E9C2D43C2E1}" srcOrd="0" destOrd="0" presId="urn:microsoft.com/office/officeart/2005/8/layout/hList1"/>
    <dgm:cxn modelId="{77697487-C923-4BBC-AEE2-B42FDEC228A4}" type="presOf" srcId="{C9BBFA8C-D36B-4776-9A4B-AA0F6CDA10EE}" destId="{BA60E561-4DE8-42DE-BFD4-AF53320276BE}" srcOrd="0" destOrd="1" presId="urn:microsoft.com/office/officeart/2005/8/layout/hList1"/>
    <dgm:cxn modelId="{34C24C8D-5F04-41A4-B58C-60D374EFE6E6}" srcId="{3F839640-9E9C-4ACB-BC46-8A6B2B23AE0A}" destId="{6E36949D-343C-4F9A-AC8A-AD3D6FA3297E}" srcOrd="2" destOrd="0" parTransId="{EC12896F-265D-4EFA-833F-E61453FC6FAF}" sibTransId="{121DF0B8-5190-4B24-B4F5-5D3413393D12}"/>
    <dgm:cxn modelId="{1D2B828D-AF42-4A39-9A61-53ACE0057F27}" type="presOf" srcId="{E4363F8C-6BEC-417D-A4BB-B0F5C95963E8}" destId="{A56A05F3-649A-486F-9568-0E8E15FC4026}" srcOrd="0" destOrd="0" presId="urn:microsoft.com/office/officeart/2005/8/layout/hList1"/>
    <dgm:cxn modelId="{98D14992-4ECF-4CF5-82FD-B801647F9EF8}" type="presOf" srcId="{6E36949D-343C-4F9A-AC8A-AD3D6FA3297E}" destId="{A56A05F3-649A-486F-9568-0E8E15FC4026}" srcOrd="0" destOrd="2" presId="urn:microsoft.com/office/officeart/2005/8/layout/hList1"/>
    <dgm:cxn modelId="{F0C3C095-EB1E-40F4-8D36-C7DB02012FB3}" type="presOf" srcId="{0581F3C1-E8B8-4AA2-A06D-FED2BA706793}" destId="{A905A683-F72D-4832-8292-79D2DC0BBF5B}" srcOrd="0" destOrd="5" presId="urn:microsoft.com/office/officeart/2005/8/layout/hList1"/>
    <dgm:cxn modelId="{ED4D4A9A-23C7-4615-BEC7-6E2F06626F26}" type="presOf" srcId="{20F29455-4E4D-47EB-AC96-6FC2D04EBB9E}" destId="{04271652-04D1-4382-8A4B-FE0E328E8D92}" srcOrd="0" destOrd="0" presId="urn:microsoft.com/office/officeart/2005/8/layout/hList1"/>
    <dgm:cxn modelId="{8731BDA5-F152-4924-A914-9824C946383F}" srcId="{B7316CAC-36D9-4B0F-A973-D013F391BF40}" destId="{5A4C011C-3E1C-4091-8CC5-46531B5774BE}" srcOrd="0" destOrd="0" parTransId="{4D69F253-58CD-4943-985F-9B0384A1A1FF}" sibTransId="{EE0F97B4-5BD6-44A0-AF4F-9ADF385DDCF9}"/>
    <dgm:cxn modelId="{99DBA1A8-E293-409A-B3E5-1703973467A2}" srcId="{20F29455-4E4D-47EB-AC96-6FC2D04EBB9E}" destId="{8DEC7B52-8831-4B71-9BFC-B2D8232A2E84}" srcOrd="4" destOrd="0" parTransId="{1EA550C3-C600-494A-949A-430B258E7542}" sibTransId="{AFFC95F1-BDFA-4A51-8900-227BB262AA20}"/>
    <dgm:cxn modelId="{A11C9BAF-7674-4BF8-8DCE-C1C7BED90F01}" type="presOf" srcId="{5A4C011C-3E1C-4091-8CC5-46531B5774BE}" destId="{A905A683-F72D-4832-8292-79D2DC0BBF5B}" srcOrd="0" destOrd="0" presId="urn:microsoft.com/office/officeart/2005/8/layout/hList1"/>
    <dgm:cxn modelId="{2B75D0B2-0B3A-46DA-97DB-307E1F6D1EF2}" type="presOf" srcId="{8DEC7B52-8831-4B71-9BFC-B2D8232A2E84}" destId="{BA60E561-4DE8-42DE-BFD4-AF53320276BE}" srcOrd="0" destOrd="4" presId="urn:microsoft.com/office/officeart/2005/8/layout/hList1"/>
    <dgm:cxn modelId="{3F4229BD-FB73-4290-85B5-A3DD00E7276B}" type="presOf" srcId="{3F839640-9E9C-4ACB-BC46-8A6B2B23AE0A}" destId="{56950B4C-E260-4502-B49D-71B3860ADAE0}" srcOrd="0" destOrd="0" presId="urn:microsoft.com/office/officeart/2005/8/layout/hList1"/>
    <dgm:cxn modelId="{844954BD-EC02-4A33-8BAB-EA0D0731EACE}" srcId="{B7316CAC-36D9-4B0F-A973-D013F391BF40}" destId="{0581F3C1-E8B8-4AA2-A06D-FED2BA706793}" srcOrd="5" destOrd="0" parTransId="{FBD70B70-76C0-48B8-9293-5C0297E93BCC}" sibTransId="{50E3E5F2-C3C3-442B-904A-C62DA9977217}"/>
    <dgm:cxn modelId="{D7F15ABF-BEC6-459A-9734-20458E7716B7}" srcId="{B7316CAC-36D9-4B0F-A973-D013F391BF40}" destId="{18BD1806-A872-43DE-A0B1-8361F1935B09}" srcOrd="2" destOrd="0" parTransId="{6780D9F9-B3D7-41DA-BB81-4E9697FB0990}" sibTransId="{D47FD744-5D63-410B-98E0-077242998489}"/>
    <dgm:cxn modelId="{8D8315CD-C0E5-4F39-99EA-5B668D86923A}" srcId="{8744A968-04E3-4E52-9098-7E6FB18E076F}" destId="{20F29455-4E4D-47EB-AC96-6FC2D04EBB9E}" srcOrd="2" destOrd="0" parTransId="{CD03DF8A-1154-4BE2-8FE4-C9C8E7EE74DC}" sibTransId="{369F7EB5-3B2A-42B9-BBB8-B551D6362C72}"/>
    <dgm:cxn modelId="{50B6C6CF-AB8D-4839-832C-E2999E7514CA}" type="presOf" srcId="{B15BBD05-C5F3-4910-9376-A464F5280C93}" destId="{BA60E561-4DE8-42DE-BFD4-AF53320276BE}" srcOrd="0" destOrd="3" presId="urn:microsoft.com/office/officeart/2005/8/layout/hList1"/>
    <dgm:cxn modelId="{CA8585DC-37ED-41C5-801B-916698F0DF7D}" type="presOf" srcId="{4B30D392-9373-4646-8715-7CA64416859B}" destId="{A56A05F3-649A-486F-9568-0E8E15FC4026}" srcOrd="0" destOrd="3" presId="urn:microsoft.com/office/officeart/2005/8/layout/hList1"/>
    <dgm:cxn modelId="{0E9446E4-6DC5-46D8-9B5E-7B74618E1069}" srcId="{B7316CAC-36D9-4B0F-A973-D013F391BF40}" destId="{2EB25BB3-89AA-4D55-B848-65F96E8D69B0}" srcOrd="1" destOrd="0" parTransId="{404A12B4-A0D3-45C5-8068-1BFE888E0289}" sibTransId="{9872D681-D778-49A9-8DD7-6B737CDE0C29}"/>
    <dgm:cxn modelId="{AC28ECE4-BD43-4EEB-9309-C69F312484C9}" srcId="{3F839640-9E9C-4ACB-BC46-8A6B2B23AE0A}" destId="{A3BC3934-2AE9-4670-889F-28CEA1D6FE58}" srcOrd="1" destOrd="0" parTransId="{5AB24653-D3EA-4A57-A77E-1A2006839E87}" sibTransId="{343EC572-3D42-419D-9D8E-3B58C4C9167A}"/>
    <dgm:cxn modelId="{2ACEDBE5-2E8B-42E5-89D2-BD6F29B74766}" type="presOf" srcId="{2457D93E-07E5-4876-8054-F03F48A4A86F}" destId="{A905A683-F72D-4832-8292-79D2DC0BBF5B}" srcOrd="0" destOrd="3" presId="urn:microsoft.com/office/officeart/2005/8/layout/hList1"/>
    <dgm:cxn modelId="{1029F5F5-787F-4C43-89EF-8F2E55EA1203}" srcId="{3F839640-9E9C-4ACB-BC46-8A6B2B23AE0A}" destId="{E4363F8C-6BEC-417D-A4BB-B0F5C95963E8}" srcOrd="0" destOrd="0" parTransId="{A448F872-5C12-468A-BFDC-4EACA209258F}" sibTransId="{C6072E80-3439-408E-B5C7-AFD54F522287}"/>
    <dgm:cxn modelId="{9B2671FA-DC54-495A-B7BB-B13C0297BD23}" type="presOf" srcId="{B7316CAC-36D9-4B0F-A973-D013F391BF40}" destId="{9F6EF3FF-C0BF-4C1D-9AD2-06FE74476709}" srcOrd="0" destOrd="0" presId="urn:microsoft.com/office/officeart/2005/8/layout/hList1"/>
    <dgm:cxn modelId="{66C6F6FC-4845-47A3-A9DD-F5EDD8AC7E98}" srcId="{8744A968-04E3-4E52-9098-7E6FB18E076F}" destId="{3F839640-9E9C-4ACB-BC46-8A6B2B23AE0A}" srcOrd="1" destOrd="0" parTransId="{07528229-7058-4DD2-BAFC-7CFD7E404156}" sibTransId="{9507269F-1CD2-4690-9CAA-1060F0813E3D}"/>
    <dgm:cxn modelId="{69888DFE-9BC3-4661-9CF4-F1D7CA033C6F}" srcId="{B7316CAC-36D9-4B0F-A973-D013F391BF40}" destId="{EF0ED8E9-5820-44CC-A175-E42554156020}" srcOrd="4" destOrd="0" parTransId="{6815EC0C-4328-4A27-A445-5CA5AA3EC14F}" sibTransId="{D2A4303A-7CE3-4C3F-BA53-205179F826BE}"/>
    <dgm:cxn modelId="{923D7264-1B58-4CAA-8694-652EFEBB50FF}" type="presParOf" srcId="{50859C0F-1223-438E-89F9-5E9C2D43C2E1}" destId="{32EA746E-9021-4142-A6F9-70009C9AE8D4}" srcOrd="0" destOrd="0" presId="urn:microsoft.com/office/officeart/2005/8/layout/hList1"/>
    <dgm:cxn modelId="{CFE37134-F9D9-4577-8CF5-B3B4B761484B}" type="presParOf" srcId="{32EA746E-9021-4142-A6F9-70009C9AE8D4}" destId="{9F6EF3FF-C0BF-4C1D-9AD2-06FE74476709}" srcOrd="0" destOrd="0" presId="urn:microsoft.com/office/officeart/2005/8/layout/hList1"/>
    <dgm:cxn modelId="{812C6873-7E6B-436B-83CC-AC91D70E1DE8}" type="presParOf" srcId="{32EA746E-9021-4142-A6F9-70009C9AE8D4}" destId="{A905A683-F72D-4832-8292-79D2DC0BBF5B}" srcOrd="1" destOrd="0" presId="urn:microsoft.com/office/officeart/2005/8/layout/hList1"/>
    <dgm:cxn modelId="{93C206F9-BAC5-4FD8-842C-272BA489E772}" type="presParOf" srcId="{50859C0F-1223-438E-89F9-5E9C2D43C2E1}" destId="{E257036D-7941-4685-9CFF-8B93E368B7C2}" srcOrd="1" destOrd="0" presId="urn:microsoft.com/office/officeart/2005/8/layout/hList1"/>
    <dgm:cxn modelId="{EECFB8E6-5E8F-4154-A895-B861934F4AB2}" type="presParOf" srcId="{50859C0F-1223-438E-89F9-5E9C2D43C2E1}" destId="{3907729E-B8EB-4EC5-9611-721D8EDC3CEC}" srcOrd="2" destOrd="0" presId="urn:microsoft.com/office/officeart/2005/8/layout/hList1"/>
    <dgm:cxn modelId="{15837788-9F15-4C30-A7C6-825E60C8DAB5}" type="presParOf" srcId="{3907729E-B8EB-4EC5-9611-721D8EDC3CEC}" destId="{56950B4C-E260-4502-B49D-71B3860ADAE0}" srcOrd="0" destOrd="0" presId="urn:microsoft.com/office/officeart/2005/8/layout/hList1"/>
    <dgm:cxn modelId="{B6755BC2-BE96-4A70-82BF-569D2BD75AB3}" type="presParOf" srcId="{3907729E-B8EB-4EC5-9611-721D8EDC3CEC}" destId="{A56A05F3-649A-486F-9568-0E8E15FC4026}" srcOrd="1" destOrd="0" presId="urn:microsoft.com/office/officeart/2005/8/layout/hList1"/>
    <dgm:cxn modelId="{A3DFA3B4-DF6E-4DF2-9B5D-DF6214ECF2FC}" type="presParOf" srcId="{50859C0F-1223-438E-89F9-5E9C2D43C2E1}" destId="{54DBF490-182C-4A51-A463-77D8428AF256}" srcOrd="3" destOrd="0" presId="urn:microsoft.com/office/officeart/2005/8/layout/hList1"/>
    <dgm:cxn modelId="{998CB373-0232-4E87-A41F-CA5DD5144651}" type="presParOf" srcId="{50859C0F-1223-438E-89F9-5E9C2D43C2E1}" destId="{7A7C3FF9-353F-4427-8F50-8103A510079E}" srcOrd="4" destOrd="0" presId="urn:microsoft.com/office/officeart/2005/8/layout/hList1"/>
    <dgm:cxn modelId="{A521C3D3-53FB-4E8F-9CEE-FCD584EDEFE0}" type="presParOf" srcId="{7A7C3FF9-353F-4427-8F50-8103A510079E}" destId="{04271652-04D1-4382-8A4B-FE0E328E8D92}" srcOrd="0" destOrd="0" presId="urn:microsoft.com/office/officeart/2005/8/layout/hList1"/>
    <dgm:cxn modelId="{14ACA0B9-49D3-4D5C-8EEF-D1BC2A89704E}" type="presParOf" srcId="{7A7C3FF9-353F-4427-8F50-8103A510079E}" destId="{BA60E561-4DE8-42DE-BFD4-AF53320276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F316B1-A6E1-406F-8327-0007FFEA539C}" type="doc">
      <dgm:prSet loTypeId="urn:microsoft.com/office/officeart/2005/8/layout/cycle8" loCatId="cycle" qsTypeId="urn:microsoft.com/office/officeart/2005/8/quickstyle/simple1" qsCatId="simple" csTypeId="urn:microsoft.com/office/officeart/2005/8/colors/accent0_3" csCatId="mainScheme" phldr="1"/>
      <dgm:spPr/>
    </dgm:pt>
    <dgm:pt modelId="{BFA8FA01-075C-4B08-9530-5AB773B96E5E}">
      <dgm:prSet phldrT="[Text]"/>
      <dgm:spPr/>
      <dgm:t>
        <a:bodyPr/>
        <a:lstStyle/>
        <a:p>
          <a:r>
            <a:rPr lang="en-US" dirty="0"/>
            <a:t>Learn System</a:t>
          </a:r>
        </a:p>
      </dgm:t>
    </dgm:pt>
    <dgm:pt modelId="{885352B6-E5D5-4F58-97E0-031C042F305A}" type="parTrans" cxnId="{53B514D8-F27E-49B1-B0B5-DC8447591349}">
      <dgm:prSet/>
      <dgm:spPr/>
      <dgm:t>
        <a:bodyPr/>
        <a:lstStyle/>
        <a:p>
          <a:endParaRPr lang="en-US"/>
        </a:p>
      </dgm:t>
    </dgm:pt>
    <dgm:pt modelId="{D7A21965-47D5-488E-A54C-767B6C15AAE4}" type="sibTrans" cxnId="{53B514D8-F27E-49B1-B0B5-DC8447591349}">
      <dgm:prSet/>
      <dgm:spPr/>
      <dgm:t>
        <a:bodyPr/>
        <a:lstStyle/>
        <a:p>
          <a:endParaRPr lang="en-US"/>
        </a:p>
      </dgm:t>
    </dgm:pt>
    <dgm:pt modelId="{173ED97F-44AC-4B35-9B63-E630ABCDCF90}">
      <dgm:prSet phldrT="[Text]"/>
      <dgm:spPr/>
      <dgm:t>
        <a:bodyPr/>
        <a:lstStyle/>
        <a:p>
          <a:r>
            <a:rPr lang="en-US" dirty="0"/>
            <a:t>Model System</a:t>
          </a:r>
        </a:p>
      </dgm:t>
    </dgm:pt>
    <dgm:pt modelId="{EFBE2056-4167-45E5-B3E5-E22D82BA1D71}" type="parTrans" cxnId="{40611738-6265-4422-B01C-46B5BE671C6E}">
      <dgm:prSet/>
      <dgm:spPr/>
      <dgm:t>
        <a:bodyPr/>
        <a:lstStyle/>
        <a:p>
          <a:endParaRPr lang="en-US"/>
        </a:p>
      </dgm:t>
    </dgm:pt>
    <dgm:pt modelId="{048A71AE-ED1B-4DB3-B5D5-6FE2A0AD9A63}" type="sibTrans" cxnId="{40611738-6265-4422-B01C-46B5BE671C6E}">
      <dgm:prSet/>
      <dgm:spPr/>
      <dgm:t>
        <a:bodyPr/>
        <a:lstStyle/>
        <a:p>
          <a:endParaRPr lang="en-US"/>
        </a:p>
      </dgm:t>
    </dgm:pt>
    <dgm:pt modelId="{B5791D98-A8E7-4A54-9A3C-37B1A804F6B6}">
      <dgm:prSet phldrT="[Text]"/>
      <dgm:spPr/>
      <dgm:t>
        <a:bodyPr/>
        <a:lstStyle/>
        <a:p>
          <a:r>
            <a:rPr lang="en-US" dirty="0"/>
            <a:t>Build ML into Decision Making</a:t>
          </a:r>
        </a:p>
      </dgm:t>
    </dgm:pt>
    <dgm:pt modelId="{BA22F85A-3F08-4164-BB86-08E8A708A33A}" type="parTrans" cxnId="{465AC7D5-43D4-4470-8A1F-E9A58BE68D34}">
      <dgm:prSet/>
      <dgm:spPr/>
      <dgm:t>
        <a:bodyPr/>
        <a:lstStyle/>
        <a:p>
          <a:endParaRPr lang="en-US"/>
        </a:p>
      </dgm:t>
    </dgm:pt>
    <dgm:pt modelId="{49783937-C5E7-494A-8A31-AA2BDBEC2AAB}" type="sibTrans" cxnId="{465AC7D5-43D4-4470-8A1F-E9A58BE68D34}">
      <dgm:prSet/>
      <dgm:spPr/>
      <dgm:t>
        <a:bodyPr/>
        <a:lstStyle/>
        <a:p>
          <a:endParaRPr lang="en-US"/>
        </a:p>
      </dgm:t>
    </dgm:pt>
    <dgm:pt modelId="{5B2F9C94-A0D2-4FB2-9250-7F358157F6BE}" type="pres">
      <dgm:prSet presAssocID="{7DF316B1-A6E1-406F-8327-0007FFEA539C}" presName="compositeShape" presStyleCnt="0">
        <dgm:presLayoutVars>
          <dgm:chMax val="7"/>
          <dgm:dir/>
          <dgm:resizeHandles val="exact"/>
        </dgm:presLayoutVars>
      </dgm:prSet>
      <dgm:spPr/>
    </dgm:pt>
    <dgm:pt modelId="{4DFA8687-C433-4C59-B59D-A68802BF3E4D}" type="pres">
      <dgm:prSet presAssocID="{7DF316B1-A6E1-406F-8327-0007FFEA539C}" presName="wedge1" presStyleLbl="node1" presStyleIdx="0" presStyleCnt="3"/>
      <dgm:spPr/>
    </dgm:pt>
    <dgm:pt modelId="{FAF19891-F1A8-4174-ADD4-A3FC1548EB19}" type="pres">
      <dgm:prSet presAssocID="{7DF316B1-A6E1-406F-8327-0007FFEA539C}" presName="dummy1a" presStyleCnt="0"/>
      <dgm:spPr/>
    </dgm:pt>
    <dgm:pt modelId="{EAEB0BEE-D044-4557-9624-CC0A73DC7C0F}" type="pres">
      <dgm:prSet presAssocID="{7DF316B1-A6E1-406F-8327-0007FFEA539C}" presName="dummy1b" presStyleCnt="0"/>
      <dgm:spPr/>
    </dgm:pt>
    <dgm:pt modelId="{17C30841-5B9B-4ABB-BE45-9B0C96D9A979}" type="pres">
      <dgm:prSet presAssocID="{7DF316B1-A6E1-406F-8327-0007FFEA539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50FD33A-AB30-42BC-A3C0-EDFBD242844D}" type="pres">
      <dgm:prSet presAssocID="{7DF316B1-A6E1-406F-8327-0007FFEA539C}" presName="wedge2" presStyleLbl="node1" presStyleIdx="1" presStyleCnt="3"/>
      <dgm:spPr/>
    </dgm:pt>
    <dgm:pt modelId="{BE787F9B-00B8-4BAA-B680-FED7FDAAC3E0}" type="pres">
      <dgm:prSet presAssocID="{7DF316B1-A6E1-406F-8327-0007FFEA539C}" presName="dummy2a" presStyleCnt="0"/>
      <dgm:spPr/>
    </dgm:pt>
    <dgm:pt modelId="{6415E58B-E980-4011-AAFC-6D5EBB78760A}" type="pres">
      <dgm:prSet presAssocID="{7DF316B1-A6E1-406F-8327-0007FFEA539C}" presName="dummy2b" presStyleCnt="0"/>
      <dgm:spPr/>
    </dgm:pt>
    <dgm:pt modelId="{179B3544-C089-43B6-87A5-946224742FDC}" type="pres">
      <dgm:prSet presAssocID="{7DF316B1-A6E1-406F-8327-0007FFEA539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57D794-D8CB-4240-B4A5-CEB13F9443C1}" type="pres">
      <dgm:prSet presAssocID="{7DF316B1-A6E1-406F-8327-0007FFEA539C}" presName="wedge3" presStyleLbl="node1" presStyleIdx="2" presStyleCnt="3"/>
      <dgm:spPr/>
    </dgm:pt>
    <dgm:pt modelId="{6EEB9B32-0311-4323-81CC-313904ECB4EB}" type="pres">
      <dgm:prSet presAssocID="{7DF316B1-A6E1-406F-8327-0007FFEA539C}" presName="dummy3a" presStyleCnt="0"/>
      <dgm:spPr/>
    </dgm:pt>
    <dgm:pt modelId="{C1F3F20E-EEBB-41E9-A473-12A83849CBB6}" type="pres">
      <dgm:prSet presAssocID="{7DF316B1-A6E1-406F-8327-0007FFEA539C}" presName="dummy3b" presStyleCnt="0"/>
      <dgm:spPr/>
    </dgm:pt>
    <dgm:pt modelId="{75C74D1C-8BDA-416F-9837-053270CA413D}" type="pres">
      <dgm:prSet presAssocID="{7DF316B1-A6E1-406F-8327-0007FFEA539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4B72DE1-EEFD-423F-9574-7B027D68079C}" type="pres">
      <dgm:prSet presAssocID="{D7A21965-47D5-488E-A54C-767B6C15AAE4}" presName="arrowWedge1" presStyleLbl="fgSibTrans2D1" presStyleIdx="0" presStyleCnt="3"/>
      <dgm:spPr/>
    </dgm:pt>
    <dgm:pt modelId="{63B9D9B5-97D8-4327-A620-5D737E462086}" type="pres">
      <dgm:prSet presAssocID="{048A71AE-ED1B-4DB3-B5D5-6FE2A0AD9A63}" presName="arrowWedge2" presStyleLbl="fgSibTrans2D1" presStyleIdx="1" presStyleCnt="3"/>
      <dgm:spPr/>
    </dgm:pt>
    <dgm:pt modelId="{108D19D4-BA79-4DD1-B350-2F2137C4EE3D}" type="pres">
      <dgm:prSet presAssocID="{49783937-C5E7-494A-8A31-AA2BDBEC2AAB}" presName="arrowWedge3" presStyleLbl="fgSibTrans2D1" presStyleIdx="2" presStyleCnt="3"/>
      <dgm:spPr/>
    </dgm:pt>
  </dgm:ptLst>
  <dgm:cxnLst>
    <dgm:cxn modelId="{E5658E06-23C3-4489-AC08-2268EFDCB87B}" type="presOf" srcId="{B5791D98-A8E7-4A54-9A3C-37B1A804F6B6}" destId="{6957D794-D8CB-4240-B4A5-CEB13F9443C1}" srcOrd="0" destOrd="0" presId="urn:microsoft.com/office/officeart/2005/8/layout/cycle8"/>
    <dgm:cxn modelId="{4D1ADA2F-CE4E-48DF-B33E-F49E5035E6C9}" type="presOf" srcId="{B5791D98-A8E7-4A54-9A3C-37B1A804F6B6}" destId="{75C74D1C-8BDA-416F-9837-053270CA413D}" srcOrd="1" destOrd="0" presId="urn:microsoft.com/office/officeart/2005/8/layout/cycle8"/>
    <dgm:cxn modelId="{40611738-6265-4422-B01C-46B5BE671C6E}" srcId="{7DF316B1-A6E1-406F-8327-0007FFEA539C}" destId="{173ED97F-44AC-4B35-9B63-E630ABCDCF90}" srcOrd="1" destOrd="0" parTransId="{EFBE2056-4167-45E5-B3E5-E22D82BA1D71}" sibTransId="{048A71AE-ED1B-4DB3-B5D5-6FE2A0AD9A63}"/>
    <dgm:cxn modelId="{C962C53F-1B32-4DCA-A485-B7DA12818237}" type="presOf" srcId="{BFA8FA01-075C-4B08-9530-5AB773B96E5E}" destId="{17C30841-5B9B-4ABB-BE45-9B0C96D9A979}" srcOrd="1" destOrd="0" presId="urn:microsoft.com/office/officeart/2005/8/layout/cycle8"/>
    <dgm:cxn modelId="{7EF9B66F-0C20-45B6-A3DA-8B9EC245192D}" type="presOf" srcId="{173ED97F-44AC-4B35-9B63-E630ABCDCF90}" destId="{179B3544-C089-43B6-87A5-946224742FDC}" srcOrd="1" destOrd="0" presId="urn:microsoft.com/office/officeart/2005/8/layout/cycle8"/>
    <dgm:cxn modelId="{D4874A58-4E99-42A1-8976-7F133D528D42}" type="presOf" srcId="{173ED97F-44AC-4B35-9B63-E630ABCDCF90}" destId="{650FD33A-AB30-42BC-A3C0-EDFBD242844D}" srcOrd="0" destOrd="0" presId="urn:microsoft.com/office/officeart/2005/8/layout/cycle8"/>
    <dgm:cxn modelId="{3E0F64D5-F301-485E-BB28-5E615F01E2E4}" type="presOf" srcId="{BFA8FA01-075C-4B08-9530-5AB773B96E5E}" destId="{4DFA8687-C433-4C59-B59D-A68802BF3E4D}" srcOrd="0" destOrd="0" presId="urn:microsoft.com/office/officeart/2005/8/layout/cycle8"/>
    <dgm:cxn modelId="{465AC7D5-43D4-4470-8A1F-E9A58BE68D34}" srcId="{7DF316B1-A6E1-406F-8327-0007FFEA539C}" destId="{B5791D98-A8E7-4A54-9A3C-37B1A804F6B6}" srcOrd="2" destOrd="0" parTransId="{BA22F85A-3F08-4164-BB86-08E8A708A33A}" sibTransId="{49783937-C5E7-494A-8A31-AA2BDBEC2AAB}"/>
    <dgm:cxn modelId="{53B514D8-F27E-49B1-B0B5-DC8447591349}" srcId="{7DF316B1-A6E1-406F-8327-0007FFEA539C}" destId="{BFA8FA01-075C-4B08-9530-5AB773B96E5E}" srcOrd="0" destOrd="0" parTransId="{885352B6-E5D5-4F58-97E0-031C042F305A}" sibTransId="{D7A21965-47D5-488E-A54C-767B6C15AAE4}"/>
    <dgm:cxn modelId="{0DE157EF-10AD-4AEA-9611-C669C3FD1F1D}" type="presOf" srcId="{7DF316B1-A6E1-406F-8327-0007FFEA539C}" destId="{5B2F9C94-A0D2-4FB2-9250-7F358157F6BE}" srcOrd="0" destOrd="0" presId="urn:microsoft.com/office/officeart/2005/8/layout/cycle8"/>
    <dgm:cxn modelId="{0D78C8D3-2394-4AF9-B376-1B28AA698942}" type="presParOf" srcId="{5B2F9C94-A0D2-4FB2-9250-7F358157F6BE}" destId="{4DFA8687-C433-4C59-B59D-A68802BF3E4D}" srcOrd="0" destOrd="0" presId="urn:microsoft.com/office/officeart/2005/8/layout/cycle8"/>
    <dgm:cxn modelId="{F5F9CCAA-EC87-40AE-A95C-F54BE9932B3E}" type="presParOf" srcId="{5B2F9C94-A0D2-4FB2-9250-7F358157F6BE}" destId="{FAF19891-F1A8-4174-ADD4-A3FC1548EB19}" srcOrd="1" destOrd="0" presId="urn:microsoft.com/office/officeart/2005/8/layout/cycle8"/>
    <dgm:cxn modelId="{EA7935F7-1701-4964-81BE-D4A24DBBD092}" type="presParOf" srcId="{5B2F9C94-A0D2-4FB2-9250-7F358157F6BE}" destId="{EAEB0BEE-D044-4557-9624-CC0A73DC7C0F}" srcOrd="2" destOrd="0" presId="urn:microsoft.com/office/officeart/2005/8/layout/cycle8"/>
    <dgm:cxn modelId="{95C49F7F-285D-4E32-8960-86B6ADFB25D4}" type="presParOf" srcId="{5B2F9C94-A0D2-4FB2-9250-7F358157F6BE}" destId="{17C30841-5B9B-4ABB-BE45-9B0C96D9A979}" srcOrd="3" destOrd="0" presId="urn:microsoft.com/office/officeart/2005/8/layout/cycle8"/>
    <dgm:cxn modelId="{17F339C7-62A2-4A84-9821-78D733287BF9}" type="presParOf" srcId="{5B2F9C94-A0D2-4FB2-9250-7F358157F6BE}" destId="{650FD33A-AB30-42BC-A3C0-EDFBD242844D}" srcOrd="4" destOrd="0" presId="urn:microsoft.com/office/officeart/2005/8/layout/cycle8"/>
    <dgm:cxn modelId="{E74541F8-4A4B-40EE-BA88-4B6C8E3B04A6}" type="presParOf" srcId="{5B2F9C94-A0D2-4FB2-9250-7F358157F6BE}" destId="{BE787F9B-00B8-4BAA-B680-FED7FDAAC3E0}" srcOrd="5" destOrd="0" presId="urn:microsoft.com/office/officeart/2005/8/layout/cycle8"/>
    <dgm:cxn modelId="{97B1CD88-F188-4CE7-BF66-A1B5CCB35440}" type="presParOf" srcId="{5B2F9C94-A0D2-4FB2-9250-7F358157F6BE}" destId="{6415E58B-E980-4011-AAFC-6D5EBB78760A}" srcOrd="6" destOrd="0" presId="urn:microsoft.com/office/officeart/2005/8/layout/cycle8"/>
    <dgm:cxn modelId="{F72DFDC0-6882-4898-B8D3-A4786A8A0BB7}" type="presParOf" srcId="{5B2F9C94-A0D2-4FB2-9250-7F358157F6BE}" destId="{179B3544-C089-43B6-87A5-946224742FDC}" srcOrd="7" destOrd="0" presId="urn:microsoft.com/office/officeart/2005/8/layout/cycle8"/>
    <dgm:cxn modelId="{4782138F-9AF9-431D-97B9-9BE8C6499CC9}" type="presParOf" srcId="{5B2F9C94-A0D2-4FB2-9250-7F358157F6BE}" destId="{6957D794-D8CB-4240-B4A5-CEB13F9443C1}" srcOrd="8" destOrd="0" presId="urn:microsoft.com/office/officeart/2005/8/layout/cycle8"/>
    <dgm:cxn modelId="{E7AE546D-4517-474A-8CB9-BC8A0551F79D}" type="presParOf" srcId="{5B2F9C94-A0D2-4FB2-9250-7F358157F6BE}" destId="{6EEB9B32-0311-4323-81CC-313904ECB4EB}" srcOrd="9" destOrd="0" presId="urn:microsoft.com/office/officeart/2005/8/layout/cycle8"/>
    <dgm:cxn modelId="{2A2BB637-EAA2-4E73-918E-193C55363D1A}" type="presParOf" srcId="{5B2F9C94-A0D2-4FB2-9250-7F358157F6BE}" destId="{C1F3F20E-EEBB-41E9-A473-12A83849CBB6}" srcOrd="10" destOrd="0" presId="urn:microsoft.com/office/officeart/2005/8/layout/cycle8"/>
    <dgm:cxn modelId="{7D0F5EFB-1868-448F-B9DC-B6C75E9FE595}" type="presParOf" srcId="{5B2F9C94-A0D2-4FB2-9250-7F358157F6BE}" destId="{75C74D1C-8BDA-416F-9837-053270CA413D}" srcOrd="11" destOrd="0" presId="urn:microsoft.com/office/officeart/2005/8/layout/cycle8"/>
    <dgm:cxn modelId="{FB02B734-29F0-49A6-BDBB-7AB7C59A7921}" type="presParOf" srcId="{5B2F9C94-A0D2-4FB2-9250-7F358157F6BE}" destId="{E4B72DE1-EEFD-423F-9574-7B027D68079C}" srcOrd="12" destOrd="0" presId="urn:microsoft.com/office/officeart/2005/8/layout/cycle8"/>
    <dgm:cxn modelId="{7FE29B8F-8418-40F9-BCE5-1263F35F2F46}" type="presParOf" srcId="{5B2F9C94-A0D2-4FB2-9250-7F358157F6BE}" destId="{63B9D9B5-97D8-4327-A620-5D737E462086}" srcOrd="13" destOrd="0" presId="urn:microsoft.com/office/officeart/2005/8/layout/cycle8"/>
    <dgm:cxn modelId="{856D3BBB-A1FA-4970-B4F1-D397F6678DF9}" type="presParOf" srcId="{5B2F9C94-A0D2-4FB2-9250-7F358157F6BE}" destId="{108D19D4-BA79-4DD1-B350-2F2137C4EE3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F316B1-A6E1-406F-8327-0007FFEA539C}" type="doc">
      <dgm:prSet loTypeId="urn:microsoft.com/office/officeart/2005/8/layout/cycle8" loCatId="cycle" qsTypeId="urn:microsoft.com/office/officeart/2005/8/quickstyle/simple1" qsCatId="simple" csTypeId="urn:microsoft.com/office/officeart/2005/8/colors/accent0_3" csCatId="mainScheme" phldr="1"/>
      <dgm:spPr/>
    </dgm:pt>
    <dgm:pt modelId="{BFA8FA01-075C-4B08-9530-5AB773B96E5E}">
      <dgm:prSet phldrT="[Text]"/>
      <dgm:spPr/>
      <dgm:t>
        <a:bodyPr/>
        <a:lstStyle/>
        <a:p>
          <a:r>
            <a:rPr lang="en-US" dirty="0"/>
            <a:t>Learn System</a:t>
          </a:r>
        </a:p>
      </dgm:t>
    </dgm:pt>
    <dgm:pt modelId="{885352B6-E5D5-4F58-97E0-031C042F305A}" type="parTrans" cxnId="{53B514D8-F27E-49B1-B0B5-DC8447591349}">
      <dgm:prSet/>
      <dgm:spPr/>
      <dgm:t>
        <a:bodyPr/>
        <a:lstStyle/>
        <a:p>
          <a:endParaRPr lang="en-US"/>
        </a:p>
      </dgm:t>
    </dgm:pt>
    <dgm:pt modelId="{D7A21965-47D5-488E-A54C-767B6C15AAE4}" type="sibTrans" cxnId="{53B514D8-F27E-49B1-B0B5-DC8447591349}">
      <dgm:prSet/>
      <dgm:spPr/>
      <dgm:t>
        <a:bodyPr/>
        <a:lstStyle/>
        <a:p>
          <a:endParaRPr lang="en-US"/>
        </a:p>
      </dgm:t>
    </dgm:pt>
    <dgm:pt modelId="{173ED97F-44AC-4B35-9B63-E630ABCDCF90}">
      <dgm:prSet phldrT="[Text]"/>
      <dgm:spPr/>
      <dgm:t>
        <a:bodyPr/>
        <a:lstStyle/>
        <a:p>
          <a:r>
            <a:rPr lang="en-US" dirty="0"/>
            <a:t>Model System</a:t>
          </a:r>
        </a:p>
      </dgm:t>
    </dgm:pt>
    <dgm:pt modelId="{EFBE2056-4167-45E5-B3E5-E22D82BA1D71}" type="parTrans" cxnId="{40611738-6265-4422-B01C-46B5BE671C6E}">
      <dgm:prSet/>
      <dgm:spPr/>
      <dgm:t>
        <a:bodyPr/>
        <a:lstStyle/>
        <a:p>
          <a:endParaRPr lang="en-US"/>
        </a:p>
      </dgm:t>
    </dgm:pt>
    <dgm:pt modelId="{048A71AE-ED1B-4DB3-B5D5-6FE2A0AD9A63}" type="sibTrans" cxnId="{40611738-6265-4422-B01C-46B5BE671C6E}">
      <dgm:prSet/>
      <dgm:spPr/>
      <dgm:t>
        <a:bodyPr/>
        <a:lstStyle/>
        <a:p>
          <a:endParaRPr lang="en-US"/>
        </a:p>
      </dgm:t>
    </dgm:pt>
    <dgm:pt modelId="{B5791D98-A8E7-4A54-9A3C-37B1A804F6B6}">
      <dgm:prSet phldrT="[Text]"/>
      <dgm:spPr/>
      <dgm:t>
        <a:bodyPr/>
        <a:lstStyle/>
        <a:p>
          <a:r>
            <a:rPr lang="en-US" dirty="0"/>
            <a:t>Build ML into Decision Making</a:t>
          </a:r>
        </a:p>
      </dgm:t>
    </dgm:pt>
    <dgm:pt modelId="{BA22F85A-3F08-4164-BB86-08E8A708A33A}" type="parTrans" cxnId="{465AC7D5-43D4-4470-8A1F-E9A58BE68D34}">
      <dgm:prSet/>
      <dgm:spPr/>
      <dgm:t>
        <a:bodyPr/>
        <a:lstStyle/>
        <a:p>
          <a:endParaRPr lang="en-US"/>
        </a:p>
      </dgm:t>
    </dgm:pt>
    <dgm:pt modelId="{49783937-C5E7-494A-8A31-AA2BDBEC2AAB}" type="sibTrans" cxnId="{465AC7D5-43D4-4470-8A1F-E9A58BE68D34}">
      <dgm:prSet/>
      <dgm:spPr/>
      <dgm:t>
        <a:bodyPr/>
        <a:lstStyle/>
        <a:p>
          <a:endParaRPr lang="en-US"/>
        </a:p>
      </dgm:t>
    </dgm:pt>
    <dgm:pt modelId="{5B2F9C94-A0D2-4FB2-9250-7F358157F6BE}" type="pres">
      <dgm:prSet presAssocID="{7DF316B1-A6E1-406F-8327-0007FFEA539C}" presName="compositeShape" presStyleCnt="0">
        <dgm:presLayoutVars>
          <dgm:chMax val="7"/>
          <dgm:dir/>
          <dgm:resizeHandles val="exact"/>
        </dgm:presLayoutVars>
      </dgm:prSet>
      <dgm:spPr/>
    </dgm:pt>
    <dgm:pt modelId="{4DFA8687-C433-4C59-B59D-A68802BF3E4D}" type="pres">
      <dgm:prSet presAssocID="{7DF316B1-A6E1-406F-8327-0007FFEA539C}" presName="wedge1" presStyleLbl="node1" presStyleIdx="0" presStyleCnt="3"/>
      <dgm:spPr/>
    </dgm:pt>
    <dgm:pt modelId="{FAF19891-F1A8-4174-ADD4-A3FC1548EB19}" type="pres">
      <dgm:prSet presAssocID="{7DF316B1-A6E1-406F-8327-0007FFEA539C}" presName="dummy1a" presStyleCnt="0"/>
      <dgm:spPr/>
    </dgm:pt>
    <dgm:pt modelId="{EAEB0BEE-D044-4557-9624-CC0A73DC7C0F}" type="pres">
      <dgm:prSet presAssocID="{7DF316B1-A6E1-406F-8327-0007FFEA539C}" presName="dummy1b" presStyleCnt="0"/>
      <dgm:spPr/>
    </dgm:pt>
    <dgm:pt modelId="{17C30841-5B9B-4ABB-BE45-9B0C96D9A979}" type="pres">
      <dgm:prSet presAssocID="{7DF316B1-A6E1-406F-8327-0007FFEA539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50FD33A-AB30-42BC-A3C0-EDFBD242844D}" type="pres">
      <dgm:prSet presAssocID="{7DF316B1-A6E1-406F-8327-0007FFEA539C}" presName="wedge2" presStyleLbl="node1" presStyleIdx="1" presStyleCnt="3"/>
      <dgm:spPr/>
    </dgm:pt>
    <dgm:pt modelId="{BE787F9B-00B8-4BAA-B680-FED7FDAAC3E0}" type="pres">
      <dgm:prSet presAssocID="{7DF316B1-A6E1-406F-8327-0007FFEA539C}" presName="dummy2a" presStyleCnt="0"/>
      <dgm:spPr/>
    </dgm:pt>
    <dgm:pt modelId="{6415E58B-E980-4011-AAFC-6D5EBB78760A}" type="pres">
      <dgm:prSet presAssocID="{7DF316B1-A6E1-406F-8327-0007FFEA539C}" presName="dummy2b" presStyleCnt="0"/>
      <dgm:spPr/>
    </dgm:pt>
    <dgm:pt modelId="{179B3544-C089-43B6-87A5-946224742FDC}" type="pres">
      <dgm:prSet presAssocID="{7DF316B1-A6E1-406F-8327-0007FFEA539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957D794-D8CB-4240-B4A5-CEB13F9443C1}" type="pres">
      <dgm:prSet presAssocID="{7DF316B1-A6E1-406F-8327-0007FFEA539C}" presName="wedge3" presStyleLbl="node1" presStyleIdx="2" presStyleCnt="3"/>
      <dgm:spPr/>
    </dgm:pt>
    <dgm:pt modelId="{6EEB9B32-0311-4323-81CC-313904ECB4EB}" type="pres">
      <dgm:prSet presAssocID="{7DF316B1-A6E1-406F-8327-0007FFEA539C}" presName="dummy3a" presStyleCnt="0"/>
      <dgm:spPr/>
    </dgm:pt>
    <dgm:pt modelId="{C1F3F20E-EEBB-41E9-A473-12A83849CBB6}" type="pres">
      <dgm:prSet presAssocID="{7DF316B1-A6E1-406F-8327-0007FFEA539C}" presName="dummy3b" presStyleCnt="0"/>
      <dgm:spPr/>
    </dgm:pt>
    <dgm:pt modelId="{75C74D1C-8BDA-416F-9837-053270CA413D}" type="pres">
      <dgm:prSet presAssocID="{7DF316B1-A6E1-406F-8327-0007FFEA539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4B72DE1-EEFD-423F-9574-7B027D68079C}" type="pres">
      <dgm:prSet presAssocID="{D7A21965-47D5-488E-A54C-767B6C15AAE4}" presName="arrowWedge1" presStyleLbl="fgSibTrans2D1" presStyleIdx="0" presStyleCnt="3"/>
      <dgm:spPr/>
    </dgm:pt>
    <dgm:pt modelId="{63B9D9B5-97D8-4327-A620-5D737E462086}" type="pres">
      <dgm:prSet presAssocID="{048A71AE-ED1B-4DB3-B5D5-6FE2A0AD9A63}" presName="arrowWedge2" presStyleLbl="fgSibTrans2D1" presStyleIdx="1" presStyleCnt="3"/>
      <dgm:spPr/>
    </dgm:pt>
    <dgm:pt modelId="{108D19D4-BA79-4DD1-B350-2F2137C4EE3D}" type="pres">
      <dgm:prSet presAssocID="{49783937-C5E7-494A-8A31-AA2BDBEC2AAB}" presName="arrowWedge3" presStyleLbl="fgSibTrans2D1" presStyleIdx="2" presStyleCnt="3"/>
      <dgm:spPr/>
    </dgm:pt>
  </dgm:ptLst>
  <dgm:cxnLst>
    <dgm:cxn modelId="{E5658E06-23C3-4489-AC08-2268EFDCB87B}" type="presOf" srcId="{B5791D98-A8E7-4A54-9A3C-37B1A804F6B6}" destId="{6957D794-D8CB-4240-B4A5-CEB13F9443C1}" srcOrd="0" destOrd="0" presId="urn:microsoft.com/office/officeart/2005/8/layout/cycle8"/>
    <dgm:cxn modelId="{4D1ADA2F-CE4E-48DF-B33E-F49E5035E6C9}" type="presOf" srcId="{B5791D98-A8E7-4A54-9A3C-37B1A804F6B6}" destId="{75C74D1C-8BDA-416F-9837-053270CA413D}" srcOrd="1" destOrd="0" presId="urn:microsoft.com/office/officeart/2005/8/layout/cycle8"/>
    <dgm:cxn modelId="{40611738-6265-4422-B01C-46B5BE671C6E}" srcId="{7DF316B1-A6E1-406F-8327-0007FFEA539C}" destId="{173ED97F-44AC-4B35-9B63-E630ABCDCF90}" srcOrd="1" destOrd="0" parTransId="{EFBE2056-4167-45E5-B3E5-E22D82BA1D71}" sibTransId="{048A71AE-ED1B-4DB3-B5D5-6FE2A0AD9A63}"/>
    <dgm:cxn modelId="{C962C53F-1B32-4DCA-A485-B7DA12818237}" type="presOf" srcId="{BFA8FA01-075C-4B08-9530-5AB773B96E5E}" destId="{17C30841-5B9B-4ABB-BE45-9B0C96D9A979}" srcOrd="1" destOrd="0" presId="urn:microsoft.com/office/officeart/2005/8/layout/cycle8"/>
    <dgm:cxn modelId="{7EF9B66F-0C20-45B6-A3DA-8B9EC245192D}" type="presOf" srcId="{173ED97F-44AC-4B35-9B63-E630ABCDCF90}" destId="{179B3544-C089-43B6-87A5-946224742FDC}" srcOrd="1" destOrd="0" presId="urn:microsoft.com/office/officeart/2005/8/layout/cycle8"/>
    <dgm:cxn modelId="{D4874A58-4E99-42A1-8976-7F133D528D42}" type="presOf" srcId="{173ED97F-44AC-4B35-9B63-E630ABCDCF90}" destId="{650FD33A-AB30-42BC-A3C0-EDFBD242844D}" srcOrd="0" destOrd="0" presId="urn:microsoft.com/office/officeart/2005/8/layout/cycle8"/>
    <dgm:cxn modelId="{3E0F64D5-F301-485E-BB28-5E615F01E2E4}" type="presOf" srcId="{BFA8FA01-075C-4B08-9530-5AB773B96E5E}" destId="{4DFA8687-C433-4C59-B59D-A68802BF3E4D}" srcOrd="0" destOrd="0" presId="urn:microsoft.com/office/officeart/2005/8/layout/cycle8"/>
    <dgm:cxn modelId="{465AC7D5-43D4-4470-8A1F-E9A58BE68D34}" srcId="{7DF316B1-A6E1-406F-8327-0007FFEA539C}" destId="{B5791D98-A8E7-4A54-9A3C-37B1A804F6B6}" srcOrd="2" destOrd="0" parTransId="{BA22F85A-3F08-4164-BB86-08E8A708A33A}" sibTransId="{49783937-C5E7-494A-8A31-AA2BDBEC2AAB}"/>
    <dgm:cxn modelId="{53B514D8-F27E-49B1-B0B5-DC8447591349}" srcId="{7DF316B1-A6E1-406F-8327-0007FFEA539C}" destId="{BFA8FA01-075C-4B08-9530-5AB773B96E5E}" srcOrd="0" destOrd="0" parTransId="{885352B6-E5D5-4F58-97E0-031C042F305A}" sibTransId="{D7A21965-47D5-488E-A54C-767B6C15AAE4}"/>
    <dgm:cxn modelId="{0DE157EF-10AD-4AEA-9611-C669C3FD1F1D}" type="presOf" srcId="{7DF316B1-A6E1-406F-8327-0007FFEA539C}" destId="{5B2F9C94-A0D2-4FB2-9250-7F358157F6BE}" srcOrd="0" destOrd="0" presId="urn:microsoft.com/office/officeart/2005/8/layout/cycle8"/>
    <dgm:cxn modelId="{0D78C8D3-2394-4AF9-B376-1B28AA698942}" type="presParOf" srcId="{5B2F9C94-A0D2-4FB2-9250-7F358157F6BE}" destId="{4DFA8687-C433-4C59-B59D-A68802BF3E4D}" srcOrd="0" destOrd="0" presId="urn:microsoft.com/office/officeart/2005/8/layout/cycle8"/>
    <dgm:cxn modelId="{F5F9CCAA-EC87-40AE-A95C-F54BE9932B3E}" type="presParOf" srcId="{5B2F9C94-A0D2-4FB2-9250-7F358157F6BE}" destId="{FAF19891-F1A8-4174-ADD4-A3FC1548EB19}" srcOrd="1" destOrd="0" presId="urn:microsoft.com/office/officeart/2005/8/layout/cycle8"/>
    <dgm:cxn modelId="{EA7935F7-1701-4964-81BE-D4A24DBBD092}" type="presParOf" srcId="{5B2F9C94-A0D2-4FB2-9250-7F358157F6BE}" destId="{EAEB0BEE-D044-4557-9624-CC0A73DC7C0F}" srcOrd="2" destOrd="0" presId="urn:microsoft.com/office/officeart/2005/8/layout/cycle8"/>
    <dgm:cxn modelId="{95C49F7F-285D-4E32-8960-86B6ADFB25D4}" type="presParOf" srcId="{5B2F9C94-A0D2-4FB2-9250-7F358157F6BE}" destId="{17C30841-5B9B-4ABB-BE45-9B0C96D9A979}" srcOrd="3" destOrd="0" presId="urn:microsoft.com/office/officeart/2005/8/layout/cycle8"/>
    <dgm:cxn modelId="{17F339C7-62A2-4A84-9821-78D733287BF9}" type="presParOf" srcId="{5B2F9C94-A0D2-4FB2-9250-7F358157F6BE}" destId="{650FD33A-AB30-42BC-A3C0-EDFBD242844D}" srcOrd="4" destOrd="0" presId="urn:microsoft.com/office/officeart/2005/8/layout/cycle8"/>
    <dgm:cxn modelId="{E74541F8-4A4B-40EE-BA88-4B6C8E3B04A6}" type="presParOf" srcId="{5B2F9C94-A0D2-4FB2-9250-7F358157F6BE}" destId="{BE787F9B-00B8-4BAA-B680-FED7FDAAC3E0}" srcOrd="5" destOrd="0" presId="urn:microsoft.com/office/officeart/2005/8/layout/cycle8"/>
    <dgm:cxn modelId="{97B1CD88-F188-4CE7-BF66-A1B5CCB35440}" type="presParOf" srcId="{5B2F9C94-A0D2-4FB2-9250-7F358157F6BE}" destId="{6415E58B-E980-4011-AAFC-6D5EBB78760A}" srcOrd="6" destOrd="0" presId="urn:microsoft.com/office/officeart/2005/8/layout/cycle8"/>
    <dgm:cxn modelId="{F72DFDC0-6882-4898-B8D3-A4786A8A0BB7}" type="presParOf" srcId="{5B2F9C94-A0D2-4FB2-9250-7F358157F6BE}" destId="{179B3544-C089-43B6-87A5-946224742FDC}" srcOrd="7" destOrd="0" presId="urn:microsoft.com/office/officeart/2005/8/layout/cycle8"/>
    <dgm:cxn modelId="{4782138F-9AF9-431D-97B9-9BE8C6499CC9}" type="presParOf" srcId="{5B2F9C94-A0D2-4FB2-9250-7F358157F6BE}" destId="{6957D794-D8CB-4240-B4A5-CEB13F9443C1}" srcOrd="8" destOrd="0" presId="urn:microsoft.com/office/officeart/2005/8/layout/cycle8"/>
    <dgm:cxn modelId="{E7AE546D-4517-474A-8CB9-BC8A0551F79D}" type="presParOf" srcId="{5B2F9C94-A0D2-4FB2-9250-7F358157F6BE}" destId="{6EEB9B32-0311-4323-81CC-313904ECB4EB}" srcOrd="9" destOrd="0" presId="urn:microsoft.com/office/officeart/2005/8/layout/cycle8"/>
    <dgm:cxn modelId="{2A2BB637-EAA2-4E73-918E-193C55363D1A}" type="presParOf" srcId="{5B2F9C94-A0D2-4FB2-9250-7F358157F6BE}" destId="{C1F3F20E-EEBB-41E9-A473-12A83849CBB6}" srcOrd="10" destOrd="0" presId="urn:microsoft.com/office/officeart/2005/8/layout/cycle8"/>
    <dgm:cxn modelId="{7D0F5EFB-1868-448F-B9DC-B6C75E9FE595}" type="presParOf" srcId="{5B2F9C94-A0D2-4FB2-9250-7F358157F6BE}" destId="{75C74D1C-8BDA-416F-9837-053270CA413D}" srcOrd="11" destOrd="0" presId="urn:microsoft.com/office/officeart/2005/8/layout/cycle8"/>
    <dgm:cxn modelId="{FB02B734-29F0-49A6-BDBB-7AB7C59A7921}" type="presParOf" srcId="{5B2F9C94-A0D2-4FB2-9250-7F358157F6BE}" destId="{E4B72DE1-EEFD-423F-9574-7B027D68079C}" srcOrd="12" destOrd="0" presId="urn:microsoft.com/office/officeart/2005/8/layout/cycle8"/>
    <dgm:cxn modelId="{7FE29B8F-8418-40F9-BCE5-1263F35F2F46}" type="presParOf" srcId="{5B2F9C94-A0D2-4FB2-9250-7F358157F6BE}" destId="{63B9D9B5-97D8-4327-A620-5D737E462086}" srcOrd="13" destOrd="0" presId="urn:microsoft.com/office/officeart/2005/8/layout/cycle8"/>
    <dgm:cxn modelId="{856D3BBB-A1FA-4970-B4F1-D397F6678DF9}" type="presParOf" srcId="{5B2F9C94-A0D2-4FB2-9250-7F358157F6BE}" destId="{108D19D4-BA79-4DD1-B350-2F2137C4EE3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EF3FF-C0BF-4C1D-9AD2-06FE74476709}">
      <dsp:nvSpPr>
        <dsp:cNvPr id="0" name=""/>
        <dsp:cNvSpPr/>
      </dsp:nvSpPr>
      <dsp:spPr>
        <a:xfrm>
          <a:off x="2710" y="23223"/>
          <a:ext cx="2642537" cy="576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2"/>
              </a:solidFill>
            </a:rPr>
            <a:t>Education</a:t>
          </a:r>
        </a:p>
      </dsp:txBody>
      <dsp:txXfrm>
        <a:off x="2710" y="23223"/>
        <a:ext cx="2642537" cy="576000"/>
      </dsp:txXfrm>
    </dsp:sp>
    <dsp:sp modelId="{A905A683-F72D-4832-8292-79D2DC0BBF5B}">
      <dsp:nvSpPr>
        <dsp:cNvPr id="0" name=""/>
        <dsp:cNvSpPr/>
      </dsp:nvSpPr>
      <dsp:spPr>
        <a:xfrm>
          <a:off x="2710" y="599223"/>
          <a:ext cx="2642537" cy="34037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Focus on significant problems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How data fits into the picture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How ML can help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Risk mitigation</a:t>
          </a:r>
        </a:p>
      </dsp:txBody>
      <dsp:txXfrm>
        <a:off x="2710" y="599223"/>
        <a:ext cx="2642537" cy="3403799"/>
      </dsp:txXfrm>
    </dsp:sp>
    <dsp:sp modelId="{56950B4C-E260-4502-B49D-71B3860ADAE0}">
      <dsp:nvSpPr>
        <dsp:cNvPr id="0" name=""/>
        <dsp:cNvSpPr/>
      </dsp:nvSpPr>
      <dsp:spPr>
        <a:xfrm>
          <a:off x="3015203" y="23223"/>
          <a:ext cx="2642537" cy="576000"/>
        </a:xfrm>
        <a:prstGeom prst="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2"/>
              </a:solidFill>
            </a:rPr>
            <a:t>Data Management</a:t>
          </a:r>
        </a:p>
      </dsp:txBody>
      <dsp:txXfrm>
        <a:off x="3015203" y="23223"/>
        <a:ext cx="2642537" cy="576000"/>
      </dsp:txXfrm>
    </dsp:sp>
    <dsp:sp modelId="{A56A05F3-649A-486F-9568-0E8E15FC4026}">
      <dsp:nvSpPr>
        <dsp:cNvPr id="0" name=""/>
        <dsp:cNvSpPr/>
      </dsp:nvSpPr>
      <dsp:spPr>
        <a:xfrm>
          <a:off x="3015203" y="599223"/>
          <a:ext cx="2642537" cy="3403799"/>
        </a:xfrm>
        <a:prstGeom prst="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Collecting data that yields results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Building a</a:t>
          </a:r>
          <a:r>
            <a:rPr lang="en-US" sz="2000" kern="1200" dirty="0"/>
            <a:t> </a:t>
          </a:r>
          <a:r>
            <a:rPr lang="en-US" sz="2000" b="1" kern="1200" dirty="0"/>
            <a:t>data management process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/>
        </a:p>
      </dsp:txBody>
      <dsp:txXfrm>
        <a:off x="3015203" y="599223"/>
        <a:ext cx="2642537" cy="3403799"/>
      </dsp:txXfrm>
    </dsp:sp>
    <dsp:sp modelId="{04271652-04D1-4382-8A4B-FE0E328E8D92}">
      <dsp:nvSpPr>
        <dsp:cNvPr id="0" name=""/>
        <dsp:cNvSpPr/>
      </dsp:nvSpPr>
      <dsp:spPr>
        <a:xfrm>
          <a:off x="6027696" y="23223"/>
          <a:ext cx="2642537" cy="576000"/>
        </a:xfrm>
        <a:prstGeom prst="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2"/>
              </a:solidFill>
            </a:rPr>
            <a:t>Data Science</a:t>
          </a:r>
        </a:p>
      </dsp:txBody>
      <dsp:txXfrm>
        <a:off x="6027696" y="23223"/>
        <a:ext cx="2642537" cy="576000"/>
      </dsp:txXfrm>
    </dsp:sp>
    <dsp:sp modelId="{BA60E561-4DE8-42DE-BFD4-AF53320276BE}">
      <dsp:nvSpPr>
        <dsp:cNvPr id="0" name=""/>
        <dsp:cNvSpPr/>
      </dsp:nvSpPr>
      <dsp:spPr>
        <a:xfrm>
          <a:off x="6027696" y="599223"/>
          <a:ext cx="2642537" cy="3403799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Benefit from machine learning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Distributing analytics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Making decisions with ML insights</a:t>
          </a:r>
        </a:p>
      </dsp:txBody>
      <dsp:txXfrm>
        <a:off x="6027696" y="599223"/>
        <a:ext cx="2642537" cy="3403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A8687-C433-4C59-B59D-A68802BF3E4D}">
      <dsp:nvSpPr>
        <dsp:cNvPr id="0" name=""/>
        <dsp:cNvSpPr/>
      </dsp:nvSpPr>
      <dsp:spPr>
        <a:xfrm>
          <a:off x="1544362" y="319249"/>
          <a:ext cx="4125690" cy="4125690"/>
        </a:xfrm>
        <a:prstGeom prst="pie">
          <a:avLst>
            <a:gd name="adj1" fmla="val 16200000"/>
            <a:gd name="adj2" fmla="val 1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Learn System</a:t>
          </a:r>
        </a:p>
      </dsp:txBody>
      <dsp:txXfrm>
        <a:off x="3718699" y="1193503"/>
        <a:ext cx="1473460" cy="1227884"/>
      </dsp:txXfrm>
    </dsp:sp>
    <dsp:sp modelId="{650FD33A-AB30-42BC-A3C0-EDFBD242844D}">
      <dsp:nvSpPr>
        <dsp:cNvPr id="0" name=""/>
        <dsp:cNvSpPr/>
      </dsp:nvSpPr>
      <dsp:spPr>
        <a:xfrm>
          <a:off x="1459392" y="466595"/>
          <a:ext cx="4125690" cy="4125690"/>
        </a:xfrm>
        <a:prstGeom prst="pie">
          <a:avLst>
            <a:gd name="adj1" fmla="val 1800000"/>
            <a:gd name="adj2" fmla="val 90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System</a:t>
          </a:r>
        </a:p>
      </dsp:txBody>
      <dsp:txXfrm>
        <a:off x="2441700" y="3143383"/>
        <a:ext cx="2210191" cy="1080537"/>
      </dsp:txXfrm>
    </dsp:sp>
    <dsp:sp modelId="{6957D794-D8CB-4240-B4A5-CEB13F9443C1}">
      <dsp:nvSpPr>
        <dsp:cNvPr id="0" name=""/>
        <dsp:cNvSpPr/>
      </dsp:nvSpPr>
      <dsp:spPr>
        <a:xfrm>
          <a:off x="1374423" y="319249"/>
          <a:ext cx="4125690" cy="4125690"/>
        </a:xfrm>
        <a:prstGeom prst="pie">
          <a:avLst>
            <a:gd name="adj1" fmla="val 90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ML into Decision Making</a:t>
          </a:r>
        </a:p>
      </dsp:txBody>
      <dsp:txXfrm>
        <a:off x="1852315" y="1193503"/>
        <a:ext cx="1473460" cy="1227884"/>
      </dsp:txXfrm>
    </dsp:sp>
    <dsp:sp modelId="{E4B72DE1-EEFD-423F-9574-7B027D68079C}">
      <dsp:nvSpPr>
        <dsp:cNvPr id="0" name=""/>
        <dsp:cNvSpPr/>
      </dsp:nvSpPr>
      <dsp:spPr>
        <a:xfrm>
          <a:off x="1289303" y="63849"/>
          <a:ext cx="4636489" cy="463648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9D9B5-97D8-4327-A620-5D737E462086}">
      <dsp:nvSpPr>
        <dsp:cNvPr id="0" name=""/>
        <dsp:cNvSpPr/>
      </dsp:nvSpPr>
      <dsp:spPr>
        <a:xfrm>
          <a:off x="1203993" y="210935"/>
          <a:ext cx="4636489" cy="463648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D19D4-BA79-4DD1-B350-2F2137C4EE3D}">
      <dsp:nvSpPr>
        <dsp:cNvPr id="0" name=""/>
        <dsp:cNvSpPr/>
      </dsp:nvSpPr>
      <dsp:spPr>
        <a:xfrm>
          <a:off x="1118682" y="63849"/>
          <a:ext cx="4636489" cy="463648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A8687-C433-4C59-B59D-A68802BF3E4D}">
      <dsp:nvSpPr>
        <dsp:cNvPr id="0" name=""/>
        <dsp:cNvSpPr/>
      </dsp:nvSpPr>
      <dsp:spPr>
        <a:xfrm>
          <a:off x="1544362" y="319249"/>
          <a:ext cx="4125690" cy="4125690"/>
        </a:xfrm>
        <a:prstGeom prst="pie">
          <a:avLst>
            <a:gd name="adj1" fmla="val 16200000"/>
            <a:gd name="adj2" fmla="val 18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Learn System</a:t>
          </a:r>
        </a:p>
      </dsp:txBody>
      <dsp:txXfrm>
        <a:off x="3718699" y="1193503"/>
        <a:ext cx="1473460" cy="1227884"/>
      </dsp:txXfrm>
    </dsp:sp>
    <dsp:sp modelId="{650FD33A-AB30-42BC-A3C0-EDFBD242844D}">
      <dsp:nvSpPr>
        <dsp:cNvPr id="0" name=""/>
        <dsp:cNvSpPr/>
      </dsp:nvSpPr>
      <dsp:spPr>
        <a:xfrm>
          <a:off x="1459392" y="466595"/>
          <a:ext cx="4125690" cy="4125690"/>
        </a:xfrm>
        <a:prstGeom prst="pie">
          <a:avLst>
            <a:gd name="adj1" fmla="val 1800000"/>
            <a:gd name="adj2" fmla="val 90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System</a:t>
          </a:r>
        </a:p>
      </dsp:txBody>
      <dsp:txXfrm>
        <a:off x="2441700" y="3143383"/>
        <a:ext cx="2210191" cy="1080537"/>
      </dsp:txXfrm>
    </dsp:sp>
    <dsp:sp modelId="{6957D794-D8CB-4240-B4A5-CEB13F9443C1}">
      <dsp:nvSpPr>
        <dsp:cNvPr id="0" name=""/>
        <dsp:cNvSpPr/>
      </dsp:nvSpPr>
      <dsp:spPr>
        <a:xfrm>
          <a:off x="1374423" y="319249"/>
          <a:ext cx="4125690" cy="4125690"/>
        </a:xfrm>
        <a:prstGeom prst="pie">
          <a:avLst>
            <a:gd name="adj1" fmla="val 9000000"/>
            <a:gd name="adj2" fmla="val 162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ML into Decision Making</a:t>
          </a:r>
        </a:p>
      </dsp:txBody>
      <dsp:txXfrm>
        <a:off x="1852315" y="1193503"/>
        <a:ext cx="1473460" cy="1227884"/>
      </dsp:txXfrm>
    </dsp:sp>
    <dsp:sp modelId="{E4B72DE1-EEFD-423F-9574-7B027D68079C}">
      <dsp:nvSpPr>
        <dsp:cNvPr id="0" name=""/>
        <dsp:cNvSpPr/>
      </dsp:nvSpPr>
      <dsp:spPr>
        <a:xfrm>
          <a:off x="1289303" y="63849"/>
          <a:ext cx="4636489" cy="463648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9D9B5-97D8-4327-A620-5D737E462086}">
      <dsp:nvSpPr>
        <dsp:cNvPr id="0" name=""/>
        <dsp:cNvSpPr/>
      </dsp:nvSpPr>
      <dsp:spPr>
        <a:xfrm>
          <a:off x="1203993" y="210935"/>
          <a:ext cx="4636489" cy="463648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D19D4-BA79-4DD1-B350-2F2137C4EE3D}">
      <dsp:nvSpPr>
        <dsp:cNvPr id="0" name=""/>
        <dsp:cNvSpPr/>
      </dsp:nvSpPr>
      <dsp:spPr>
        <a:xfrm>
          <a:off x="1118682" y="63849"/>
          <a:ext cx="4636489" cy="463648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248399"/>
            <a:ext cx="9144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4400" y="6291028"/>
            <a:ext cx="537827" cy="5253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" y="6311690"/>
            <a:ext cx="1449162" cy="4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4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893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651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20532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992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569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846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10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8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9"/>
            <a:ext cx="9144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34400" y="6291028"/>
            <a:ext cx="537827" cy="525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" y="6311690"/>
            <a:ext cx="1449162" cy="4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1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4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9"/>
            <a:ext cx="9144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235" y="6291028"/>
            <a:ext cx="393992" cy="525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" y="6311690"/>
            <a:ext cx="1018831" cy="4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5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248399"/>
            <a:ext cx="9144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235" y="6291028"/>
            <a:ext cx="393992" cy="5253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" y="6311690"/>
            <a:ext cx="1018831" cy="4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6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9"/>
            <a:ext cx="9144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235" y="6291028"/>
            <a:ext cx="393992" cy="525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" y="6311690"/>
            <a:ext cx="1018831" cy="4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2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9"/>
            <a:ext cx="9144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235" y="6291028"/>
            <a:ext cx="393992" cy="525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" y="6311690"/>
            <a:ext cx="1018831" cy="4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8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9"/>
            <a:ext cx="9144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235" y="6291028"/>
            <a:ext cx="393992" cy="525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" y="6311690"/>
            <a:ext cx="1018831" cy="4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7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248399"/>
            <a:ext cx="9144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235" y="6291028"/>
            <a:ext cx="393992" cy="525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" y="6311690"/>
            <a:ext cx="1018831" cy="4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4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" y="6248399"/>
            <a:ext cx="9144000" cy="6096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534400" y="6291028"/>
            <a:ext cx="537827" cy="5253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" y="6311690"/>
            <a:ext cx="1449162" cy="48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3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310554"/>
            <a:ext cx="9144000" cy="1547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144" y="139484"/>
            <a:ext cx="8866121" cy="2440984"/>
          </a:xfrm>
        </p:spPr>
        <p:txBody>
          <a:bodyPr/>
          <a:lstStyle/>
          <a:p>
            <a:r>
              <a:rPr lang="en-US" sz="4000" dirty="0"/>
              <a:t>HR Analytics: Using ML To Predict </a:t>
            </a:r>
            <a:br>
              <a:rPr lang="en-US" sz="4000" dirty="0"/>
            </a:br>
            <a:r>
              <a:rPr lang="en-US" sz="4800" b="1" i="1" dirty="0"/>
              <a:t>Employee Turnover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144" y="3211763"/>
            <a:ext cx="8825658" cy="861420"/>
          </a:xfrm>
        </p:spPr>
        <p:txBody>
          <a:bodyPr>
            <a:normAutofit/>
          </a:bodyPr>
          <a:lstStyle/>
          <a:p>
            <a:r>
              <a:rPr lang="en-US" sz="2800" dirty="0"/>
              <a:t>Earl Boston, 2017</a:t>
            </a:r>
          </a:p>
          <a:p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17642"/>
              </p:ext>
            </p:extLst>
          </p:nvPr>
        </p:nvGraphicFramePr>
        <p:xfrm>
          <a:off x="240142" y="4104742"/>
          <a:ext cx="8700658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329">
                  <a:extLst>
                    <a:ext uri="{9D8B030D-6E8A-4147-A177-3AD203B41FA5}">
                      <a16:colId xmlns:a16="http://schemas.microsoft.com/office/drawing/2014/main" val="3062141011"/>
                    </a:ext>
                  </a:extLst>
                </a:gridCol>
                <a:gridCol w="4350329">
                  <a:extLst>
                    <a:ext uri="{9D8B030D-6E8A-4147-A177-3AD203B41FA5}">
                      <a16:colId xmlns:a16="http://schemas.microsoft.com/office/drawing/2014/main" val="302720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Matt Dancho</a:t>
                      </a:r>
                    </a:p>
                    <a:p>
                      <a:r>
                        <a:rPr lang="en-US" sz="1600" b="1" dirty="0"/>
                        <a:t>Founder</a:t>
                      </a:r>
                    </a:p>
                    <a:p>
                      <a:r>
                        <a:rPr lang="en-US" sz="1600" b="1" dirty="0"/>
                        <a:t>Business Science</a:t>
                      </a:r>
                    </a:p>
                    <a:p>
                      <a:r>
                        <a:rPr lang="en-US" sz="1600" b="1" dirty="0"/>
                        <a:t>mdancho@business-science.io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Business Science</a:t>
                      </a:r>
                    </a:p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570.419.4337</a:t>
                      </a:r>
                    </a:p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bizScienc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www.business-science.io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8241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" y="6295790"/>
            <a:ext cx="1435946" cy="5074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87" y="5563158"/>
            <a:ext cx="4916030" cy="10891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79" y="6392511"/>
            <a:ext cx="377966" cy="3779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56" y="6392511"/>
            <a:ext cx="377966" cy="3779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38" y="6392511"/>
            <a:ext cx="377966" cy="3779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97" y="6392511"/>
            <a:ext cx="377966" cy="3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Turnover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653309"/>
            <a:ext cx="8316301" cy="45304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Organizations face </a:t>
            </a:r>
            <a:r>
              <a:rPr lang="en-US" b="1" dirty="0">
                <a:solidFill>
                  <a:schemeClr val="accent3"/>
                </a:solidFill>
              </a:rPr>
              <a:t>huge costs </a:t>
            </a:r>
            <a:r>
              <a:rPr lang="en-US" b="1" dirty="0"/>
              <a:t>resulting from </a:t>
            </a:r>
            <a:r>
              <a:rPr lang="en-US" b="1" dirty="0">
                <a:solidFill>
                  <a:schemeClr val="accent3"/>
                </a:solidFill>
              </a:rPr>
              <a:t>employee turnover</a:t>
            </a:r>
            <a:endParaRPr lang="en-US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endParaRPr lang="en-US" dirty="0"/>
          </a:p>
          <a:p>
            <a:r>
              <a:rPr lang="en-US" b="1" dirty="0"/>
              <a:t>Most important costs are </a:t>
            </a:r>
            <a:r>
              <a:rPr lang="en-US" b="1" dirty="0">
                <a:solidFill>
                  <a:schemeClr val="accent3"/>
                </a:solidFill>
              </a:rPr>
              <a:t>intangible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When productive employee quits </a:t>
            </a:r>
          </a:p>
          <a:p>
            <a:pPr lvl="1"/>
            <a:r>
              <a:rPr lang="en-US" b="1" dirty="0"/>
              <a:t>Lost</a:t>
            </a:r>
            <a:r>
              <a:rPr lang="en-US" dirty="0"/>
              <a:t>: New product ideas, great project management, or customer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3070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8118963" cy="1400530"/>
          </a:xfrm>
        </p:spPr>
        <p:txBody>
          <a:bodyPr/>
          <a:lstStyle/>
          <a:p>
            <a:r>
              <a:rPr lang="en-US" dirty="0"/>
              <a:t>ML Tools Are Evolving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408" y="1480276"/>
            <a:ext cx="6589101" cy="419548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H2O</a:t>
            </a:r>
          </a:p>
          <a:p>
            <a:pPr lvl="1"/>
            <a:r>
              <a:rPr lang="en-US" b="1" dirty="0"/>
              <a:t>Automated Machine Learning</a:t>
            </a:r>
          </a:p>
          <a:p>
            <a:pPr lvl="1"/>
            <a:r>
              <a:rPr lang="en-US" dirty="0"/>
              <a:t>Predict at very high accuracy</a:t>
            </a:r>
          </a:p>
          <a:p>
            <a:pPr lvl="1"/>
            <a:r>
              <a:rPr lang="en-US" dirty="0"/>
              <a:t>Complex models can’t be explained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LIME</a:t>
            </a:r>
            <a:r>
              <a:rPr lang="en-US" dirty="0">
                <a:solidFill>
                  <a:schemeClr val="accent3"/>
                </a:solidFill>
              </a:rPr>
              <a:t>	</a:t>
            </a:r>
          </a:p>
          <a:p>
            <a:pPr lvl="1"/>
            <a:r>
              <a:rPr lang="en-US" dirty="0"/>
              <a:t>Used to explain ML classifiers</a:t>
            </a:r>
          </a:p>
          <a:p>
            <a:pPr lvl="1"/>
            <a:r>
              <a:rPr lang="en-US" b="1" dirty="0"/>
              <a:t>Deep learning, stacked ensembles now explainable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68" y="4069374"/>
            <a:ext cx="1255231" cy="1453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646" y="1650048"/>
            <a:ext cx="1339274" cy="13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4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Watson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7700" y="1461800"/>
            <a:ext cx="3062656" cy="419548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Simulated HR Database</a:t>
            </a:r>
          </a:p>
          <a:p>
            <a:endParaRPr lang="en-US" sz="2400" dirty="0"/>
          </a:p>
          <a:p>
            <a:r>
              <a:rPr lang="en-US" sz="2400" dirty="0"/>
              <a:t>Representative of real-world data</a:t>
            </a:r>
          </a:p>
          <a:p>
            <a:endParaRPr lang="en-US" sz="2400" dirty="0"/>
          </a:p>
          <a:p>
            <a:r>
              <a:rPr lang="en-US" sz="2400" dirty="0"/>
              <a:t>Used for IBM Watson Case Study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52" y="1626224"/>
            <a:ext cx="4913745" cy="3866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38545" y="5606489"/>
            <a:ext cx="8931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https://www.ibm.com/communities/analytics/watson-analytics-blog/hr-employee-attrition/</a:t>
            </a:r>
          </a:p>
        </p:txBody>
      </p:sp>
    </p:spTree>
    <p:extLst>
      <p:ext uri="{BB962C8B-B14F-4D97-AF65-F5344CB8AC3E}">
        <p14:creationId xmlns:p14="http://schemas.microsoft.com/office/powerpoint/2010/main" val="121357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3274" y="1461801"/>
            <a:ext cx="2955636" cy="3627436"/>
          </a:xfrm>
        </p:spPr>
        <p:txBody>
          <a:bodyPr>
            <a:normAutofit fontScale="92500"/>
          </a:bodyPr>
          <a:lstStyle/>
          <a:p>
            <a:r>
              <a:rPr lang="en-US" dirty="0"/>
              <a:t>Improve predictive accuracy</a:t>
            </a:r>
          </a:p>
          <a:p>
            <a:endParaRPr lang="en-US" dirty="0"/>
          </a:p>
          <a:p>
            <a:r>
              <a:rPr lang="en-US" dirty="0"/>
              <a:t>Explain features that drive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5606489"/>
            <a:ext cx="8931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https://www.ibm.com/communities/analytics/watson-analytics-blog/watson-analytics-use-case-for-hr-retaining-valuable-employees/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461" y="184672"/>
            <a:ext cx="5517284" cy="5152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ine Callout 1 6"/>
          <p:cNvSpPr/>
          <p:nvPr/>
        </p:nvSpPr>
        <p:spPr>
          <a:xfrm>
            <a:off x="5095701" y="1685606"/>
            <a:ext cx="2041034" cy="604596"/>
          </a:xfrm>
          <a:prstGeom prst="borderCallout1">
            <a:avLst>
              <a:gd name="adj1" fmla="val 106782"/>
              <a:gd name="adj2" fmla="val 45604"/>
              <a:gd name="adj3" fmla="val 138997"/>
              <a:gd name="adj4" fmla="val 4556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Beat &amp; explain this</a:t>
            </a:r>
          </a:p>
        </p:txBody>
      </p:sp>
    </p:spTree>
    <p:extLst>
      <p:ext uri="{BB962C8B-B14F-4D97-AF65-F5344CB8AC3E}">
        <p14:creationId xmlns:p14="http://schemas.microsoft.com/office/powerpoint/2010/main" val="27091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300" y="1369435"/>
            <a:ext cx="6685158" cy="13571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HR Dataset</a:t>
            </a:r>
          </a:p>
          <a:p>
            <a:r>
              <a:rPr lang="en-US" dirty="0"/>
              <a:t>35 Features</a:t>
            </a:r>
          </a:p>
          <a:p>
            <a:r>
              <a:rPr lang="en-US" dirty="0"/>
              <a:t>1,470 Observations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0" y="2726575"/>
            <a:ext cx="7924800" cy="3381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125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393837"/>
          </a:xfrm>
        </p:spPr>
        <p:txBody>
          <a:bodyPr/>
          <a:lstStyle/>
          <a:p>
            <a:r>
              <a:rPr lang="en-US" dirty="0"/>
              <a:t>Modeling With </a:t>
            </a:r>
            <a:r>
              <a:rPr lang="en-US" dirty="0">
                <a:solidFill>
                  <a:srgbClr val="FFFF00"/>
                </a:solidFill>
              </a:rPr>
              <a:t>H2O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50109"/>
            <a:ext cx="6711654" cy="4798297"/>
          </a:xfrm>
        </p:spPr>
        <p:txBody>
          <a:bodyPr/>
          <a:lstStyle/>
          <a:p>
            <a:r>
              <a:rPr lang="en-US" dirty="0"/>
              <a:t>Training the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77" y="2115128"/>
            <a:ext cx="9535530" cy="2291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77" y="4406612"/>
            <a:ext cx="9535530" cy="22837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190" y="163130"/>
            <a:ext cx="1339274" cy="1339274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4814918" y="5019336"/>
            <a:ext cx="3930072" cy="1312551"/>
          </a:xfrm>
          <a:prstGeom prst="borderCallout1">
            <a:avLst>
              <a:gd name="adj1" fmla="val 18750"/>
              <a:gd name="adj2" fmla="val -8333"/>
              <a:gd name="adj3" fmla="val 9799"/>
              <a:gd name="adj4" fmla="val -3058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Automated ML</a:t>
            </a:r>
            <a:r>
              <a:rPr lang="en-US" dirty="0"/>
              <a:t>:</a:t>
            </a:r>
          </a:p>
          <a:p>
            <a:pPr algn="ctr"/>
            <a:r>
              <a:rPr lang="en-US" sz="1600" dirty="0"/>
              <a:t>-Deep Learning</a:t>
            </a:r>
          </a:p>
          <a:p>
            <a:pPr algn="ctr"/>
            <a:r>
              <a:rPr lang="en-US" sz="1600" dirty="0"/>
              <a:t>-Ensembles</a:t>
            </a:r>
          </a:p>
          <a:p>
            <a:pPr algn="ctr"/>
            <a:r>
              <a:rPr lang="en-US" sz="1600" dirty="0"/>
              <a:t>-GBM</a:t>
            </a:r>
          </a:p>
        </p:txBody>
      </p:sp>
    </p:spTree>
    <p:extLst>
      <p:ext uri="{BB962C8B-B14F-4D97-AF65-F5344CB8AC3E}">
        <p14:creationId xmlns:p14="http://schemas.microsoft.com/office/powerpoint/2010/main" val="261245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With </a:t>
            </a:r>
            <a:r>
              <a:rPr lang="en-US" dirty="0">
                <a:solidFill>
                  <a:srgbClr val="FFFF00"/>
                </a:solidFill>
              </a:rPr>
              <a:t>H2O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50109"/>
            <a:ext cx="6711654" cy="4798297"/>
          </a:xfrm>
        </p:spPr>
        <p:txBody>
          <a:bodyPr/>
          <a:lstStyle/>
          <a:p>
            <a:r>
              <a:rPr lang="en-US" dirty="0"/>
              <a:t>Prediction: Test Data (Unseen)</a:t>
            </a:r>
          </a:p>
          <a:p>
            <a:endParaRPr lang="en-US" dirty="0"/>
          </a:p>
          <a:p>
            <a:endParaRPr lang="en-US" sz="1800" dirty="0"/>
          </a:p>
          <a:p>
            <a:r>
              <a:rPr lang="en-US" dirty="0"/>
              <a:t>Performance: </a:t>
            </a:r>
            <a:r>
              <a:rPr lang="en-US" dirty="0">
                <a:solidFill>
                  <a:srgbClr val="FFFF00"/>
                </a:solidFill>
              </a:rPr>
              <a:t>88% Accuracy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190" y="163130"/>
            <a:ext cx="1339274" cy="1339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90" y="1985207"/>
            <a:ext cx="7875010" cy="801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990" y="3639977"/>
            <a:ext cx="7907337" cy="3085340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5059392" y="3784172"/>
            <a:ext cx="3930072" cy="612648"/>
          </a:xfrm>
          <a:prstGeom prst="borderCallout1">
            <a:avLst>
              <a:gd name="adj1" fmla="val 18750"/>
              <a:gd name="adj2" fmla="val -8333"/>
              <a:gd name="adj3" fmla="val 50687"/>
              <a:gd name="adj4" fmla="val -559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for Goal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5059392" y="4826532"/>
            <a:ext cx="3930072" cy="612648"/>
          </a:xfrm>
          <a:prstGeom prst="borderCallout1">
            <a:avLst>
              <a:gd name="adj1" fmla="val 18750"/>
              <a:gd name="adj2" fmla="val -8333"/>
              <a:gd name="adj3" fmla="val 50687"/>
              <a:gd name="adj4" fmla="val -559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for Business Case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5042161" y="5874214"/>
            <a:ext cx="3930072" cy="612648"/>
          </a:xfrm>
          <a:prstGeom prst="borderCallout1">
            <a:avLst>
              <a:gd name="adj1" fmla="val 18750"/>
              <a:gd name="adj2" fmla="val -8333"/>
              <a:gd name="adj3" fmla="val 50687"/>
              <a:gd name="adj4" fmla="val -559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Puts Accuracy Into Perspective</a:t>
            </a:r>
          </a:p>
        </p:txBody>
      </p:sp>
    </p:spTree>
    <p:extLst>
      <p:ext uri="{BB962C8B-B14F-4D97-AF65-F5344CB8AC3E}">
        <p14:creationId xmlns:p14="http://schemas.microsoft.com/office/powerpoint/2010/main" val="107872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440873"/>
            <a:ext cx="8140810" cy="48075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Recall = 62%</a:t>
            </a:r>
          </a:p>
          <a:p>
            <a:pPr lvl="1"/>
            <a:r>
              <a:rPr lang="en-US" dirty="0"/>
              <a:t>Will correctly classify those at risk of turnover 62 of 100 times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Critical to the business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62% of at risk employees that can be targeted preemptively</a:t>
            </a:r>
          </a:p>
          <a:p>
            <a:endParaRPr lang="en-US" dirty="0"/>
          </a:p>
          <a:p>
            <a:r>
              <a:rPr lang="en-US" dirty="0"/>
              <a:t>Precision = 54%</a:t>
            </a:r>
          </a:p>
          <a:p>
            <a:pPr lvl="1"/>
            <a:r>
              <a:rPr lang="en-US" dirty="0"/>
              <a:t>Will avoid incorrectly assigning “Yes” 54 of 100 times</a:t>
            </a:r>
          </a:p>
          <a:p>
            <a:pPr lvl="1"/>
            <a:r>
              <a:rPr lang="en-US" dirty="0"/>
              <a:t>Better to target incorrectly than miss </a:t>
            </a:r>
          </a:p>
          <a:p>
            <a:pPr lvl="2"/>
            <a:r>
              <a:rPr lang="en-US" dirty="0"/>
              <a:t>Should not sacrifice Recall</a:t>
            </a:r>
          </a:p>
        </p:txBody>
      </p:sp>
    </p:spTree>
    <p:extLst>
      <p:ext uri="{BB962C8B-B14F-4D97-AF65-F5344CB8AC3E}">
        <p14:creationId xmlns:p14="http://schemas.microsoft.com/office/powerpoint/2010/main" val="3408408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6607" y="1932248"/>
            <a:ext cx="75809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Have a </a:t>
            </a:r>
            <a:r>
              <a:rPr lang="en-US" sz="4000" b="1" i="1" dirty="0">
                <a:solidFill>
                  <a:srgbClr val="FFFF00"/>
                </a:solidFill>
              </a:rPr>
              <a:t>great model</a:t>
            </a:r>
            <a:r>
              <a:rPr lang="en-US" sz="4000" i="1" dirty="0"/>
              <a:t>, but… </a:t>
            </a:r>
          </a:p>
          <a:p>
            <a:pPr algn="ctr"/>
            <a:endParaRPr lang="en-US" sz="4000" i="1" dirty="0"/>
          </a:p>
          <a:p>
            <a:pPr algn="ctr"/>
            <a:r>
              <a:rPr lang="en-US" sz="4000" i="1" dirty="0"/>
              <a:t>how do we </a:t>
            </a:r>
            <a:r>
              <a:rPr lang="en-US" sz="4000" b="1" i="1" dirty="0">
                <a:solidFill>
                  <a:srgbClr val="92D050"/>
                </a:solidFill>
              </a:rPr>
              <a:t>prevent turnover</a:t>
            </a:r>
            <a:r>
              <a:rPr lang="en-US" sz="4000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985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LIME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81" y="1729652"/>
            <a:ext cx="8741173" cy="419548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L</a:t>
            </a:r>
            <a:r>
              <a:rPr lang="en-US" dirty="0"/>
              <a:t>ocal </a:t>
            </a:r>
            <a:r>
              <a:rPr lang="en-US" b="1" dirty="0">
                <a:solidFill>
                  <a:srgbClr val="92D050"/>
                </a:solidFill>
              </a:rPr>
              <a:t>I</a:t>
            </a:r>
            <a:r>
              <a:rPr lang="en-US" dirty="0"/>
              <a:t>nterpretable </a:t>
            </a:r>
            <a:r>
              <a:rPr lang="en-US" b="1" dirty="0">
                <a:solidFill>
                  <a:srgbClr val="92D050"/>
                </a:solidFill>
              </a:rPr>
              <a:t>M</a:t>
            </a:r>
            <a:r>
              <a:rPr lang="en-US" dirty="0"/>
              <a:t>odel-Agnostic  </a:t>
            </a:r>
            <a:r>
              <a:rPr lang="en-US" b="1" dirty="0">
                <a:solidFill>
                  <a:srgbClr val="92D050"/>
                </a:solidFill>
              </a:rPr>
              <a:t>E</a:t>
            </a:r>
            <a:r>
              <a:rPr lang="en-US" dirty="0"/>
              <a:t>xplanation</a:t>
            </a:r>
          </a:p>
          <a:p>
            <a:endParaRPr lang="en-US" dirty="0"/>
          </a:p>
          <a:p>
            <a:r>
              <a:rPr lang="en-US" dirty="0"/>
              <a:t>Theory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LIME</a:t>
            </a:r>
            <a:r>
              <a:rPr lang="en-US" dirty="0"/>
              <a:t> approximates model locally as logistic or linear model</a:t>
            </a:r>
          </a:p>
          <a:p>
            <a:pPr lvl="1"/>
            <a:r>
              <a:rPr lang="en-US" dirty="0"/>
              <a:t>Repeats process 5000X</a:t>
            </a:r>
          </a:p>
          <a:p>
            <a:pPr lvl="1"/>
            <a:r>
              <a:rPr lang="en-US" dirty="0"/>
              <a:t>Outputs features that are important to local models</a:t>
            </a:r>
          </a:p>
          <a:p>
            <a:endParaRPr lang="en-US" dirty="0"/>
          </a:p>
          <a:p>
            <a:r>
              <a:rPr lang="en-US" dirty="0"/>
              <a:t>Result: Data Scientists </a:t>
            </a:r>
            <a:r>
              <a:rPr lang="en-US" dirty="0">
                <a:solidFill>
                  <a:srgbClr val="92D050"/>
                </a:solidFill>
              </a:rPr>
              <a:t>Understand Why </a:t>
            </a:r>
            <a:r>
              <a:rPr lang="en-US" dirty="0"/>
              <a:t>Model Predicts What it Predicts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23" y="116205"/>
            <a:ext cx="1255231" cy="14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6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320801"/>
            <a:ext cx="8068429" cy="4927606"/>
          </a:xfrm>
        </p:spPr>
        <p:txBody>
          <a:bodyPr>
            <a:normAutofit fontScale="92500"/>
          </a:bodyPr>
          <a:lstStyle/>
          <a:p>
            <a:r>
              <a:rPr lang="en-US" dirty="0"/>
              <a:t>Consulting</a:t>
            </a:r>
          </a:p>
          <a:p>
            <a:pPr lvl="1"/>
            <a:r>
              <a:rPr lang="en-US" dirty="0"/>
              <a:t>Executive Leadership</a:t>
            </a:r>
          </a:p>
          <a:p>
            <a:pPr lvl="1"/>
            <a:r>
              <a:rPr lang="en-US" dirty="0"/>
              <a:t>Bolt-on data science team</a:t>
            </a:r>
          </a:p>
          <a:p>
            <a:pPr lvl="1"/>
            <a:r>
              <a:rPr lang="en-US" sz="2800" b="1" dirty="0">
                <a:solidFill>
                  <a:schemeClr val="accent3"/>
                </a:solidFill>
              </a:rPr>
              <a:t>ML + Leadership = Good Decision Making</a:t>
            </a:r>
          </a:p>
          <a:p>
            <a:pPr lvl="1"/>
            <a:endParaRPr lang="en-US" dirty="0"/>
          </a:p>
          <a:p>
            <a:r>
              <a:rPr lang="en-US" dirty="0"/>
              <a:t>Community-driven</a:t>
            </a:r>
          </a:p>
          <a:p>
            <a:pPr lvl="1"/>
            <a:r>
              <a:rPr lang="en-US" dirty="0"/>
              <a:t>Educate data scientists</a:t>
            </a:r>
          </a:p>
          <a:p>
            <a:pPr lvl="1"/>
            <a:r>
              <a:rPr lang="en-US" dirty="0"/>
              <a:t>Open Source Software</a:t>
            </a:r>
          </a:p>
          <a:p>
            <a:pPr lvl="1"/>
            <a:r>
              <a:rPr lang="en-US" dirty="0"/>
              <a:t>Courses coming in 2018!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58" y="3982584"/>
            <a:ext cx="2749571" cy="22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14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LIME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81" y="1729652"/>
            <a:ext cx="8741173" cy="4195481"/>
          </a:xfrm>
        </p:spPr>
        <p:txBody>
          <a:bodyPr>
            <a:normAutofit/>
          </a:bodyPr>
          <a:lstStyle/>
          <a:p>
            <a:r>
              <a:rPr lang="en-US" dirty="0"/>
              <a:t>Complex classification models can now be interpreted</a:t>
            </a:r>
          </a:p>
          <a:p>
            <a:pPr lvl="1"/>
            <a:r>
              <a:rPr lang="en-US" dirty="0"/>
              <a:t>Black Box Models</a:t>
            </a:r>
          </a:p>
          <a:p>
            <a:pPr lvl="1"/>
            <a:r>
              <a:rPr lang="en-US" dirty="0"/>
              <a:t>Neural Networks, Ensembles, Random Forests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H2O </a:t>
            </a:r>
            <a:r>
              <a:rPr lang="en-US" b="1" dirty="0"/>
              <a:t>and </a:t>
            </a:r>
            <a:r>
              <a:rPr lang="en-US" b="1" dirty="0">
                <a:solidFill>
                  <a:srgbClr val="92D050"/>
                </a:solidFill>
              </a:rPr>
              <a:t>LIME</a:t>
            </a:r>
            <a:r>
              <a:rPr lang="en-US" b="1" dirty="0"/>
              <a:t> now integrated!</a:t>
            </a:r>
          </a:p>
          <a:p>
            <a:pPr lvl="1"/>
            <a:r>
              <a:rPr lang="en-US" dirty="0"/>
              <a:t>https://github.com/thomasp85/lime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23" y="116205"/>
            <a:ext cx="1255231" cy="14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46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LIME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81" y="1729652"/>
            <a:ext cx="8741173" cy="4195481"/>
          </a:xfrm>
        </p:spPr>
        <p:txBody>
          <a:bodyPr>
            <a:normAutofit/>
          </a:bodyPr>
          <a:lstStyle/>
          <a:p>
            <a:r>
              <a:rPr lang="en-US" dirty="0"/>
              <a:t>Step 1: Create explainer using </a:t>
            </a:r>
            <a:r>
              <a:rPr lang="en-US" dirty="0">
                <a:solidFill>
                  <a:srgbClr val="92D050"/>
                </a:solidFill>
              </a:rPr>
              <a:t>lime()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23" y="116205"/>
            <a:ext cx="1255231" cy="1453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3" y="2567680"/>
            <a:ext cx="10772775" cy="1828559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5575054" y="2970218"/>
            <a:ext cx="3136684" cy="612648"/>
          </a:xfrm>
          <a:prstGeom prst="borderCallout1">
            <a:avLst>
              <a:gd name="adj1" fmla="val 18750"/>
              <a:gd name="adj2" fmla="val -8333"/>
              <a:gd name="adj3" fmla="val 50687"/>
              <a:gd name="adj4" fmla="val -5596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explainer object</a:t>
            </a:r>
          </a:p>
        </p:txBody>
      </p:sp>
    </p:spTree>
    <p:extLst>
      <p:ext uri="{BB962C8B-B14F-4D97-AF65-F5344CB8AC3E}">
        <p14:creationId xmlns:p14="http://schemas.microsoft.com/office/powerpoint/2010/main" val="181394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LIME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81" y="1729652"/>
            <a:ext cx="8741173" cy="4195481"/>
          </a:xfrm>
        </p:spPr>
        <p:txBody>
          <a:bodyPr>
            <a:normAutofit/>
          </a:bodyPr>
          <a:lstStyle/>
          <a:p>
            <a:r>
              <a:rPr lang="en-US" dirty="0"/>
              <a:t>Step 2: Create explanation using </a:t>
            </a:r>
            <a:r>
              <a:rPr lang="en-US" dirty="0">
                <a:solidFill>
                  <a:srgbClr val="92D050"/>
                </a:solidFill>
              </a:rPr>
              <a:t>explain()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23" y="116205"/>
            <a:ext cx="1255231" cy="1453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0" y="2999798"/>
            <a:ext cx="9342781" cy="2052255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5092482" y="3413277"/>
            <a:ext cx="3930072" cy="612648"/>
          </a:xfrm>
          <a:prstGeom prst="borderCallout1">
            <a:avLst>
              <a:gd name="adj1" fmla="val 18750"/>
              <a:gd name="adj2" fmla="val -8333"/>
              <a:gd name="adj3" fmla="val 33048"/>
              <a:gd name="adj4" fmla="val -4665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new observations</a:t>
            </a:r>
          </a:p>
        </p:txBody>
      </p:sp>
    </p:spTree>
    <p:extLst>
      <p:ext uri="{BB962C8B-B14F-4D97-AF65-F5344CB8AC3E}">
        <p14:creationId xmlns:p14="http://schemas.microsoft.com/office/powerpoint/2010/main" val="2063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LIME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81" y="1729652"/>
            <a:ext cx="8741173" cy="4195481"/>
          </a:xfrm>
        </p:spPr>
        <p:txBody>
          <a:bodyPr>
            <a:normAutofit/>
          </a:bodyPr>
          <a:lstStyle/>
          <a:p>
            <a:r>
              <a:rPr lang="en-US" dirty="0"/>
              <a:t>Step 3: Plot Feature Importance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23" y="116205"/>
            <a:ext cx="1255231" cy="1453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0" y="2349267"/>
            <a:ext cx="9966902" cy="12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10" y="3645251"/>
            <a:ext cx="7587204" cy="3058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241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LIME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79" y="1230889"/>
            <a:ext cx="8741173" cy="4195481"/>
          </a:xfrm>
        </p:spPr>
        <p:txBody>
          <a:bodyPr>
            <a:normAutofit/>
          </a:bodyPr>
          <a:lstStyle/>
          <a:p>
            <a:r>
              <a:rPr lang="en-US" dirty="0"/>
              <a:t>Step 4: Investigate Important Features</a:t>
            </a:r>
          </a:p>
          <a:p>
            <a:pPr lvl="1"/>
            <a:r>
              <a:rPr lang="en-US" dirty="0"/>
              <a:t>Overtime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23" y="116205"/>
            <a:ext cx="1255231" cy="1453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794" y="2397771"/>
            <a:ext cx="6666345" cy="414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772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LIME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79" y="1230889"/>
            <a:ext cx="8741173" cy="4195481"/>
          </a:xfrm>
        </p:spPr>
        <p:txBody>
          <a:bodyPr>
            <a:normAutofit/>
          </a:bodyPr>
          <a:lstStyle/>
          <a:p>
            <a:r>
              <a:rPr lang="en-US" dirty="0"/>
              <a:t>Step 4: Investigate Important Features</a:t>
            </a:r>
          </a:p>
          <a:p>
            <a:pPr lvl="1"/>
            <a:r>
              <a:rPr lang="en-US" dirty="0"/>
              <a:t>Job Role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23" y="116205"/>
            <a:ext cx="1255231" cy="1453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26" y="2411404"/>
            <a:ext cx="6857330" cy="4257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6590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659290" cy="1400530"/>
          </a:xfrm>
        </p:spPr>
        <p:txBody>
          <a:bodyPr/>
          <a:lstStyle/>
          <a:p>
            <a:r>
              <a:rPr lang="en-US" sz="3600" dirty="0"/>
              <a:t>What About </a:t>
            </a:r>
            <a:r>
              <a:rPr lang="en-US" sz="3600" b="1" dirty="0"/>
              <a:t>Real World Applications</a:t>
            </a:r>
            <a:r>
              <a:rPr lang="en-US" sz="36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422401"/>
            <a:ext cx="8039209" cy="4826006"/>
          </a:xfrm>
        </p:spPr>
        <p:txBody>
          <a:bodyPr>
            <a:normAutofit/>
          </a:bodyPr>
          <a:lstStyle/>
          <a:p>
            <a:r>
              <a:rPr lang="en-US" dirty="0"/>
              <a:t>Client Case Study</a:t>
            </a:r>
          </a:p>
          <a:p>
            <a:pPr lvl="1"/>
            <a:r>
              <a:rPr lang="en-US" dirty="0"/>
              <a:t>Fortune 500 firm</a:t>
            </a:r>
          </a:p>
          <a:p>
            <a:pPr lvl="1"/>
            <a:r>
              <a:rPr lang="en-US" dirty="0"/>
              <a:t>Modeled </a:t>
            </a:r>
            <a:r>
              <a:rPr lang="en-US" dirty="0">
                <a:solidFill>
                  <a:schemeClr val="accent3"/>
                </a:solidFill>
              </a:rPr>
              <a:t>executive potential using more sophisticated process</a:t>
            </a:r>
          </a:p>
          <a:p>
            <a:pPr lvl="1"/>
            <a:r>
              <a:rPr lang="en-US" dirty="0"/>
              <a:t>Our algorithm </a:t>
            </a:r>
            <a:r>
              <a:rPr lang="en-US" dirty="0">
                <a:solidFill>
                  <a:schemeClr val="accent3"/>
                </a:solidFill>
              </a:rPr>
              <a:t>identified 16 employees </a:t>
            </a:r>
            <a:r>
              <a:rPr lang="en-US" dirty="0"/>
              <a:t>that predicted as executive potential but were not targeted by client</a:t>
            </a:r>
          </a:p>
        </p:txBody>
      </p:sp>
    </p:spTree>
    <p:extLst>
      <p:ext uri="{BB962C8B-B14F-4D97-AF65-F5344CB8AC3E}">
        <p14:creationId xmlns:p14="http://schemas.microsoft.com/office/powerpoint/2010/main" val="2618544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71" y="1434089"/>
            <a:ext cx="8039209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Can use predictive analytics &amp; ML for HR</a:t>
            </a:r>
          </a:p>
          <a:p>
            <a:pPr lvl="1"/>
            <a:r>
              <a:rPr lang="en-US" dirty="0"/>
              <a:t>Predicted turnover </a:t>
            </a:r>
          </a:p>
          <a:p>
            <a:pPr lvl="1"/>
            <a:r>
              <a:rPr lang="en-US" dirty="0"/>
              <a:t>88% Accuracy</a:t>
            </a:r>
          </a:p>
          <a:p>
            <a:pPr lvl="1"/>
            <a:r>
              <a:rPr lang="en-US" dirty="0"/>
              <a:t>62% Recall </a:t>
            </a:r>
            <a:r>
              <a:rPr lang="en-US" dirty="0">
                <a:sym typeface="Wingdings" panose="05000000000000000000" pitchFamily="2" charset="2"/>
              </a:rPr>
              <a:t> Important!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explain black-box model</a:t>
            </a:r>
          </a:p>
          <a:p>
            <a:pPr lvl="1"/>
            <a:r>
              <a:rPr lang="en-US" dirty="0"/>
              <a:t>Turnover greater based on Job Role &amp; Overtime</a:t>
            </a:r>
          </a:p>
          <a:p>
            <a:endParaRPr lang="en-US" dirty="0"/>
          </a:p>
          <a:p>
            <a:r>
              <a:rPr lang="en-US" dirty="0"/>
              <a:t>Framework for high accuracy &amp; </a:t>
            </a:r>
            <a:r>
              <a:rPr lang="en-US" dirty="0" err="1"/>
              <a:t>explainability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513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done right? No!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71" y="1434089"/>
            <a:ext cx="8039209" cy="4664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Risks</a:t>
            </a:r>
          </a:p>
          <a:p>
            <a:pPr lvl="1"/>
            <a:r>
              <a:rPr lang="en-US" dirty="0"/>
              <a:t>How do we know model is right? Model not back-tested</a:t>
            </a:r>
          </a:p>
          <a:p>
            <a:pPr lvl="1"/>
            <a:r>
              <a:rPr lang="en-US" dirty="0"/>
              <a:t>Time: Cross-sectional analysis, model not adaptive</a:t>
            </a:r>
          </a:p>
          <a:p>
            <a:pPr lvl="1"/>
            <a:r>
              <a:rPr lang="en-US" dirty="0"/>
              <a:t>What do we do when model breaks down?</a:t>
            </a:r>
          </a:p>
          <a:p>
            <a:pPr lvl="1"/>
            <a:r>
              <a:rPr lang="en-US" dirty="0"/>
              <a:t>Model: Your model will change, can’t trust blindly</a:t>
            </a:r>
          </a:p>
          <a:p>
            <a:pPr lvl="1"/>
            <a:r>
              <a:rPr lang="en-US" dirty="0"/>
              <a:t>Only certainty: </a:t>
            </a:r>
            <a:r>
              <a:rPr lang="en-US" b="1" dirty="0"/>
              <a:t>CHANGE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874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659290" cy="1400530"/>
          </a:xfrm>
        </p:spPr>
        <p:txBody>
          <a:bodyPr/>
          <a:lstStyle/>
          <a:p>
            <a:r>
              <a:rPr lang="en-US" dirty="0"/>
              <a:t>Business Science Approach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595" y="1330028"/>
            <a:ext cx="7853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3"/>
                </a:solidFill>
              </a:rPr>
              <a:t>Systematic Process, Adaptive Approach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32C3CED-30B3-494B-92BA-2EA8DA43F4F1}"/>
              </a:ext>
            </a:extLst>
          </p:cNvPr>
          <p:cNvGraphicFramePr/>
          <p:nvPr>
            <p:extLst/>
          </p:nvPr>
        </p:nvGraphicFramePr>
        <p:xfrm>
          <a:off x="988291" y="1853248"/>
          <a:ext cx="7044476" cy="491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032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566926" cy="1400530"/>
          </a:xfrm>
        </p:spPr>
        <p:txBody>
          <a:bodyPr/>
          <a:lstStyle/>
          <a:p>
            <a:r>
              <a:rPr lang="en-US" dirty="0"/>
              <a:t>How We Help The Business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474429"/>
              </p:ext>
            </p:extLst>
          </p:nvPr>
        </p:nvGraphicFramePr>
        <p:xfrm>
          <a:off x="230909" y="2013528"/>
          <a:ext cx="8672945" cy="4026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1" y="1287057"/>
            <a:ext cx="9144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</a:rPr>
              <a:t>Executive Leadership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616201" y="5306290"/>
            <a:ext cx="720436" cy="701963"/>
          </a:xfrm>
          <a:prstGeom prst="rightArrow">
            <a:avLst/>
          </a:prstGeom>
          <a:scene3d>
            <a:camera prst="orthographicFront">
              <a:rot lat="0" lon="0" rev="0"/>
            </a:camera>
            <a:lightRig rig="threePt" dir="tl"/>
          </a:scene3d>
          <a:sp3d prstMaterial="plastic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629564" y="5306291"/>
            <a:ext cx="720436" cy="701963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0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Archetype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637289"/>
            <a:ext cx="8029973" cy="33503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Seeking </a:t>
            </a:r>
            <a:r>
              <a:rPr lang="en-US" dirty="0">
                <a:solidFill>
                  <a:schemeClr val="accent3"/>
                </a:solidFill>
              </a:rPr>
              <a:t>predictive analytics </a:t>
            </a:r>
            <a:r>
              <a:rPr lang="en-US" dirty="0"/>
              <a:t>to:</a:t>
            </a:r>
          </a:p>
          <a:p>
            <a:pPr lvl="1"/>
            <a:r>
              <a:rPr lang="en-US" dirty="0"/>
              <a:t>Understand business problem as a system</a:t>
            </a:r>
          </a:p>
          <a:p>
            <a:pPr lvl="1"/>
            <a:r>
              <a:rPr lang="en-US" dirty="0"/>
              <a:t>Increase profitability</a:t>
            </a:r>
          </a:p>
          <a:p>
            <a:pPr lvl="1"/>
            <a:r>
              <a:rPr lang="en-US" dirty="0"/>
              <a:t>Make better decisions</a:t>
            </a:r>
          </a:p>
          <a:p>
            <a:pPr lvl="1"/>
            <a:r>
              <a:rPr lang="en-US" dirty="0"/>
              <a:t>Mitigate data science risks</a:t>
            </a:r>
          </a:p>
          <a:p>
            <a:pPr lvl="1"/>
            <a:r>
              <a:rPr lang="en-US" dirty="0"/>
              <a:t>Convey insights to stakeholders </a:t>
            </a:r>
          </a:p>
          <a:p>
            <a:pPr marL="914416" lvl="2" indent="0">
              <a:buNone/>
            </a:pPr>
            <a:endParaRPr lang="en-US" dirty="0"/>
          </a:p>
          <a:p>
            <a:r>
              <a:rPr lang="en-US" dirty="0"/>
              <a:t>No data science team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125" y="4995948"/>
            <a:ext cx="7139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3"/>
                </a:solidFill>
              </a:rPr>
              <a:t>“Business Science is your </a:t>
            </a:r>
          </a:p>
          <a:p>
            <a:pPr algn="ctr"/>
            <a:r>
              <a:rPr lang="en-US" sz="2400" b="1" i="1" dirty="0">
                <a:solidFill>
                  <a:schemeClr val="accent3"/>
                </a:solidFill>
              </a:rPr>
              <a:t>Bolt-On Data Science Team”</a:t>
            </a:r>
          </a:p>
        </p:txBody>
      </p:sp>
    </p:spTree>
    <p:extLst>
      <p:ext uri="{BB962C8B-B14F-4D97-AF65-F5344CB8AC3E}">
        <p14:creationId xmlns:p14="http://schemas.microsoft.com/office/powerpoint/2010/main" val="2982443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00546"/>
              </p:ext>
            </p:extLst>
          </p:nvPr>
        </p:nvGraphicFramePr>
        <p:xfrm>
          <a:off x="729454" y="2023495"/>
          <a:ext cx="5246309" cy="3740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6309">
                  <a:extLst>
                    <a:ext uri="{9D8B030D-6E8A-4147-A177-3AD203B41FA5}">
                      <a16:colId xmlns:a16="http://schemas.microsoft.com/office/drawing/2014/main" val="3062141011"/>
                    </a:ext>
                  </a:extLst>
                </a:gridCol>
              </a:tblGrid>
              <a:tr h="116237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Business Science</a:t>
                      </a:r>
                    </a:p>
                    <a:p>
                      <a:r>
                        <a:rPr lang="en-US" sz="2000" dirty="0"/>
                        <a:t>www.business-science.io/contact</a:t>
                      </a:r>
                    </a:p>
                    <a:p>
                      <a:r>
                        <a:rPr lang="en-US" sz="2000" dirty="0"/>
                        <a:t>570.419.4337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371">
                <a:tc>
                  <a:txBody>
                    <a:bodyPr/>
                    <a:lstStyle/>
                    <a:p>
                      <a:endParaRPr lang="en-US" sz="2400" i="1" dirty="0"/>
                    </a:p>
                    <a:p>
                      <a:r>
                        <a:rPr lang="en-US" sz="2400" i="1" dirty="0"/>
                        <a:t>Matt Dancho</a:t>
                      </a:r>
                    </a:p>
                    <a:p>
                      <a:r>
                        <a:rPr lang="en-US" sz="2000" dirty="0"/>
                        <a:t>Founder</a:t>
                      </a:r>
                    </a:p>
                    <a:p>
                      <a:r>
                        <a:rPr lang="en-US" sz="2000" dirty="0"/>
                        <a:t>mdancho@business-science.io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82414"/>
                  </a:ext>
                </a:extLst>
              </a:tr>
              <a:tr h="114525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1469" y="269887"/>
            <a:ext cx="7007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chemeClr val="accent3"/>
                </a:solidFill>
              </a:rPr>
              <a:t>Need Data Science for Business? </a:t>
            </a:r>
          </a:p>
          <a:p>
            <a:pPr algn="ctr"/>
            <a:r>
              <a:rPr lang="en-US" sz="3200" b="1" i="1" dirty="0">
                <a:solidFill>
                  <a:schemeClr val="accent3"/>
                </a:solidFill>
              </a:rPr>
              <a:t>Contact Business Science!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5310554"/>
            <a:ext cx="9144000" cy="1547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" y="6295790"/>
            <a:ext cx="1435946" cy="50747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479" y="6392511"/>
            <a:ext cx="377966" cy="3779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556" y="6392511"/>
            <a:ext cx="377966" cy="3779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838" y="6392511"/>
            <a:ext cx="377966" cy="3779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97" y="6392511"/>
            <a:ext cx="377966" cy="377966"/>
          </a:xfrm>
          <a:prstGeom prst="rect">
            <a:avLst/>
          </a:prstGeom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1" y="2696123"/>
            <a:ext cx="2749571" cy="22224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50859" y="2304100"/>
            <a:ext cx="291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Try our software!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287" y="5563158"/>
            <a:ext cx="4916030" cy="10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5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659290" cy="1400530"/>
          </a:xfrm>
        </p:spPr>
        <p:txBody>
          <a:bodyPr/>
          <a:lstStyle/>
          <a:p>
            <a:r>
              <a:rPr lang="en-US" dirty="0"/>
              <a:t>Business Science Approach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595" y="1330028"/>
            <a:ext cx="7853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3"/>
                </a:solidFill>
              </a:rPr>
              <a:t>Systematic Process, Adaptive Approach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32C3CED-30B3-494B-92BA-2EA8DA43F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8365082"/>
              </p:ext>
            </p:extLst>
          </p:nvPr>
        </p:nvGraphicFramePr>
        <p:xfrm>
          <a:off x="988291" y="1853248"/>
          <a:ext cx="7044476" cy="4911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86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659290" cy="1400530"/>
          </a:xfrm>
        </p:spPr>
        <p:txBody>
          <a:bodyPr/>
          <a:lstStyle/>
          <a:p>
            <a:r>
              <a:rPr lang="en-US" dirty="0"/>
              <a:t>Business Science Expertise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220"/>
            <a:ext cx="9144000" cy="2596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8291" y="1655730"/>
            <a:ext cx="7019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3"/>
                </a:solidFill>
              </a:rPr>
              <a:t>Apply Systematic Approach To Any Problem</a:t>
            </a:r>
          </a:p>
        </p:txBody>
      </p:sp>
    </p:spTree>
    <p:extLst>
      <p:ext uri="{BB962C8B-B14F-4D97-AF65-F5344CB8AC3E}">
        <p14:creationId xmlns:p14="http://schemas.microsoft.com/office/powerpoint/2010/main" val="42759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HR Analytics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machine learning to </a:t>
            </a:r>
            <a:r>
              <a:rPr lang="en-US" i="1" dirty="0">
                <a:solidFill>
                  <a:schemeClr val="accent3"/>
                </a:solidFill>
              </a:rPr>
              <a:t>predict</a:t>
            </a:r>
            <a:r>
              <a:rPr lang="en-US" dirty="0"/>
              <a:t> &amp; </a:t>
            </a:r>
            <a:r>
              <a:rPr lang="en-US" i="1" dirty="0">
                <a:solidFill>
                  <a:schemeClr val="accent3"/>
                </a:solidFill>
              </a:rPr>
              <a:t>explain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chemeClr val="accent3"/>
                </a:solidFill>
              </a:rPr>
              <a:t>employee turnover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64" y="138546"/>
            <a:ext cx="7587204" cy="3058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627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709" y="452718"/>
            <a:ext cx="8584476" cy="1400530"/>
          </a:xfrm>
        </p:spPr>
        <p:txBody>
          <a:bodyPr/>
          <a:lstStyle/>
          <a:p>
            <a:r>
              <a:rPr lang="en-US" dirty="0"/>
              <a:t>3 Reasons You Should Listen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3809" y="1587731"/>
            <a:ext cx="8168250" cy="40510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Employee attrition: </a:t>
            </a:r>
            <a:r>
              <a:rPr lang="en-US" b="1" dirty="0"/>
              <a:t>A HUGE PROBLEM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techniques to </a:t>
            </a:r>
            <a:r>
              <a:rPr lang="en-US" b="1" dirty="0"/>
              <a:t>predict</a:t>
            </a:r>
            <a:r>
              <a:rPr lang="en-US" dirty="0"/>
              <a:t> &amp; </a:t>
            </a:r>
            <a:r>
              <a:rPr lang="en-US" b="1" dirty="0"/>
              <a:t>explain</a:t>
            </a:r>
            <a:r>
              <a:rPr lang="en-US" dirty="0"/>
              <a:t> turnover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Framework</a:t>
            </a:r>
            <a:r>
              <a:rPr lang="en-US" dirty="0"/>
              <a:t> for ML in business applications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9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159" y="1268623"/>
            <a:ext cx="3607682" cy="23243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798946" y="3700199"/>
            <a:ext cx="7546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Also featured on:</a:t>
            </a:r>
          </a:p>
          <a:p>
            <a:pPr algn="ctr"/>
            <a:r>
              <a:rPr lang="en-US" sz="2000" dirty="0"/>
              <a:t>R-Bloggers ● </a:t>
            </a:r>
            <a:r>
              <a:rPr lang="en-US" sz="2000" dirty="0" err="1"/>
              <a:t>KDNuggets</a:t>
            </a:r>
            <a:r>
              <a:rPr lang="en-US" sz="2000" dirty="0"/>
              <a:t> ● LinkedIn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4622514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Code available in article:</a:t>
            </a:r>
          </a:p>
          <a:p>
            <a:pPr algn="ctr"/>
            <a:r>
              <a:rPr lang="en-US" sz="1600" dirty="0"/>
              <a:t>http://www.business-science.io/business/2017/09/18/hr_employee_attrition.html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548327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Just google:</a:t>
            </a:r>
          </a:p>
          <a:p>
            <a:pPr algn="ctr"/>
            <a:r>
              <a:rPr lang="en-US" dirty="0"/>
              <a:t>“Predict Employee Turnover”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4</a:t>
            </a:r>
            <a:r>
              <a:rPr lang="en-US" baseline="30000" dirty="0"/>
              <a:t>th</a:t>
            </a:r>
            <a:r>
              <a:rPr lang="en-US" dirty="0"/>
              <a:t> Reason: It’s Popular</a:t>
            </a:r>
          </a:p>
        </p:txBody>
      </p:sp>
    </p:spTree>
    <p:extLst>
      <p:ext uri="{BB962C8B-B14F-4D97-AF65-F5344CB8AC3E}">
        <p14:creationId xmlns:p14="http://schemas.microsoft.com/office/powerpoint/2010/main" val="197876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Turnover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855" y="2530764"/>
            <a:ext cx="77829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i="1" dirty="0"/>
              <a:t>“You take away our top 20 employees and </a:t>
            </a:r>
          </a:p>
          <a:p>
            <a:pPr algn="ctr"/>
            <a:r>
              <a:rPr lang="en-US" sz="2800" b="1" i="1" dirty="0"/>
              <a:t>overnight we [Microsoft] become </a:t>
            </a:r>
          </a:p>
          <a:p>
            <a:pPr algn="ctr"/>
            <a:r>
              <a:rPr lang="en-US" sz="2800" b="1" i="1" dirty="0"/>
              <a:t>a mediocre company.”</a:t>
            </a:r>
          </a:p>
          <a:p>
            <a:pPr algn="r"/>
            <a:r>
              <a:rPr lang="en-US" sz="2800" b="1" i="1" dirty="0"/>
              <a:t>-Bill Gates</a:t>
            </a:r>
          </a:p>
        </p:txBody>
      </p:sp>
    </p:spTree>
    <p:extLst>
      <p:ext uri="{BB962C8B-B14F-4D97-AF65-F5344CB8AC3E}">
        <p14:creationId xmlns:p14="http://schemas.microsoft.com/office/powerpoint/2010/main" val="3911109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15108</TotalTime>
  <Words>812</Words>
  <Application>Microsoft Office PowerPoint</Application>
  <PresentationFormat>On-screen Show (4:3)</PresentationFormat>
  <Paragraphs>203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Wingdings</vt:lpstr>
      <vt:lpstr>Wingdings 3</vt:lpstr>
      <vt:lpstr>Ion</vt:lpstr>
      <vt:lpstr>HR Analytics: Using ML To Predict  Employee Turnover</vt:lpstr>
      <vt:lpstr>What We Do</vt:lpstr>
      <vt:lpstr>How We Help The Business</vt:lpstr>
      <vt:lpstr>Business Science Approach</vt:lpstr>
      <vt:lpstr>Business Science Expertise</vt:lpstr>
      <vt:lpstr>Case Study: HR Analytics</vt:lpstr>
      <vt:lpstr>3 Reasons You Should Listen</vt:lpstr>
      <vt:lpstr>A 4th Reason: It’s Popular</vt:lpstr>
      <vt:lpstr>Employee Turnover</vt:lpstr>
      <vt:lpstr>Cost Of Turnover</vt:lpstr>
      <vt:lpstr>ML Tools Are Evolving</vt:lpstr>
      <vt:lpstr>IBM Watson Data</vt:lpstr>
      <vt:lpstr>Goals</vt:lpstr>
      <vt:lpstr>Feature Set</vt:lpstr>
      <vt:lpstr>Modeling With H2O</vt:lpstr>
      <vt:lpstr>Modeling With H2O</vt:lpstr>
      <vt:lpstr>HR Implications</vt:lpstr>
      <vt:lpstr>PowerPoint Presentation</vt:lpstr>
      <vt:lpstr>LIME</vt:lpstr>
      <vt:lpstr>LIME</vt:lpstr>
      <vt:lpstr>LIME</vt:lpstr>
      <vt:lpstr>LIME</vt:lpstr>
      <vt:lpstr>LIME</vt:lpstr>
      <vt:lpstr>LIME</vt:lpstr>
      <vt:lpstr>LIME</vt:lpstr>
      <vt:lpstr>What About Real World Applications?</vt:lpstr>
      <vt:lpstr>Conclusions</vt:lpstr>
      <vt:lpstr>We’re done right? No!</vt:lpstr>
      <vt:lpstr>Business Science Approach</vt:lpstr>
      <vt:lpstr>Client Archetype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tidyquant</dc:title>
  <dc:creator>Matt Dancho</dc:creator>
  <cp:lastModifiedBy>Matt Dancho</cp:lastModifiedBy>
  <cp:revision>399</cp:revision>
  <dcterms:created xsi:type="dcterms:W3CDTF">2017-05-09T01:07:43Z</dcterms:created>
  <dcterms:modified xsi:type="dcterms:W3CDTF">2017-11-05T12:50:48Z</dcterms:modified>
</cp:coreProperties>
</file>