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65" r:id="rId2"/>
    <p:sldMasterId id="2147483668" r:id="rId3"/>
  </p:sldMasterIdLst>
  <p:notesMasterIdLst>
    <p:notesMasterId r:id="rId20"/>
  </p:notesMasterIdLst>
  <p:sldIdLst>
    <p:sldId id="279" r:id="rId4"/>
    <p:sldId id="284" r:id="rId5"/>
    <p:sldId id="374" r:id="rId6"/>
    <p:sldId id="285" r:id="rId7"/>
    <p:sldId id="390" r:id="rId8"/>
    <p:sldId id="378" r:id="rId9"/>
    <p:sldId id="379" r:id="rId10"/>
    <p:sldId id="380" r:id="rId11"/>
    <p:sldId id="377" r:id="rId12"/>
    <p:sldId id="385" r:id="rId13"/>
    <p:sldId id="388" r:id="rId14"/>
    <p:sldId id="389" r:id="rId15"/>
    <p:sldId id="383" r:id="rId16"/>
    <p:sldId id="387" r:id="rId17"/>
    <p:sldId id="375" r:id="rId18"/>
    <p:sldId id="368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F847"/>
    <a:srgbClr val="18BC9C"/>
    <a:srgbClr val="0000FF"/>
    <a:srgbClr val="A8B1B8"/>
    <a:srgbClr val="5B9BD5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82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7BEBFD39-A291-48FF-B070-9B98AA5616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6C018473-FF44-48FC-AF51-B9963D08A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144074"/>
            <a:ext cx="10515599" cy="1064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A8B1B8"/>
              </a:buClr>
              <a:buFont typeface="Arial"/>
              <a:buNone/>
              <a:defRPr sz="4400" b="0" i="0" u="none" strike="noStrike" cap="none">
                <a:solidFill>
                  <a:srgbClr val="A8B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5200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49300" marR="0" lvl="0" indent="-571500" algn="l" rtl="0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4000" b="0" i="0" u="none" strike="noStrike" cap="none">
                <a:solidFill>
                  <a:srgbClr val="A8B1B8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1066800" marR="0" lvl="1" indent="-4572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3200" b="0" i="0" u="none" strike="noStrike" cap="none">
                <a:solidFill>
                  <a:srgbClr val="A8B1B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98600" marR="0" lvl="2" indent="-4572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800" b="0" i="0" u="none" strike="noStrike" cap="none">
                <a:solidFill>
                  <a:srgbClr val="A8B1B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A8B1B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Sub Bullet </a:t>
            </a:r>
          </a:p>
          <a:p>
            <a:pPr lvl="2"/>
            <a:r>
              <a:rPr lang="en-US" dirty="0"/>
              <a:t>Sub Bullet</a:t>
            </a:r>
          </a:p>
          <a:p>
            <a:pPr lvl="3"/>
            <a:r>
              <a:rPr lang="en-US" dirty="0"/>
              <a:t>Sub Bullet</a:t>
            </a:r>
          </a:p>
          <a:p>
            <a:endParaRPr dirty="0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D8579D2C-13A3-42B5-8DE4-CAD65B12BC2C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7794019F-3956-4A93-BC68-8669A6A602D3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10255E70-6565-414F-9538-B46DFD6FFF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C0DABF0-C4DB-44B2-954B-B9DFFF6FF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29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B0C5-D75A-4A3F-A906-3746B392BF8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8055-4636-43A4-8F22-63B37353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B0C5-D75A-4A3F-A906-3746B392BF8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8055-4636-43A4-8F22-63B37353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8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B0C5-D75A-4A3F-A906-3746B392BF8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8055-4636-43A4-8F22-63B37353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78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B0C5-D75A-4A3F-A906-3746B392BF8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8055-4636-43A4-8F22-63B37353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2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8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ADA0-E2F2-4901-AC00-33738C8D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2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B0C5-D75A-4A3F-A906-3746B392BF8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8055-4636-43A4-8F22-63B37353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0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B0C5-D75A-4A3F-A906-3746B392BF8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8055-4636-43A4-8F22-63B37353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8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B0C5-D75A-4A3F-A906-3746B392BF8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8055-4636-43A4-8F22-63B37353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B0C5-D75A-4A3F-A906-3746B392BF8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8055-4636-43A4-8F22-63B37353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1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B0C5-D75A-4A3F-A906-3746B392BF8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8055-4636-43A4-8F22-63B37353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1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B0C5-D75A-4A3F-A906-3746B392BF8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8055-4636-43A4-8F22-63B37353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B0C5-D75A-4A3F-A906-3746B392BF8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98055-4636-43A4-8F22-63B37353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>
            <a:extLst>
              <a:ext uri="{FF2B5EF4-FFF2-40B4-BE49-F238E27FC236}">
                <a16:creationId xmlns:a16="http://schemas.microsoft.com/office/drawing/2014/main" id="{B942E50E-0666-40E8-9CED-58157364DE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117720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sp>
        <p:nvSpPr>
          <p:cNvPr id="1027" name="Shape 7">
            <a:extLst>
              <a:ext uri="{FF2B5EF4-FFF2-40B4-BE49-F238E27FC236}">
                <a16:creationId xmlns:a16="http://schemas.microsoft.com/office/drawing/2014/main" id="{4EB0AB7D-9B63-47B1-A7E2-8FACC3C2C7C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Arial" panose="020B0604020202020204" pitchFamily="34" charset="0"/>
              </a:rPr>
              <a:t>Add text</a:t>
            </a:r>
          </a:p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F274-C6F8-4B1A-BF11-882764C0D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96124" y="302528"/>
            <a:ext cx="746762" cy="7467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0026E9-E83D-44AE-90DC-52A3A9DC13E5}"/>
              </a:ext>
            </a:extLst>
          </p:cNvPr>
          <p:cNvSpPr/>
          <p:nvPr userDrawn="1"/>
        </p:nvSpPr>
        <p:spPr>
          <a:xfrm>
            <a:off x="1" y="1362809"/>
            <a:ext cx="12192000" cy="77820"/>
          </a:xfrm>
          <a:prstGeom prst="rect">
            <a:avLst/>
          </a:prstGeom>
          <a:solidFill>
            <a:srgbClr val="18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8B1B8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8B1B8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026E9-E83D-44AE-90DC-52A3A9DC13E5}"/>
              </a:ext>
            </a:extLst>
          </p:cNvPr>
          <p:cNvSpPr/>
          <p:nvPr userDrawn="1"/>
        </p:nvSpPr>
        <p:spPr>
          <a:xfrm>
            <a:off x="1" y="5837544"/>
            <a:ext cx="12192000" cy="77820"/>
          </a:xfrm>
          <a:prstGeom prst="rect">
            <a:avLst/>
          </a:prstGeom>
          <a:solidFill>
            <a:srgbClr val="18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Shape 6">
            <a:extLst>
              <a:ext uri="{FF2B5EF4-FFF2-40B4-BE49-F238E27FC236}">
                <a16:creationId xmlns:a16="http://schemas.microsoft.com/office/drawing/2014/main" id="{B942E50E-0666-40E8-9CED-58157364DEF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2228622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F274-C6F8-4B1A-BF11-882764C0DF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5754" y="4393660"/>
            <a:ext cx="2993364" cy="29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6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8B1B8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8B1B8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8B0C5-D75A-4A3F-A906-3746B392BF8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98055-4636-43A4-8F22-63B37353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53375-DAD7-423D-93DA-F104C660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2228622"/>
            <a:ext cx="11375922" cy="10636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Time Series Platform For The </a:t>
            </a:r>
            <a:r>
              <a:rPr lang="en-US" dirty="0" err="1">
                <a:solidFill>
                  <a:schemeClr val="tx1"/>
                </a:solidFill>
              </a:rPr>
              <a:t>Tidyverse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rgbClr val="18BC9C"/>
              </a:solidFill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FB53375-DAD7-423D-93DA-F104C660FADC}"/>
              </a:ext>
            </a:extLst>
          </p:cNvPr>
          <p:cNvSpPr txBox="1">
            <a:spLocks/>
          </p:cNvSpPr>
          <p:nvPr/>
        </p:nvSpPr>
        <p:spPr bwMode="auto">
          <a:xfrm>
            <a:off x="205508" y="4568378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8B1B8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r>
              <a:rPr lang="en-US" sz="2800" kern="0" dirty="0" smtClean="0">
                <a:solidFill>
                  <a:srgbClr val="18BC9C"/>
                </a:solidFill>
              </a:rPr>
              <a:t>Matt Dancho</a:t>
            </a:r>
          </a:p>
          <a:p>
            <a:pPr algn="l"/>
            <a:r>
              <a:rPr lang="en-US" sz="2800" kern="0" dirty="0" smtClean="0">
                <a:solidFill>
                  <a:srgbClr val="18BC9C"/>
                </a:solidFill>
              </a:rPr>
              <a:t>Founder &amp; CEO, Business Science</a:t>
            </a:r>
          </a:p>
          <a:p>
            <a:pPr algn="l"/>
            <a:r>
              <a:rPr lang="en-US" sz="2800" kern="0" dirty="0">
                <a:solidFill>
                  <a:srgbClr val="18BC9C"/>
                </a:solidFill>
              </a:rPr>
              <a:t>b</a:t>
            </a:r>
            <a:r>
              <a:rPr lang="en-US" sz="2800" kern="0" dirty="0" smtClean="0">
                <a:solidFill>
                  <a:srgbClr val="18BC9C"/>
                </a:solidFill>
              </a:rPr>
              <a:t>usiness-science.io</a:t>
            </a:r>
            <a:endParaRPr lang="en-US" sz="2800" kern="0" dirty="0">
              <a:solidFill>
                <a:srgbClr val="18BC9C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B53375-DAD7-423D-93DA-F104C660FADC}"/>
              </a:ext>
            </a:extLst>
          </p:cNvPr>
          <p:cNvSpPr txBox="1">
            <a:spLocks/>
          </p:cNvSpPr>
          <p:nvPr/>
        </p:nvSpPr>
        <p:spPr bwMode="auto">
          <a:xfrm>
            <a:off x="205508" y="6282814"/>
            <a:ext cx="10515600" cy="43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8B1B8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r>
              <a:rPr lang="en-US" sz="1800" i="1" kern="0" dirty="0" smtClean="0"/>
              <a:t>June 1, 2018</a:t>
            </a:r>
            <a:endParaRPr lang="en-US" sz="1800" i="1" kern="0" dirty="0"/>
          </a:p>
        </p:txBody>
      </p:sp>
    </p:spTree>
    <p:extLst>
      <p:ext uri="{BB962C8B-B14F-4D97-AF65-F5344CB8AC3E}">
        <p14:creationId xmlns:p14="http://schemas.microsoft.com/office/powerpoint/2010/main" val="6817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44074"/>
            <a:ext cx="10360742" cy="1064413"/>
          </a:xfrm>
        </p:spPr>
        <p:txBody>
          <a:bodyPr/>
          <a:lstStyle/>
          <a:p>
            <a:r>
              <a:rPr lang="en-US" dirty="0" smtClean="0"/>
              <a:t>Companion Blog Article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6386" y="5776255"/>
            <a:ext cx="1164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0F847"/>
                </a:solidFill>
              </a:rPr>
              <a:t>http://www.business-science.io/business-science-labs/2018/05/31/backtesting-quantopian-zipline-tibbletime-furrr-flyingfox.html</a:t>
            </a:r>
            <a:endParaRPr lang="en-US" sz="2400" dirty="0">
              <a:solidFill>
                <a:srgbClr val="10F847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733550"/>
            <a:ext cx="121729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4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>
                <a:solidFill>
                  <a:srgbClr val="10F847"/>
                </a:solidFill>
              </a:rPr>
              <a:t>furrr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9978" y="1495574"/>
            <a:ext cx="74386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10F847"/>
                </a:solidFill>
              </a:rPr>
              <a:t>furrr</a:t>
            </a:r>
            <a:r>
              <a:rPr lang="en-US" sz="3200" dirty="0" smtClean="0">
                <a:solidFill>
                  <a:schemeClr val="tx1"/>
                </a:solidFill>
              </a:rPr>
              <a:t> = </a:t>
            </a:r>
            <a:r>
              <a:rPr lang="en-US" sz="3200" dirty="0" smtClean="0">
                <a:solidFill>
                  <a:srgbClr val="10F847"/>
                </a:solidFill>
              </a:rPr>
              <a:t>future</a:t>
            </a:r>
            <a:r>
              <a:rPr lang="en-US" sz="3200" dirty="0" smtClean="0">
                <a:solidFill>
                  <a:schemeClr val="tx1"/>
                </a:solidFill>
              </a:rPr>
              <a:t> + </a:t>
            </a:r>
            <a:r>
              <a:rPr lang="en-US" sz="3200" dirty="0" err="1" smtClean="0">
                <a:solidFill>
                  <a:srgbClr val="10F847"/>
                </a:solidFill>
              </a:rPr>
              <a:t>purrr</a:t>
            </a:r>
            <a:endParaRPr lang="en-US" sz="3200" dirty="0" smtClean="0">
              <a:solidFill>
                <a:srgbClr val="10F847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0F847"/>
                </a:solidFill>
              </a:rPr>
              <a:t>f</a:t>
            </a:r>
            <a:r>
              <a:rPr lang="en-US" sz="3200" dirty="0" smtClean="0">
                <a:solidFill>
                  <a:srgbClr val="10F847"/>
                </a:solidFill>
              </a:rPr>
              <a:t>uture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Parallel Processing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10F847"/>
                </a:solidFill>
              </a:rPr>
              <a:t>purrr</a:t>
            </a:r>
            <a:endParaRPr lang="en-US" sz="3200" dirty="0" smtClean="0">
              <a:solidFill>
                <a:srgbClr val="10F847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Iteration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10F847"/>
                </a:solidFill>
              </a:rPr>
              <a:t>furrr</a:t>
            </a:r>
            <a:endParaRPr lang="en-US" sz="3200" dirty="0" smtClean="0">
              <a:solidFill>
                <a:srgbClr val="10F847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Parallel Iteration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621"/>
          <a:stretch/>
        </p:blipFill>
        <p:spPr>
          <a:xfrm>
            <a:off x="5467350" y="1623179"/>
            <a:ext cx="6477000" cy="3467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67351" y="1611856"/>
            <a:ext cx="2753372" cy="456641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96621" y="2465434"/>
            <a:ext cx="1704327" cy="366543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405397" y="1846554"/>
            <a:ext cx="870011" cy="88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60082" y="1616802"/>
            <a:ext cx="179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New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889449" y="2651757"/>
            <a:ext cx="473751" cy="88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95197" y="2140022"/>
            <a:ext cx="1797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Replaces</a:t>
            </a:r>
          </a:p>
          <a:p>
            <a:pPr algn="ctr"/>
            <a:r>
              <a:rPr lang="en-US" sz="2800" dirty="0">
                <a:solidFill>
                  <a:srgbClr val="FFC000"/>
                </a:solidFill>
              </a:rPr>
              <a:t>m</a:t>
            </a:r>
            <a:r>
              <a:rPr lang="en-US" sz="2800" dirty="0" smtClean="0">
                <a:solidFill>
                  <a:srgbClr val="FFC000"/>
                </a:solidFill>
              </a:rPr>
              <a:t>ap()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>
                <a:solidFill>
                  <a:srgbClr val="10F847"/>
                </a:solidFill>
              </a:rPr>
              <a:t>flyingfox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9978" y="1495574"/>
            <a:ext cx="1168677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Quantopian’s</a:t>
            </a:r>
            <a:r>
              <a:rPr lang="en-US" sz="3200" dirty="0" smtClean="0">
                <a:solidFill>
                  <a:srgbClr val="10F847"/>
                </a:solidFill>
              </a:rPr>
              <a:t> </a:t>
            </a:r>
            <a:r>
              <a:rPr lang="en-US" sz="3200" dirty="0" err="1" smtClean="0">
                <a:solidFill>
                  <a:srgbClr val="10F847"/>
                </a:solidFill>
              </a:rPr>
              <a:t>Zipline</a:t>
            </a:r>
            <a:endParaRPr lang="en-US" sz="3200" dirty="0" smtClean="0">
              <a:solidFill>
                <a:srgbClr val="10F847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Backtesting</a:t>
            </a:r>
            <a:r>
              <a:rPr lang="en-US" sz="3200" dirty="0" smtClean="0">
                <a:solidFill>
                  <a:schemeClr val="tx1"/>
                </a:solidFill>
              </a:rPr>
              <a:t> Library for </a:t>
            </a:r>
            <a:r>
              <a:rPr lang="en-US" sz="3200" u="sng" dirty="0" smtClean="0">
                <a:solidFill>
                  <a:schemeClr val="tx1"/>
                </a:solidFill>
              </a:rPr>
              <a:t>Algorithmic Trading Strategies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Python Only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10F847"/>
                </a:solidFill>
              </a:rPr>
              <a:t>reticulate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Connects to Python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10F847"/>
                </a:solidFill>
              </a:rPr>
              <a:t>flyingfox</a:t>
            </a:r>
            <a:endParaRPr lang="en-US" sz="3200" dirty="0" smtClean="0">
              <a:solidFill>
                <a:srgbClr val="10F847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Connects to </a:t>
            </a:r>
            <a:r>
              <a:rPr lang="en-US" sz="3200" dirty="0" err="1" smtClean="0">
                <a:solidFill>
                  <a:srgbClr val="10F847"/>
                </a:solidFill>
              </a:rPr>
              <a:t>Zipline</a:t>
            </a:r>
            <a:r>
              <a:rPr lang="en-US" sz="3200" dirty="0" smtClean="0">
                <a:solidFill>
                  <a:srgbClr val="10F847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using </a:t>
            </a:r>
            <a:r>
              <a:rPr lang="en-US" sz="3200" dirty="0" smtClean="0">
                <a:solidFill>
                  <a:srgbClr val="10F847"/>
                </a:solidFill>
              </a:rPr>
              <a:t>reticulate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Can </a:t>
            </a:r>
            <a:r>
              <a:rPr lang="en-US" sz="3200" u="sng" dirty="0" err="1" smtClean="0">
                <a:solidFill>
                  <a:schemeClr val="tx1"/>
                </a:solidFill>
              </a:rPr>
              <a:t>Backtest</a:t>
            </a:r>
            <a:r>
              <a:rPr lang="en-US" sz="3200" u="sng" dirty="0" smtClean="0">
                <a:solidFill>
                  <a:schemeClr val="tx1"/>
                </a:solidFill>
              </a:rPr>
              <a:t> ANY R Trading Strategy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5600700"/>
            <a:ext cx="32004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1" y="4258601"/>
            <a:ext cx="3200400" cy="11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Case: </a:t>
            </a:r>
            <a:br>
              <a:rPr lang="en-US" dirty="0" smtClean="0"/>
            </a:br>
            <a:r>
              <a:rPr lang="en-US" dirty="0" err="1" smtClean="0"/>
              <a:t>Backtested</a:t>
            </a:r>
            <a:r>
              <a:rPr lang="en-US" dirty="0" smtClean="0"/>
              <a:t> Order Optimizations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14185" y="2480333"/>
            <a:ext cx="4903177" cy="3354632"/>
          </a:xfrm>
        </p:spPr>
        <p:txBody>
          <a:bodyPr/>
          <a:lstStyle/>
          <a:p>
            <a:pPr marL="177800" indent="0" algn="ctr">
              <a:buNone/>
            </a:pPr>
            <a:r>
              <a:rPr lang="en-US" sz="3600" dirty="0" smtClean="0"/>
              <a:t>JPM </a:t>
            </a:r>
          </a:p>
          <a:p>
            <a:pPr marL="177800" indent="0" algn="ctr">
              <a:buNone/>
            </a:pPr>
            <a:r>
              <a:rPr lang="en-US" sz="3600" dirty="0" smtClean="0"/>
              <a:t>Simple Moving Average Strategy</a:t>
            </a:r>
          </a:p>
          <a:p>
            <a:endParaRPr lang="en-US" sz="3200" dirty="0" smtClean="0"/>
          </a:p>
          <a:p>
            <a:r>
              <a:rPr lang="en-US" sz="3200" dirty="0" smtClean="0"/>
              <a:t>Short MA = 20 Days</a:t>
            </a:r>
          </a:p>
          <a:p>
            <a:r>
              <a:rPr lang="en-US" sz="3200" dirty="0" smtClean="0"/>
              <a:t>Long MA = 150 Days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9978" y="1495574"/>
            <a:ext cx="5111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10F847"/>
                </a:solidFill>
              </a:rPr>
              <a:t>Zipline</a:t>
            </a:r>
            <a:r>
              <a:rPr lang="en-US" sz="4800" dirty="0" smtClean="0">
                <a:solidFill>
                  <a:srgbClr val="10F847"/>
                </a:solidFill>
              </a:rPr>
              <a:t> in R</a:t>
            </a:r>
            <a:endParaRPr lang="en-US" sz="4800" dirty="0">
              <a:solidFill>
                <a:srgbClr val="10F847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569" y="1457299"/>
            <a:ext cx="6670431" cy="54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44074"/>
            <a:ext cx="10360742" cy="1064413"/>
          </a:xfrm>
        </p:spPr>
        <p:txBody>
          <a:bodyPr/>
          <a:lstStyle/>
          <a:p>
            <a:r>
              <a:rPr lang="en-US" dirty="0" smtClean="0"/>
              <a:t>Usage Case: </a:t>
            </a:r>
            <a:br>
              <a:rPr lang="en-US" dirty="0" smtClean="0"/>
            </a:br>
            <a:r>
              <a:rPr lang="en-US" dirty="0" err="1" smtClean="0"/>
              <a:t>Backtested</a:t>
            </a:r>
            <a:r>
              <a:rPr lang="en-US" dirty="0" smtClean="0"/>
              <a:t> Order Optimizations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9977" y="1495574"/>
            <a:ext cx="11644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10F847"/>
                </a:solidFill>
              </a:rPr>
              <a:t>Optimized </a:t>
            </a:r>
            <a:r>
              <a:rPr lang="en-US" sz="3200" dirty="0" err="1" smtClean="0">
                <a:solidFill>
                  <a:srgbClr val="10F847"/>
                </a:solidFill>
              </a:rPr>
              <a:t>Backtests</a:t>
            </a:r>
            <a:r>
              <a:rPr lang="en-US" sz="3200" dirty="0" smtClean="0">
                <a:solidFill>
                  <a:srgbClr val="10F847"/>
                </a:solidFill>
              </a:rPr>
              <a:t> Using Grid Search – Parallelized With </a:t>
            </a:r>
            <a:r>
              <a:rPr lang="en-US" sz="3200" dirty="0" err="1" smtClean="0">
                <a:solidFill>
                  <a:srgbClr val="10F847"/>
                </a:solidFill>
              </a:rPr>
              <a:t>furrr</a:t>
            </a:r>
            <a:endParaRPr lang="en-US" sz="3200" dirty="0">
              <a:solidFill>
                <a:srgbClr val="10F847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5" y="2077842"/>
            <a:ext cx="5382827" cy="4702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529" y="2077841"/>
            <a:ext cx="5799315" cy="470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6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</a:t>
            </a:r>
            <a:r>
              <a:rPr lang="en-US" dirty="0" err="1" smtClean="0"/>
              <a:t>Backtesting</a:t>
            </a:r>
            <a:r>
              <a:rPr lang="en-US" dirty="0" smtClean="0"/>
              <a:t> With </a:t>
            </a:r>
            <a:r>
              <a:rPr lang="en-US" dirty="0" err="1" smtClean="0">
                <a:solidFill>
                  <a:srgbClr val="10F847"/>
                </a:solidFill>
              </a:rPr>
              <a:t>flyingfox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55" y="1223963"/>
            <a:ext cx="10405887" cy="5634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2025" y="2737476"/>
            <a:ext cx="97241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Experiment with </a:t>
            </a:r>
            <a:r>
              <a:rPr lang="en-US" sz="4400" b="1" dirty="0" err="1" smtClean="0">
                <a:ln>
                  <a:solidFill>
                    <a:schemeClr val="bg1"/>
                  </a:solidFill>
                </a:ln>
                <a:solidFill>
                  <a:srgbClr val="10F847"/>
                </a:solidFill>
              </a:rPr>
              <a:t>flyingfox</a:t>
            </a:r>
            <a:r>
              <a:rPr lang="en-US" sz="4400" b="1" dirty="0" smtClean="0">
                <a:solidFill>
                  <a:schemeClr val="bg1"/>
                </a:solidFill>
              </a:rPr>
              <a:t> on </a:t>
            </a:r>
            <a:r>
              <a:rPr lang="en-US" sz="4400" b="1" dirty="0" err="1" smtClean="0">
                <a:solidFill>
                  <a:schemeClr val="bg1"/>
                </a:solidFill>
              </a:rPr>
              <a:t>RStudio</a:t>
            </a:r>
            <a:r>
              <a:rPr lang="en-US" sz="4400" b="1" dirty="0" smtClean="0">
                <a:solidFill>
                  <a:schemeClr val="bg1"/>
                </a:solidFill>
              </a:rPr>
              <a:t> Cloud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algn="ctr"/>
            <a:endParaRPr lang="en-US" sz="4400" b="1" dirty="0" smtClean="0">
              <a:solidFill>
                <a:schemeClr val="bg1"/>
              </a:solidFill>
            </a:endParaRPr>
          </a:p>
          <a:p>
            <a:pPr algn="ctr"/>
            <a:endParaRPr lang="en-US" sz="4400" b="1" dirty="0">
              <a:solidFill>
                <a:schemeClr val="bg1"/>
              </a:solidFill>
            </a:endParaRPr>
          </a:p>
          <a:p>
            <a:pPr algn="ctr"/>
            <a:endParaRPr lang="en-US" sz="4400" b="1" dirty="0">
              <a:solidFill>
                <a:schemeClr val="bg1"/>
              </a:solidFill>
            </a:endParaRPr>
          </a:p>
          <a:p>
            <a:pPr algn="ctr"/>
            <a:r>
              <a:rPr lang="en-US" sz="4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https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://rstudio.cloud/project/38291</a:t>
            </a:r>
          </a:p>
        </p:txBody>
      </p:sp>
    </p:spTree>
    <p:extLst>
      <p:ext uri="{BB962C8B-B14F-4D97-AF65-F5344CB8AC3E}">
        <p14:creationId xmlns:p14="http://schemas.microsoft.com/office/powerpoint/2010/main" val="267914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7012" y="1485993"/>
            <a:ext cx="431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BC9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Business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18BC9C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3274" y="1485993"/>
            <a:ext cx="431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BC9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+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18BC9C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3902" y="1485993"/>
            <a:ext cx="431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BC9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Science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18BC9C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1606" y="1485993"/>
            <a:ext cx="4316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BC9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18BC9C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85" y="2469715"/>
            <a:ext cx="2441678" cy="24416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25323" y="5070024"/>
            <a:ext cx="7516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BC9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business-science.io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18BC9C"/>
                </a:solidFill>
                <a:latin typeface="Century Gothic" panose="020B0502020202020204" pitchFamily="34" charset="0"/>
                <a:cs typeface="+mn-cs"/>
              </a:rPr>
              <a:t>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BC9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niversity.business-science.io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18BC9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DS4B_15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for 15%-OFF through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June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8BC9C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0.1069 0.0018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" y="9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0.18945 0.0018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7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Business Science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2117" y="1535479"/>
            <a:ext cx="11729884" cy="4351338"/>
          </a:xfrm>
        </p:spPr>
        <p:txBody>
          <a:bodyPr/>
          <a:lstStyle/>
          <a:p>
            <a:r>
              <a:rPr lang="en-US" dirty="0" smtClean="0"/>
              <a:t>We are </a:t>
            </a:r>
            <a:r>
              <a:rPr lang="en-US" dirty="0" smtClean="0">
                <a:solidFill>
                  <a:srgbClr val="18BC9C"/>
                </a:solidFill>
              </a:rPr>
              <a:t>applications</a:t>
            </a:r>
            <a:r>
              <a:rPr lang="en-US" dirty="0" smtClean="0"/>
              <a:t> people that build tools to </a:t>
            </a:r>
            <a:r>
              <a:rPr lang="en-US" dirty="0" smtClean="0">
                <a:solidFill>
                  <a:srgbClr val="18BC9C"/>
                </a:solidFill>
              </a:rPr>
              <a:t>solve tough problems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>
                <a:solidFill>
                  <a:srgbClr val="18BC9C"/>
                </a:solidFill>
              </a:rPr>
              <a:t>serve</a:t>
            </a:r>
            <a:r>
              <a:rPr lang="en-US" dirty="0" smtClean="0"/>
              <a:t> the data science </a:t>
            </a:r>
            <a:r>
              <a:rPr lang="en-US" dirty="0" smtClean="0">
                <a:solidFill>
                  <a:srgbClr val="18BC9C"/>
                </a:solidFill>
              </a:rPr>
              <a:t>community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We </a:t>
            </a:r>
            <a:r>
              <a:rPr lang="en-US" dirty="0" smtClean="0">
                <a:solidFill>
                  <a:srgbClr val="18BC9C"/>
                </a:solidFill>
                <a:sym typeface="Wingdings" panose="05000000000000000000" pitchFamily="2" charset="2"/>
              </a:rPr>
              <a:t>empower </a:t>
            </a:r>
            <a:r>
              <a:rPr lang="en-US" dirty="0">
                <a:sym typeface="Wingdings" panose="05000000000000000000" pitchFamily="2" charset="2"/>
              </a:rPr>
              <a:t>data scientists via </a:t>
            </a:r>
            <a:r>
              <a:rPr lang="en-US" dirty="0" smtClean="0">
                <a:solidFill>
                  <a:srgbClr val="18BC9C"/>
                </a:solidFill>
                <a:sym typeface="Wingdings" panose="05000000000000000000" pitchFamily="2" charset="2"/>
              </a:rPr>
              <a:t>education</a:t>
            </a:r>
            <a:endParaRPr lang="en-US" dirty="0" smtClean="0">
              <a:solidFill>
                <a:srgbClr val="18BC9C"/>
              </a:solidFill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688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Science University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-137653" y="1535479"/>
            <a:ext cx="11729884" cy="43513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Science For </a:t>
            </a:r>
            <a:r>
              <a:rPr lang="en-US" dirty="0" smtClean="0">
                <a:solidFill>
                  <a:schemeClr val="tx1"/>
                </a:solidFill>
              </a:rPr>
              <a:t>Business</a:t>
            </a:r>
          </a:p>
          <a:p>
            <a:pPr lvl="1"/>
            <a:r>
              <a:rPr lang="en-US" dirty="0" smtClean="0">
                <a:solidFill>
                  <a:srgbClr val="10F847"/>
                </a:solidFill>
              </a:rPr>
              <a:t>BSPF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10F847"/>
                </a:solidFill>
              </a:rPr>
              <a:t>Tidy </a:t>
            </a:r>
            <a:r>
              <a:rPr lang="en-US" dirty="0" err="1">
                <a:solidFill>
                  <a:srgbClr val="10F847"/>
                </a:solidFill>
              </a:rPr>
              <a:t>Eval</a:t>
            </a:r>
            <a:endParaRPr lang="en-US" dirty="0" smtClean="0">
              <a:solidFill>
                <a:srgbClr val="10F847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H2O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rgbClr val="10F847"/>
                </a:solidFill>
              </a:rPr>
              <a:t>LIME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Enrollment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Student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Satisfaction Rating: </a:t>
            </a:r>
            <a:r>
              <a:rPr lang="en-US" b="1" dirty="0">
                <a:solidFill>
                  <a:srgbClr val="10F847"/>
                </a:solidFill>
                <a:sym typeface="Wingdings" panose="05000000000000000000" pitchFamily="2" charset="2"/>
              </a:rPr>
              <a:t>9.1 / 10 </a:t>
            </a:r>
            <a:endParaRPr lang="en-US" dirty="0" smtClean="0">
              <a:solidFill>
                <a:srgbClr val="10F847"/>
              </a:solidFill>
              <a:sym typeface="Wingdings" panose="05000000000000000000" pitchFamily="2" charset="2"/>
            </a:endParaRPr>
          </a:p>
          <a:p>
            <a:pPr lvl="1"/>
            <a:r>
              <a:rPr lang="en-US" b="1" dirty="0" smtClean="0">
                <a:solidFill>
                  <a:srgbClr val="10F847"/>
                </a:solidFill>
                <a:sym typeface="Wingdings" panose="05000000000000000000" pitchFamily="2" charset="2"/>
              </a:rPr>
              <a:t>DS4B_15</a:t>
            </a:r>
            <a:r>
              <a:rPr lang="en-US" dirty="0" smtClean="0">
                <a:solidFill>
                  <a:srgbClr val="10F847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(15%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OFF in June)</a:t>
            </a:r>
          </a:p>
          <a:p>
            <a:pPr lvl="1"/>
            <a:r>
              <a:rPr lang="en-US" dirty="0">
                <a:solidFill>
                  <a:srgbClr val="10F847"/>
                </a:solidFill>
                <a:sym typeface="Wingdings" panose="05000000000000000000" pitchFamily="2" charset="2"/>
              </a:rPr>
              <a:t>university.business-science.io</a:t>
            </a:r>
          </a:p>
          <a:p>
            <a:pPr lvl="1"/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en-US" dirty="0" smtClean="0">
              <a:solidFill>
                <a:srgbClr val="FFFF00"/>
              </a:solidFill>
            </a:endParaRPr>
          </a:p>
          <a:p>
            <a:pPr lvl="1"/>
            <a:endParaRPr lang="en-US" dirty="0" smtClean="0">
              <a:solidFill>
                <a:srgbClr val="18BC9C"/>
              </a:solidFill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37" y="2490957"/>
            <a:ext cx="3914134" cy="4268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8481" y="2599764"/>
            <a:ext cx="3421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Real World 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r>
              <a:rPr lang="en-US" sz="3200" dirty="0" smtClean="0">
                <a:solidFill>
                  <a:srgbClr val="10F847"/>
                </a:solidFill>
              </a:rPr>
              <a:t>CHURN</a:t>
            </a:r>
            <a:r>
              <a:rPr lang="en-US" sz="3200" dirty="0" smtClean="0">
                <a:solidFill>
                  <a:schemeClr val="tx1"/>
                </a:solidFill>
              </a:rPr>
              <a:t> Problem</a:t>
            </a:r>
            <a:r>
              <a:rPr lang="en-US" sz="3200" dirty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715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Packages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15" y="1675792"/>
            <a:ext cx="2361032" cy="2720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98" y="1675718"/>
            <a:ext cx="2360923" cy="2720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48" y="1677088"/>
            <a:ext cx="2363158" cy="2719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52" y="3992377"/>
            <a:ext cx="2361032" cy="272074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-138132" y="2613387"/>
            <a:ext cx="2623127" cy="1519446"/>
            <a:chOff x="1189230" y="4898550"/>
            <a:chExt cx="2623127" cy="1519446"/>
          </a:xfrm>
        </p:grpSpPr>
        <p:sp>
          <p:nvSpPr>
            <p:cNvPr id="10" name="TextBox 9"/>
            <p:cNvSpPr txBox="1"/>
            <p:nvPr/>
          </p:nvSpPr>
          <p:spPr>
            <a:xfrm>
              <a:off x="1189230" y="4898550"/>
              <a:ext cx="2623127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Most Popular</a:t>
              </a:r>
            </a:p>
            <a:p>
              <a:pPr algn="ctr"/>
              <a:r>
                <a:rPr lang="en-US" sz="2000" dirty="0" smtClean="0">
                  <a:solidFill>
                    <a:srgbClr val="18BC9C"/>
                  </a:solidFill>
                </a:rPr>
                <a:t>Financial Data</a:t>
              </a:r>
            </a:p>
            <a:p>
              <a:pPr algn="ctr"/>
              <a:r>
                <a:rPr lang="en-US" sz="1800" dirty="0">
                  <a:solidFill>
                    <a:srgbClr val="18BC9C"/>
                  </a:solidFill>
                </a:rPr>
                <a:t>Stock/Portfolio</a:t>
              </a:r>
            </a:p>
            <a:p>
              <a:pPr algn="ctr"/>
              <a:r>
                <a:rPr lang="en-US" sz="1800" dirty="0" smtClean="0">
                  <a:solidFill>
                    <a:srgbClr val="18BC9C"/>
                  </a:solidFill>
                </a:rPr>
                <a:t>Analysis</a:t>
              </a:r>
              <a:endParaRPr lang="en-US" sz="1800" dirty="0">
                <a:solidFill>
                  <a:srgbClr val="18BC9C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2800999">
              <a:off x="3164553" y="5892203"/>
              <a:ext cx="480837" cy="570750"/>
            </a:xfrm>
            <a:custGeom>
              <a:avLst/>
              <a:gdLst>
                <a:gd name="connsiteX0" fmla="*/ 0 w 1818520"/>
                <a:gd name="connsiteY0" fmla="*/ 692727 h 692727"/>
                <a:gd name="connsiteX1" fmla="*/ 1403927 w 1818520"/>
                <a:gd name="connsiteY1" fmla="*/ 480291 h 692727"/>
                <a:gd name="connsiteX2" fmla="*/ 1810327 w 1818520"/>
                <a:gd name="connsiteY2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0" h="692727">
                  <a:moveTo>
                    <a:pt x="0" y="692727"/>
                  </a:moveTo>
                  <a:cubicBezTo>
                    <a:pt x="551103" y="644236"/>
                    <a:pt x="1102206" y="595745"/>
                    <a:pt x="1403927" y="480291"/>
                  </a:cubicBezTo>
                  <a:cubicBezTo>
                    <a:pt x="1705648" y="364836"/>
                    <a:pt x="1856509" y="140085"/>
                    <a:pt x="1810327" y="0"/>
                  </a:cubicBezTo>
                </a:path>
              </a:pathLst>
            </a:custGeom>
            <a:noFill/>
            <a:ln>
              <a:solidFill>
                <a:srgbClr val="18BC9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35863" y="5602590"/>
            <a:ext cx="2844910" cy="954107"/>
            <a:chOff x="9035863" y="5602590"/>
            <a:chExt cx="2844910" cy="954107"/>
          </a:xfrm>
        </p:grpSpPr>
        <p:sp>
          <p:nvSpPr>
            <p:cNvPr id="13" name="TextBox 12"/>
            <p:cNvSpPr txBox="1"/>
            <p:nvPr/>
          </p:nvSpPr>
          <p:spPr>
            <a:xfrm>
              <a:off x="9257646" y="5602590"/>
              <a:ext cx="26231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Time Series ML</a:t>
              </a:r>
              <a:endParaRPr lang="en-US" sz="1800" dirty="0">
                <a:solidFill>
                  <a:srgbClr val="18BC9C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9764682" flipH="1">
              <a:off x="9035863" y="5832549"/>
              <a:ext cx="927731" cy="692727"/>
            </a:xfrm>
            <a:custGeom>
              <a:avLst/>
              <a:gdLst>
                <a:gd name="connsiteX0" fmla="*/ 0 w 1818520"/>
                <a:gd name="connsiteY0" fmla="*/ 692727 h 692727"/>
                <a:gd name="connsiteX1" fmla="*/ 1403927 w 1818520"/>
                <a:gd name="connsiteY1" fmla="*/ 480291 h 692727"/>
                <a:gd name="connsiteX2" fmla="*/ 1810327 w 1818520"/>
                <a:gd name="connsiteY2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0" h="692727">
                  <a:moveTo>
                    <a:pt x="0" y="692727"/>
                  </a:moveTo>
                  <a:cubicBezTo>
                    <a:pt x="551103" y="644236"/>
                    <a:pt x="1102206" y="595745"/>
                    <a:pt x="1403927" y="480291"/>
                  </a:cubicBezTo>
                  <a:cubicBezTo>
                    <a:pt x="1705648" y="364836"/>
                    <a:pt x="1856509" y="140085"/>
                    <a:pt x="1810327" y="0"/>
                  </a:cubicBezTo>
                </a:path>
              </a:pathLst>
            </a:custGeom>
            <a:noFill/>
            <a:ln>
              <a:solidFill>
                <a:srgbClr val="18BC9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754641" y="3947595"/>
            <a:ext cx="2661788" cy="1231106"/>
            <a:chOff x="9380458" y="5483674"/>
            <a:chExt cx="2661788" cy="1231106"/>
          </a:xfrm>
        </p:grpSpPr>
        <p:sp>
          <p:nvSpPr>
            <p:cNvPr id="17" name="TextBox 16"/>
            <p:cNvSpPr txBox="1"/>
            <p:nvPr/>
          </p:nvSpPr>
          <p:spPr>
            <a:xfrm>
              <a:off x="9419119" y="5483674"/>
              <a:ext cx="2623127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Time-Aware</a:t>
              </a:r>
            </a:p>
            <a:p>
              <a:pPr algn="ctr"/>
              <a:r>
                <a:rPr lang="en-US" sz="2800" dirty="0" err="1" smtClean="0">
                  <a:solidFill>
                    <a:srgbClr val="18BC9C"/>
                  </a:solidFill>
                </a:rPr>
                <a:t>tibbles</a:t>
              </a:r>
              <a:r>
                <a:rPr lang="en-US" sz="2800" dirty="0" smtClean="0">
                  <a:solidFill>
                    <a:srgbClr val="18BC9C"/>
                  </a:solidFill>
                </a:rPr>
                <a:t> </a:t>
              </a:r>
            </a:p>
            <a:p>
              <a:pPr algn="ctr"/>
              <a:endParaRPr lang="en-US" sz="1800" dirty="0">
                <a:solidFill>
                  <a:srgbClr val="18BC9C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58316" flipH="1">
              <a:off x="9380458" y="5563713"/>
              <a:ext cx="466413" cy="737808"/>
            </a:xfrm>
            <a:custGeom>
              <a:avLst/>
              <a:gdLst>
                <a:gd name="connsiteX0" fmla="*/ 0 w 1818520"/>
                <a:gd name="connsiteY0" fmla="*/ 692727 h 692727"/>
                <a:gd name="connsiteX1" fmla="*/ 1403927 w 1818520"/>
                <a:gd name="connsiteY1" fmla="*/ 480291 h 692727"/>
                <a:gd name="connsiteX2" fmla="*/ 1810327 w 1818520"/>
                <a:gd name="connsiteY2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0" h="692727">
                  <a:moveTo>
                    <a:pt x="0" y="692727"/>
                  </a:moveTo>
                  <a:cubicBezTo>
                    <a:pt x="551103" y="644236"/>
                    <a:pt x="1102206" y="595745"/>
                    <a:pt x="1403927" y="480291"/>
                  </a:cubicBezTo>
                  <a:cubicBezTo>
                    <a:pt x="1705648" y="364836"/>
                    <a:pt x="1856509" y="140085"/>
                    <a:pt x="1810327" y="0"/>
                  </a:cubicBezTo>
                </a:path>
              </a:pathLst>
            </a:custGeom>
            <a:noFill/>
            <a:ln>
              <a:solidFill>
                <a:srgbClr val="18BC9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40372" y="0"/>
            <a:ext cx="2752930" cy="1661993"/>
            <a:chOff x="10215691" y="5805829"/>
            <a:chExt cx="2752930" cy="1661993"/>
          </a:xfrm>
        </p:grpSpPr>
        <p:sp>
          <p:nvSpPr>
            <p:cNvPr id="23" name="TextBox 22"/>
            <p:cNvSpPr txBox="1"/>
            <p:nvPr/>
          </p:nvSpPr>
          <p:spPr>
            <a:xfrm>
              <a:off x="10345494" y="5805829"/>
              <a:ext cx="2623127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NEW!!</a:t>
              </a:r>
            </a:p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Anomaly Detection</a:t>
              </a:r>
            </a:p>
            <a:p>
              <a:pPr algn="ctr"/>
              <a:endParaRPr lang="en-US" sz="1800" dirty="0">
                <a:solidFill>
                  <a:srgbClr val="18BC9C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341684" flipH="1" flipV="1">
              <a:off x="10215691" y="6469626"/>
              <a:ext cx="466413" cy="737808"/>
            </a:xfrm>
            <a:custGeom>
              <a:avLst/>
              <a:gdLst>
                <a:gd name="connsiteX0" fmla="*/ 0 w 1818520"/>
                <a:gd name="connsiteY0" fmla="*/ 692727 h 692727"/>
                <a:gd name="connsiteX1" fmla="*/ 1403927 w 1818520"/>
                <a:gd name="connsiteY1" fmla="*/ 480291 h 692727"/>
                <a:gd name="connsiteX2" fmla="*/ 1810327 w 1818520"/>
                <a:gd name="connsiteY2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0" h="692727">
                  <a:moveTo>
                    <a:pt x="0" y="692727"/>
                  </a:moveTo>
                  <a:cubicBezTo>
                    <a:pt x="551103" y="644236"/>
                    <a:pt x="1102206" y="595745"/>
                    <a:pt x="1403927" y="480291"/>
                  </a:cubicBezTo>
                  <a:cubicBezTo>
                    <a:pt x="1705648" y="364836"/>
                    <a:pt x="1856509" y="140085"/>
                    <a:pt x="1810327" y="0"/>
                  </a:cubicBezTo>
                </a:path>
              </a:pathLst>
            </a:custGeom>
            <a:noFill/>
            <a:ln>
              <a:solidFill>
                <a:srgbClr val="18BC9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69" y="3992379"/>
            <a:ext cx="2361032" cy="272074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93481" y="4541090"/>
            <a:ext cx="3035453" cy="1815882"/>
            <a:chOff x="9072002" y="5178518"/>
            <a:chExt cx="3035453" cy="1815882"/>
          </a:xfrm>
        </p:grpSpPr>
        <p:sp>
          <p:nvSpPr>
            <p:cNvPr id="27" name="TextBox 26"/>
            <p:cNvSpPr txBox="1"/>
            <p:nvPr/>
          </p:nvSpPr>
          <p:spPr>
            <a:xfrm>
              <a:off x="9072002" y="5178518"/>
              <a:ext cx="262312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Helps Do Time-Based</a:t>
              </a:r>
            </a:p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Forecasting</a:t>
              </a:r>
            </a:p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w/ forecast</a:t>
              </a:r>
            </a:p>
          </p:txBody>
        </p:sp>
        <p:sp>
          <p:nvSpPr>
            <p:cNvPr id="28" name="Freeform 27"/>
            <p:cNvSpPr/>
            <p:nvPr/>
          </p:nvSpPr>
          <p:spPr>
            <a:xfrm rot="2430859">
              <a:off x="11378431" y="6360837"/>
              <a:ext cx="729024" cy="475018"/>
            </a:xfrm>
            <a:custGeom>
              <a:avLst/>
              <a:gdLst>
                <a:gd name="connsiteX0" fmla="*/ 0 w 1818520"/>
                <a:gd name="connsiteY0" fmla="*/ 692727 h 692727"/>
                <a:gd name="connsiteX1" fmla="*/ 1403927 w 1818520"/>
                <a:gd name="connsiteY1" fmla="*/ 480291 h 692727"/>
                <a:gd name="connsiteX2" fmla="*/ 1810327 w 1818520"/>
                <a:gd name="connsiteY2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0" h="692727">
                  <a:moveTo>
                    <a:pt x="0" y="692727"/>
                  </a:moveTo>
                  <a:cubicBezTo>
                    <a:pt x="551103" y="644236"/>
                    <a:pt x="1102206" y="595745"/>
                    <a:pt x="1403927" y="480291"/>
                  </a:cubicBezTo>
                  <a:cubicBezTo>
                    <a:pt x="1705648" y="364836"/>
                    <a:pt x="1856509" y="140085"/>
                    <a:pt x="1810327" y="0"/>
                  </a:cubicBezTo>
                </a:path>
              </a:pathLst>
            </a:custGeom>
            <a:noFill/>
            <a:ln>
              <a:solidFill>
                <a:srgbClr val="18BC9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166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Packages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15" y="1675792"/>
            <a:ext cx="2361032" cy="2720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98" y="1675718"/>
            <a:ext cx="2360923" cy="2720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48" y="1677088"/>
            <a:ext cx="2363158" cy="2719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52" y="3992377"/>
            <a:ext cx="2361032" cy="272074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-138132" y="2613387"/>
            <a:ext cx="2623127" cy="1519446"/>
            <a:chOff x="1189230" y="4898550"/>
            <a:chExt cx="2623127" cy="1519446"/>
          </a:xfrm>
        </p:grpSpPr>
        <p:sp>
          <p:nvSpPr>
            <p:cNvPr id="10" name="TextBox 9"/>
            <p:cNvSpPr txBox="1"/>
            <p:nvPr/>
          </p:nvSpPr>
          <p:spPr>
            <a:xfrm>
              <a:off x="1189230" y="4898550"/>
              <a:ext cx="2623127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Most Popular</a:t>
              </a:r>
            </a:p>
            <a:p>
              <a:pPr algn="ctr"/>
              <a:r>
                <a:rPr lang="en-US" sz="2000" dirty="0" smtClean="0">
                  <a:solidFill>
                    <a:srgbClr val="18BC9C"/>
                  </a:solidFill>
                </a:rPr>
                <a:t>Financial Data</a:t>
              </a:r>
            </a:p>
            <a:p>
              <a:pPr algn="ctr"/>
              <a:r>
                <a:rPr lang="en-US" sz="1800" dirty="0">
                  <a:solidFill>
                    <a:srgbClr val="18BC9C"/>
                  </a:solidFill>
                </a:rPr>
                <a:t>Stock/Portfolio</a:t>
              </a:r>
            </a:p>
            <a:p>
              <a:pPr algn="ctr"/>
              <a:r>
                <a:rPr lang="en-US" sz="1800" dirty="0" smtClean="0">
                  <a:solidFill>
                    <a:srgbClr val="18BC9C"/>
                  </a:solidFill>
                </a:rPr>
                <a:t>Analysis</a:t>
              </a:r>
              <a:endParaRPr lang="en-US" sz="1800" dirty="0">
                <a:solidFill>
                  <a:srgbClr val="18BC9C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2800999">
              <a:off x="3164553" y="5892203"/>
              <a:ext cx="480837" cy="570750"/>
            </a:xfrm>
            <a:custGeom>
              <a:avLst/>
              <a:gdLst>
                <a:gd name="connsiteX0" fmla="*/ 0 w 1818520"/>
                <a:gd name="connsiteY0" fmla="*/ 692727 h 692727"/>
                <a:gd name="connsiteX1" fmla="*/ 1403927 w 1818520"/>
                <a:gd name="connsiteY1" fmla="*/ 480291 h 692727"/>
                <a:gd name="connsiteX2" fmla="*/ 1810327 w 1818520"/>
                <a:gd name="connsiteY2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0" h="692727">
                  <a:moveTo>
                    <a:pt x="0" y="692727"/>
                  </a:moveTo>
                  <a:cubicBezTo>
                    <a:pt x="551103" y="644236"/>
                    <a:pt x="1102206" y="595745"/>
                    <a:pt x="1403927" y="480291"/>
                  </a:cubicBezTo>
                  <a:cubicBezTo>
                    <a:pt x="1705648" y="364836"/>
                    <a:pt x="1856509" y="140085"/>
                    <a:pt x="1810327" y="0"/>
                  </a:cubicBezTo>
                </a:path>
              </a:pathLst>
            </a:custGeom>
            <a:noFill/>
            <a:ln>
              <a:solidFill>
                <a:srgbClr val="18BC9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35863" y="5602590"/>
            <a:ext cx="2844910" cy="954107"/>
            <a:chOff x="9035863" y="5602590"/>
            <a:chExt cx="2844910" cy="954107"/>
          </a:xfrm>
        </p:grpSpPr>
        <p:sp>
          <p:nvSpPr>
            <p:cNvPr id="13" name="TextBox 12"/>
            <p:cNvSpPr txBox="1"/>
            <p:nvPr/>
          </p:nvSpPr>
          <p:spPr>
            <a:xfrm>
              <a:off x="9257646" y="5602590"/>
              <a:ext cx="26231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Time Series ML</a:t>
              </a:r>
              <a:endParaRPr lang="en-US" sz="1800" dirty="0">
                <a:solidFill>
                  <a:srgbClr val="18BC9C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9764682" flipH="1">
              <a:off x="9035863" y="5832549"/>
              <a:ext cx="927731" cy="692727"/>
            </a:xfrm>
            <a:custGeom>
              <a:avLst/>
              <a:gdLst>
                <a:gd name="connsiteX0" fmla="*/ 0 w 1818520"/>
                <a:gd name="connsiteY0" fmla="*/ 692727 h 692727"/>
                <a:gd name="connsiteX1" fmla="*/ 1403927 w 1818520"/>
                <a:gd name="connsiteY1" fmla="*/ 480291 h 692727"/>
                <a:gd name="connsiteX2" fmla="*/ 1810327 w 1818520"/>
                <a:gd name="connsiteY2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0" h="692727">
                  <a:moveTo>
                    <a:pt x="0" y="692727"/>
                  </a:moveTo>
                  <a:cubicBezTo>
                    <a:pt x="551103" y="644236"/>
                    <a:pt x="1102206" y="595745"/>
                    <a:pt x="1403927" y="480291"/>
                  </a:cubicBezTo>
                  <a:cubicBezTo>
                    <a:pt x="1705648" y="364836"/>
                    <a:pt x="1856509" y="140085"/>
                    <a:pt x="1810327" y="0"/>
                  </a:cubicBezTo>
                </a:path>
              </a:pathLst>
            </a:custGeom>
            <a:noFill/>
            <a:ln>
              <a:solidFill>
                <a:srgbClr val="18BC9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754641" y="3773015"/>
            <a:ext cx="2661788" cy="1600438"/>
            <a:chOff x="9380458" y="5309094"/>
            <a:chExt cx="2661788" cy="1600438"/>
          </a:xfrm>
        </p:grpSpPr>
        <p:sp>
          <p:nvSpPr>
            <p:cNvPr id="17" name="TextBox 16"/>
            <p:cNvSpPr txBox="1"/>
            <p:nvPr/>
          </p:nvSpPr>
          <p:spPr>
            <a:xfrm>
              <a:off x="9419119" y="5309094"/>
              <a:ext cx="262312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Time-Aware</a:t>
              </a:r>
            </a:p>
            <a:p>
              <a:pPr algn="ctr"/>
              <a:r>
                <a:rPr lang="en-US" sz="2800" dirty="0" err="1" smtClean="0">
                  <a:solidFill>
                    <a:srgbClr val="18BC9C"/>
                  </a:solidFill>
                </a:rPr>
                <a:t>tibbles</a:t>
              </a:r>
              <a:r>
                <a:rPr lang="en-US" sz="2800" dirty="0" smtClean="0">
                  <a:solidFill>
                    <a:srgbClr val="18BC9C"/>
                  </a:solidFill>
                </a:rPr>
                <a:t> </a:t>
              </a:r>
            </a:p>
            <a:p>
              <a:pPr algn="ctr"/>
              <a:r>
                <a:rPr lang="en-US" sz="2400" dirty="0" smtClean="0">
                  <a:solidFill>
                    <a:srgbClr val="18BC9C"/>
                  </a:solidFill>
                </a:rPr>
                <a:t>(</a:t>
              </a:r>
              <a:r>
                <a:rPr lang="en-US" sz="2400" dirty="0" err="1" smtClean="0">
                  <a:solidFill>
                    <a:srgbClr val="18BC9C"/>
                  </a:solidFill>
                </a:rPr>
                <a:t>dplyr</a:t>
              </a:r>
              <a:r>
                <a:rPr lang="en-US" sz="2400" dirty="0" smtClean="0">
                  <a:solidFill>
                    <a:srgbClr val="18BC9C"/>
                  </a:solidFill>
                </a:rPr>
                <a:t>)</a:t>
              </a:r>
            </a:p>
            <a:p>
              <a:pPr algn="ctr"/>
              <a:endParaRPr lang="en-US" sz="1800" dirty="0">
                <a:solidFill>
                  <a:srgbClr val="18BC9C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58316" flipH="1">
              <a:off x="9380458" y="5563713"/>
              <a:ext cx="466413" cy="737808"/>
            </a:xfrm>
            <a:custGeom>
              <a:avLst/>
              <a:gdLst>
                <a:gd name="connsiteX0" fmla="*/ 0 w 1818520"/>
                <a:gd name="connsiteY0" fmla="*/ 692727 h 692727"/>
                <a:gd name="connsiteX1" fmla="*/ 1403927 w 1818520"/>
                <a:gd name="connsiteY1" fmla="*/ 480291 h 692727"/>
                <a:gd name="connsiteX2" fmla="*/ 1810327 w 1818520"/>
                <a:gd name="connsiteY2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0" h="692727">
                  <a:moveTo>
                    <a:pt x="0" y="692727"/>
                  </a:moveTo>
                  <a:cubicBezTo>
                    <a:pt x="551103" y="644236"/>
                    <a:pt x="1102206" y="595745"/>
                    <a:pt x="1403927" y="480291"/>
                  </a:cubicBezTo>
                  <a:cubicBezTo>
                    <a:pt x="1705648" y="364836"/>
                    <a:pt x="1856509" y="140085"/>
                    <a:pt x="1810327" y="0"/>
                  </a:cubicBezTo>
                </a:path>
              </a:pathLst>
            </a:custGeom>
            <a:noFill/>
            <a:ln>
              <a:solidFill>
                <a:srgbClr val="18BC9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40372" y="0"/>
            <a:ext cx="2752930" cy="1661993"/>
            <a:chOff x="10215691" y="5805829"/>
            <a:chExt cx="2752930" cy="1661993"/>
          </a:xfrm>
        </p:grpSpPr>
        <p:sp>
          <p:nvSpPr>
            <p:cNvPr id="23" name="TextBox 22"/>
            <p:cNvSpPr txBox="1"/>
            <p:nvPr/>
          </p:nvSpPr>
          <p:spPr>
            <a:xfrm>
              <a:off x="10345494" y="5805829"/>
              <a:ext cx="2623127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NEW!!</a:t>
              </a:r>
            </a:p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Anomaly Detection</a:t>
              </a:r>
            </a:p>
            <a:p>
              <a:pPr algn="ctr"/>
              <a:endParaRPr lang="en-US" sz="1800" dirty="0">
                <a:solidFill>
                  <a:srgbClr val="18BC9C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341684" flipH="1" flipV="1">
              <a:off x="10215691" y="6469626"/>
              <a:ext cx="466413" cy="737808"/>
            </a:xfrm>
            <a:custGeom>
              <a:avLst/>
              <a:gdLst>
                <a:gd name="connsiteX0" fmla="*/ 0 w 1818520"/>
                <a:gd name="connsiteY0" fmla="*/ 692727 h 692727"/>
                <a:gd name="connsiteX1" fmla="*/ 1403927 w 1818520"/>
                <a:gd name="connsiteY1" fmla="*/ 480291 h 692727"/>
                <a:gd name="connsiteX2" fmla="*/ 1810327 w 1818520"/>
                <a:gd name="connsiteY2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0" h="692727">
                  <a:moveTo>
                    <a:pt x="0" y="692727"/>
                  </a:moveTo>
                  <a:cubicBezTo>
                    <a:pt x="551103" y="644236"/>
                    <a:pt x="1102206" y="595745"/>
                    <a:pt x="1403927" y="480291"/>
                  </a:cubicBezTo>
                  <a:cubicBezTo>
                    <a:pt x="1705648" y="364836"/>
                    <a:pt x="1856509" y="140085"/>
                    <a:pt x="1810327" y="0"/>
                  </a:cubicBezTo>
                </a:path>
              </a:pathLst>
            </a:custGeom>
            <a:noFill/>
            <a:ln>
              <a:solidFill>
                <a:srgbClr val="18BC9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69" y="3992379"/>
            <a:ext cx="2361032" cy="272074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93481" y="4541090"/>
            <a:ext cx="3035453" cy="1815882"/>
            <a:chOff x="9072002" y="5178518"/>
            <a:chExt cx="3035453" cy="1815882"/>
          </a:xfrm>
        </p:grpSpPr>
        <p:sp>
          <p:nvSpPr>
            <p:cNvPr id="27" name="TextBox 26"/>
            <p:cNvSpPr txBox="1"/>
            <p:nvPr/>
          </p:nvSpPr>
          <p:spPr>
            <a:xfrm>
              <a:off x="9072002" y="5178518"/>
              <a:ext cx="262312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Helps Do Time-Based</a:t>
              </a:r>
            </a:p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Forecasting</a:t>
              </a:r>
            </a:p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w/ forecast</a:t>
              </a:r>
            </a:p>
          </p:txBody>
        </p:sp>
        <p:sp>
          <p:nvSpPr>
            <p:cNvPr id="28" name="Freeform 27"/>
            <p:cNvSpPr/>
            <p:nvPr/>
          </p:nvSpPr>
          <p:spPr>
            <a:xfrm rot="2430859">
              <a:off x="11378431" y="6360837"/>
              <a:ext cx="729024" cy="475018"/>
            </a:xfrm>
            <a:custGeom>
              <a:avLst/>
              <a:gdLst>
                <a:gd name="connsiteX0" fmla="*/ 0 w 1818520"/>
                <a:gd name="connsiteY0" fmla="*/ 692727 h 692727"/>
                <a:gd name="connsiteX1" fmla="*/ 1403927 w 1818520"/>
                <a:gd name="connsiteY1" fmla="*/ 480291 h 692727"/>
                <a:gd name="connsiteX2" fmla="*/ 1810327 w 1818520"/>
                <a:gd name="connsiteY2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0" h="692727">
                  <a:moveTo>
                    <a:pt x="0" y="692727"/>
                  </a:moveTo>
                  <a:cubicBezTo>
                    <a:pt x="551103" y="644236"/>
                    <a:pt x="1102206" y="595745"/>
                    <a:pt x="1403927" y="480291"/>
                  </a:cubicBezTo>
                  <a:cubicBezTo>
                    <a:pt x="1705648" y="364836"/>
                    <a:pt x="1856509" y="140085"/>
                    <a:pt x="1810327" y="0"/>
                  </a:cubicBezTo>
                </a:path>
              </a:pathLst>
            </a:custGeom>
            <a:noFill/>
            <a:ln>
              <a:solidFill>
                <a:srgbClr val="18BC9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00458" y="232540"/>
            <a:ext cx="8059258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smtClean="0">
                <a:solidFill>
                  <a:srgbClr val="00B0F0"/>
                </a:solidFill>
              </a:rPr>
              <a:t>Time Series Platform</a:t>
            </a:r>
          </a:p>
          <a:p>
            <a:pPr algn="ctr"/>
            <a:r>
              <a:rPr lang="en-US" sz="6600" dirty="0" err="1" smtClean="0">
                <a:solidFill>
                  <a:srgbClr val="00B0F0"/>
                </a:solidFill>
              </a:rPr>
              <a:t>tidyverse</a:t>
            </a:r>
            <a:endParaRPr lang="en-US" sz="6600" dirty="0" smtClean="0">
              <a:solidFill>
                <a:srgbClr val="00B0F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80" y="2356557"/>
            <a:ext cx="3689738" cy="42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2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rgbClr val="10F847"/>
                </a:solidFill>
              </a:rPr>
              <a:t>tibbletime</a:t>
            </a:r>
            <a:r>
              <a:rPr lang="en-US" dirty="0"/>
              <a:t>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151"/>
          <a:stretch/>
        </p:blipFill>
        <p:spPr>
          <a:xfrm>
            <a:off x="132889" y="1514168"/>
            <a:ext cx="7285385" cy="2969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949" y="2872995"/>
            <a:ext cx="7015162" cy="3880952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 rot="16005553" flipH="1" flipV="1">
            <a:off x="2560016" y="3185760"/>
            <a:ext cx="855360" cy="3755878"/>
          </a:xfrm>
          <a:custGeom>
            <a:avLst/>
            <a:gdLst>
              <a:gd name="connsiteX0" fmla="*/ 0 w 1818520"/>
              <a:gd name="connsiteY0" fmla="*/ 692727 h 692727"/>
              <a:gd name="connsiteX1" fmla="*/ 1403927 w 1818520"/>
              <a:gd name="connsiteY1" fmla="*/ 480291 h 692727"/>
              <a:gd name="connsiteX2" fmla="*/ 1810327 w 1818520"/>
              <a:gd name="connsiteY2" fmla="*/ 0 h 69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520" h="692727">
                <a:moveTo>
                  <a:pt x="0" y="692727"/>
                </a:moveTo>
                <a:cubicBezTo>
                  <a:pt x="551103" y="644236"/>
                  <a:pt x="1102206" y="595745"/>
                  <a:pt x="1403927" y="480291"/>
                </a:cubicBezTo>
                <a:cubicBezTo>
                  <a:pt x="1705648" y="364836"/>
                  <a:pt x="1856509" y="140085"/>
                  <a:pt x="1810327" y="0"/>
                </a:cubicBezTo>
              </a:path>
            </a:pathLst>
          </a:custGeom>
          <a:noFill/>
          <a:ln w="76200">
            <a:solidFill>
              <a:srgbClr val="18BC9C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18275" y="1502132"/>
            <a:ext cx="4773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Set up a time-aware </a:t>
            </a:r>
            <a:r>
              <a:rPr lang="en-US" sz="4000" dirty="0" err="1" smtClean="0">
                <a:solidFill>
                  <a:srgbClr val="10F847"/>
                </a:solidFill>
              </a:rPr>
              <a:t>tibbletime</a:t>
            </a:r>
            <a:r>
              <a:rPr lang="en-US" sz="4000" dirty="0" smtClean="0">
                <a:solidFill>
                  <a:schemeClr val="tx1"/>
                </a:solidFill>
              </a:rPr>
              <a:t> object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9733" y="3419476"/>
            <a:ext cx="2674917" cy="3429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>
                <a:solidFill>
                  <a:srgbClr val="10F847"/>
                </a:solidFill>
              </a:rPr>
              <a:t>tibbletime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16005553" flipH="1" flipV="1">
            <a:off x="4705480" y="2465788"/>
            <a:ext cx="855360" cy="3755878"/>
          </a:xfrm>
          <a:custGeom>
            <a:avLst/>
            <a:gdLst>
              <a:gd name="connsiteX0" fmla="*/ 0 w 1818520"/>
              <a:gd name="connsiteY0" fmla="*/ 692727 h 692727"/>
              <a:gd name="connsiteX1" fmla="*/ 1403927 w 1818520"/>
              <a:gd name="connsiteY1" fmla="*/ 480291 h 692727"/>
              <a:gd name="connsiteX2" fmla="*/ 1810327 w 1818520"/>
              <a:gd name="connsiteY2" fmla="*/ 0 h 69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520" h="692727">
                <a:moveTo>
                  <a:pt x="0" y="692727"/>
                </a:moveTo>
                <a:cubicBezTo>
                  <a:pt x="551103" y="644236"/>
                  <a:pt x="1102206" y="595745"/>
                  <a:pt x="1403927" y="480291"/>
                </a:cubicBezTo>
                <a:cubicBezTo>
                  <a:pt x="1705648" y="364836"/>
                  <a:pt x="1856509" y="140085"/>
                  <a:pt x="1810327" y="0"/>
                </a:cubicBezTo>
              </a:path>
            </a:pathLst>
          </a:custGeom>
          <a:noFill/>
          <a:ln w="76200">
            <a:solidFill>
              <a:srgbClr val="18BC9C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079"/>
          <a:stretch/>
        </p:blipFill>
        <p:spPr>
          <a:xfrm>
            <a:off x="132888" y="1750141"/>
            <a:ext cx="6486430" cy="2172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19"/>
          <a:stretch/>
        </p:blipFill>
        <p:spPr>
          <a:xfrm>
            <a:off x="7446706" y="1592825"/>
            <a:ext cx="4322967" cy="5149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092" y="4828710"/>
            <a:ext cx="5686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Work with time index using </a:t>
            </a:r>
            <a:r>
              <a:rPr lang="en-US" sz="4000" dirty="0" err="1" smtClean="0">
                <a:solidFill>
                  <a:srgbClr val="10F847"/>
                </a:solidFill>
              </a:rPr>
              <a:t>tidyverse</a:t>
            </a:r>
            <a:r>
              <a:rPr lang="en-US" sz="4000" dirty="0" smtClean="0">
                <a:solidFill>
                  <a:schemeClr val="tx1"/>
                </a:solidFill>
              </a:rPr>
              <a:t> infrastructure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949" y="2246954"/>
            <a:ext cx="5495925" cy="5334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>
                <a:solidFill>
                  <a:srgbClr val="10F847"/>
                </a:solidFill>
              </a:rPr>
              <a:t>tibbletime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19"/>
          <a:stretch/>
        </p:blipFill>
        <p:spPr>
          <a:xfrm>
            <a:off x="7446706" y="1592825"/>
            <a:ext cx="4322967" cy="5149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9978" y="1495574"/>
            <a:ext cx="690522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u="sng" dirty="0">
                <a:solidFill>
                  <a:schemeClr val="tx1"/>
                </a:solidFill>
              </a:rPr>
              <a:t>Scalable grouped analysis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at </a:t>
            </a:r>
            <a:r>
              <a:rPr lang="en-US" sz="3200" dirty="0">
                <a:solidFill>
                  <a:schemeClr val="tx1"/>
                </a:solidFill>
              </a:rPr>
              <a:t>your </a:t>
            </a:r>
            <a:r>
              <a:rPr lang="en-US" sz="3200" dirty="0" smtClean="0">
                <a:solidFill>
                  <a:schemeClr val="tx1"/>
                </a:solidFill>
              </a:rPr>
              <a:t>fingertips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Popular </a:t>
            </a:r>
            <a:r>
              <a:rPr lang="en-US" sz="3200" dirty="0" smtClean="0">
                <a:solidFill>
                  <a:schemeClr val="tx1"/>
                </a:solidFill>
              </a:rPr>
              <a:t>functions: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10F847"/>
                </a:solidFill>
              </a:rPr>
              <a:t>collapse_by</a:t>
            </a:r>
            <a:r>
              <a:rPr lang="en-US" sz="3200" dirty="0" smtClean="0">
                <a:solidFill>
                  <a:srgbClr val="10F847"/>
                </a:solidFill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10F847"/>
                </a:solidFill>
              </a:rPr>
              <a:t>r</a:t>
            </a:r>
            <a:r>
              <a:rPr lang="en-US" sz="3200" dirty="0" err="1" smtClean="0">
                <a:solidFill>
                  <a:srgbClr val="10F847"/>
                </a:solidFill>
              </a:rPr>
              <a:t>ollify</a:t>
            </a:r>
            <a:r>
              <a:rPr lang="en-US" sz="3200" dirty="0" smtClean="0">
                <a:solidFill>
                  <a:srgbClr val="10F847"/>
                </a:solidFill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10F847"/>
                </a:solidFill>
              </a:rPr>
              <a:t>filter_time</a:t>
            </a:r>
            <a:r>
              <a:rPr lang="en-US" sz="3200" dirty="0" smtClean="0">
                <a:solidFill>
                  <a:srgbClr val="10F847"/>
                </a:solidFill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10F847"/>
                </a:solidFill>
              </a:rPr>
              <a:t>a</a:t>
            </a:r>
            <a:r>
              <a:rPr lang="en-US" sz="3200" dirty="0" err="1" smtClean="0">
                <a:solidFill>
                  <a:srgbClr val="10F847"/>
                </a:solidFill>
              </a:rPr>
              <a:t>s_period</a:t>
            </a:r>
            <a:r>
              <a:rPr lang="en-US" sz="3200" dirty="0" smtClean="0">
                <a:solidFill>
                  <a:srgbClr val="10F847"/>
                </a:solidFill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0F847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Documentation: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https</a:t>
            </a:r>
            <a:r>
              <a:rPr lang="en-US" sz="2400" dirty="0">
                <a:solidFill>
                  <a:schemeClr val="tx1"/>
                </a:solidFill>
              </a:rPr>
              <a:t>://business-science.github.io/tibbletime/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5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Packages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15" y="1675792"/>
            <a:ext cx="2361032" cy="2720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98" y="1675718"/>
            <a:ext cx="2360923" cy="2720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48" y="1677088"/>
            <a:ext cx="2363158" cy="2719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52" y="3992377"/>
            <a:ext cx="2361032" cy="272074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-138132" y="2613387"/>
            <a:ext cx="2623127" cy="1519446"/>
            <a:chOff x="1189230" y="4898550"/>
            <a:chExt cx="2623127" cy="1519446"/>
          </a:xfrm>
        </p:grpSpPr>
        <p:sp>
          <p:nvSpPr>
            <p:cNvPr id="10" name="TextBox 9"/>
            <p:cNvSpPr txBox="1"/>
            <p:nvPr/>
          </p:nvSpPr>
          <p:spPr>
            <a:xfrm>
              <a:off x="1189230" y="4898550"/>
              <a:ext cx="2623127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Most Popular</a:t>
              </a:r>
            </a:p>
            <a:p>
              <a:pPr algn="ctr"/>
              <a:r>
                <a:rPr lang="en-US" sz="2000" dirty="0" smtClean="0">
                  <a:solidFill>
                    <a:srgbClr val="18BC9C"/>
                  </a:solidFill>
                </a:rPr>
                <a:t>Financial Data</a:t>
              </a:r>
            </a:p>
            <a:p>
              <a:pPr algn="ctr"/>
              <a:r>
                <a:rPr lang="en-US" sz="1800" dirty="0">
                  <a:solidFill>
                    <a:srgbClr val="18BC9C"/>
                  </a:solidFill>
                </a:rPr>
                <a:t>Stock/Portfolio</a:t>
              </a:r>
            </a:p>
            <a:p>
              <a:pPr algn="ctr"/>
              <a:r>
                <a:rPr lang="en-US" sz="1800" dirty="0" smtClean="0">
                  <a:solidFill>
                    <a:srgbClr val="18BC9C"/>
                  </a:solidFill>
                </a:rPr>
                <a:t>Analysis</a:t>
              </a:r>
              <a:endParaRPr lang="en-US" sz="1800" dirty="0">
                <a:solidFill>
                  <a:srgbClr val="18BC9C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2800999">
              <a:off x="3164553" y="5892203"/>
              <a:ext cx="480837" cy="570750"/>
            </a:xfrm>
            <a:custGeom>
              <a:avLst/>
              <a:gdLst>
                <a:gd name="connsiteX0" fmla="*/ 0 w 1818520"/>
                <a:gd name="connsiteY0" fmla="*/ 692727 h 692727"/>
                <a:gd name="connsiteX1" fmla="*/ 1403927 w 1818520"/>
                <a:gd name="connsiteY1" fmla="*/ 480291 h 692727"/>
                <a:gd name="connsiteX2" fmla="*/ 1810327 w 1818520"/>
                <a:gd name="connsiteY2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0" h="692727">
                  <a:moveTo>
                    <a:pt x="0" y="692727"/>
                  </a:moveTo>
                  <a:cubicBezTo>
                    <a:pt x="551103" y="644236"/>
                    <a:pt x="1102206" y="595745"/>
                    <a:pt x="1403927" y="480291"/>
                  </a:cubicBezTo>
                  <a:cubicBezTo>
                    <a:pt x="1705648" y="364836"/>
                    <a:pt x="1856509" y="140085"/>
                    <a:pt x="1810327" y="0"/>
                  </a:cubicBezTo>
                </a:path>
              </a:pathLst>
            </a:custGeom>
            <a:noFill/>
            <a:ln>
              <a:solidFill>
                <a:srgbClr val="18BC9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35863" y="5602590"/>
            <a:ext cx="2844910" cy="954107"/>
            <a:chOff x="9035863" y="5602590"/>
            <a:chExt cx="2844910" cy="954107"/>
          </a:xfrm>
        </p:grpSpPr>
        <p:sp>
          <p:nvSpPr>
            <p:cNvPr id="13" name="TextBox 12"/>
            <p:cNvSpPr txBox="1"/>
            <p:nvPr/>
          </p:nvSpPr>
          <p:spPr>
            <a:xfrm>
              <a:off x="9257646" y="5602590"/>
              <a:ext cx="26231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Time Series ML</a:t>
              </a:r>
              <a:endParaRPr lang="en-US" sz="1800" dirty="0">
                <a:solidFill>
                  <a:srgbClr val="18BC9C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9764682" flipH="1">
              <a:off x="9035863" y="5832549"/>
              <a:ext cx="927731" cy="692727"/>
            </a:xfrm>
            <a:custGeom>
              <a:avLst/>
              <a:gdLst>
                <a:gd name="connsiteX0" fmla="*/ 0 w 1818520"/>
                <a:gd name="connsiteY0" fmla="*/ 692727 h 692727"/>
                <a:gd name="connsiteX1" fmla="*/ 1403927 w 1818520"/>
                <a:gd name="connsiteY1" fmla="*/ 480291 h 692727"/>
                <a:gd name="connsiteX2" fmla="*/ 1810327 w 1818520"/>
                <a:gd name="connsiteY2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0" h="692727">
                  <a:moveTo>
                    <a:pt x="0" y="692727"/>
                  </a:moveTo>
                  <a:cubicBezTo>
                    <a:pt x="551103" y="644236"/>
                    <a:pt x="1102206" y="595745"/>
                    <a:pt x="1403927" y="480291"/>
                  </a:cubicBezTo>
                  <a:cubicBezTo>
                    <a:pt x="1705648" y="364836"/>
                    <a:pt x="1856509" y="140085"/>
                    <a:pt x="1810327" y="0"/>
                  </a:cubicBezTo>
                </a:path>
              </a:pathLst>
            </a:custGeom>
            <a:noFill/>
            <a:ln>
              <a:solidFill>
                <a:srgbClr val="18BC9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754641" y="3773015"/>
            <a:ext cx="2661788" cy="1600438"/>
            <a:chOff x="9380458" y="5309094"/>
            <a:chExt cx="2661788" cy="1600438"/>
          </a:xfrm>
        </p:grpSpPr>
        <p:sp>
          <p:nvSpPr>
            <p:cNvPr id="17" name="TextBox 16"/>
            <p:cNvSpPr txBox="1"/>
            <p:nvPr/>
          </p:nvSpPr>
          <p:spPr>
            <a:xfrm>
              <a:off x="9419119" y="5309094"/>
              <a:ext cx="262312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Time-Aware</a:t>
              </a:r>
            </a:p>
            <a:p>
              <a:pPr algn="ctr"/>
              <a:r>
                <a:rPr lang="en-US" sz="2800" dirty="0" err="1" smtClean="0">
                  <a:solidFill>
                    <a:srgbClr val="18BC9C"/>
                  </a:solidFill>
                </a:rPr>
                <a:t>tibbles</a:t>
              </a:r>
              <a:r>
                <a:rPr lang="en-US" sz="2800" dirty="0" smtClean="0">
                  <a:solidFill>
                    <a:srgbClr val="18BC9C"/>
                  </a:solidFill>
                </a:rPr>
                <a:t> </a:t>
              </a:r>
            </a:p>
            <a:p>
              <a:pPr algn="ctr"/>
              <a:r>
                <a:rPr lang="en-US" sz="2400" dirty="0" smtClean="0">
                  <a:solidFill>
                    <a:srgbClr val="18BC9C"/>
                  </a:solidFill>
                </a:rPr>
                <a:t>(</a:t>
              </a:r>
              <a:r>
                <a:rPr lang="en-US" sz="2400" dirty="0" err="1" smtClean="0">
                  <a:solidFill>
                    <a:srgbClr val="18BC9C"/>
                  </a:solidFill>
                </a:rPr>
                <a:t>dplyr</a:t>
              </a:r>
              <a:r>
                <a:rPr lang="en-US" sz="2400" dirty="0" smtClean="0">
                  <a:solidFill>
                    <a:srgbClr val="18BC9C"/>
                  </a:solidFill>
                </a:rPr>
                <a:t>)</a:t>
              </a:r>
            </a:p>
            <a:p>
              <a:pPr algn="ctr"/>
              <a:endParaRPr lang="en-US" sz="1800" dirty="0">
                <a:solidFill>
                  <a:srgbClr val="18BC9C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58316" flipH="1">
              <a:off x="9380458" y="5563713"/>
              <a:ext cx="466413" cy="737808"/>
            </a:xfrm>
            <a:custGeom>
              <a:avLst/>
              <a:gdLst>
                <a:gd name="connsiteX0" fmla="*/ 0 w 1818520"/>
                <a:gd name="connsiteY0" fmla="*/ 692727 h 692727"/>
                <a:gd name="connsiteX1" fmla="*/ 1403927 w 1818520"/>
                <a:gd name="connsiteY1" fmla="*/ 480291 h 692727"/>
                <a:gd name="connsiteX2" fmla="*/ 1810327 w 1818520"/>
                <a:gd name="connsiteY2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0" h="692727">
                  <a:moveTo>
                    <a:pt x="0" y="692727"/>
                  </a:moveTo>
                  <a:cubicBezTo>
                    <a:pt x="551103" y="644236"/>
                    <a:pt x="1102206" y="595745"/>
                    <a:pt x="1403927" y="480291"/>
                  </a:cubicBezTo>
                  <a:cubicBezTo>
                    <a:pt x="1705648" y="364836"/>
                    <a:pt x="1856509" y="140085"/>
                    <a:pt x="1810327" y="0"/>
                  </a:cubicBezTo>
                </a:path>
              </a:pathLst>
            </a:custGeom>
            <a:noFill/>
            <a:ln>
              <a:solidFill>
                <a:srgbClr val="18BC9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40372" y="0"/>
            <a:ext cx="2752930" cy="1661993"/>
            <a:chOff x="10215691" y="5805829"/>
            <a:chExt cx="2752930" cy="1661993"/>
          </a:xfrm>
        </p:grpSpPr>
        <p:sp>
          <p:nvSpPr>
            <p:cNvPr id="23" name="TextBox 22"/>
            <p:cNvSpPr txBox="1"/>
            <p:nvPr/>
          </p:nvSpPr>
          <p:spPr>
            <a:xfrm>
              <a:off x="10345494" y="5805829"/>
              <a:ext cx="2623127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NEW!!</a:t>
              </a:r>
            </a:p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Anomaly Detection</a:t>
              </a:r>
            </a:p>
            <a:p>
              <a:pPr algn="ctr"/>
              <a:endParaRPr lang="en-US" sz="1800" dirty="0">
                <a:solidFill>
                  <a:srgbClr val="18BC9C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341684" flipH="1" flipV="1">
              <a:off x="10215691" y="6469626"/>
              <a:ext cx="466413" cy="737808"/>
            </a:xfrm>
            <a:custGeom>
              <a:avLst/>
              <a:gdLst>
                <a:gd name="connsiteX0" fmla="*/ 0 w 1818520"/>
                <a:gd name="connsiteY0" fmla="*/ 692727 h 692727"/>
                <a:gd name="connsiteX1" fmla="*/ 1403927 w 1818520"/>
                <a:gd name="connsiteY1" fmla="*/ 480291 h 692727"/>
                <a:gd name="connsiteX2" fmla="*/ 1810327 w 1818520"/>
                <a:gd name="connsiteY2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0" h="692727">
                  <a:moveTo>
                    <a:pt x="0" y="692727"/>
                  </a:moveTo>
                  <a:cubicBezTo>
                    <a:pt x="551103" y="644236"/>
                    <a:pt x="1102206" y="595745"/>
                    <a:pt x="1403927" y="480291"/>
                  </a:cubicBezTo>
                  <a:cubicBezTo>
                    <a:pt x="1705648" y="364836"/>
                    <a:pt x="1856509" y="140085"/>
                    <a:pt x="1810327" y="0"/>
                  </a:cubicBezTo>
                </a:path>
              </a:pathLst>
            </a:custGeom>
            <a:noFill/>
            <a:ln>
              <a:solidFill>
                <a:srgbClr val="18BC9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69" y="3992379"/>
            <a:ext cx="2361032" cy="272074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93481" y="4541090"/>
            <a:ext cx="3035453" cy="1815882"/>
            <a:chOff x="9072002" y="5178518"/>
            <a:chExt cx="3035453" cy="1815882"/>
          </a:xfrm>
        </p:grpSpPr>
        <p:sp>
          <p:nvSpPr>
            <p:cNvPr id="27" name="TextBox 26"/>
            <p:cNvSpPr txBox="1"/>
            <p:nvPr/>
          </p:nvSpPr>
          <p:spPr>
            <a:xfrm>
              <a:off x="9072002" y="5178518"/>
              <a:ext cx="262312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Helps Do Time-Based</a:t>
              </a:r>
            </a:p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Forecasting</a:t>
              </a:r>
            </a:p>
            <a:p>
              <a:pPr algn="ctr"/>
              <a:r>
                <a:rPr lang="en-US" sz="2800" dirty="0" smtClean="0">
                  <a:solidFill>
                    <a:srgbClr val="18BC9C"/>
                  </a:solidFill>
                </a:rPr>
                <a:t>w/ forecast</a:t>
              </a:r>
            </a:p>
          </p:txBody>
        </p:sp>
        <p:sp>
          <p:nvSpPr>
            <p:cNvPr id="28" name="Freeform 27"/>
            <p:cNvSpPr/>
            <p:nvPr/>
          </p:nvSpPr>
          <p:spPr>
            <a:xfrm rot="2430859">
              <a:off x="11378431" y="6360837"/>
              <a:ext cx="729024" cy="475018"/>
            </a:xfrm>
            <a:custGeom>
              <a:avLst/>
              <a:gdLst>
                <a:gd name="connsiteX0" fmla="*/ 0 w 1818520"/>
                <a:gd name="connsiteY0" fmla="*/ 692727 h 692727"/>
                <a:gd name="connsiteX1" fmla="*/ 1403927 w 1818520"/>
                <a:gd name="connsiteY1" fmla="*/ 480291 h 692727"/>
                <a:gd name="connsiteX2" fmla="*/ 1810327 w 1818520"/>
                <a:gd name="connsiteY2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0" h="692727">
                  <a:moveTo>
                    <a:pt x="0" y="692727"/>
                  </a:moveTo>
                  <a:cubicBezTo>
                    <a:pt x="551103" y="644236"/>
                    <a:pt x="1102206" y="595745"/>
                    <a:pt x="1403927" y="480291"/>
                  </a:cubicBezTo>
                  <a:cubicBezTo>
                    <a:pt x="1705648" y="364836"/>
                    <a:pt x="1856509" y="140085"/>
                    <a:pt x="1810327" y="0"/>
                  </a:cubicBezTo>
                </a:path>
              </a:pathLst>
            </a:custGeom>
            <a:noFill/>
            <a:ln>
              <a:solidFill>
                <a:srgbClr val="18BC9C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490626" y="1393255"/>
            <a:ext cx="3809056" cy="517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err="1" smtClean="0">
                <a:solidFill>
                  <a:srgbClr val="10F847"/>
                </a:solidFill>
              </a:rPr>
              <a:t>tibbletime</a:t>
            </a:r>
            <a:endParaRPr lang="en-US" sz="6600" dirty="0" smtClean="0">
              <a:solidFill>
                <a:srgbClr val="10F847"/>
              </a:solidFill>
            </a:endParaRPr>
          </a:p>
          <a:p>
            <a:pPr algn="ctr"/>
            <a:r>
              <a:rPr lang="en-US" sz="6600" dirty="0" smtClean="0">
                <a:solidFill>
                  <a:srgbClr val="10F847"/>
                </a:solidFill>
              </a:rPr>
              <a:t>+</a:t>
            </a:r>
          </a:p>
          <a:p>
            <a:pPr algn="ctr"/>
            <a:r>
              <a:rPr lang="en-US" sz="6600" dirty="0" err="1" smtClean="0">
                <a:solidFill>
                  <a:srgbClr val="10F847"/>
                </a:solidFill>
              </a:rPr>
              <a:t>furrr</a:t>
            </a:r>
            <a:endParaRPr lang="en-US" sz="6600" dirty="0" smtClean="0">
              <a:solidFill>
                <a:srgbClr val="10F847"/>
              </a:solidFill>
            </a:endParaRPr>
          </a:p>
          <a:p>
            <a:pPr algn="ctr"/>
            <a:r>
              <a:rPr lang="en-US" sz="6600" dirty="0" smtClean="0">
                <a:solidFill>
                  <a:srgbClr val="10F847"/>
                </a:solidFill>
              </a:rPr>
              <a:t>+</a:t>
            </a:r>
          </a:p>
          <a:p>
            <a:pPr algn="ctr"/>
            <a:r>
              <a:rPr lang="en-US" sz="6600" dirty="0" err="1" smtClean="0">
                <a:solidFill>
                  <a:srgbClr val="10F847"/>
                </a:solidFill>
              </a:rPr>
              <a:t>flyingfox</a:t>
            </a:r>
            <a:endParaRPr lang="en-US" sz="6600" dirty="0">
              <a:solidFill>
                <a:srgbClr val="10F847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4907" y="1462588"/>
            <a:ext cx="5644494" cy="4924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u="sng" dirty="0" smtClean="0">
                <a:solidFill>
                  <a:schemeClr val="tx1">
                    <a:lumMod val="85000"/>
                  </a:schemeClr>
                </a:solidFill>
              </a:rPr>
              <a:t>PROJECT 001</a:t>
            </a:r>
            <a:r>
              <a:rPr lang="en-US" sz="5400" dirty="0" smtClean="0">
                <a:solidFill>
                  <a:schemeClr val="tx1">
                    <a:lumMod val="85000"/>
                  </a:schemeClr>
                </a:solidFill>
              </a:rPr>
              <a:t>:</a:t>
            </a:r>
          </a:p>
          <a:p>
            <a:pPr algn="ctr"/>
            <a:endParaRPr lang="en-US" sz="36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</a:rPr>
              <a:t>Algorithmic Trading</a:t>
            </a:r>
          </a:p>
          <a:p>
            <a:pPr algn="ctr"/>
            <a:r>
              <a:rPr lang="en-US" sz="4400" dirty="0" err="1" smtClean="0">
                <a:solidFill>
                  <a:schemeClr val="tx1">
                    <a:lumMod val="85000"/>
                  </a:schemeClr>
                </a:solidFill>
              </a:rPr>
              <a:t>Backtest</a:t>
            </a: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</a:rPr>
              <a:t> Optimization</a:t>
            </a:r>
          </a:p>
          <a:p>
            <a:pPr algn="ctr"/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</a:rPr>
              <a:t>with</a:t>
            </a:r>
            <a:endParaRPr lang="en-US" sz="44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en-US" sz="4400" dirty="0" err="1" smtClean="0">
                <a:solidFill>
                  <a:schemeClr val="tx1">
                    <a:lumMod val="85000"/>
                  </a:schemeClr>
                </a:solidFill>
              </a:rPr>
              <a:t>Quantopian’s</a:t>
            </a: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chemeClr val="tx1">
                    <a:lumMod val="85000"/>
                  </a:schemeClr>
                </a:solidFill>
              </a:rPr>
              <a:t>Zipline</a:t>
            </a:r>
            <a:endParaRPr lang="en-US" sz="4400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en-US" sz="4400" dirty="0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4400" dirty="0" smtClean="0">
                <a:solidFill>
                  <a:schemeClr val="tx1">
                    <a:lumMod val="85000"/>
                  </a:schemeClr>
                </a:solidFill>
              </a:rPr>
              <a:t>n 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5286" y="232540"/>
            <a:ext cx="1136958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smtClean="0">
                <a:solidFill>
                  <a:srgbClr val="00B0F0"/>
                </a:solidFill>
              </a:rPr>
              <a:t>NEW: Business Science Labs</a:t>
            </a:r>
          </a:p>
        </p:txBody>
      </p:sp>
    </p:spTree>
    <p:extLst>
      <p:ext uri="{BB962C8B-B14F-4D97-AF65-F5344CB8AC3E}">
        <p14:creationId xmlns:p14="http://schemas.microsoft.com/office/powerpoint/2010/main" val="42396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11045</TotalTime>
  <Words>331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Wingdings</vt:lpstr>
      <vt:lpstr>Office Theme</vt:lpstr>
      <vt:lpstr>1_Office Theme</vt:lpstr>
      <vt:lpstr>2_Office Theme</vt:lpstr>
      <vt:lpstr>A Time Series Platform For The Tidyverse </vt:lpstr>
      <vt:lpstr>About Business Science</vt:lpstr>
      <vt:lpstr>Business Science University</vt:lpstr>
      <vt:lpstr>Open Source Packages</vt:lpstr>
      <vt:lpstr>Open Source Packages</vt:lpstr>
      <vt:lpstr>What Is tibbletime?</vt:lpstr>
      <vt:lpstr>What Is tibbletime?</vt:lpstr>
      <vt:lpstr>What Is tibbletime?</vt:lpstr>
      <vt:lpstr>Open Source Packages</vt:lpstr>
      <vt:lpstr>Companion Blog Article</vt:lpstr>
      <vt:lpstr>What Is furrr?</vt:lpstr>
      <vt:lpstr>What Is flyingfox?</vt:lpstr>
      <vt:lpstr>Usage Case:  Backtested Order Optimizations</vt:lpstr>
      <vt:lpstr>Usage Case:  Backtested Order Optimizations</vt:lpstr>
      <vt:lpstr>Try Backtesting With flyingfox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Matt Dancho</dc:creator>
  <cp:keywords/>
  <dc:description/>
  <cp:lastModifiedBy>Matt Dancho</cp:lastModifiedBy>
  <cp:revision>221</cp:revision>
  <dcterms:modified xsi:type="dcterms:W3CDTF">2018-05-30T17:59:17Z</dcterms:modified>
  <cp:category/>
</cp:coreProperties>
</file>