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71" r:id="rId4"/>
    <p:sldId id="267" r:id="rId5"/>
    <p:sldId id="272" r:id="rId6"/>
    <p:sldId id="273" r:id="rId7"/>
    <p:sldId id="276" r:id="rId8"/>
    <p:sldId id="274" r:id="rId9"/>
    <p:sldId id="277" r:id="rId10"/>
    <p:sldId id="279" r:id="rId11"/>
    <p:sldId id="280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B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18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1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08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3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76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1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40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8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5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6DB-1062-4434-BA2A-C54D9EEEEF90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06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506DB-1062-4434-BA2A-C54D9EEEEF90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5B10-FE4B-4B55-A6C3-1222607C08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66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-p/markdown-here/wiki/Markdown-Cheatshee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69" y="776898"/>
            <a:ext cx="5874181" cy="55050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857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Nosek</a:t>
            </a:r>
            <a:r>
              <a:rPr lang="en-GB" sz="1400" dirty="0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B. A., Alter, G., Banks, G. C., </a:t>
            </a:r>
            <a:r>
              <a:rPr lang="en-GB" sz="1400" dirty="0" err="1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Borsboom</a:t>
            </a:r>
            <a:r>
              <a:rPr lang="en-GB" sz="1400" dirty="0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D., Bowman, S. D., </a:t>
            </a:r>
            <a:r>
              <a:rPr lang="en-GB" sz="1400" dirty="0" err="1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Breckler</a:t>
            </a:r>
            <a:r>
              <a:rPr lang="en-GB" sz="1400" dirty="0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S. J., … </a:t>
            </a:r>
            <a:r>
              <a:rPr lang="en-GB" sz="1400" dirty="0" err="1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Yarkoni</a:t>
            </a:r>
            <a:r>
              <a:rPr lang="en-GB" sz="1400" dirty="0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T. (2015). Promoting an open research culture. </a:t>
            </a:r>
            <a:r>
              <a:rPr lang="en-GB" sz="1400" i="1" dirty="0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Science</a:t>
            </a:r>
            <a:r>
              <a:rPr lang="en-GB" sz="1400" dirty="0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GB" sz="1400" i="1" dirty="0" smtClean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348</a:t>
            </a:r>
            <a:endParaRPr lang="en-GB" sz="1400" dirty="0" smtClean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0412" y="2390914"/>
            <a:ext cx="5558948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44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Session 6</a:t>
            </a:r>
          </a:p>
          <a:p>
            <a:pPr algn="r"/>
            <a:endParaRPr lang="en-GB" sz="4400" dirty="0" smtClean="0">
              <a:solidFill>
                <a:srgbClr val="FF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/>
            <a:r>
              <a:rPr lang="en-GB" sz="44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</a:t>
            </a:r>
          </a:p>
          <a:p>
            <a:pPr algn="r"/>
            <a:r>
              <a:rPr lang="en-GB" sz="44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Repositories and Version Control</a:t>
            </a:r>
            <a:endParaRPr lang="en-GB" sz="4400" dirty="0">
              <a:solidFill>
                <a:srgbClr val="FF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573078" y="4391877"/>
            <a:ext cx="1440000" cy="7749"/>
          </a:xfrm>
          <a:prstGeom prst="straightConnector1">
            <a:avLst/>
          </a:prstGeom>
          <a:ln w="149225">
            <a:solidFill>
              <a:srgbClr val="FF33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17" y="4168479"/>
            <a:ext cx="10301024" cy="24575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5497" y="159358"/>
            <a:ext cx="11871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66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Branches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1537" y="2227097"/>
            <a:ext cx="539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5721" y="576528"/>
            <a:ext cx="550343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onsolas" panose="020B0609020204030204" pitchFamily="49" charset="0"/>
              </a:rPr>
              <a:t>$ git </a:t>
            </a:r>
            <a:r>
              <a:rPr lang="de-DE" sz="3600" dirty="0" smtClean="0">
                <a:latin typeface="Consolas" panose="020B0609020204030204" pitchFamily="49" charset="0"/>
              </a:rPr>
              <a:t>branch</a:t>
            </a:r>
          </a:p>
          <a:p>
            <a:r>
              <a:rPr lang="de-DE" sz="3600" dirty="0">
                <a:latin typeface="Consolas" panose="020B0609020204030204" pitchFamily="49" charset="0"/>
              </a:rPr>
              <a:t>$ git branch </a:t>
            </a:r>
            <a:r>
              <a:rPr lang="de-DE" sz="3600" dirty="0" smtClean="0">
                <a:latin typeface="Consolas" panose="020B0609020204030204" pitchFamily="49" charset="0"/>
              </a:rPr>
              <a:t>NAME</a:t>
            </a:r>
          </a:p>
          <a:p>
            <a:r>
              <a:rPr lang="de-DE" sz="3600" dirty="0">
                <a:latin typeface="Consolas" panose="020B0609020204030204" pitchFamily="49" charset="0"/>
              </a:rPr>
              <a:t>$ git </a:t>
            </a:r>
            <a:r>
              <a:rPr lang="de-DE" sz="3600" dirty="0" smtClean="0">
                <a:latin typeface="Consolas" panose="020B0609020204030204" pitchFamily="49" charset="0"/>
              </a:rPr>
              <a:t>branch</a:t>
            </a:r>
          </a:p>
          <a:p>
            <a:r>
              <a:rPr lang="de-DE" sz="3600" dirty="0">
                <a:latin typeface="Consolas" panose="020B0609020204030204" pitchFamily="49" charset="0"/>
              </a:rPr>
              <a:t>$ git checkout </a:t>
            </a:r>
            <a:r>
              <a:rPr lang="de-DE" sz="3600" dirty="0" smtClean="0">
                <a:latin typeface="Consolas" panose="020B0609020204030204" pitchFamily="49" charset="0"/>
              </a:rPr>
              <a:t>NAME</a:t>
            </a:r>
          </a:p>
          <a:p>
            <a:r>
              <a:rPr lang="de-DE" altLang="de-DE" sz="3600" i="1" dirty="0" smtClean="0">
                <a:latin typeface="Consolas" panose="020B0609020204030204" pitchFamily="49" charset="0"/>
              </a:rPr>
              <a:t>Make some changes</a:t>
            </a:r>
          </a:p>
          <a:p>
            <a:r>
              <a:rPr lang="de-DE" altLang="de-DE" sz="3600" dirty="0" smtClean="0">
                <a:latin typeface="Consolas" panose="020B0609020204030204" pitchFamily="49" charset="0"/>
              </a:rPr>
              <a:t>$ git branch</a:t>
            </a:r>
          </a:p>
          <a:p>
            <a:r>
              <a:rPr lang="de-DE" sz="3600" dirty="0">
                <a:latin typeface="Consolas" panose="020B0609020204030204" pitchFamily="49" charset="0"/>
              </a:rPr>
              <a:t>$ git checkout </a:t>
            </a:r>
            <a:r>
              <a:rPr lang="de-DE" sz="3600" dirty="0" smtClean="0">
                <a:latin typeface="Consolas" panose="020B0609020204030204" pitchFamily="49" charset="0"/>
              </a:rPr>
              <a:t>master</a:t>
            </a:r>
          </a:p>
          <a:p>
            <a:r>
              <a:rPr lang="de-DE" sz="3600" dirty="0">
                <a:latin typeface="Consolas" panose="020B0609020204030204" pitchFamily="49" charset="0"/>
              </a:rPr>
              <a:t>$ git merge </a:t>
            </a:r>
            <a:r>
              <a:rPr lang="de-DE" sz="3600" dirty="0" smtClean="0">
                <a:latin typeface="Consolas" panose="020B0609020204030204" pitchFamily="49" charset="0"/>
              </a:rPr>
              <a:t>NAME</a:t>
            </a:r>
          </a:p>
          <a:p>
            <a:r>
              <a:rPr lang="de-DE" sz="3600" dirty="0">
                <a:latin typeface="Consolas" panose="020B0609020204030204" pitchFamily="49" charset="0"/>
              </a:rPr>
              <a:t>$ git branch -d </a:t>
            </a:r>
            <a:r>
              <a:rPr lang="de-DE" sz="3600" dirty="0" smtClean="0">
                <a:latin typeface="Consolas" panose="020B0609020204030204" pitchFamily="49" charset="0"/>
              </a:rPr>
              <a:t>NAME</a:t>
            </a:r>
            <a:endParaRPr lang="de-DE" altLang="de-DE" sz="3600" dirty="0">
              <a:latin typeface="Consolas" panose="020B0609020204030204" pitchFamily="49" charset="0"/>
            </a:endParaRPr>
          </a:p>
          <a:p>
            <a:endParaRPr lang="de-DE" sz="36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928" y="929898"/>
            <a:ext cx="40270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Consolas" panose="020B0609020204030204" pitchFamily="49" charset="0"/>
              </a:rPr>
              <a:t>How often </a:t>
            </a:r>
          </a:p>
          <a:p>
            <a:r>
              <a:rPr lang="de-DE" sz="3200" dirty="0">
                <a:latin typeface="Consolas" panose="020B0609020204030204" pitchFamily="49" charset="0"/>
              </a:rPr>
              <a:t>	</a:t>
            </a:r>
            <a:r>
              <a:rPr lang="de-DE" sz="3200" dirty="0" smtClean="0">
                <a:latin typeface="Consolas" panose="020B0609020204030204" pitchFamily="49" charset="0"/>
              </a:rPr>
              <a:t>commit</a:t>
            </a:r>
          </a:p>
          <a:p>
            <a:r>
              <a:rPr lang="de-DE" sz="3200" dirty="0">
                <a:latin typeface="Consolas" panose="020B0609020204030204" pitchFamily="49" charset="0"/>
              </a:rPr>
              <a:t>	</a:t>
            </a:r>
            <a:r>
              <a:rPr lang="de-DE" sz="3200" dirty="0" smtClean="0">
                <a:latin typeface="Consolas" panose="020B0609020204030204" pitchFamily="49" charset="0"/>
              </a:rPr>
              <a:t>push</a:t>
            </a:r>
          </a:p>
          <a:p>
            <a:r>
              <a:rPr lang="de-DE" sz="3200" dirty="0">
                <a:latin typeface="Consolas" panose="020B0609020204030204" pitchFamily="49" charset="0"/>
              </a:rPr>
              <a:t>	</a:t>
            </a:r>
            <a:r>
              <a:rPr lang="de-DE" sz="3200" dirty="0" smtClean="0">
                <a:latin typeface="Consolas" panose="020B0609020204030204" pitchFamily="49" charset="0"/>
              </a:rPr>
              <a:t>pull</a:t>
            </a:r>
          </a:p>
          <a:p>
            <a:r>
              <a:rPr lang="de-DE" sz="3200" dirty="0">
                <a:latin typeface="Consolas" panose="020B0609020204030204" pitchFamily="49" charset="0"/>
              </a:rPr>
              <a:t>	</a:t>
            </a:r>
            <a:r>
              <a:rPr lang="de-DE" sz="3200" dirty="0" smtClean="0">
                <a:latin typeface="Consolas" panose="020B0609020204030204" pitchFamily="49" charset="0"/>
              </a:rPr>
              <a:t>merge</a:t>
            </a:r>
          </a:p>
          <a:p>
            <a:endParaRPr lang="de-DE" sz="3200" dirty="0">
              <a:latin typeface="Consolas" panose="020B0609020204030204" pitchFamily="49" charset="0"/>
            </a:endParaRPr>
          </a:p>
          <a:p>
            <a:r>
              <a:rPr lang="de-DE" sz="3200" dirty="0" smtClean="0">
                <a:latin typeface="Consolas" panose="020B0609020204030204" pitchFamily="49" charset="0"/>
              </a:rPr>
              <a:t>Project structure</a:t>
            </a:r>
          </a:p>
          <a:p>
            <a:endParaRPr lang="de-DE" sz="3200" dirty="0">
              <a:latin typeface="Consolas" panose="020B0609020204030204" pitchFamily="49" charset="0"/>
            </a:endParaRPr>
          </a:p>
          <a:p>
            <a:r>
              <a:rPr lang="de-DE" sz="3200" dirty="0" smtClean="0">
                <a:latin typeface="Consolas" panose="020B0609020204030204" pitchFamily="49" charset="0"/>
              </a:rPr>
              <a:t>Writing code</a:t>
            </a:r>
          </a:p>
        </p:txBody>
      </p:sp>
    </p:spTree>
    <p:extLst>
      <p:ext uri="{BB962C8B-B14F-4D97-AF65-F5344CB8AC3E}">
        <p14:creationId xmlns:p14="http://schemas.microsoft.com/office/powerpoint/2010/main" val="247915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01634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560163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5905" y="6338807"/>
            <a:ext cx="164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Rubygarage.org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36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640" y="233680"/>
            <a:ext cx="10947228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Homework</a:t>
            </a:r>
          </a:p>
          <a:p>
            <a:endParaRPr lang="en-GB" sz="5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5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Finish the tasks</a:t>
            </a:r>
          </a:p>
          <a:p>
            <a:r>
              <a:rPr lang="en-GB" sz="5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Try to branch, modify, merge</a:t>
            </a:r>
          </a:p>
          <a:p>
            <a:r>
              <a:rPr lang="en-GB" sz="5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 markdown </a:t>
            </a:r>
            <a:r>
              <a:rPr lang="en-GB" sz="54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cheatsheet</a:t>
            </a:r>
            <a:endParaRPr lang="en-GB" sz="54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https://</a:t>
            </a:r>
            <a:r>
              <a:rPr lang="en-GB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github.com/adam-p/markdown-here/wiki/Markdown-Cheatsheet</a:t>
            </a:r>
            <a:endParaRPr lang="en-GB" sz="28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de-DE" sz="5400" dirty="0">
                <a:latin typeface="Lato" panose="020F0502020204030203"/>
              </a:rPr>
              <a:t>String Manipulation in R </a:t>
            </a:r>
            <a:r>
              <a:rPr lang="de-DE" sz="5400" dirty="0" err="1">
                <a:latin typeface="Lato" panose="020F0502020204030203"/>
              </a:rPr>
              <a:t>with</a:t>
            </a:r>
            <a:r>
              <a:rPr lang="de-DE" sz="5400" dirty="0">
                <a:latin typeface="Lato" panose="020F0502020204030203"/>
              </a:rPr>
              <a:t> </a:t>
            </a:r>
            <a:r>
              <a:rPr lang="de-DE" sz="5400" dirty="0" err="1">
                <a:latin typeface="Lato" panose="020F0502020204030203"/>
              </a:rPr>
              <a:t>stringr</a:t>
            </a:r>
            <a:endParaRPr lang="de-DE" sz="5400" dirty="0">
              <a:latin typeface="Lato" panose="020F0502020204030203"/>
            </a:endParaRPr>
          </a:p>
          <a:p>
            <a:endParaRPr lang="en-GB" sz="28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0835" y="6253566"/>
            <a:ext cx="712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https://webinerds.com/version-control-systems-keep-your-code-in-order/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5544" y="500674"/>
            <a:ext cx="92159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version control?</a:t>
            </a:r>
            <a:endParaRPr lang="de-DE" sz="6600" dirty="0">
              <a:solidFill>
                <a:srgbClr val="FF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4"/>
          <a:stretch/>
        </p:blipFill>
        <p:spPr>
          <a:xfrm>
            <a:off x="809301" y="1836548"/>
            <a:ext cx="9218101" cy="359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71" y="5197605"/>
            <a:ext cx="5394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Install Git on your computer (if not done)</a:t>
            </a:r>
          </a:p>
          <a:p>
            <a:r>
              <a:rPr lang="de-DE" sz="2400" dirty="0" err="1" smtClean="0"/>
              <a:t>Configure</a:t>
            </a:r>
            <a:r>
              <a:rPr lang="de-DE" sz="2400" dirty="0" smtClean="0"/>
              <a:t> </a:t>
            </a:r>
            <a:r>
              <a:rPr lang="de-DE" sz="2400" dirty="0" err="1" smtClean="0"/>
              <a:t>git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use</a:t>
            </a:r>
            <a:r>
              <a:rPr lang="de-DE" sz="2400" dirty="0" smtClean="0"/>
              <a:t> same email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github</a:t>
            </a:r>
            <a:r>
              <a:rPr lang="de-DE" sz="2400" dirty="0" smtClean="0"/>
              <a:t>!</a:t>
            </a:r>
          </a:p>
          <a:p>
            <a:r>
              <a:rPr lang="de-DE" sz="2400" dirty="0" smtClean="0"/>
              <a:t>Time: 10 min</a:t>
            </a:r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579389" y="717297"/>
            <a:ext cx="66800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Configure Git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1537" y="2227097"/>
            <a:ext cx="539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53146" y="2227097"/>
            <a:ext cx="86989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$ git config --global user.name </a:t>
            </a:r>
            <a:r>
              <a:rPr lang="de-DE" sz="3600" dirty="0" smtClean="0"/>
              <a:t>„YOUR NAME“</a:t>
            </a:r>
          </a:p>
          <a:p>
            <a:r>
              <a:rPr lang="de-DE" sz="3600" dirty="0"/>
              <a:t>$ git config --global user.email </a:t>
            </a:r>
            <a:r>
              <a:rPr lang="de-DE" sz="3600" dirty="0" smtClean="0"/>
              <a:t>„YOUR EMAIL “</a:t>
            </a:r>
          </a:p>
          <a:p>
            <a:r>
              <a:rPr lang="en-US" sz="3600" dirty="0"/>
              <a:t>$ </a:t>
            </a:r>
            <a:r>
              <a:rPr lang="en-US" sz="3600" dirty="0" err="1"/>
              <a:t>git</a:t>
            </a:r>
            <a:r>
              <a:rPr lang="en-US" sz="3600" dirty="0"/>
              <a:t> </a:t>
            </a:r>
            <a:r>
              <a:rPr lang="en-US" sz="3600" dirty="0" err="1"/>
              <a:t>config</a:t>
            </a:r>
            <a:r>
              <a:rPr lang="en-US" sz="3600" dirty="0"/>
              <a:t> --global </a:t>
            </a:r>
            <a:r>
              <a:rPr lang="en-US" sz="3600" dirty="0" err="1"/>
              <a:t>color.ui</a:t>
            </a:r>
            <a:r>
              <a:rPr lang="en-US" sz="3600" dirty="0"/>
              <a:t> </a:t>
            </a:r>
            <a:r>
              <a:rPr lang="en-US" sz="3600" dirty="0" smtClean="0"/>
              <a:t>true</a:t>
            </a:r>
          </a:p>
          <a:p>
            <a:r>
              <a:rPr lang="de-DE" sz="3600" dirty="0"/>
              <a:t>$ git config --list</a:t>
            </a:r>
          </a:p>
        </p:txBody>
      </p:sp>
    </p:spTree>
    <p:extLst>
      <p:ext uri="{BB962C8B-B14F-4D97-AF65-F5344CB8AC3E}">
        <p14:creationId xmlns:p14="http://schemas.microsoft.com/office/powerpoint/2010/main" val="31703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2869" y="4232051"/>
            <a:ext cx="2484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</a:t>
            </a:r>
          </a:p>
          <a:p>
            <a:endParaRPr lang="de-DE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de-DE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1237" y="397008"/>
            <a:ext cx="3762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 basics</a:t>
            </a:r>
            <a:endParaRPr lang="de-DE" sz="6600" dirty="0">
              <a:solidFill>
                <a:srgbClr val="FF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42" y="1824683"/>
            <a:ext cx="7620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71" y="5197605"/>
            <a:ext cx="539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 smtClean="0"/>
          </a:p>
          <a:p>
            <a:r>
              <a:rPr lang="de-DE" sz="2400" dirty="0" smtClean="0"/>
              <a:t>Time: 5 min</a:t>
            </a:r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37288" y="511010"/>
            <a:ext cx="11871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Set up a local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1537" y="2227097"/>
            <a:ext cx="539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53146" y="2227097"/>
            <a:ext cx="95574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i="1" dirty="0" smtClean="0"/>
              <a:t>Bash: go to the directory containing your code file </a:t>
            </a:r>
          </a:p>
          <a:p>
            <a:r>
              <a:rPr lang="de-DE" sz="3600" dirty="0" smtClean="0"/>
              <a:t>$ </a:t>
            </a:r>
            <a:r>
              <a:rPr lang="de-DE" sz="3600" dirty="0"/>
              <a:t>git </a:t>
            </a:r>
            <a:r>
              <a:rPr lang="de-DE" sz="3600" dirty="0" smtClean="0"/>
              <a:t>init</a:t>
            </a:r>
          </a:p>
          <a:p>
            <a:r>
              <a:rPr lang="de-DE" sz="3600" dirty="0"/>
              <a:t>$ </a:t>
            </a:r>
            <a:r>
              <a:rPr lang="de-DE" sz="3600" dirty="0" err="1"/>
              <a:t>git</a:t>
            </a:r>
            <a:r>
              <a:rPr lang="de-DE" sz="3600" dirty="0"/>
              <a:t> </a:t>
            </a:r>
            <a:r>
              <a:rPr lang="de-DE" sz="3600" dirty="0" err="1" smtClean="0"/>
              <a:t>status</a:t>
            </a:r>
            <a:endParaRPr lang="de-DE" sz="3600" dirty="0" smtClean="0"/>
          </a:p>
          <a:p>
            <a:endParaRPr lang="de-DE" sz="3600" dirty="0"/>
          </a:p>
          <a:p>
            <a:r>
              <a:rPr lang="de-DE" sz="3600" dirty="0" err="1" smtClean="0"/>
              <a:t>We</a:t>
            </a:r>
            <a:r>
              <a:rPr lang="de-DE" sz="3600" dirty="0" smtClean="0"/>
              <a:t> </a:t>
            </a:r>
            <a:r>
              <a:rPr lang="de-DE" sz="3600" dirty="0" err="1" smtClean="0"/>
              <a:t>are</a:t>
            </a:r>
            <a:r>
              <a:rPr lang="de-DE" sz="3600" dirty="0" smtClean="0"/>
              <a:t> </a:t>
            </a:r>
            <a:r>
              <a:rPr lang="de-DE" sz="3600" dirty="0" err="1" smtClean="0"/>
              <a:t>going</a:t>
            </a:r>
            <a:r>
              <a:rPr lang="de-DE" sz="3600" dirty="0" smtClean="0"/>
              <a:t> </a:t>
            </a:r>
            <a:r>
              <a:rPr lang="de-DE" sz="3600" dirty="0" err="1" smtClean="0"/>
              <a:t>to</a:t>
            </a:r>
            <a:r>
              <a:rPr lang="de-DE" sz="3600" dirty="0" smtClean="0"/>
              <a:t> do </a:t>
            </a:r>
            <a:r>
              <a:rPr lang="de-DE" sz="3600" dirty="0" err="1" smtClean="0"/>
              <a:t>this</a:t>
            </a:r>
            <a:r>
              <a:rPr lang="de-DE" sz="3600" dirty="0" smtClean="0"/>
              <a:t> </a:t>
            </a:r>
            <a:r>
              <a:rPr lang="de-DE" sz="3600" dirty="0" err="1" smtClean="0"/>
              <a:t>with</a:t>
            </a:r>
            <a:r>
              <a:rPr lang="de-DE" sz="3600" dirty="0" smtClean="0"/>
              <a:t> </a:t>
            </a:r>
            <a:r>
              <a:rPr lang="de-DE" sz="3600" dirty="0" err="1" smtClean="0"/>
              <a:t>Rstudio</a:t>
            </a:r>
            <a:r>
              <a:rPr lang="de-DE" sz="3600" dirty="0" smtClean="0"/>
              <a:t>…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5148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69" y="5755544"/>
            <a:ext cx="539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Add all your code files to the staging area</a:t>
            </a:r>
          </a:p>
          <a:p>
            <a:r>
              <a:rPr lang="de-DE" sz="2400" dirty="0" smtClean="0"/>
              <a:t>Time: ~10 min</a:t>
            </a:r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15497" y="717297"/>
            <a:ext cx="11871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66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Stage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1537" y="2227097"/>
            <a:ext cx="539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738901"/>
            <a:ext cx="64492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$ </a:t>
            </a:r>
            <a:r>
              <a:rPr lang="de-DE" sz="3600" dirty="0"/>
              <a:t>git add </a:t>
            </a:r>
            <a:r>
              <a:rPr lang="de-DE" sz="3600" dirty="0" smtClean="0"/>
              <a:t>my_new_file.txt</a:t>
            </a:r>
          </a:p>
          <a:p>
            <a:r>
              <a:rPr lang="de-DE" sz="3600" dirty="0" smtClean="0"/>
              <a:t>$ </a:t>
            </a:r>
            <a:r>
              <a:rPr lang="de-DE" sz="3600" dirty="0"/>
              <a:t>git </a:t>
            </a:r>
            <a:r>
              <a:rPr lang="de-DE" sz="3600" dirty="0" smtClean="0"/>
              <a:t>status</a:t>
            </a:r>
          </a:p>
          <a:p>
            <a:r>
              <a:rPr lang="de-DE" sz="3600" dirty="0"/>
              <a:t>$ </a:t>
            </a:r>
            <a:r>
              <a:rPr lang="de-DE" sz="3600" dirty="0" smtClean="0"/>
              <a:t>git </a:t>
            </a:r>
            <a:r>
              <a:rPr lang="de-DE" sz="3600" dirty="0"/>
              <a:t>add </a:t>
            </a:r>
            <a:r>
              <a:rPr lang="de-DE" sz="3600" dirty="0" smtClean="0"/>
              <a:t>.  			(--all --A)</a:t>
            </a:r>
          </a:p>
          <a:p>
            <a:r>
              <a:rPr lang="de-DE" sz="3600" dirty="0"/>
              <a:t>$ </a:t>
            </a:r>
            <a:r>
              <a:rPr lang="de-DE" sz="3600" dirty="0" smtClean="0"/>
              <a:t>git </a:t>
            </a:r>
            <a:r>
              <a:rPr lang="de-DE" sz="3600" dirty="0"/>
              <a:t>rm --cached </a:t>
            </a:r>
            <a:r>
              <a:rPr lang="de-DE" sz="3600" dirty="0" smtClean="0"/>
              <a:t>my-file.ts</a:t>
            </a:r>
          </a:p>
          <a:p>
            <a:r>
              <a:rPr lang="de-DE" sz="3600" dirty="0" smtClean="0"/>
              <a:t>$ git status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0779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69" y="5755544"/>
            <a:ext cx="539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Commit your files</a:t>
            </a:r>
          </a:p>
          <a:p>
            <a:r>
              <a:rPr lang="de-DE" sz="2400" dirty="0" smtClean="0"/>
              <a:t>Time: ~10 min</a:t>
            </a:r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15497" y="717297"/>
            <a:ext cx="11871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66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Commit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1537" y="2227097"/>
            <a:ext cx="539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738901"/>
            <a:ext cx="94721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$ </a:t>
            </a:r>
            <a:r>
              <a:rPr lang="en-US" sz="3600" dirty="0" err="1"/>
              <a:t>git</a:t>
            </a:r>
            <a:r>
              <a:rPr lang="en-US" sz="3600" dirty="0"/>
              <a:t> commit -m "Add three files"</a:t>
            </a:r>
            <a:endParaRPr lang="de-DE" sz="3600" dirty="0" smtClean="0"/>
          </a:p>
          <a:p>
            <a:r>
              <a:rPr lang="de-DE" sz="3600" dirty="0" smtClean="0"/>
              <a:t>$ </a:t>
            </a:r>
            <a:r>
              <a:rPr lang="en-US" sz="3600" dirty="0" err="1"/>
              <a:t>git</a:t>
            </a:r>
            <a:r>
              <a:rPr lang="en-US" sz="3600" dirty="0"/>
              <a:t> commit -a -m "Do something once </a:t>
            </a:r>
            <a:r>
              <a:rPr lang="en-US" sz="3600" dirty="0" smtClean="0"/>
              <a:t>more“</a:t>
            </a:r>
          </a:p>
          <a:p>
            <a:r>
              <a:rPr lang="de-DE" sz="3600" dirty="0" smtClean="0"/>
              <a:t>$ </a:t>
            </a:r>
            <a:r>
              <a:rPr lang="de-DE" sz="3600" dirty="0"/>
              <a:t>git reset --soft HEAD</a:t>
            </a:r>
            <a:r>
              <a:rPr lang="de-DE" sz="3600" dirty="0" smtClean="0"/>
              <a:t>^</a:t>
            </a:r>
          </a:p>
          <a:p>
            <a:r>
              <a:rPr lang="de-DE" sz="3600" dirty="0"/>
              <a:t>$ git add file-i-forgot-to-add.html</a:t>
            </a:r>
            <a:endParaRPr lang="de-DE" sz="3600" dirty="0" smtClean="0"/>
          </a:p>
          <a:p>
            <a:r>
              <a:rPr lang="en-US" sz="3600" dirty="0"/>
              <a:t>$ </a:t>
            </a:r>
            <a:r>
              <a:rPr lang="en-US" sz="3600" dirty="0" err="1"/>
              <a:t>git</a:t>
            </a:r>
            <a:r>
              <a:rPr lang="en-US" sz="3600" dirty="0"/>
              <a:t> commit --amend -m "Add the remaining file"</a:t>
            </a:r>
            <a:endParaRPr lang="de-DE" sz="3600" dirty="0" smtClean="0"/>
          </a:p>
          <a:p>
            <a:r>
              <a:rPr lang="de-DE" sz="3600" dirty="0" smtClean="0"/>
              <a:t>$ git status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8774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69" y="5755544"/>
            <a:ext cx="7771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Push your code to a repository</a:t>
            </a:r>
          </a:p>
          <a:p>
            <a:r>
              <a:rPr lang="de-DE" sz="2400" dirty="0" smtClean="0"/>
              <a:t>Clone, pull, modify, and push to your neighbours repository</a:t>
            </a:r>
          </a:p>
          <a:p>
            <a:r>
              <a:rPr lang="de-DE" sz="2400" dirty="0" smtClean="0"/>
              <a:t>Time: ~25 min</a:t>
            </a:r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15497" y="159358"/>
            <a:ext cx="11871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66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Remote repositories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1537" y="2227097"/>
            <a:ext cx="539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39338" y="1348203"/>
            <a:ext cx="879599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i="1" dirty="0" smtClean="0">
                <a:latin typeface="Consolas" panose="020B0609020204030204" pitchFamily="49" charset="0"/>
              </a:rPr>
              <a:t>create a repository on </a:t>
            </a:r>
            <a:r>
              <a:rPr lang="de-DE" sz="3600" i="1" dirty="0" err="1" smtClean="0">
                <a:latin typeface="Consolas" panose="020B0609020204030204" pitchFamily="49" charset="0"/>
              </a:rPr>
              <a:t>Github</a:t>
            </a:r>
            <a:endParaRPr lang="de-DE" sz="3600" i="1" dirty="0" smtClean="0">
              <a:latin typeface="Consolas" panose="020B0609020204030204" pitchFamily="49" charset="0"/>
            </a:endParaRPr>
          </a:p>
          <a:p>
            <a:r>
              <a:rPr lang="de-DE" sz="3600" i="1" dirty="0" smtClean="0">
                <a:latin typeface="Consolas" panose="020B0609020204030204" pitchFamily="49" charset="0"/>
              </a:rPr>
              <a:t>DO NOT CREATE README, etc…</a:t>
            </a:r>
          </a:p>
          <a:p>
            <a:r>
              <a:rPr lang="de-DE" sz="3600" i="1" dirty="0" smtClean="0">
                <a:latin typeface="Consolas" panose="020B0609020204030204" pitchFamily="49" charset="0"/>
              </a:rPr>
              <a:t>Make your neighbour a collaborator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$ </a:t>
            </a:r>
            <a:r>
              <a:rPr lang="en-US" sz="3600" dirty="0" err="1" smtClean="0">
                <a:latin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remote add </a:t>
            </a:r>
            <a:r>
              <a:rPr lang="en-US" sz="3600" dirty="0" smtClean="0">
                <a:latin typeface="Consolas" panose="020B0609020204030204" pitchFamily="49" charset="0"/>
              </a:rPr>
              <a:t>origin &lt;LINK&gt;</a:t>
            </a:r>
          </a:p>
          <a:p>
            <a:r>
              <a:rPr lang="de-DE" sz="3600" dirty="0">
                <a:latin typeface="Consolas" panose="020B0609020204030204" pitchFamily="49" charset="0"/>
              </a:rPr>
              <a:t>$ git push -u origin </a:t>
            </a:r>
            <a:r>
              <a:rPr lang="de-DE" sz="3600" dirty="0" smtClean="0">
                <a:latin typeface="Consolas" panose="020B0609020204030204" pitchFamily="49" charset="0"/>
              </a:rPr>
              <a:t>master</a:t>
            </a:r>
          </a:p>
          <a:p>
            <a:r>
              <a:rPr lang="de-DE" sz="3600" dirty="0" smtClean="0">
                <a:latin typeface="Consolas" panose="020B0609020204030204" pitchFamily="49" charset="0"/>
              </a:rPr>
              <a:t>$</a:t>
            </a:r>
            <a:r>
              <a:rPr lang="de-DE" sz="3600" i="1" dirty="0" smtClean="0">
                <a:latin typeface="Consolas" panose="020B0609020204030204" pitchFamily="49" charset="0"/>
              </a:rPr>
              <a:t> </a:t>
            </a:r>
            <a:r>
              <a:rPr lang="de-DE" altLang="de-DE" sz="3600" dirty="0">
                <a:latin typeface="Consolas" panose="020B0609020204030204" pitchFamily="49" charset="0"/>
              </a:rPr>
              <a:t>git clone </a:t>
            </a:r>
            <a:r>
              <a:rPr lang="de-DE" altLang="de-DE" sz="3600" dirty="0" smtClean="0">
                <a:latin typeface="Consolas" panose="020B0609020204030204" pitchFamily="49" charset="0"/>
              </a:rPr>
              <a:t>&lt;LINK&gt; folder-name</a:t>
            </a:r>
          </a:p>
          <a:p>
            <a:r>
              <a:rPr lang="de-DE" altLang="de-DE" sz="3600" dirty="0" smtClean="0">
                <a:latin typeface="Consolas" panose="020B0609020204030204" pitchFamily="49" charset="0"/>
              </a:rPr>
              <a:t>$ git pull</a:t>
            </a:r>
            <a:endParaRPr lang="de-DE" altLang="de-DE" sz="3600" dirty="0">
              <a:latin typeface="Consolas" panose="020B0609020204030204" pitchFamily="49" charset="0"/>
            </a:endParaRPr>
          </a:p>
          <a:p>
            <a:r>
              <a:rPr lang="de-DE" altLang="de-DE" sz="3600" dirty="0" smtClean="0">
                <a:latin typeface="Consolas" panose="020B0609020204030204" pitchFamily="49" charset="0"/>
              </a:rPr>
              <a:t> </a:t>
            </a:r>
            <a:endParaRPr lang="de-DE" altLang="de-DE" sz="3600" dirty="0">
              <a:latin typeface="Consolas" panose="020B0609020204030204" pitchFamily="49" charset="0"/>
            </a:endParaRPr>
          </a:p>
          <a:p>
            <a:endParaRPr lang="de-DE" sz="36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9925" y="1675493"/>
            <a:ext cx="14958870" cy="35687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5497" y="159358"/>
            <a:ext cx="11871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6600" dirty="0" smtClean="0">
                <a:solidFill>
                  <a:srgbClr val="FF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Branches</a:t>
            </a:r>
          </a:p>
        </p:txBody>
      </p:sp>
    </p:spTree>
    <p:extLst>
      <p:ext uri="{BB962C8B-B14F-4D97-AF65-F5344CB8AC3E}">
        <p14:creationId xmlns:p14="http://schemas.microsoft.com/office/powerpoint/2010/main" val="2694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Breitbild</PresentationFormat>
  <Paragraphs>84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Lato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Ulf Toelch</dc:creator>
  <cp:lastModifiedBy>Tölch, Ulf</cp:lastModifiedBy>
  <cp:revision>46</cp:revision>
  <dcterms:created xsi:type="dcterms:W3CDTF">2017-04-07T07:17:03Z</dcterms:created>
  <dcterms:modified xsi:type="dcterms:W3CDTF">2018-06-21T09:18:18Z</dcterms:modified>
</cp:coreProperties>
</file>