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5143500" cx="9144000"/>
  <p:notesSz cx="6858000" cy="9144000"/>
  <p:embeddedFontLst>
    <p:embeddedFont>
      <p:font typeface="Roboto"/>
      <p:regular r:id="rId27"/>
      <p:bold r:id="rId28"/>
      <p:italic r:id="rId29"/>
      <p:boldItalic r:id="rId30"/>
    </p:embeddedFont>
    <p:embeddedFont>
      <p:font typeface="Playfair Display"/>
      <p:regular r:id="rId31"/>
      <p:bold r:id="rId32"/>
      <p:italic r:id="rId33"/>
      <p:boldItalic r:id="rId34"/>
    </p:embeddedFont>
    <p:embeddedFont>
      <p:font typeface="Public Sans"/>
      <p:bold r:id="rId35"/>
      <p:boldItalic r:id="rId36"/>
    </p:embeddedFont>
    <p:embeddedFont>
      <p:font typeface="Roboto Mon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EA76E38-D829-400D-9264-D29B6077EA55}">
  <a:tblStyle styleId="{1EA76E38-D829-400D-9264-D29B6077EA55}"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9EC"/>
          </a:solidFill>
        </a:fill>
      </a:tcStyle>
    </a:wholeTbl>
    <a:band1H>
      <a:tcTxStyle/>
      <a:tcStyle>
        <a:fill>
          <a:solidFill>
            <a:srgbClr val="CAD1D8"/>
          </a:solidFill>
        </a:fill>
      </a:tcStyle>
    </a:band1H>
    <a:band2H>
      <a:tcTxStyle/>
    </a:band2H>
    <a:band1V>
      <a:tcTxStyle/>
      <a:tcStyle>
        <a:fill>
          <a:solidFill>
            <a:srgbClr val="CAD1D8"/>
          </a:solidFill>
        </a:fill>
      </a:tcStyle>
    </a:band1V>
    <a:band2V>
      <a:tcTxStyle/>
    </a:band2V>
    <a:lastCol>
      <a:tcTxStyle b="on" i="off">
        <a:font>
          <a:latin typeface="Aptos"/>
          <a:ea typeface="Aptos"/>
          <a:cs typeface="Aptos"/>
        </a:font>
        <a:schemeClr val="lt1"/>
      </a:tcTxStyle>
      <a:tcStyle>
        <a:fill>
          <a:solidFill>
            <a:schemeClr val="accent1"/>
          </a:solidFill>
        </a:fill>
      </a:tcStyle>
    </a:lastCol>
    <a:firstCol>
      <a:tcTxStyle b="on" i="off">
        <a:font>
          <a:latin typeface="Aptos"/>
          <a:ea typeface="Aptos"/>
          <a:cs typeface="Aptos"/>
        </a:font>
        <a:schemeClr val="lt1"/>
      </a:tcTxStyle>
      <a:tcStyle>
        <a:fill>
          <a:solidFill>
            <a:schemeClr val="accent1"/>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3CFFEDCD-7872-485D-8F0D-32D0EB98223D}"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7AB47C1-4CFF-42AE-839F-6572D99933A0}"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bold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oboto-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PlayfairDisplay-regular.fntdata"/><Relationship Id="rId30" Type="http://schemas.openxmlformats.org/officeDocument/2006/relationships/font" Target="fonts/Roboto-boldItalic.fntdata"/><Relationship Id="rId11" Type="http://schemas.openxmlformats.org/officeDocument/2006/relationships/slide" Target="slides/slide4.xml"/><Relationship Id="rId33" Type="http://schemas.openxmlformats.org/officeDocument/2006/relationships/font" Target="fonts/PlayfairDisplay-italic.fntdata"/><Relationship Id="rId10" Type="http://schemas.openxmlformats.org/officeDocument/2006/relationships/slide" Target="slides/slide3.xml"/><Relationship Id="rId32" Type="http://schemas.openxmlformats.org/officeDocument/2006/relationships/font" Target="fonts/PlayfairDisplay-bold.fntdata"/><Relationship Id="rId13" Type="http://schemas.openxmlformats.org/officeDocument/2006/relationships/slide" Target="slides/slide6.xml"/><Relationship Id="rId35" Type="http://schemas.openxmlformats.org/officeDocument/2006/relationships/font" Target="fonts/PublicSans-bold.fntdata"/><Relationship Id="rId12" Type="http://schemas.openxmlformats.org/officeDocument/2006/relationships/slide" Target="slides/slide5.xml"/><Relationship Id="rId34" Type="http://schemas.openxmlformats.org/officeDocument/2006/relationships/font" Target="fonts/PlayfairDisplay-boldItalic.fntdata"/><Relationship Id="rId15" Type="http://schemas.openxmlformats.org/officeDocument/2006/relationships/slide" Target="slides/slide8.xml"/><Relationship Id="rId37" Type="http://schemas.openxmlformats.org/officeDocument/2006/relationships/font" Target="fonts/RobotoMono-regular.fntdata"/><Relationship Id="rId14" Type="http://schemas.openxmlformats.org/officeDocument/2006/relationships/slide" Target="slides/slide7.xml"/><Relationship Id="rId36" Type="http://schemas.openxmlformats.org/officeDocument/2006/relationships/font" Target="fonts/PublicSans-boldItalic.fntdata"/><Relationship Id="rId17" Type="http://schemas.openxmlformats.org/officeDocument/2006/relationships/slide" Target="slides/slide10.xml"/><Relationship Id="rId39" Type="http://schemas.openxmlformats.org/officeDocument/2006/relationships/font" Target="fonts/RobotoMono-italic.fntdata"/><Relationship Id="rId16" Type="http://schemas.openxmlformats.org/officeDocument/2006/relationships/slide" Target="slides/slide9.xml"/><Relationship Id="rId38" Type="http://schemas.openxmlformats.org/officeDocument/2006/relationships/font" Target="fonts/RobotoMono-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c0c1264f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Carina: </a:t>
            </a:r>
            <a:r>
              <a:rPr lang="en">
                <a:solidFill>
                  <a:schemeClr val="dk1"/>
                </a:solidFill>
              </a:rPr>
              <a:t>13-16</a:t>
            </a:r>
            <a:endParaRPr>
              <a:solidFill>
                <a:schemeClr val="dk1"/>
              </a:solidFill>
            </a:endParaRPr>
          </a:p>
          <a:p>
            <a:pPr indent="0" lvl="0" marL="0" rtl="0" algn="l">
              <a:spcBef>
                <a:spcPts val="0"/>
              </a:spcBef>
              <a:spcAft>
                <a:spcPts val="0"/>
              </a:spcAft>
              <a:buNone/>
            </a:pPr>
            <a:r>
              <a:rPr lang="en">
                <a:solidFill>
                  <a:schemeClr val="dk1"/>
                </a:solidFill>
              </a:rPr>
              <a:t>John: 1-4 17-18</a:t>
            </a:r>
            <a:endParaRPr>
              <a:solidFill>
                <a:schemeClr val="dk1"/>
              </a:solidFill>
            </a:endParaRPr>
          </a:p>
          <a:p>
            <a:pPr indent="0" lvl="0" marL="0" rtl="0" algn="l">
              <a:spcBef>
                <a:spcPts val="0"/>
              </a:spcBef>
              <a:spcAft>
                <a:spcPts val="0"/>
              </a:spcAft>
              <a:buNone/>
            </a:pPr>
            <a:r>
              <a:rPr lang="en">
                <a:solidFill>
                  <a:schemeClr val="dk1"/>
                </a:solidFill>
              </a:rPr>
              <a:t>Yuqing: 5-8</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Irfan: 9-12</a:t>
            </a:r>
            <a:endParaRPr>
              <a:solidFill>
                <a:schemeClr val="dk1"/>
              </a:solidFill>
            </a:endParaRPr>
          </a:p>
        </p:txBody>
      </p:sp>
      <p:sp>
        <p:nvSpPr>
          <p:cNvPr id="127" name="Google Shape;127;g2c0c1264fc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c2fe8ce4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Accuracy: This is the ratio of correct predictions to total predictions. The LightGBM model has the highest accuracy of 0.6279, meaning it correctly predicted the loan status about 62.79% of the time.</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Precision: This is the ratio of true positives to the sum of true positives and false positives. It shows how precise the model is in predicting positive instances. The LightGBM model has the highest precision of 0.6309, meaning when it predicts a loan will default, it is correct about 63.09% of the time.</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Recall (Sensitivity): This is the ratio of true positives to the sum of true positives and false negatives. It shows the ability of the model to find all the positive instances. The CatBoost model has the highest recall of 0.6356, meaning it correctly identifies 63.56% of all defaulted loans.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F1-Score: This is the harmonic mean of Precision and Recall and gives a better measure of the incorrectly classified cases than the Accuracy Metric. The CatBoost and LightGBM models both have the highest F1-Score of 0.6317 and 0.6307 respectively, indicating a balance between precision and recall.</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ROC AUC: This is the area under the receiver operating characteristic curve. The LightGBM model has the highest ROC AUC of 0.6278, indicating that this model has the best overall performance across all possible classification thresholds.</a:t>
            </a:r>
            <a:endParaRPr sz="1300"/>
          </a:p>
          <a:p>
            <a:pPr indent="0" lvl="0" marL="0" rtl="0" algn="l">
              <a:spcBef>
                <a:spcPts val="0"/>
              </a:spcBef>
              <a:spcAft>
                <a:spcPts val="0"/>
              </a:spcAft>
              <a:buNone/>
            </a:pPr>
            <a:r>
              <a:t/>
            </a:r>
            <a:endParaRPr sz="1300"/>
          </a:p>
          <a:p>
            <a:pPr indent="0" lvl="0" marL="0" rtl="0" algn="l">
              <a:lnSpc>
                <a:spcPct val="115000"/>
              </a:lnSpc>
              <a:spcBef>
                <a:spcPts val="900"/>
              </a:spcBef>
              <a:spcAft>
                <a:spcPts val="0"/>
              </a:spcAft>
              <a:buClr>
                <a:schemeClr val="dk1"/>
              </a:buClr>
              <a:buSzPts val="1100"/>
              <a:buFont typeface="Arial"/>
              <a:buNone/>
            </a:pPr>
            <a:r>
              <a:rPr lang="en" sz="1400">
                <a:solidFill>
                  <a:srgbClr val="111111"/>
                </a:solidFill>
                <a:latin typeface="Public Sans"/>
                <a:ea typeface="Public Sans"/>
                <a:cs typeface="Public Sans"/>
                <a:sym typeface="Public Sans"/>
              </a:rPr>
              <a:t>Overall, </a:t>
            </a:r>
            <a:r>
              <a:rPr b="1" lang="en" sz="1400">
                <a:solidFill>
                  <a:srgbClr val="111111"/>
                </a:solidFill>
                <a:latin typeface="Public Sans"/>
                <a:ea typeface="Public Sans"/>
                <a:cs typeface="Public Sans"/>
                <a:sym typeface="Public Sans"/>
              </a:rPr>
              <a:t>LightGBM</a:t>
            </a:r>
            <a:r>
              <a:rPr lang="en" sz="1400">
                <a:solidFill>
                  <a:srgbClr val="111111"/>
                </a:solidFill>
                <a:latin typeface="Public Sans"/>
                <a:ea typeface="Public Sans"/>
                <a:cs typeface="Public Sans"/>
                <a:sym typeface="Public Sans"/>
              </a:rPr>
              <a:t> and </a:t>
            </a:r>
            <a:r>
              <a:rPr b="1" lang="en" sz="1400">
                <a:solidFill>
                  <a:srgbClr val="111111"/>
                </a:solidFill>
                <a:latin typeface="Public Sans"/>
                <a:ea typeface="Public Sans"/>
                <a:cs typeface="Public Sans"/>
                <a:sym typeface="Public Sans"/>
              </a:rPr>
              <a:t>CatBoost</a:t>
            </a:r>
            <a:r>
              <a:rPr lang="en" sz="1400">
                <a:solidFill>
                  <a:srgbClr val="111111"/>
                </a:solidFill>
                <a:latin typeface="Public Sans"/>
                <a:ea typeface="Public Sans"/>
                <a:cs typeface="Public Sans"/>
                <a:sym typeface="Public Sans"/>
              </a:rPr>
              <a:t> are the most effective models for predicting default payments</a:t>
            </a:r>
            <a:endParaRPr sz="1300"/>
          </a:p>
        </p:txBody>
      </p:sp>
      <p:sp>
        <p:nvSpPr>
          <p:cNvPr id="195" name="Google Shape;195;g2c2fe8ce44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c2fe8ce443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Clr>
                <a:schemeClr val="dk1"/>
              </a:buClr>
              <a:buSzPts val="1100"/>
              <a:buFont typeface="Arial"/>
              <a:buNone/>
            </a:pPr>
            <a:r>
              <a:rPr lang="en" sz="1500">
                <a:solidFill>
                  <a:srgbClr val="111111"/>
                </a:solidFill>
                <a:highlight>
                  <a:srgbClr val="F7F7F7"/>
                </a:highlight>
                <a:latin typeface="Roboto"/>
                <a:ea typeface="Roboto"/>
                <a:cs typeface="Roboto"/>
                <a:sym typeface="Roboto"/>
              </a:rPr>
              <a:t>An optimal threshold of 0.51 is very close to 0.5, which is the default threshold. This means that if the predicted probability is greater than 0.51, the model will predict the positive class; otherwise, it will predict the negative class. In this case it suggests that slightly more certainty in predicting the positive class is required compared to the default threshold of 0.5. This might be beneficial if false positives (i.e., identifying an on-time applicant as default) are particularly costly for the loan company.</a:t>
            </a:r>
            <a:endParaRPr sz="1500">
              <a:solidFill>
                <a:srgbClr val="111111"/>
              </a:solidFill>
              <a:highlight>
                <a:srgbClr val="F7F7F7"/>
              </a:highlight>
              <a:latin typeface="Roboto"/>
              <a:ea typeface="Roboto"/>
              <a:cs typeface="Roboto"/>
              <a:sym typeface="Roboto"/>
            </a:endParaRPr>
          </a:p>
          <a:p>
            <a:pPr indent="0" lvl="0" marL="0" rtl="0" algn="l">
              <a:lnSpc>
                <a:spcPct val="115000"/>
              </a:lnSpc>
              <a:spcBef>
                <a:spcPts val="0"/>
              </a:spcBef>
              <a:spcAft>
                <a:spcPts val="0"/>
              </a:spcAft>
              <a:buNone/>
            </a:pPr>
            <a:r>
              <a:t/>
            </a:r>
            <a:endParaRPr sz="1500">
              <a:solidFill>
                <a:srgbClr val="111111"/>
              </a:solidFill>
              <a:highlight>
                <a:srgbClr val="F7F7F7"/>
              </a:highlight>
              <a:latin typeface="Roboto"/>
              <a:ea typeface="Roboto"/>
              <a:cs typeface="Roboto"/>
              <a:sym typeface="Roboto"/>
            </a:endParaRPr>
          </a:p>
          <a:p>
            <a:pPr indent="0" lvl="0" marL="0" rtl="0" algn="l">
              <a:lnSpc>
                <a:spcPct val="115000"/>
              </a:lnSpc>
              <a:spcBef>
                <a:spcPts val="0"/>
              </a:spcBef>
              <a:spcAft>
                <a:spcPts val="0"/>
              </a:spcAft>
              <a:buNone/>
            </a:pPr>
            <a:r>
              <a:rPr lang="en" sz="1500">
                <a:solidFill>
                  <a:srgbClr val="111111"/>
                </a:solidFill>
                <a:highlight>
                  <a:srgbClr val="F7F7F7"/>
                </a:highlight>
                <a:latin typeface="Roboto"/>
                <a:ea typeface="Roboto"/>
                <a:cs typeface="Roboto"/>
                <a:sym typeface="Roboto"/>
              </a:rPr>
              <a:t>An optimal threshold of 0.49 is slightly less than the default threshold of 0.5. This means that if the predicted probability is greater than 0.49, the model will predict the positive class; otherwise, it will predict the negative class.  In this case it suggests that the model requires a bit less certainty to predict the positive class compared to the default threshold of 0.5. This might be beneficial if false negatives (i.e., identifying a default applicant as on-time applicant) are particularly costly.</a:t>
            </a:r>
            <a:endParaRPr sz="1400"/>
          </a:p>
          <a:p>
            <a:pPr indent="0" lvl="0" marL="0" rtl="0" algn="l">
              <a:spcBef>
                <a:spcPts val="0"/>
              </a:spcBef>
              <a:spcAft>
                <a:spcPts val="0"/>
              </a:spcAft>
              <a:buNone/>
            </a:pPr>
            <a:r>
              <a:t/>
            </a:r>
            <a:endParaRPr sz="1400"/>
          </a:p>
          <a:p>
            <a:pPr indent="0" lvl="0" marL="0" rtl="0" algn="l">
              <a:lnSpc>
                <a:spcPct val="115000"/>
              </a:lnSpc>
              <a:spcBef>
                <a:spcPts val="900"/>
              </a:spcBef>
              <a:spcAft>
                <a:spcPts val="0"/>
              </a:spcAft>
              <a:buClr>
                <a:schemeClr val="dk1"/>
              </a:buClr>
              <a:buSzPts val="1100"/>
              <a:buFont typeface="Arial"/>
              <a:buNone/>
            </a:pPr>
            <a:r>
              <a:rPr lang="en" sz="1500">
                <a:solidFill>
                  <a:srgbClr val="111111"/>
                </a:solidFill>
                <a:highlight>
                  <a:srgbClr val="F7F7F7"/>
                </a:highlight>
                <a:latin typeface="Roboto"/>
                <a:ea typeface="Roboto"/>
                <a:cs typeface="Roboto"/>
                <a:sym typeface="Roboto"/>
              </a:rPr>
              <a:t>Also, both models have similar AUC values</a:t>
            </a:r>
            <a:endParaRPr sz="1500">
              <a:solidFill>
                <a:srgbClr val="111111"/>
              </a:solidFill>
              <a:highlight>
                <a:srgbClr val="F7F7F7"/>
              </a:highlight>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3" name="Google Shape;203;g2c2fe8ce443_2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c2fe8ce443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We could make recommendations based on different applications.</a:t>
            </a:r>
            <a:endParaRPr sz="1300"/>
          </a:p>
          <a:p>
            <a:pPr indent="-317500" lvl="0" marL="457200" rtl="0" algn="l">
              <a:lnSpc>
                <a:spcPct val="115000"/>
              </a:lnSpc>
              <a:spcBef>
                <a:spcPts val="900"/>
              </a:spcBef>
              <a:spcAft>
                <a:spcPts val="0"/>
              </a:spcAft>
              <a:buClr>
                <a:srgbClr val="111111"/>
              </a:buClr>
              <a:buSzPts val="1400"/>
              <a:buFont typeface="Roboto"/>
              <a:buChar char="●"/>
            </a:pPr>
            <a:r>
              <a:rPr lang="en" sz="1400">
                <a:solidFill>
                  <a:srgbClr val="111111"/>
                </a:solidFill>
                <a:highlight>
                  <a:srgbClr val="F7F7F7"/>
                </a:highlight>
                <a:latin typeface="Roboto"/>
                <a:ea typeface="Roboto"/>
                <a:cs typeface="Roboto"/>
                <a:sym typeface="Roboto"/>
              </a:rPr>
              <a:t>Risk Assessment: Using the LightGBM model for risk assessment. It has the highest accuracy (0.6279) and precision (0.6309), making it ideal for correctly predicting loan status and missed payments, which is crucial for assessing risk.</a:t>
            </a:r>
            <a:endParaRPr sz="1400">
              <a:solidFill>
                <a:srgbClr val="111111"/>
              </a:solidFill>
              <a:highlight>
                <a:srgbClr val="F7F7F7"/>
              </a:highlight>
              <a:latin typeface="Roboto"/>
              <a:ea typeface="Roboto"/>
              <a:cs typeface="Roboto"/>
              <a:sym typeface="Roboto"/>
            </a:endParaRPr>
          </a:p>
          <a:p>
            <a:pPr indent="-317500" lvl="0" marL="457200" rtl="0" algn="l">
              <a:lnSpc>
                <a:spcPct val="115000"/>
              </a:lnSpc>
              <a:spcBef>
                <a:spcPts val="0"/>
              </a:spcBef>
              <a:spcAft>
                <a:spcPts val="0"/>
              </a:spcAft>
              <a:buClr>
                <a:srgbClr val="111111"/>
              </a:buClr>
              <a:buSzPts val="1400"/>
              <a:buFont typeface="Roboto"/>
              <a:buChar char="●"/>
            </a:pPr>
            <a:r>
              <a:rPr lang="en" sz="1400">
                <a:solidFill>
                  <a:srgbClr val="111111"/>
                </a:solidFill>
                <a:highlight>
                  <a:srgbClr val="F7F7F7"/>
                </a:highlight>
                <a:latin typeface="Roboto"/>
                <a:ea typeface="Roboto"/>
                <a:cs typeface="Roboto"/>
                <a:sym typeface="Roboto"/>
              </a:rPr>
              <a:t>Loan Approval Process: Incorporating the LightGBM model into the loan approval process. Its high precision (0.6309) makes it effective at correctly predicting missed payments, helping to inform decisions about who to lend to.</a:t>
            </a:r>
            <a:endParaRPr sz="1400">
              <a:solidFill>
                <a:srgbClr val="111111"/>
              </a:solidFill>
              <a:highlight>
                <a:srgbClr val="F7F7F7"/>
              </a:highlight>
              <a:latin typeface="Roboto"/>
              <a:ea typeface="Roboto"/>
              <a:cs typeface="Roboto"/>
              <a:sym typeface="Roboto"/>
            </a:endParaRPr>
          </a:p>
          <a:p>
            <a:pPr indent="-317500" lvl="0" marL="457200" rtl="0" algn="l">
              <a:lnSpc>
                <a:spcPct val="115000"/>
              </a:lnSpc>
              <a:spcBef>
                <a:spcPts val="0"/>
              </a:spcBef>
              <a:spcAft>
                <a:spcPts val="0"/>
              </a:spcAft>
              <a:buClr>
                <a:srgbClr val="111111"/>
              </a:buClr>
              <a:buSzPts val="1400"/>
              <a:buFont typeface="Roboto"/>
              <a:buChar char="●"/>
            </a:pPr>
            <a:r>
              <a:rPr lang="en" sz="1400">
                <a:solidFill>
                  <a:srgbClr val="111111"/>
                </a:solidFill>
                <a:highlight>
                  <a:srgbClr val="F7F7F7"/>
                </a:highlight>
                <a:latin typeface="Roboto"/>
                <a:ea typeface="Roboto"/>
                <a:cs typeface="Roboto"/>
                <a:sym typeface="Roboto"/>
              </a:rPr>
              <a:t>Personalized Loan Offers: Using the LightGBM or CatBoost models with high accuracy and precision can help predict the risk of missed payments, allowing the company to offer more favorable terms to lower-risk applicants.</a:t>
            </a:r>
            <a:endParaRPr sz="1400">
              <a:solidFill>
                <a:srgbClr val="111111"/>
              </a:solidFill>
              <a:highlight>
                <a:srgbClr val="F7F7F7"/>
              </a:highlight>
              <a:latin typeface="Roboto"/>
              <a:ea typeface="Roboto"/>
              <a:cs typeface="Roboto"/>
              <a:sym typeface="Roboto"/>
            </a:endParaRPr>
          </a:p>
          <a:p>
            <a:pPr indent="-317500" lvl="0" marL="457200" rtl="0" algn="l">
              <a:lnSpc>
                <a:spcPct val="115000"/>
              </a:lnSpc>
              <a:spcBef>
                <a:spcPts val="0"/>
              </a:spcBef>
              <a:spcAft>
                <a:spcPts val="0"/>
              </a:spcAft>
              <a:buClr>
                <a:srgbClr val="111111"/>
              </a:buClr>
              <a:buSzPts val="1400"/>
              <a:buFont typeface="Roboto"/>
              <a:buChar char="●"/>
            </a:pPr>
            <a:r>
              <a:rPr lang="en" sz="1400">
                <a:solidFill>
                  <a:srgbClr val="111111"/>
                </a:solidFill>
                <a:highlight>
                  <a:srgbClr val="F7F7F7"/>
                </a:highlight>
                <a:latin typeface="Roboto"/>
                <a:ea typeface="Roboto"/>
                <a:cs typeface="Roboto"/>
                <a:sym typeface="Roboto"/>
              </a:rPr>
              <a:t>Early Intervention Strategies: Implement early intervention strategies using the CatBoost model. It has the highest recall (0.6356), making it effective at correctly identifying most of the actual missed payments. This allows the company to implement strategies like financial counseling or flexible repayment plans for high-risk applicants.</a:t>
            </a:r>
            <a:endParaRPr sz="1400">
              <a:solidFill>
                <a:srgbClr val="111111"/>
              </a:solidFill>
              <a:highlight>
                <a:srgbClr val="F7F7F7"/>
              </a:highlight>
              <a:latin typeface="Roboto"/>
              <a:ea typeface="Roboto"/>
              <a:cs typeface="Roboto"/>
              <a:sym typeface="Roboto"/>
            </a:endParaRPr>
          </a:p>
          <a:p>
            <a:pPr indent="-317500" lvl="0" marL="457200" rtl="0" algn="l">
              <a:lnSpc>
                <a:spcPct val="115000"/>
              </a:lnSpc>
              <a:spcBef>
                <a:spcPts val="0"/>
              </a:spcBef>
              <a:spcAft>
                <a:spcPts val="0"/>
              </a:spcAft>
              <a:buClr>
                <a:srgbClr val="111111"/>
              </a:buClr>
              <a:buSzPts val="1400"/>
              <a:buFont typeface="Roboto"/>
              <a:buChar char="●"/>
            </a:pPr>
            <a:r>
              <a:rPr lang="en" sz="1400">
                <a:solidFill>
                  <a:srgbClr val="111111"/>
                </a:solidFill>
                <a:highlight>
                  <a:srgbClr val="F7F7F7"/>
                </a:highlight>
                <a:latin typeface="Roboto"/>
                <a:ea typeface="Roboto"/>
                <a:cs typeface="Roboto"/>
                <a:sym typeface="Roboto"/>
              </a:rPr>
              <a:t>Automated Decision-Making: Automate part of the decision-making process using the LightGBM or CatBoost models. These models’ high performance can speed up the loan approval process and reduce the workload of loan officers.</a:t>
            </a:r>
            <a:endParaRPr sz="1400">
              <a:solidFill>
                <a:srgbClr val="111111"/>
              </a:solidFill>
              <a:highlight>
                <a:srgbClr val="F7F7F7"/>
              </a:highlight>
              <a:latin typeface="Roboto"/>
              <a:ea typeface="Roboto"/>
              <a:cs typeface="Roboto"/>
              <a:sym typeface="Roboto"/>
            </a:endParaRPr>
          </a:p>
          <a:p>
            <a:pPr indent="-317500" lvl="0" marL="457200" rtl="0" algn="l">
              <a:lnSpc>
                <a:spcPct val="115000"/>
              </a:lnSpc>
              <a:spcBef>
                <a:spcPts val="0"/>
              </a:spcBef>
              <a:spcAft>
                <a:spcPts val="0"/>
              </a:spcAft>
              <a:buClr>
                <a:srgbClr val="111111"/>
              </a:buClr>
              <a:buSzPts val="1400"/>
              <a:buFont typeface="Roboto"/>
              <a:buChar char="●"/>
            </a:pPr>
            <a:r>
              <a:rPr lang="en" sz="1400">
                <a:solidFill>
                  <a:srgbClr val="111111"/>
                </a:solidFill>
                <a:highlight>
                  <a:srgbClr val="F7F7F7"/>
                </a:highlight>
                <a:latin typeface="Roboto"/>
                <a:ea typeface="Roboto"/>
                <a:cs typeface="Roboto"/>
                <a:sym typeface="Roboto"/>
              </a:rPr>
              <a:t>Policy Development: Use the LightGBM or CatBoost models to inform company policies. The insights gained from these models can help the company adjust its policies to reduce the risk of missed payments. For example, if the models find that applicants with higher credit scores are less likely to miss a payment, the company could decide to increase the minimum credit score required for a loan.</a:t>
            </a:r>
            <a:endParaRPr sz="1400">
              <a:solidFill>
                <a:srgbClr val="111111"/>
              </a:solidFill>
              <a:highlight>
                <a:srgbClr val="F7F7F7"/>
              </a:highlight>
              <a:latin typeface="Roboto"/>
              <a:ea typeface="Roboto"/>
              <a:cs typeface="Roboto"/>
              <a:sym typeface="Roboto"/>
            </a:endParaRPr>
          </a:p>
        </p:txBody>
      </p:sp>
      <p:sp>
        <p:nvSpPr>
          <p:cNvPr id="215" name="Google Shape;215;g2c2fe8ce443_2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c33f112971_6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Carina: </a:t>
            </a:r>
            <a:r>
              <a:rPr lang="en">
                <a:solidFill>
                  <a:schemeClr val="dk1"/>
                </a:solidFill>
              </a:rPr>
              <a:t>13-16</a:t>
            </a:r>
            <a:endParaRPr>
              <a:solidFill>
                <a:schemeClr val="dk1"/>
              </a:solidFill>
            </a:endParaRPr>
          </a:p>
          <a:p>
            <a:pPr indent="0" lvl="0" marL="0" rtl="0" algn="l">
              <a:spcBef>
                <a:spcPts val="0"/>
              </a:spcBef>
              <a:spcAft>
                <a:spcPts val="0"/>
              </a:spcAft>
              <a:buNone/>
            </a:pPr>
            <a:r>
              <a:rPr lang="en">
                <a:solidFill>
                  <a:schemeClr val="dk1"/>
                </a:solidFill>
              </a:rPr>
              <a:t>John: 1-4 17-18</a:t>
            </a:r>
            <a:endParaRPr>
              <a:solidFill>
                <a:schemeClr val="dk1"/>
              </a:solidFill>
            </a:endParaRPr>
          </a:p>
          <a:p>
            <a:pPr indent="0" lvl="0" marL="0" rtl="0" algn="l">
              <a:spcBef>
                <a:spcPts val="0"/>
              </a:spcBef>
              <a:spcAft>
                <a:spcPts val="0"/>
              </a:spcAft>
              <a:buNone/>
            </a:pPr>
            <a:r>
              <a:rPr lang="en">
                <a:solidFill>
                  <a:schemeClr val="dk1"/>
                </a:solidFill>
              </a:rPr>
              <a:t>Yuqing: 5-8</a:t>
            </a:r>
            <a:endParaRPr>
              <a:solidFill>
                <a:schemeClr val="dk1"/>
              </a:solidFill>
            </a:endParaRPr>
          </a:p>
          <a:p>
            <a:pPr indent="0" lvl="0" marL="0" rtl="0" algn="l">
              <a:spcBef>
                <a:spcPts val="0"/>
              </a:spcBef>
              <a:spcAft>
                <a:spcPts val="0"/>
              </a:spcAft>
              <a:buNone/>
            </a:pPr>
            <a:r>
              <a:rPr lang="en">
                <a:solidFill>
                  <a:schemeClr val="dk1"/>
                </a:solidFill>
              </a:rPr>
              <a:t>Irfan: 9-12</a:t>
            </a:r>
            <a:endParaRPr>
              <a:solidFill>
                <a:schemeClr val="dk1"/>
              </a:solidFill>
            </a:endParaRPr>
          </a:p>
        </p:txBody>
      </p:sp>
      <p:sp>
        <p:nvSpPr>
          <p:cNvPr id="222" name="Google Shape;222;g2c33f112971_6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6b5b2a73c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26b5b2a73c3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c2fe8ce4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2c2fe8ce443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c2fe8ce443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2c2fe8ce443_3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c2fe8ce443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Irfan / John - Connect to deliverables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Risk Assessment: For risk assessment, you would want a model that has a high ROC AUC score as it considers both false positives and false negatives. In this case, the LightGBM model with the highest ROC AUC score would be a good choice.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Targeted Marketing: For targeted marketing, a model with high recall would be useful as it would minimize the chance of overlooking potential customers (false negatives). The CatBoost model, which has the highest recall, would be a good choice.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Improving Customer Experience: For improving customer experience, a model with high accuracy would be beneficial as it would correctly classify the most instances. The LightGBM model, which has the highest accuracy, would be suitable 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Automating Loan Approval Process: For automating the loan approval process, a model with a high F1-Score would be useful as it balances both precision and recall. Both the LightGBM and CatBoost models, which have the highest F1-Scores, would be good choices.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Fraud Detection: For fraud detection, a model with high precision would be beneficial as it would minimize the chance of falsely flagging a loan as fraudulent (false positives). The LightGBM model, which has the highest precision, would be suitable here.</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Policy Adjustment: For policy adjustment, a model with high precision would be beneficial as it would minimize the chance of approving risky loans (false positives). The LightGBM model, which has the highest precision, would be suitable here.</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4" name="Google Shape;254;g2c2fe8ce443_3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c11e03a2b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Update with default loan approach</a:t>
            </a:r>
            <a:endParaRPr>
              <a:solidFill>
                <a:schemeClr val="dk1"/>
              </a:solidFill>
            </a:endParaRPr>
          </a:p>
          <a:p>
            <a:pPr indent="0" lvl="0" marL="0" rtl="0" algn="l">
              <a:spcBef>
                <a:spcPts val="0"/>
              </a:spcBef>
              <a:spcAft>
                <a:spcPts val="0"/>
              </a:spcAft>
              <a:buNone/>
            </a:pPr>
            <a:r>
              <a:rPr lang="en">
                <a:latin typeface="Calibri"/>
                <a:ea typeface="Calibri"/>
                <a:cs typeface="Calibri"/>
                <a:sym typeface="Calibri"/>
              </a:rPr>
              <a:t> - John 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Verbal input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Accuracy: the model trained on the combined dataset is slightly more likely to correctly predict whether any given loan (regardless of the applicant’s gender) will be approved.</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Precision: the precision is similar for all three datasets, indicating that the models are similarly reliable at predicting loan approvals.</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Recall:  the recall is highest for the male dataset, indicating that the model trained on the male dataset is better at identifying loans that will be approved.</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F1 Score:  F1 score is highest for the male dataset, indicating that the model trained on the male dataset has the best balance between precision and recall.</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ROC AUC: the ROC AUC is similar for all three datasets, indicating that all models have similar abilities to distinguish between loan approvals and denials.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298450" lvl="0" marL="457200" rtl="0" algn="l">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Lower metrics can be attributed to reduced data quantity and diversity.</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The difficulty in predicting positive instances of loan approval for females could be due to several factors:</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Data Imbalance: If the dataset contains significantly more data about male applicants than female applicants, the model may be biased towards predicting outcomes for males.</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Feature Representation: If certain features that are particularly important for predicting loan approval for females are not well represented or are missing in the dataset, this could affect the model’s performance.</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Bias in Data: If there is any bias in the data collection process, such as certain types of applicants being more likely to be approved for a loan, this could be reflected in the model’s predictions.</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Complex Interactions: There may be complex interactions between gender and other features that the model is not capturing.</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Overfitting or Underfitting: If the model is too complex, it may overfit to the male data and perform poorly on the female data. Conversely, if the model is too simple, it may underfit the female data.</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It’s important to investigate these potential issues to understand why the model is having difficulty predicting loan approval for females. This could involve exploring the data more thoroughly, trying different model architectures, or using techniques to handle imbalanced data.</a:t>
            </a:r>
            <a:endParaRPr>
              <a:solidFill>
                <a:schemeClr val="dk1"/>
              </a:solidFill>
              <a:latin typeface="Calibri"/>
              <a:ea typeface="Calibri"/>
              <a:cs typeface="Calibri"/>
              <a:sym typeface="Calibri"/>
            </a:endParaRPr>
          </a:p>
        </p:txBody>
      </p:sp>
      <p:sp>
        <p:nvSpPr>
          <p:cNvPr id="262" name="Google Shape;262;g2c11e03a2b4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c0c1264fc5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g2c0c1264fc5_0_6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c0c1264fc5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 complete once all slides/headings completed - John S.</a:t>
            </a:r>
            <a:endParaRPr/>
          </a:p>
        </p:txBody>
      </p:sp>
      <p:sp>
        <p:nvSpPr>
          <p:cNvPr id="135" name="Google Shape;135;g2c0c1264fc5_0_1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c0c1264fc5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COMPLETE _ John S.</a:t>
            </a:r>
            <a:endParaRPr/>
          </a:p>
        </p:txBody>
      </p:sp>
      <p:sp>
        <p:nvSpPr>
          <p:cNvPr id="142" name="Google Shape;142;g2c0c1264fc5_0_4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c0c1264fc5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100% COMPLETE - </a:t>
            </a:r>
            <a:r>
              <a:rPr lang="en">
                <a:solidFill>
                  <a:schemeClr val="dk1"/>
                </a:solidFill>
              </a:rPr>
              <a:t>John 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Update with default loan approach</a:t>
            </a:r>
            <a:endParaRPr>
              <a:solidFill>
                <a:schemeClr val="dk1"/>
              </a:solidFill>
            </a:endParaRPr>
          </a:p>
        </p:txBody>
      </p:sp>
      <p:sp>
        <p:nvSpPr>
          <p:cNvPr id="149" name="Google Shape;149;g2c0c1264fc5_0_4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c0c1264fc5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test balancing</a:t>
            </a:r>
            <a:endParaRPr/>
          </a:p>
        </p:txBody>
      </p:sp>
      <p:sp>
        <p:nvSpPr>
          <p:cNvPr id="157" name="Google Shape;157;g2c0c1264fc5_0_4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b5b2a73c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26b5b2a73c3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6bbac737d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26bbac737d5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b7ecea6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04800" lvl="0" marL="457200" rtl="0" algn="l">
              <a:lnSpc>
                <a:spcPct val="115000"/>
              </a:lnSpc>
              <a:spcBef>
                <a:spcPts val="900"/>
              </a:spcBef>
              <a:spcAft>
                <a:spcPts val="0"/>
              </a:spcAft>
              <a:buClr>
                <a:srgbClr val="111111"/>
              </a:buClr>
              <a:buSzPts val="1200"/>
              <a:buFont typeface="Roboto"/>
              <a:buChar char="●"/>
            </a:pPr>
            <a:r>
              <a:rPr lang="en" sz="1200">
                <a:solidFill>
                  <a:srgbClr val="111111"/>
                </a:solidFill>
                <a:highlight>
                  <a:srgbClr val="F7F7F7"/>
                </a:highlight>
                <a:latin typeface="Roboto"/>
                <a:ea typeface="Roboto"/>
                <a:cs typeface="Roboto"/>
                <a:sym typeface="Roboto"/>
              </a:rPr>
              <a:t>Accuracy: This is the proportion of correct predictions (both true positives and true negatives) among the total number of cases examined. It’s a good measure when the target variable classes in the data are nearly balanced. It can be used to get a general idea of how well the model is predicting both classes.</a:t>
            </a:r>
            <a:endParaRPr sz="1200">
              <a:solidFill>
                <a:srgbClr val="111111"/>
              </a:solidFill>
              <a:highlight>
                <a:srgbClr val="F7F7F7"/>
              </a:highlight>
              <a:latin typeface="Roboto"/>
              <a:ea typeface="Roboto"/>
              <a:cs typeface="Roboto"/>
              <a:sym typeface="Roboto"/>
            </a:endParaRPr>
          </a:p>
          <a:p>
            <a:pPr indent="-304800" lvl="0" marL="457200" rtl="0" algn="l">
              <a:lnSpc>
                <a:spcPct val="115000"/>
              </a:lnSpc>
              <a:spcBef>
                <a:spcPts val="0"/>
              </a:spcBef>
              <a:spcAft>
                <a:spcPts val="0"/>
              </a:spcAft>
              <a:buClr>
                <a:srgbClr val="111111"/>
              </a:buClr>
              <a:buSzPts val="1200"/>
              <a:buFont typeface="Roboto"/>
              <a:buChar char="●"/>
            </a:pPr>
            <a:r>
              <a:rPr lang="en" sz="1200">
                <a:solidFill>
                  <a:srgbClr val="111111"/>
                </a:solidFill>
                <a:highlight>
                  <a:srgbClr val="F7F7F7"/>
                </a:highlight>
                <a:latin typeface="Roboto"/>
                <a:ea typeface="Roboto"/>
                <a:cs typeface="Roboto"/>
                <a:sym typeface="Roboto"/>
              </a:rPr>
              <a:t>Precision: This is the proportion of true positive predictions (i.e., the model correctly predicted a default) among all positive predictions. It’s a good measure when the cost of a false positive is high. It can be used to understand how well the model is predicting defaults.</a:t>
            </a:r>
            <a:endParaRPr sz="1200">
              <a:solidFill>
                <a:srgbClr val="111111"/>
              </a:solidFill>
              <a:highlight>
                <a:srgbClr val="F7F7F7"/>
              </a:highlight>
              <a:latin typeface="Roboto"/>
              <a:ea typeface="Roboto"/>
              <a:cs typeface="Roboto"/>
              <a:sym typeface="Roboto"/>
            </a:endParaRPr>
          </a:p>
          <a:p>
            <a:pPr indent="-304800" lvl="0" marL="457200" rtl="0" algn="l">
              <a:lnSpc>
                <a:spcPct val="115000"/>
              </a:lnSpc>
              <a:spcBef>
                <a:spcPts val="0"/>
              </a:spcBef>
              <a:spcAft>
                <a:spcPts val="0"/>
              </a:spcAft>
              <a:buClr>
                <a:srgbClr val="111111"/>
              </a:buClr>
              <a:buSzPts val="1200"/>
              <a:buFont typeface="Roboto"/>
              <a:buChar char="●"/>
            </a:pPr>
            <a:r>
              <a:rPr lang="en" sz="1200">
                <a:solidFill>
                  <a:srgbClr val="111111"/>
                </a:solidFill>
                <a:highlight>
                  <a:srgbClr val="F7F7F7"/>
                </a:highlight>
                <a:latin typeface="Roboto"/>
                <a:ea typeface="Roboto"/>
                <a:cs typeface="Roboto"/>
                <a:sym typeface="Roboto"/>
              </a:rPr>
              <a:t>Recall: This is the proportion of true positive predictions among all actual positives. It’s a good measure when the cost of a false negative is high. It can be used to understand how well the model is identifying actual defaults.</a:t>
            </a:r>
            <a:endParaRPr sz="1200">
              <a:solidFill>
                <a:srgbClr val="111111"/>
              </a:solidFill>
              <a:highlight>
                <a:srgbClr val="F7F7F7"/>
              </a:highlight>
              <a:latin typeface="Roboto"/>
              <a:ea typeface="Roboto"/>
              <a:cs typeface="Roboto"/>
              <a:sym typeface="Roboto"/>
            </a:endParaRPr>
          </a:p>
          <a:p>
            <a:pPr indent="-304800" lvl="0" marL="457200" rtl="0" algn="l">
              <a:lnSpc>
                <a:spcPct val="115000"/>
              </a:lnSpc>
              <a:spcBef>
                <a:spcPts val="0"/>
              </a:spcBef>
              <a:spcAft>
                <a:spcPts val="0"/>
              </a:spcAft>
              <a:buClr>
                <a:srgbClr val="111111"/>
              </a:buClr>
              <a:buSzPts val="1200"/>
              <a:buFont typeface="Roboto"/>
              <a:buChar char="●"/>
            </a:pPr>
            <a:r>
              <a:rPr lang="en" sz="1200">
                <a:solidFill>
                  <a:srgbClr val="111111"/>
                </a:solidFill>
                <a:highlight>
                  <a:srgbClr val="F7F7F7"/>
                </a:highlight>
                <a:latin typeface="Roboto"/>
                <a:ea typeface="Roboto"/>
                <a:cs typeface="Roboto"/>
                <a:sym typeface="Roboto"/>
              </a:rPr>
              <a:t>F1-Score: This is the harmonic mean of precision and recall, and it tries to balance these two metrics. It’s a good measure when there’s an uneven class distribution. It can be used to get a balance between precision and recall.</a:t>
            </a:r>
            <a:endParaRPr sz="1200">
              <a:solidFill>
                <a:srgbClr val="111111"/>
              </a:solidFill>
              <a:highlight>
                <a:srgbClr val="F7F7F7"/>
              </a:highlight>
              <a:latin typeface="Roboto"/>
              <a:ea typeface="Roboto"/>
              <a:cs typeface="Roboto"/>
              <a:sym typeface="Roboto"/>
            </a:endParaRPr>
          </a:p>
          <a:p>
            <a:pPr indent="-304800" lvl="0" marL="457200" rtl="0" algn="l">
              <a:lnSpc>
                <a:spcPct val="115000"/>
              </a:lnSpc>
              <a:spcBef>
                <a:spcPts val="0"/>
              </a:spcBef>
              <a:spcAft>
                <a:spcPts val="0"/>
              </a:spcAft>
              <a:buClr>
                <a:srgbClr val="111111"/>
              </a:buClr>
              <a:buSzPts val="1200"/>
              <a:buFont typeface="Roboto"/>
              <a:buChar char="●"/>
            </a:pPr>
            <a:r>
              <a:rPr lang="en" sz="1200">
                <a:solidFill>
                  <a:srgbClr val="111111"/>
                </a:solidFill>
                <a:highlight>
                  <a:srgbClr val="F7F7F7"/>
                </a:highlight>
                <a:latin typeface="Roboto"/>
                <a:ea typeface="Roboto"/>
                <a:cs typeface="Roboto"/>
                <a:sym typeface="Roboto"/>
              </a:rPr>
              <a:t>ROC AUC: The ROC AUC (Area Under the Receiver Operating Characteristic Curve) measures the ability of the model to distinguish between the classes. An ROC AUC of 0.5 suggests no discrimination (i.e., the model is no better than random guessing), and an ROC AUC of 1.0 suggests perfect discrimination. It can be used to understand the overall performance of the model across all classification thresholds.</a:t>
            </a:r>
            <a:endParaRPr sz="1200">
              <a:solidFill>
                <a:srgbClr val="111111"/>
              </a:solidFill>
              <a:highlight>
                <a:srgbClr val="F7F7F7"/>
              </a:highlight>
              <a:latin typeface="Roboto"/>
              <a:ea typeface="Roboto"/>
              <a:cs typeface="Roboto"/>
              <a:sym typeface="Roboto"/>
            </a:endParaRPr>
          </a:p>
          <a:p>
            <a:pPr indent="0" lvl="0" marL="0" rtl="0" algn="l">
              <a:spcBef>
                <a:spcPts val="0"/>
              </a:spcBef>
              <a:spcAft>
                <a:spcPts val="0"/>
              </a:spcAft>
              <a:buNone/>
            </a:pPr>
            <a:r>
              <a:t/>
            </a:r>
            <a:endParaRPr sz="1200">
              <a:solidFill>
                <a:srgbClr val="111111"/>
              </a:solidFill>
              <a:highlight>
                <a:srgbClr val="F7F7F7"/>
              </a:highlight>
              <a:latin typeface="Roboto"/>
              <a:ea typeface="Roboto"/>
              <a:cs typeface="Roboto"/>
              <a:sym typeface="Roboto"/>
            </a:endParaRPr>
          </a:p>
          <a:p>
            <a:pPr indent="0" lvl="0" marL="0" rtl="0" algn="l">
              <a:spcBef>
                <a:spcPts val="0"/>
              </a:spcBef>
              <a:spcAft>
                <a:spcPts val="0"/>
              </a:spcAft>
              <a:buNone/>
            </a:pPr>
            <a:r>
              <a:t/>
            </a:r>
            <a:endParaRPr/>
          </a:p>
        </p:txBody>
      </p:sp>
      <p:sp>
        <p:nvSpPr>
          <p:cNvPr id="181" name="Google Shape;181;g26b7ecea66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c0c1264fc5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900"/>
              </a:spcBef>
              <a:spcAft>
                <a:spcPts val="0"/>
              </a:spcAft>
              <a:buClr>
                <a:srgbClr val="111111"/>
              </a:buClr>
              <a:buSzPts val="1500"/>
              <a:buFont typeface="Roboto"/>
              <a:buAutoNum type="arabicPeriod"/>
            </a:pPr>
            <a:r>
              <a:rPr lang="en" sz="1500">
                <a:solidFill>
                  <a:srgbClr val="111111"/>
                </a:solidFill>
                <a:highlight>
                  <a:srgbClr val="F7F7F7"/>
                </a:highlight>
                <a:latin typeface="Roboto"/>
                <a:ea typeface="Roboto"/>
                <a:cs typeface="Roboto"/>
                <a:sym typeface="Roboto"/>
              </a:rPr>
              <a:t>Decision Tree: The </a:t>
            </a:r>
            <a:r>
              <a:rPr lang="en" sz="1500">
                <a:solidFill>
                  <a:srgbClr val="111111"/>
                </a:solidFill>
                <a:highlight>
                  <a:srgbClr val="F7F7F7"/>
                </a:highlight>
                <a:latin typeface="Roboto Mono"/>
                <a:ea typeface="Roboto Mono"/>
                <a:cs typeface="Roboto Mono"/>
                <a:sym typeface="Roboto Mono"/>
              </a:rPr>
              <a:t>max_depth</a:t>
            </a:r>
            <a:r>
              <a:rPr lang="en" sz="1500">
                <a:solidFill>
                  <a:srgbClr val="111111"/>
                </a:solidFill>
                <a:highlight>
                  <a:srgbClr val="F7F7F7"/>
                </a:highlight>
                <a:latin typeface="Roboto"/>
                <a:ea typeface="Roboto"/>
                <a:cs typeface="Roboto"/>
                <a:sym typeface="Roboto"/>
              </a:rPr>
              <a:t> parameter was optimized with values [2, 6, 10]. The model was trained with different tree depths to control over-fitting. The optimal depth was chosen based on model performance.</a:t>
            </a:r>
            <a:endParaRPr sz="1500">
              <a:solidFill>
                <a:srgbClr val="111111"/>
              </a:solidFill>
              <a:highlight>
                <a:srgbClr val="F7F7F7"/>
              </a:highlight>
              <a:latin typeface="Roboto"/>
              <a:ea typeface="Roboto"/>
              <a:cs typeface="Roboto"/>
              <a:sym typeface="Roboto"/>
            </a:endParaRPr>
          </a:p>
          <a:p>
            <a:pPr indent="-323850" lvl="0" marL="457200" rtl="0" algn="l">
              <a:lnSpc>
                <a:spcPct val="150000"/>
              </a:lnSpc>
              <a:spcBef>
                <a:spcPts val="0"/>
              </a:spcBef>
              <a:spcAft>
                <a:spcPts val="0"/>
              </a:spcAft>
              <a:buClr>
                <a:srgbClr val="111111"/>
              </a:buClr>
              <a:buSzPts val="1500"/>
              <a:buFont typeface="Roboto"/>
              <a:buAutoNum type="arabicPeriod"/>
            </a:pPr>
            <a:r>
              <a:rPr lang="en" sz="1500">
                <a:solidFill>
                  <a:srgbClr val="111111"/>
                </a:solidFill>
                <a:highlight>
                  <a:srgbClr val="F7F7F7"/>
                </a:highlight>
                <a:latin typeface="Roboto"/>
                <a:ea typeface="Roboto"/>
                <a:cs typeface="Roboto"/>
                <a:sym typeface="Roboto"/>
              </a:rPr>
              <a:t>k-Nearest Neighbors: The </a:t>
            </a:r>
            <a:r>
              <a:rPr lang="en" sz="1500">
                <a:solidFill>
                  <a:srgbClr val="111111"/>
                </a:solidFill>
                <a:highlight>
                  <a:srgbClr val="F7F7F7"/>
                </a:highlight>
                <a:latin typeface="Roboto Mono"/>
                <a:ea typeface="Roboto Mono"/>
                <a:cs typeface="Roboto Mono"/>
                <a:sym typeface="Roboto Mono"/>
              </a:rPr>
              <a:t>n_neighbors</a:t>
            </a:r>
            <a:r>
              <a:rPr lang="en" sz="1500">
                <a:solidFill>
                  <a:srgbClr val="111111"/>
                </a:solidFill>
                <a:highlight>
                  <a:srgbClr val="F7F7F7"/>
                </a:highlight>
                <a:latin typeface="Roboto"/>
                <a:ea typeface="Roboto"/>
                <a:cs typeface="Roboto"/>
                <a:sym typeface="Roboto"/>
              </a:rPr>
              <a:t> parameter was optimized with values [3, 4, 5, 6, 7, 8]. </a:t>
            </a:r>
            <a:endParaRPr sz="1500">
              <a:solidFill>
                <a:srgbClr val="111111"/>
              </a:solidFill>
              <a:highlight>
                <a:srgbClr val="F7F7F7"/>
              </a:highlight>
              <a:latin typeface="Roboto"/>
              <a:ea typeface="Roboto"/>
              <a:cs typeface="Roboto"/>
              <a:sym typeface="Roboto"/>
            </a:endParaRPr>
          </a:p>
          <a:p>
            <a:pPr indent="-323850" lvl="0" marL="457200" rtl="0" algn="l">
              <a:lnSpc>
                <a:spcPct val="150000"/>
              </a:lnSpc>
              <a:spcBef>
                <a:spcPts val="0"/>
              </a:spcBef>
              <a:spcAft>
                <a:spcPts val="0"/>
              </a:spcAft>
              <a:buClr>
                <a:srgbClr val="111111"/>
              </a:buClr>
              <a:buSzPts val="1500"/>
              <a:buFont typeface="Roboto"/>
              <a:buAutoNum type="arabicPeriod"/>
            </a:pPr>
            <a:r>
              <a:rPr lang="en" sz="1500">
                <a:solidFill>
                  <a:srgbClr val="111111"/>
                </a:solidFill>
                <a:highlight>
                  <a:srgbClr val="F7F7F7"/>
                </a:highlight>
                <a:latin typeface="Roboto"/>
                <a:ea typeface="Roboto"/>
                <a:cs typeface="Roboto"/>
                <a:sym typeface="Roboto"/>
              </a:rPr>
              <a:t>Logistic Regression: The model was used with default parameters, and with a  </a:t>
            </a:r>
            <a:r>
              <a:rPr lang="en" sz="1500">
                <a:solidFill>
                  <a:srgbClr val="111111"/>
                </a:solidFill>
                <a:highlight>
                  <a:srgbClr val="F7F7F7"/>
                </a:highlight>
                <a:latin typeface="Roboto Mono"/>
                <a:ea typeface="Roboto Mono"/>
                <a:cs typeface="Roboto Mono"/>
                <a:sym typeface="Roboto Mono"/>
              </a:rPr>
              <a:t>max_iter</a:t>
            </a:r>
            <a:r>
              <a:rPr lang="en" sz="1500">
                <a:solidFill>
                  <a:srgbClr val="111111"/>
                </a:solidFill>
                <a:highlight>
                  <a:srgbClr val="F7F7F7"/>
                </a:highlight>
                <a:latin typeface="Roboto"/>
                <a:ea typeface="Roboto"/>
                <a:cs typeface="Roboto"/>
                <a:sym typeface="Roboto"/>
              </a:rPr>
              <a:t> set to 1000, to allow for the solver to converge on the optimal solution.</a:t>
            </a:r>
            <a:endParaRPr sz="1500">
              <a:solidFill>
                <a:srgbClr val="111111"/>
              </a:solidFill>
              <a:highlight>
                <a:srgbClr val="F7F7F7"/>
              </a:highlight>
              <a:latin typeface="Roboto"/>
              <a:ea typeface="Roboto"/>
              <a:cs typeface="Roboto"/>
              <a:sym typeface="Roboto"/>
            </a:endParaRPr>
          </a:p>
          <a:p>
            <a:pPr indent="-323850" lvl="0" marL="457200" rtl="0" algn="l">
              <a:lnSpc>
                <a:spcPct val="150000"/>
              </a:lnSpc>
              <a:spcBef>
                <a:spcPts val="0"/>
              </a:spcBef>
              <a:spcAft>
                <a:spcPts val="0"/>
              </a:spcAft>
              <a:buClr>
                <a:srgbClr val="111111"/>
              </a:buClr>
              <a:buSzPts val="1500"/>
              <a:buFont typeface="Roboto"/>
              <a:buAutoNum type="arabicPeriod"/>
            </a:pPr>
            <a:r>
              <a:rPr lang="en" sz="1500">
                <a:solidFill>
                  <a:srgbClr val="111111"/>
                </a:solidFill>
                <a:highlight>
                  <a:srgbClr val="F7F7F7"/>
                </a:highlight>
                <a:latin typeface="Roboto"/>
                <a:ea typeface="Roboto"/>
                <a:cs typeface="Roboto"/>
                <a:sym typeface="Roboto"/>
              </a:rPr>
              <a:t>Random Forest Classifier: Used </a:t>
            </a:r>
            <a:r>
              <a:rPr lang="en" sz="1500">
                <a:solidFill>
                  <a:srgbClr val="111111"/>
                </a:solidFill>
                <a:highlight>
                  <a:srgbClr val="F7F7F7"/>
                </a:highlight>
                <a:latin typeface="Roboto Mono"/>
                <a:ea typeface="Roboto Mono"/>
                <a:cs typeface="Roboto Mono"/>
                <a:sym typeface="Roboto Mono"/>
              </a:rPr>
              <a:t>GridSearchCV</a:t>
            </a:r>
            <a:r>
              <a:rPr lang="en" sz="1500">
                <a:solidFill>
                  <a:srgbClr val="111111"/>
                </a:solidFill>
                <a:highlight>
                  <a:srgbClr val="F7F7F7"/>
                </a:highlight>
                <a:latin typeface="Roboto"/>
                <a:ea typeface="Roboto"/>
                <a:cs typeface="Roboto"/>
                <a:sym typeface="Roboto"/>
              </a:rPr>
              <a:t> with 5-fold cross validation to optimize </a:t>
            </a:r>
            <a:r>
              <a:rPr lang="en" sz="1500">
                <a:solidFill>
                  <a:srgbClr val="111111"/>
                </a:solidFill>
                <a:highlight>
                  <a:srgbClr val="F7F7F7"/>
                </a:highlight>
                <a:latin typeface="Roboto Mono"/>
                <a:ea typeface="Roboto Mono"/>
                <a:cs typeface="Roboto Mono"/>
                <a:sym typeface="Roboto Mono"/>
              </a:rPr>
              <a:t>max_features</a:t>
            </a:r>
            <a:r>
              <a:rPr lang="en" sz="1500">
                <a:solidFill>
                  <a:srgbClr val="111111"/>
                </a:solidFill>
                <a:highlight>
                  <a:srgbClr val="F7F7F7"/>
                </a:highlight>
                <a:latin typeface="Roboto"/>
                <a:ea typeface="Roboto"/>
                <a:cs typeface="Roboto"/>
                <a:sym typeface="Roboto"/>
              </a:rPr>
              <a:t> and </a:t>
            </a:r>
            <a:r>
              <a:rPr lang="en" sz="1500">
                <a:solidFill>
                  <a:srgbClr val="111111"/>
                </a:solidFill>
                <a:highlight>
                  <a:srgbClr val="F7F7F7"/>
                </a:highlight>
                <a:latin typeface="Roboto Mono"/>
                <a:ea typeface="Roboto Mono"/>
                <a:cs typeface="Roboto Mono"/>
                <a:sym typeface="Roboto Mono"/>
              </a:rPr>
              <a:t>max_depth</a:t>
            </a:r>
            <a:r>
              <a:rPr lang="en" sz="1500">
                <a:solidFill>
                  <a:srgbClr val="111111"/>
                </a:solidFill>
                <a:highlight>
                  <a:srgbClr val="F7F7F7"/>
                </a:highlight>
                <a:latin typeface="Roboto"/>
                <a:ea typeface="Roboto"/>
                <a:cs typeface="Roboto"/>
                <a:sym typeface="Roboto"/>
              </a:rPr>
              <a:t> parameters. </a:t>
            </a:r>
            <a:endParaRPr sz="1500">
              <a:solidFill>
                <a:srgbClr val="111111"/>
              </a:solidFill>
              <a:highlight>
                <a:srgbClr val="F7F7F7"/>
              </a:highlight>
              <a:latin typeface="Roboto Mono"/>
              <a:ea typeface="Roboto Mono"/>
              <a:cs typeface="Roboto Mono"/>
              <a:sym typeface="Roboto Mono"/>
            </a:endParaRPr>
          </a:p>
          <a:p>
            <a:pPr indent="-323850" lvl="0" marL="457200" rtl="0" algn="l">
              <a:lnSpc>
                <a:spcPct val="150000"/>
              </a:lnSpc>
              <a:spcBef>
                <a:spcPts val="0"/>
              </a:spcBef>
              <a:spcAft>
                <a:spcPts val="0"/>
              </a:spcAft>
              <a:buClr>
                <a:srgbClr val="111111"/>
              </a:buClr>
              <a:buSzPts val="1500"/>
              <a:buFont typeface="Roboto"/>
              <a:buAutoNum type="arabicPeriod"/>
            </a:pPr>
            <a:r>
              <a:rPr lang="en" sz="1500">
                <a:solidFill>
                  <a:srgbClr val="111111"/>
                </a:solidFill>
                <a:highlight>
                  <a:srgbClr val="F7F7F7"/>
                </a:highlight>
                <a:latin typeface="Roboto"/>
                <a:ea typeface="Roboto"/>
                <a:cs typeface="Roboto"/>
                <a:sym typeface="Roboto"/>
              </a:rPr>
              <a:t>Support Vector Machine: </a:t>
            </a:r>
            <a:r>
              <a:rPr lang="en" sz="1500">
                <a:solidFill>
                  <a:srgbClr val="111111"/>
                </a:solidFill>
                <a:highlight>
                  <a:srgbClr val="F7F7F7"/>
                </a:highlight>
                <a:latin typeface="Roboto"/>
                <a:ea typeface="Roboto"/>
                <a:cs typeface="Roboto"/>
                <a:sym typeface="Roboto"/>
              </a:rPr>
              <a:t>Used </a:t>
            </a:r>
            <a:r>
              <a:rPr lang="en" sz="1500">
                <a:solidFill>
                  <a:srgbClr val="111111"/>
                </a:solidFill>
                <a:highlight>
                  <a:srgbClr val="F7F7F7"/>
                </a:highlight>
                <a:latin typeface="Roboto Mono"/>
                <a:ea typeface="Roboto Mono"/>
                <a:cs typeface="Roboto Mono"/>
                <a:sym typeface="Roboto Mono"/>
              </a:rPr>
              <a:t>GridSearchCV</a:t>
            </a:r>
            <a:r>
              <a:rPr lang="en" sz="1500">
                <a:solidFill>
                  <a:srgbClr val="111111"/>
                </a:solidFill>
                <a:highlight>
                  <a:srgbClr val="F7F7F7"/>
                </a:highlight>
                <a:latin typeface="Roboto"/>
                <a:ea typeface="Roboto"/>
                <a:cs typeface="Roboto"/>
                <a:sym typeface="Roboto"/>
              </a:rPr>
              <a:t> with 5-fold cross validation to</a:t>
            </a:r>
            <a:r>
              <a:rPr lang="en" sz="1500">
                <a:solidFill>
                  <a:srgbClr val="111111"/>
                </a:solidFill>
                <a:highlight>
                  <a:srgbClr val="F7F7F7"/>
                </a:highlight>
                <a:latin typeface="Roboto"/>
                <a:ea typeface="Roboto"/>
                <a:cs typeface="Roboto"/>
                <a:sym typeface="Roboto"/>
              </a:rPr>
              <a:t> optimize </a:t>
            </a:r>
            <a:r>
              <a:rPr lang="en" sz="1500">
                <a:solidFill>
                  <a:srgbClr val="111111"/>
                </a:solidFill>
                <a:highlight>
                  <a:srgbClr val="F7F7F7"/>
                </a:highlight>
                <a:latin typeface="Roboto Mono"/>
                <a:ea typeface="Roboto Mono"/>
                <a:cs typeface="Roboto Mono"/>
                <a:sym typeface="Roboto Mono"/>
              </a:rPr>
              <a:t>C</a:t>
            </a:r>
            <a:r>
              <a:rPr lang="en" sz="1500">
                <a:solidFill>
                  <a:srgbClr val="111111"/>
                </a:solidFill>
                <a:highlight>
                  <a:srgbClr val="F7F7F7"/>
                </a:highlight>
                <a:latin typeface="Roboto"/>
                <a:ea typeface="Roboto"/>
                <a:cs typeface="Roboto"/>
                <a:sym typeface="Roboto"/>
              </a:rPr>
              <a:t> and </a:t>
            </a:r>
            <a:r>
              <a:rPr lang="en" sz="1500">
                <a:solidFill>
                  <a:srgbClr val="111111"/>
                </a:solidFill>
                <a:highlight>
                  <a:srgbClr val="F7F7F7"/>
                </a:highlight>
                <a:latin typeface="Roboto Mono"/>
                <a:ea typeface="Roboto Mono"/>
                <a:cs typeface="Roboto Mono"/>
                <a:sym typeface="Roboto Mono"/>
              </a:rPr>
              <a:t>gamma</a:t>
            </a:r>
            <a:r>
              <a:rPr lang="en" sz="1500">
                <a:solidFill>
                  <a:srgbClr val="111111"/>
                </a:solidFill>
                <a:highlight>
                  <a:srgbClr val="F7F7F7"/>
                </a:highlight>
                <a:latin typeface="Roboto"/>
                <a:ea typeface="Roboto"/>
                <a:cs typeface="Roboto"/>
                <a:sym typeface="Roboto"/>
              </a:rPr>
              <a:t> parameters. </a:t>
            </a:r>
            <a:endParaRPr sz="1500">
              <a:solidFill>
                <a:srgbClr val="111111"/>
              </a:solidFill>
              <a:highlight>
                <a:srgbClr val="F7F7F7"/>
              </a:highlight>
              <a:latin typeface="Roboto Mono"/>
              <a:ea typeface="Roboto Mono"/>
              <a:cs typeface="Roboto Mono"/>
              <a:sym typeface="Roboto Mono"/>
            </a:endParaRPr>
          </a:p>
          <a:p>
            <a:pPr indent="-323850" lvl="0" marL="457200" rtl="0" algn="l">
              <a:lnSpc>
                <a:spcPct val="150000"/>
              </a:lnSpc>
              <a:spcBef>
                <a:spcPts val="0"/>
              </a:spcBef>
              <a:spcAft>
                <a:spcPts val="0"/>
              </a:spcAft>
              <a:buClr>
                <a:srgbClr val="111111"/>
              </a:buClr>
              <a:buSzPts val="1500"/>
              <a:buFont typeface="Roboto"/>
              <a:buAutoNum type="arabicPeriod"/>
            </a:pPr>
            <a:r>
              <a:rPr lang="en" sz="1500">
                <a:solidFill>
                  <a:srgbClr val="111111"/>
                </a:solidFill>
                <a:highlight>
                  <a:srgbClr val="F7F7F7"/>
                </a:highlight>
                <a:latin typeface="Roboto"/>
                <a:ea typeface="Roboto"/>
                <a:cs typeface="Roboto"/>
                <a:sym typeface="Roboto"/>
              </a:rPr>
              <a:t>Gradient Booster Classifier: </a:t>
            </a:r>
            <a:r>
              <a:rPr lang="en" sz="1500">
                <a:solidFill>
                  <a:srgbClr val="111111"/>
                </a:solidFill>
                <a:highlight>
                  <a:srgbClr val="F7F7F7"/>
                </a:highlight>
                <a:latin typeface="Roboto"/>
                <a:ea typeface="Roboto"/>
                <a:cs typeface="Roboto"/>
                <a:sym typeface="Roboto"/>
              </a:rPr>
              <a:t>Used </a:t>
            </a:r>
            <a:r>
              <a:rPr lang="en" sz="1500">
                <a:solidFill>
                  <a:srgbClr val="111111"/>
                </a:solidFill>
                <a:highlight>
                  <a:srgbClr val="F7F7F7"/>
                </a:highlight>
                <a:latin typeface="Roboto Mono"/>
                <a:ea typeface="Roboto Mono"/>
                <a:cs typeface="Roboto Mono"/>
                <a:sym typeface="Roboto Mono"/>
              </a:rPr>
              <a:t>GridSearchCV</a:t>
            </a:r>
            <a:r>
              <a:rPr lang="en" sz="1500">
                <a:solidFill>
                  <a:srgbClr val="111111"/>
                </a:solidFill>
                <a:highlight>
                  <a:srgbClr val="F7F7F7"/>
                </a:highlight>
                <a:latin typeface="Roboto"/>
                <a:ea typeface="Roboto"/>
                <a:cs typeface="Roboto"/>
                <a:sym typeface="Roboto"/>
              </a:rPr>
              <a:t> with 5-fold cross validation</a:t>
            </a:r>
            <a:r>
              <a:rPr lang="en" sz="1500">
                <a:solidFill>
                  <a:srgbClr val="111111"/>
                </a:solidFill>
                <a:highlight>
                  <a:srgbClr val="F7F7F7"/>
                </a:highlight>
                <a:latin typeface="Roboto"/>
                <a:ea typeface="Roboto"/>
                <a:cs typeface="Roboto"/>
                <a:sym typeface="Roboto"/>
              </a:rPr>
              <a:t> to optimize </a:t>
            </a:r>
            <a:r>
              <a:rPr lang="en" sz="1500">
                <a:solidFill>
                  <a:srgbClr val="111111"/>
                </a:solidFill>
                <a:highlight>
                  <a:srgbClr val="F7F7F7"/>
                </a:highlight>
                <a:latin typeface="Roboto Mono"/>
                <a:ea typeface="Roboto Mono"/>
                <a:cs typeface="Roboto Mono"/>
                <a:sym typeface="Roboto Mono"/>
              </a:rPr>
              <a:t>learning_rate</a:t>
            </a:r>
            <a:r>
              <a:rPr lang="en" sz="1500">
                <a:solidFill>
                  <a:srgbClr val="111111"/>
                </a:solidFill>
                <a:highlight>
                  <a:srgbClr val="F7F7F7"/>
                </a:highlight>
                <a:latin typeface="Roboto"/>
                <a:ea typeface="Roboto"/>
                <a:cs typeface="Roboto"/>
                <a:sym typeface="Roboto"/>
              </a:rPr>
              <a:t>, </a:t>
            </a:r>
            <a:r>
              <a:rPr lang="en" sz="1500">
                <a:solidFill>
                  <a:srgbClr val="111111"/>
                </a:solidFill>
                <a:highlight>
                  <a:srgbClr val="F7F7F7"/>
                </a:highlight>
                <a:latin typeface="Roboto Mono"/>
                <a:ea typeface="Roboto Mono"/>
                <a:cs typeface="Roboto Mono"/>
                <a:sym typeface="Roboto Mono"/>
              </a:rPr>
              <a:t>n_estimators</a:t>
            </a:r>
            <a:r>
              <a:rPr lang="en" sz="1500">
                <a:solidFill>
                  <a:srgbClr val="111111"/>
                </a:solidFill>
                <a:highlight>
                  <a:srgbClr val="F7F7F7"/>
                </a:highlight>
                <a:latin typeface="Roboto"/>
                <a:ea typeface="Roboto"/>
                <a:cs typeface="Roboto"/>
                <a:sym typeface="Roboto"/>
              </a:rPr>
              <a:t>, and </a:t>
            </a:r>
            <a:r>
              <a:rPr lang="en" sz="1500">
                <a:solidFill>
                  <a:srgbClr val="111111"/>
                </a:solidFill>
                <a:highlight>
                  <a:srgbClr val="F7F7F7"/>
                </a:highlight>
                <a:latin typeface="Roboto Mono"/>
                <a:ea typeface="Roboto Mono"/>
                <a:cs typeface="Roboto Mono"/>
                <a:sym typeface="Roboto Mono"/>
              </a:rPr>
              <a:t>max_depth</a:t>
            </a:r>
            <a:r>
              <a:rPr lang="en" sz="1500">
                <a:solidFill>
                  <a:srgbClr val="111111"/>
                </a:solidFill>
                <a:highlight>
                  <a:srgbClr val="F7F7F7"/>
                </a:highlight>
                <a:latin typeface="Roboto"/>
                <a:ea typeface="Roboto"/>
                <a:cs typeface="Roboto"/>
                <a:sym typeface="Roboto"/>
              </a:rPr>
              <a:t> parameters. </a:t>
            </a:r>
            <a:endParaRPr sz="1500">
              <a:solidFill>
                <a:srgbClr val="111111"/>
              </a:solidFill>
              <a:highlight>
                <a:srgbClr val="F7F7F7"/>
              </a:highlight>
              <a:latin typeface="Roboto Mono"/>
              <a:ea typeface="Roboto Mono"/>
              <a:cs typeface="Roboto Mono"/>
              <a:sym typeface="Roboto Mono"/>
            </a:endParaRPr>
          </a:p>
          <a:p>
            <a:pPr indent="-323850" lvl="0" marL="457200" rtl="0" algn="l">
              <a:lnSpc>
                <a:spcPct val="150000"/>
              </a:lnSpc>
              <a:spcBef>
                <a:spcPts val="0"/>
              </a:spcBef>
              <a:spcAft>
                <a:spcPts val="0"/>
              </a:spcAft>
              <a:buClr>
                <a:srgbClr val="111111"/>
              </a:buClr>
              <a:buSzPts val="1500"/>
              <a:buFont typeface="Roboto"/>
              <a:buAutoNum type="arabicPeriod"/>
            </a:pPr>
            <a:r>
              <a:rPr lang="en" sz="1500">
                <a:solidFill>
                  <a:srgbClr val="111111"/>
                </a:solidFill>
                <a:highlight>
                  <a:srgbClr val="F7F7F7"/>
                </a:highlight>
                <a:latin typeface="Roboto"/>
                <a:ea typeface="Roboto"/>
                <a:cs typeface="Roboto"/>
                <a:sym typeface="Roboto"/>
              </a:rPr>
              <a:t>XG Booster Classifier: The model was used with default parameters. </a:t>
            </a:r>
            <a:endParaRPr sz="1500">
              <a:solidFill>
                <a:srgbClr val="111111"/>
              </a:solidFill>
              <a:highlight>
                <a:srgbClr val="F7F7F7"/>
              </a:highlight>
              <a:latin typeface="Roboto"/>
              <a:ea typeface="Roboto"/>
              <a:cs typeface="Roboto"/>
              <a:sym typeface="Roboto"/>
            </a:endParaRPr>
          </a:p>
          <a:p>
            <a:pPr indent="-323850" lvl="0" marL="457200" rtl="0" algn="l">
              <a:lnSpc>
                <a:spcPct val="150000"/>
              </a:lnSpc>
              <a:spcBef>
                <a:spcPts val="0"/>
              </a:spcBef>
              <a:spcAft>
                <a:spcPts val="0"/>
              </a:spcAft>
              <a:buClr>
                <a:srgbClr val="111111"/>
              </a:buClr>
              <a:buSzPts val="1500"/>
              <a:buFont typeface="Roboto"/>
              <a:buAutoNum type="arabicPeriod"/>
            </a:pPr>
            <a:r>
              <a:rPr lang="en" sz="1500">
                <a:solidFill>
                  <a:srgbClr val="111111"/>
                </a:solidFill>
                <a:highlight>
                  <a:srgbClr val="F7F7F7"/>
                </a:highlight>
                <a:latin typeface="Roboto"/>
                <a:ea typeface="Roboto"/>
                <a:cs typeface="Roboto"/>
                <a:sym typeface="Roboto"/>
              </a:rPr>
              <a:t>Light GBM Classifier: The model was used with default parameters. </a:t>
            </a:r>
            <a:endParaRPr sz="1500">
              <a:solidFill>
                <a:srgbClr val="111111"/>
              </a:solidFill>
              <a:highlight>
                <a:srgbClr val="F7F7F7"/>
              </a:highlight>
              <a:latin typeface="Roboto"/>
              <a:ea typeface="Roboto"/>
              <a:cs typeface="Roboto"/>
              <a:sym typeface="Roboto"/>
            </a:endParaRPr>
          </a:p>
          <a:p>
            <a:pPr indent="-323850" lvl="0" marL="457200" rtl="0" algn="l">
              <a:lnSpc>
                <a:spcPct val="150000"/>
              </a:lnSpc>
              <a:spcBef>
                <a:spcPts val="0"/>
              </a:spcBef>
              <a:spcAft>
                <a:spcPts val="0"/>
              </a:spcAft>
              <a:buClr>
                <a:srgbClr val="111111"/>
              </a:buClr>
              <a:buSzPts val="1500"/>
              <a:buFont typeface="Roboto"/>
              <a:buAutoNum type="arabicPeriod"/>
            </a:pPr>
            <a:r>
              <a:rPr lang="en" sz="1500">
                <a:solidFill>
                  <a:srgbClr val="111111"/>
                </a:solidFill>
                <a:highlight>
                  <a:srgbClr val="F7F7F7"/>
                </a:highlight>
                <a:latin typeface="Roboto"/>
                <a:ea typeface="Roboto"/>
                <a:cs typeface="Roboto"/>
                <a:sym typeface="Roboto"/>
              </a:rPr>
              <a:t>CatBoost Classifier: The model was used with default parameters.</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188" name="Google Shape;188;g2c0c1264fc5_0_4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sp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sp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sp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sp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58" name="Google Shape;58;p14"/>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59" name="Google Shape;59;p14"/>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342900" y="1065213"/>
            <a:ext cx="3886200" cy="735000"/>
          </a:xfrm>
          <a:prstGeom prst="rect">
            <a:avLst/>
          </a:prstGeom>
          <a:noFill/>
          <a:ln>
            <a:noFill/>
          </a:ln>
        </p:spPr>
        <p:txBody>
          <a:bodyPr anchorCtr="0" anchor="ctr" bIns="22850" lIns="45725" spcFirstLastPara="1" rIns="45725" wrap="square" tIns="22850">
            <a:normAutofit/>
          </a:bodyPr>
          <a:lstStyle>
            <a:lvl1pPr lvl="0" rtl="0" algn="ctr">
              <a:spcBef>
                <a:spcPts val="0"/>
              </a:spcBef>
              <a:spcAft>
                <a:spcPts val="0"/>
              </a:spcAft>
              <a:buClr>
                <a:schemeClr val="dk1"/>
              </a:buClr>
              <a:buSzPts val="900"/>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62" name="Google Shape;62;p15"/>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rtl="0" algn="ctr">
              <a:spcBef>
                <a:spcPts val="300"/>
              </a:spcBef>
              <a:spcAft>
                <a:spcPts val="0"/>
              </a:spcAft>
              <a:buClr>
                <a:srgbClr val="888888"/>
              </a:buClr>
              <a:buSzPts val="1600"/>
              <a:buNone/>
              <a:defRPr>
                <a:solidFill>
                  <a:srgbClr val="888888"/>
                </a:solidFill>
              </a:defRPr>
            </a:lvl1pPr>
            <a:lvl2pPr lvl="1" rtl="0" algn="ctr">
              <a:spcBef>
                <a:spcPts val="300"/>
              </a:spcBef>
              <a:spcAft>
                <a:spcPts val="0"/>
              </a:spcAft>
              <a:buClr>
                <a:srgbClr val="888888"/>
              </a:buClr>
              <a:buSzPts val="1400"/>
              <a:buNone/>
              <a:defRPr>
                <a:solidFill>
                  <a:srgbClr val="888888"/>
                </a:solidFill>
              </a:defRPr>
            </a:lvl2pPr>
            <a:lvl3pPr lvl="2" rtl="0" algn="ctr">
              <a:spcBef>
                <a:spcPts val="200"/>
              </a:spcBef>
              <a:spcAft>
                <a:spcPts val="0"/>
              </a:spcAft>
              <a:buClr>
                <a:srgbClr val="888888"/>
              </a:buClr>
              <a:buSzPts val="1200"/>
              <a:buNone/>
              <a:defRPr>
                <a:solidFill>
                  <a:srgbClr val="888888"/>
                </a:solidFill>
              </a:defRPr>
            </a:lvl3pPr>
            <a:lvl4pPr lvl="3" rtl="0" algn="ctr">
              <a:spcBef>
                <a:spcPts val="200"/>
              </a:spcBef>
              <a:spcAft>
                <a:spcPts val="0"/>
              </a:spcAft>
              <a:buClr>
                <a:srgbClr val="888888"/>
              </a:buClr>
              <a:buSzPts val="1000"/>
              <a:buNone/>
              <a:defRPr>
                <a:solidFill>
                  <a:srgbClr val="888888"/>
                </a:solidFill>
              </a:defRPr>
            </a:lvl4pPr>
            <a:lvl5pPr lvl="4" rtl="0" algn="ctr">
              <a:spcBef>
                <a:spcPts val="200"/>
              </a:spcBef>
              <a:spcAft>
                <a:spcPts val="0"/>
              </a:spcAft>
              <a:buClr>
                <a:srgbClr val="888888"/>
              </a:buClr>
              <a:buSzPts val="1000"/>
              <a:buNone/>
              <a:defRPr>
                <a:solidFill>
                  <a:srgbClr val="888888"/>
                </a:solidFill>
              </a:defRPr>
            </a:lvl5pPr>
            <a:lvl6pPr lvl="5" rtl="0" algn="ctr">
              <a:spcBef>
                <a:spcPts val="200"/>
              </a:spcBef>
              <a:spcAft>
                <a:spcPts val="0"/>
              </a:spcAft>
              <a:buClr>
                <a:srgbClr val="888888"/>
              </a:buClr>
              <a:buSzPts val="1000"/>
              <a:buNone/>
              <a:defRPr>
                <a:solidFill>
                  <a:srgbClr val="888888"/>
                </a:solidFill>
              </a:defRPr>
            </a:lvl6pPr>
            <a:lvl7pPr lvl="6" rtl="0" algn="ctr">
              <a:spcBef>
                <a:spcPts val="200"/>
              </a:spcBef>
              <a:spcAft>
                <a:spcPts val="0"/>
              </a:spcAft>
              <a:buClr>
                <a:srgbClr val="888888"/>
              </a:buClr>
              <a:buSzPts val="1000"/>
              <a:buNone/>
              <a:defRPr>
                <a:solidFill>
                  <a:srgbClr val="888888"/>
                </a:solidFill>
              </a:defRPr>
            </a:lvl7pPr>
            <a:lvl8pPr lvl="7" rtl="0" algn="ctr">
              <a:spcBef>
                <a:spcPts val="200"/>
              </a:spcBef>
              <a:spcAft>
                <a:spcPts val="0"/>
              </a:spcAft>
              <a:buClr>
                <a:srgbClr val="888888"/>
              </a:buClr>
              <a:buSzPts val="1000"/>
              <a:buNone/>
              <a:defRPr>
                <a:solidFill>
                  <a:srgbClr val="888888"/>
                </a:solidFill>
              </a:defRPr>
            </a:lvl8pPr>
            <a:lvl9pPr lvl="8" rtl="0" algn="ctr">
              <a:spcBef>
                <a:spcPts val="200"/>
              </a:spcBef>
              <a:spcAft>
                <a:spcPts val="0"/>
              </a:spcAft>
              <a:buClr>
                <a:srgbClr val="888888"/>
              </a:buClr>
              <a:buSzPts val="1000"/>
              <a:buNone/>
              <a:defRPr>
                <a:solidFill>
                  <a:srgbClr val="888888"/>
                </a:solidFill>
              </a:defRPr>
            </a:lvl9pPr>
          </a:lstStyle>
          <a:p/>
        </p:txBody>
      </p:sp>
      <p:sp>
        <p:nvSpPr>
          <p:cNvPr id="63" name="Google Shape;63;p15"/>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64" name="Google Shape;64;p15"/>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65" name="Google Shape;65;p15"/>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rtl="0" algn="ctr">
              <a:spcBef>
                <a:spcPts val="0"/>
              </a:spcBef>
              <a:spcAft>
                <a:spcPts val="0"/>
              </a:spcAft>
              <a:buClr>
                <a:schemeClr val="dk1"/>
              </a:buClr>
              <a:buSzPts val="900"/>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68" name="Google Shape;68;p16"/>
          <p:cNvSpPr txBox="1"/>
          <p:nvPr>
            <p:ph idx="1" type="body"/>
          </p:nvPr>
        </p:nvSpPr>
        <p:spPr>
          <a:xfrm>
            <a:off x="228600" y="800100"/>
            <a:ext cx="4114800" cy="2263200"/>
          </a:xfrm>
          <a:prstGeom prst="rect">
            <a:avLst/>
          </a:prstGeom>
          <a:noFill/>
          <a:ln>
            <a:noFill/>
          </a:ln>
        </p:spPr>
        <p:txBody>
          <a:bodyPr anchorCtr="0" anchor="t" bIns="22850" lIns="45725" spcFirstLastPara="1" rIns="45725" wrap="square" tIns="22850">
            <a:normAutofit/>
          </a:bodyPr>
          <a:lstStyle>
            <a:lvl1pPr indent="-285750" lvl="0" marL="457200" rtl="0" algn="l">
              <a:spcBef>
                <a:spcPts val="200"/>
              </a:spcBef>
              <a:spcAft>
                <a:spcPts val="0"/>
              </a:spcAft>
              <a:buClr>
                <a:schemeClr val="dk1"/>
              </a:buClr>
              <a:buSzPts val="900"/>
              <a:buChar char="•"/>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
        <p:nvSpPr>
          <p:cNvPr id="69" name="Google Shape;69;p16"/>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70" name="Google Shape;70;p16"/>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71" name="Google Shape;71;p16"/>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361156" y="2203450"/>
            <a:ext cx="3886200" cy="681000"/>
          </a:xfrm>
          <a:prstGeom prst="rect">
            <a:avLst/>
          </a:prstGeom>
          <a:noFill/>
          <a:ln>
            <a:noFill/>
          </a:ln>
        </p:spPr>
        <p:txBody>
          <a:bodyPr anchorCtr="0" anchor="t" bIns="22850" lIns="45725" spcFirstLastPara="1" rIns="45725" wrap="square" tIns="22850">
            <a:normAutofit/>
          </a:bodyPr>
          <a:lstStyle>
            <a:lvl1pPr lvl="0" rtl="0" algn="l">
              <a:spcBef>
                <a:spcPts val="0"/>
              </a:spcBef>
              <a:spcAft>
                <a:spcPts val="0"/>
              </a:spcAft>
              <a:buClr>
                <a:schemeClr val="dk1"/>
              </a:buClr>
              <a:buSzPts val="2000"/>
              <a:buFont typeface="Calibri"/>
              <a:buNone/>
              <a:defRPr b="1" sz="2000" cap="none"/>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74" name="Google Shape;74;p17"/>
          <p:cNvSpPr txBox="1"/>
          <p:nvPr>
            <p:ph idx="1" type="body"/>
          </p:nvPr>
        </p:nvSpPr>
        <p:spPr>
          <a:xfrm>
            <a:off x="361156" y="1453357"/>
            <a:ext cx="3886200" cy="750300"/>
          </a:xfrm>
          <a:prstGeom prst="rect">
            <a:avLst/>
          </a:prstGeom>
          <a:noFill/>
          <a:ln>
            <a:noFill/>
          </a:ln>
        </p:spPr>
        <p:txBody>
          <a:bodyPr anchorCtr="0" anchor="b" bIns="22850" lIns="45725" spcFirstLastPara="1" rIns="45725" wrap="square" tIns="22850">
            <a:normAutofit/>
          </a:bodyPr>
          <a:lstStyle>
            <a:lvl1pPr indent="-228600" lvl="0" marL="457200" rtl="0" algn="l">
              <a:spcBef>
                <a:spcPts val="200"/>
              </a:spcBef>
              <a:spcAft>
                <a:spcPts val="0"/>
              </a:spcAft>
              <a:buClr>
                <a:srgbClr val="888888"/>
              </a:buClr>
              <a:buSzPts val="1000"/>
              <a:buNone/>
              <a:defRPr sz="1000">
                <a:solidFill>
                  <a:srgbClr val="888888"/>
                </a:solidFill>
              </a:defRPr>
            </a:lvl1pPr>
            <a:lvl2pPr indent="-228600" lvl="1" marL="914400" rtl="0" algn="l">
              <a:spcBef>
                <a:spcPts val="200"/>
              </a:spcBef>
              <a:spcAft>
                <a:spcPts val="0"/>
              </a:spcAft>
              <a:buClr>
                <a:srgbClr val="888888"/>
              </a:buClr>
              <a:buSzPts val="900"/>
              <a:buNone/>
              <a:defRPr sz="900">
                <a:solidFill>
                  <a:srgbClr val="888888"/>
                </a:solidFill>
              </a:defRPr>
            </a:lvl2pPr>
            <a:lvl3pPr indent="-228600" lvl="2" marL="1371600" rtl="0" algn="l">
              <a:spcBef>
                <a:spcPts val="200"/>
              </a:spcBef>
              <a:spcAft>
                <a:spcPts val="0"/>
              </a:spcAft>
              <a:buClr>
                <a:srgbClr val="888888"/>
              </a:buClr>
              <a:buSzPts val="800"/>
              <a:buNone/>
              <a:defRPr sz="800">
                <a:solidFill>
                  <a:srgbClr val="888888"/>
                </a:solidFill>
              </a:defRPr>
            </a:lvl3pPr>
            <a:lvl4pPr indent="-228600" lvl="3" marL="1828800" rtl="0" algn="l">
              <a:spcBef>
                <a:spcPts val="100"/>
              </a:spcBef>
              <a:spcAft>
                <a:spcPts val="0"/>
              </a:spcAft>
              <a:buClr>
                <a:srgbClr val="888888"/>
              </a:buClr>
              <a:buSzPts val="700"/>
              <a:buNone/>
              <a:defRPr sz="700">
                <a:solidFill>
                  <a:srgbClr val="888888"/>
                </a:solidFill>
              </a:defRPr>
            </a:lvl4pPr>
            <a:lvl5pPr indent="-228600" lvl="4" marL="2286000" rtl="0" algn="l">
              <a:spcBef>
                <a:spcPts val="100"/>
              </a:spcBef>
              <a:spcAft>
                <a:spcPts val="0"/>
              </a:spcAft>
              <a:buClr>
                <a:srgbClr val="888888"/>
              </a:buClr>
              <a:buSzPts val="700"/>
              <a:buNone/>
              <a:defRPr sz="700">
                <a:solidFill>
                  <a:srgbClr val="888888"/>
                </a:solidFill>
              </a:defRPr>
            </a:lvl5pPr>
            <a:lvl6pPr indent="-228600" lvl="5" marL="2743200" rtl="0" algn="l">
              <a:spcBef>
                <a:spcPts val="100"/>
              </a:spcBef>
              <a:spcAft>
                <a:spcPts val="0"/>
              </a:spcAft>
              <a:buClr>
                <a:srgbClr val="888888"/>
              </a:buClr>
              <a:buSzPts val="700"/>
              <a:buNone/>
              <a:defRPr sz="700">
                <a:solidFill>
                  <a:srgbClr val="888888"/>
                </a:solidFill>
              </a:defRPr>
            </a:lvl6pPr>
            <a:lvl7pPr indent="-228600" lvl="6" marL="3200400" rtl="0" algn="l">
              <a:spcBef>
                <a:spcPts val="100"/>
              </a:spcBef>
              <a:spcAft>
                <a:spcPts val="0"/>
              </a:spcAft>
              <a:buClr>
                <a:srgbClr val="888888"/>
              </a:buClr>
              <a:buSzPts val="700"/>
              <a:buNone/>
              <a:defRPr sz="700">
                <a:solidFill>
                  <a:srgbClr val="888888"/>
                </a:solidFill>
              </a:defRPr>
            </a:lvl7pPr>
            <a:lvl8pPr indent="-228600" lvl="7" marL="3657600" rtl="0" algn="l">
              <a:spcBef>
                <a:spcPts val="100"/>
              </a:spcBef>
              <a:spcAft>
                <a:spcPts val="0"/>
              </a:spcAft>
              <a:buClr>
                <a:srgbClr val="888888"/>
              </a:buClr>
              <a:buSzPts val="700"/>
              <a:buNone/>
              <a:defRPr sz="700">
                <a:solidFill>
                  <a:srgbClr val="888888"/>
                </a:solidFill>
              </a:defRPr>
            </a:lvl8pPr>
            <a:lvl9pPr indent="-228600" lvl="8" marL="4114800" rtl="0" algn="l">
              <a:spcBef>
                <a:spcPts val="100"/>
              </a:spcBef>
              <a:spcAft>
                <a:spcPts val="0"/>
              </a:spcAft>
              <a:buClr>
                <a:srgbClr val="888888"/>
              </a:buClr>
              <a:buSzPts val="700"/>
              <a:buNone/>
              <a:defRPr sz="700">
                <a:solidFill>
                  <a:srgbClr val="888888"/>
                </a:solidFill>
              </a:defRPr>
            </a:lvl9pPr>
          </a:lstStyle>
          <a:p/>
        </p:txBody>
      </p:sp>
      <p:sp>
        <p:nvSpPr>
          <p:cNvPr id="75" name="Google Shape;75;p17"/>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76" name="Google Shape;76;p17"/>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77" name="Google Shape;77;p17"/>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rtl="0" algn="ctr">
              <a:spcBef>
                <a:spcPts val="0"/>
              </a:spcBef>
              <a:spcAft>
                <a:spcPts val="0"/>
              </a:spcAft>
              <a:buClr>
                <a:schemeClr val="dk1"/>
              </a:buClr>
              <a:buSzPts val="900"/>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80" name="Google Shape;80;p18"/>
          <p:cNvSpPr txBox="1"/>
          <p:nvPr>
            <p:ph idx="1" type="body"/>
          </p:nvPr>
        </p:nvSpPr>
        <p:spPr>
          <a:xfrm>
            <a:off x="228600" y="800100"/>
            <a:ext cx="2019300" cy="2263200"/>
          </a:xfrm>
          <a:prstGeom prst="rect">
            <a:avLst/>
          </a:prstGeom>
          <a:noFill/>
          <a:ln>
            <a:noFill/>
          </a:ln>
        </p:spPr>
        <p:txBody>
          <a:bodyPr anchorCtr="0" anchor="t" bIns="22850" lIns="45725" spcFirstLastPara="1" rIns="45725" wrap="square" tIns="22850">
            <a:normAutofit/>
          </a:bodyPr>
          <a:lstStyle>
            <a:lvl1pPr indent="-317500" lvl="0" marL="457200" rtl="0" algn="l">
              <a:spcBef>
                <a:spcPts val="300"/>
              </a:spcBef>
              <a:spcAft>
                <a:spcPts val="0"/>
              </a:spcAft>
              <a:buClr>
                <a:schemeClr val="dk1"/>
              </a:buClr>
              <a:buSzPts val="1400"/>
              <a:buChar char="•"/>
              <a:defRPr sz="1400"/>
            </a:lvl1pPr>
            <a:lvl2pPr indent="-304800" lvl="1" marL="914400" rtl="0" algn="l">
              <a:spcBef>
                <a:spcPts val="200"/>
              </a:spcBef>
              <a:spcAft>
                <a:spcPts val="0"/>
              </a:spcAft>
              <a:buClr>
                <a:schemeClr val="dk1"/>
              </a:buClr>
              <a:buSzPts val="1200"/>
              <a:buChar char="–"/>
              <a:defRPr sz="1200"/>
            </a:lvl2pPr>
            <a:lvl3pPr indent="-292100" lvl="2" marL="1371600" rtl="0" algn="l">
              <a:spcBef>
                <a:spcPts val="200"/>
              </a:spcBef>
              <a:spcAft>
                <a:spcPts val="0"/>
              </a:spcAft>
              <a:buClr>
                <a:schemeClr val="dk1"/>
              </a:buClr>
              <a:buSzPts val="1000"/>
              <a:buChar char="•"/>
              <a:defRPr sz="1000"/>
            </a:lvl3pPr>
            <a:lvl4pPr indent="-285750" lvl="3" marL="1828800" rtl="0" algn="l">
              <a:spcBef>
                <a:spcPts val="200"/>
              </a:spcBef>
              <a:spcAft>
                <a:spcPts val="0"/>
              </a:spcAft>
              <a:buClr>
                <a:schemeClr val="dk1"/>
              </a:buClr>
              <a:buSzPts val="900"/>
              <a:buChar char="–"/>
              <a:defRPr sz="900"/>
            </a:lvl4pPr>
            <a:lvl5pPr indent="-285750" lvl="4" marL="2286000" rtl="0" algn="l">
              <a:spcBef>
                <a:spcPts val="200"/>
              </a:spcBef>
              <a:spcAft>
                <a:spcPts val="0"/>
              </a:spcAft>
              <a:buClr>
                <a:schemeClr val="dk1"/>
              </a:buClr>
              <a:buSzPts val="900"/>
              <a:buChar char="»"/>
              <a:defRPr sz="900"/>
            </a:lvl5pPr>
            <a:lvl6pPr indent="-285750" lvl="5" marL="2743200" rtl="0" algn="l">
              <a:spcBef>
                <a:spcPts val="200"/>
              </a:spcBef>
              <a:spcAft>
                <a:spcPts val="0"/>
              </a:spcAft>
              <a:buClr>
                <a:schemeClr val="dk1"/>
              </a:buClr>
              <a:buSzPts val="900"/>
              <a:buChar char="•"/>
              <a:defRPr sz="900"/>
            </a:lvl6pPr>
            <a:lvl7pPr indent="-285750" lvl="6" marL="3200400" rtl="0" algn="l">
              <a:spcBef>
                <a:spcPts val="200"/>
              </a:spcBef>
              <a:spcAft>
                <a:spcPts val="0"/>
              </a:spcAft>
              <a:buClr>
                <a:schemeClr val="dk1"/>
              </a:buClr>
              <a:buSzPts val="900"/>
              <a:buChar char="•"/>
              <a:defRPr sz="900"/>
            </a:lvl7pPr>
            <a:lvl8pPr indent="-285750" lvl="7" marL="3657600" rtl="0" algn="l">
              <a:spcBef>
                <a:spcPts val="200"/>
              </a:spcBef>
              <a:spcAft>
                <a:spcPts val="0"/>
              </a:spcAft>
              <a:buClr>
                <a:schemeClr val="dk1"/>
              </a:buClr>
              <a:buSzPts val="900"/>
              <a:buChar char="•"/>
              <a:defRPr sz="900"/>
            </a:lvl8pPr>
            <a:lvl9pPr indent="-285750" lvl="8" marL="4114800" rtl="0" algn="l">
              <a:spcBef>
                <a:spcPts val="200"/>
              </a:spcBef>
              <a:spcAft>
                <a:spcPts val="0"/>
              </a:spcAft>
              <a:buClr>
                <a:schemeClr val="dk1"/>
              </a:buClr>
              <a:buSzPts val="900"/>
              <a:buChar char="•"/>
              <a:defRPr sz="900"/>
            </a:lvl9pPr>
          </a:lstStyle>
          <a:p/>
        </p:txBody>
      </p:sp>
      <p:sp>
        <p:nvSpPr>
          <p:cNvPr id="81" name="Google Shape;81;p18"/>
          <p:cNvSpPr txBox="1"/>
          <p:nvPr>
            <p:ph idx="2" type="body"/>
          </p:nvPr>
        </p:nvSpPr>
        <p:spPr>
          <a:xfrm>
            <a:off x="2324100" y="800100"/>
            <a:ext cx="2019300" cy="2263200"/>
          </a:xfrm>
          <a:prstGeom prst="rect">
            <a:avLst/>
          </a:prstGeom>
          <a:noFill/>
          <a:ln>
            <a:noFill/>
          </a:ln>
        </p:spPr>
        <p:txBody>
          <a:bodyPr anchorCtr="0" anchor="t" bIns="22850" lIns="45725" spcFirstLastPara="1" rIns="45725" wrap="square" tIns="22850">
            <a:normAutofit/>
          </a:bodyPr>
          <a:lstStyle>
            <a:lvl1pPr indent="-317500" lvl="0" marL="457200" rtl="0" algn="l">
              <a:spcBef>
                <a:spcPts val="300"/>
              </a:spcBef>
              <a:spcAft>
                <a:spcPts val="0"/>
              </a:spcAft>
              <a:buClr>
                <a:schemeClr val="dk1"/>
              </a:buClr>
              <a:buSzPts val="1400"/>
              <a:buChar char="•"/>
              <a:defRPr sz="1400"/>
            </a:lvl1pPr>
            <a:lvl2pPr indent="-304800" lvl="1" marL="914400" rtl="0" algn="l">
              <a:spcBef>
                <a:spcPts val="200"/>
              </a:spcBef>
              <a:spcAft>
                <a:spcPts val="0"/>
              </a:spcAft>
              <a:buClr>
                <a:schemeClr val="dk1"/>
              </a:buClr>
              <a:buSzPts val="1200"/>
              <a:buChar char="–"/>
              <a:defRPr sz="1200"/>
            </a:lvl2pPr>
            <a:lvl3pPr indent="-292100" lvl="2" marL="1371600" rtl="0" algn="l">
              <a:spcBef>
                <a:spcPts val="200"/>
              </a:spcBef>
              <a:spcAft>
                <a:spcPts val="0"/>
              </a:spcAft>
              <a:buClr>
                <a:schemeClr val="dk1"/>
              </a:buClr>
              <a:buSzPts val="1000"/>
              <a:buChar char="•"/>
              <a:defRPr sz="1000"/>
            </a:lvl3pPr>
            <a:lvl4pPr indent="-285750" lvl="3" marL="1828800" rtl="0" algn="l">
              <a:spcBef>
                <a:spcPts val="200"/>
              </a:spcBef>
              <a:spcAft>
                <a:spcPts val="0"/>
              </a:spcAft>
              <a:buClr>
                <a:schemeClr val="dk1"/>
              </a:buClr>
              <a:buSzPts val="900"/>
              <a:buChar char="–"/>
              <a:defRPr sz="900"/>
            </a:lvl4pPr>
            <a:lvl5pPr indent="-285750" lvl="4" marL="2286000" rtl="0" algn="l">
              <a:spcBef>
                <a:spcPts val="200"/>
              </a:spcBef>
              <a:spcAft>
                <a:spcPts val="0"/>
              </a:spcAft>
              <a:buClr>
                <a:schemeClr val="dk1"/>
              </a:buClr>
              <a:buSzPts val="900"/>
              <a:buChar char="»"/>
              <a:defRPr sz="900"/>
            </a:lvl5pPr>
            <a:lvl6pPr indent="-285750" lvl="5" marL="2743200" rtl="0" algn="l">
              <a:spcBef>
                <a:spcPts val="200"/>
              </a:spcBef>
              <a:spcAft>
                <a:spcPts val="0"/>
              </a:spcAft>
              <a:buClr>
                <a:schemeClr val="dk1"/>
              </a:buClr>
              <a:buSzPts val="900"/>
              <a:buChar char="•"/>
              <a:defRPr sz="900"/>
            </a:lvl6pPr>
            <a:lvl7pPr indent="-285750" lvl="6" marL="3200400" rtl="0" algn="l">
              <a:spcBef>
                <a:spcPts val="200"/>
              </a:spcBef>
              <a:spcAft>
                <a:spcPts val="0"/>
              </a:spcAft>
              <a:buClr>
                <a:schemeClr val="dk1"/>
              </a:buClr>
              <a:buSzPts val="900"/>
              <a:buChar char="•"/>
              <a:defRPr sz="900"/>
            </a:lvl7pPr>
            <a:lvl8pPr indent="-285750" lvl="7" marL="3657600" rtl="0" algn="l">
              <a:spcBef>
                <a:spcPts val="200"/>
              </a:spcBef>
              <a:spcAft>
                <a:spcPts val="0"/>
              </a:spcAft>
              <a:buClr>
                <a:schemeClr val="dk1"/>
              </a:buClr>
              <a:buSzPts val="900"/>
              <a:buChar char="•"/>
              <a:defRPr sz="900"/>
            </a:lvl8pPr>
            <a:lvl9pPr indent="-285750" lvl="8" marL="4114800" rtl="0" algn="l">
              <a:spcBef>
                <a:spcPts val="200"/>
              </a:spcBef>
              <a:spcAft>
                <a:spcPts val="0"/>
              </a:spcAft>
              <a:buClr>
                <a:schemeClr val="dk1"/>
              </a:buClr>
              <a:buSzPts val="900"/>
              <a:buChar char="•"/>
              <a:defRPr sz="900"/>
            </a:lvl9pPr>
          </a:lstStyle>
          <a:p/>
        </p:txBody>
      </p:sp>
      <p:sp>
        <p:nvSpPr>
          <p:cNvPr id="82" name="Google Shape;82;p18"/>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83" name="Google Shape;83;p18"/>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84" name="Google Shape;84;p18"/>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rtl="0" algn="ctr">
              <a:spcBef>
                <a:spcPts val="0"/>
              </a:spcBef>
              <a:spcAft>
                <a:spcPts val="0"/>
              </a:spcAft>
              <a:buClr>
                <a:schemeClr val="dk1"/>
              </a:buClr>
              <a:buSzPts val="2200"/>
              <a:buFont typeface="Calibri"/>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87" name="Google Shape;87;p19"/>
          <p:cNvSpPr txBox="1"/>
          <p:nvPr>
            <p:ph idx="1" type="body"/>
          </p:nvPr>
        </p:nvSpPr>
        <p:spPr>
          <a:xfrm>
            <a:off x="228600" y="767556"/>
            <a:ext cx="2020200" cy="320100"/>
          </a:xfrm>
          <a:prstGeom prst="rect">
            <a:avLst/>
          </a:prstGeom>
          <a:noFill/>
          <a:ln>
            <a:noFill/>
          </a:ln>
        </p:spPr>
        <p:txBody>
          <a:bodyPr anchorCtr="0" anchor="b" bIns="22850" lIns="45725" spcFirstLastPara="1" rIns="45725" wrap="square" tIns="22850">
            <a:normAutofit/>
          </a:bodyPr>
          <a:lstStyle>
            <a:lvl1pPr indent="-228600" lvl="0" marL="457200" rtl="0" algn="l">
              <a:spcBef>
                <a:spcPts val="200"/>
              </a:spcBef>
              <a:spcAft>
                <a:spcPts val="0"/>
              </a:spcAft>
              <a:buClr>
                <a:schemeClr val="dk1"/>
              </a:buClr>
              <a:buSzPts val="1200"/>
              <a:buNone/>
              <a:defRPr b="1" sz="1200"/>
            </a:lvl1pPr>
            <a:lvl2pPr indent="-228600" lvl="1" marL="914400" rtl="0" algn="l">
              <a:spcBef>
                <a:spcPts val="200"/>
              </a:spcBef>
              <a:spcAft>
                <a:spcPts val="0"/>
              </a:spcAft>
              <a:buClr>
                <a:schemeClr val="dk1"/>
              </a:buClr>
              <a:buSzPts val="1000"/>
              <a:buNone/>
              <a:defRPr b="1" sz="1000"/>
            </a:lvl2pPr>
            <a:lvl3pPr indent="-228600" lvl="2" marL="1371600" rtl="0" algn="l">
              <a:spcBef>
                <a:spcPts val="200"/>
              </a:spcBef>
              <a:spcAft>
                <a:spcPts val="0"/>
              </a:spcAft>
              <a:buClr>
                <a:schemeClr val="dk1"/>
              </a:buClr>
              <a:buSzPts val="900"/>
              <a:buNone/>
              <a:defRPr b="1" sz="900"/>
            </a:lvl3pPr>
            <a:lvl4pPr indent="-228600" lvl="3" marL="1828800" rtl="0" algn="l">
              <a:spcBef>
                <a:spcPts val="200"/>
              </a:spcBef>
              <a:spcAft>
                <a:spcPts val="0"/>
              </a:spcAft>
              <a:buClr>
                <a:schemeClr val="dk1"/>
              </a:buClr>
              <a:buSzPts val="800"/>
              <a:buNone/>
              <a:defRPr b="1" sz="800"/>
            </a:lvl4pPr>
            <a:lvl5pPr indent="-228600" lvl="4" marL="2286000" rtl="0" algn="l">
              <a:spcBef>
                <a:spcPts val="200"/>
              </a:spcBef>
              <a:spcAft>
                <a:spcPts val="0"/>
              </a:spcAft>
              <a:buClr>
                <a:schemeClr val="dk1"/>
              </a:buClr>
              <a:buSzPts val="800"/>
              <a:buNone/>
              <a:defRPr b="1" sz="800"/>
            </a:lvl5pPr>
            <a:lvl6pPr indent="-228600" lvl="5" marL="2743200" rtl="0" algn="l">
              <a:spcBef>
                <a:spcPts val="200"/>
              </a:spcBef>
              <a:spcAft>
                <a:spcPts val="0"/>
              </a:spcAft>
              <a:buClr>
                <a:schemeClr val="dk1"/>
              </a:buClr>
              <a:buSzPts val="800"/>
              <a:buNone/>
              <a:defRPr b="1" sz="800"/>
            </a:lvl6pPr>
            <a:lvl7pPr indent="-228600" lvl="6" marL="3200400" rtl="0" algn="l">
              <a:spcBef>
                <a:spcPts val="200"/>
              </a:spcBef>
              <a:spcAft>
                <a:spcPts val="0"/>
              </a:spcAft>
              <a:buClr>
                <a:schemeClr val="dk1"/>
              </a:buClr>
              <a:buSzPts val="800"/>
              <a:buNone/>
              <a:defRPr b="1" sz="800"/>
            </a:lvl7pPr>
            <a:lvl8pPr indent="-228600" lvl="7" marL="3657600" rtl="0" algn="l">
              <a:spcBef>
                <a:spcPts val="200"/>
              </a:spcBef>
              <a:spcAft>
                <a:spcPts val="0"/>
              </a:spcAft>
              <a:buClr>
                <a:schemeClr val="dk1"/>
              </a:buClr>
              <a:buSzPts val="800"/>
              <a:buNone/>
              <a:defRPr b="1" sz="800"/>
            </a:lvl8pPr>
            <a:lvl9pPr indent="-228600" lvl="8" marL="4114800" rtl="0" algn="l">
              <a:spcBef>
                <a:spcPts val="200"/>
              </a:spcBef>
              <a:spcAft>
                <a:spcPts val="0"/>
              </a:spcAft>
              <a:buClr>
                <a:schemeClr val="dk1"/>
              </a:buClr>
              <a:buSzPts val="800"/>
              <a:buNone/>
              <a:defRPr b="1" sz="800"/>
            </a:lvl9pPr>
          </a:lstStyle>
          <a:p/>
        </p:txBody>
      </p:sp>
      <p:sp>
        <p:nvSpPr>
          <p:cNvPr id="88" name="Google Shape;88;p19"/>
          <p:cNvSpPr txBox="1"/>
          <p:nvPr>
            <p:ph idx="2" type="body"/>
          </p:nvPr>
        </p:nvSpPr>
        <p:spPr>
          <a:xfrm>
            <a:off x="228600" y="1087438"/>
            <a:ext cx="2020200" cy="1975800"/>
          </a:xfrm>
          <a:prstGeom prst="rect">
            <a:avLst/>
          </a:prstGeom>
          <a:noFill/>
          <a:ln>
            <a:noFill/>
          </a:ln>
        </p:spPr>
        <p:txBody>
          <a:bodyPr anchorCtr="0" anchor="t" bIns="22850" lIns="45725" spcFirstLastPara="1" rIns="45725" wrap="square" tIns="22850">
            <a:normAutofit/>
          </a:bodyPr>
          <a:lstStyle>
            <a:lvl1pPr indent="-304800" lvl="0" marL="457200" rtl="0" algn="l">
              <a:spcBef>
                <a:spcPts val="200"/>
              </a:spcBef>
              <a:spcAft>
                <a:spcPts val="0"/>
              </a:spcAft>
              <a:buClr>
                <a:schemeClr val="dk1"/>
              </a:buClr>
              <a:buSzPts val="1200"/>
              <a:buChar char="•"/>
              <a:defRPr sz="1200"/>
            </a:lvl1pPr>
            <a:lvl2pPr indent="-292100" lvl="1" marL="914400" rtl="0" algn="l">
              <a:spcBef>
                <a:spcPts val="200"/>
              </a:spcBef>
              <a:spcAft>
                <a:spcPts val="0"/>
              </a:spcAft>
              <a:buClr>
                <a:schemeClr val="dk1"/>
              </a:buClr>
              <a:buSzPts val="1000"/>
              <a:buChar char="–"/>
              <a:defRPr sz="1000"/>
            </a:lvl2pPr>
            <a:lvl3pPr indent="-285750" lvl="2" marL="1371600" rtl="0" algn="l">
              <a:spcBef>
                <a:spcPts val="200"/>
              </a:spcBef>
              <a:spcAft>
                <a:spcPts val="0"/>
              </a:spcAft>
              <a:buClr>
                <a:schemeClr val="dk1"/>
              </a:buClr>
              <a:buSzPts val="900"/>
              <a:buChar char="•"/>
              <a:defRPr sz="900"/>
            </a:lvl3pPr>
            <a:lvl4pPr indent="-279400" lvl="3" marL="1828800" rtl="0" algn="l">
              <a:spcBef>
                <a:spcPts val="200"/>
              </a:spcBef>
              <a:spcAft>
                <a:spcPts val="0"/>
              </a:spcAft>
              <a:buClr>
                <a:schemeClr val="dk1"/>
              </a:buClr>
              <a:buSzPts val="800"/>
              <a:buChar char="–"/>
              <a:defRPr sz="800"/>
            </a:lvl4pPr>
            <a:lvl5pPr indent="-279400" lvl="4" marL="2286000" rtl="0" algn="l">
              <a:spcBef>
                <a:spcPts val="200"/>
              </a:spcBef>
              <a:spcAft>
                <a:spcPts val="0"/>
              </a:spcAft>
              <a:buClr>
                <a:schemeClr val="dk1"/>
              </a:buClr>
              <a:buSzPts val="800"/>
              <a:buChar char="»"/>
              <a:defRPr sz="800"/>
            </a:lvl5pPr>
            <a:lvl6pPr indent="-279400" lvl="5" marL="2743200" rtl="0" algn="l">
              <a:spcBef>
                <a:spcPts val="200"/>
              </a:spcBef>
              <a:spcAft>
                <a:spcPts val="0"/>
              </a:spcAft>
              <a:buClr>
                <a:schemeClr val="dk1"/>
              </a:buClr>
              <a:buSzPts val="800"/>
              <a:buChar char="•"/>
              <a:defRPr sz="800"/>
            </a:lvl6pPr>
            <a:lvl7pPr indent="-279400" lvl="6" marL="3200400" rtl="0" algn="l">
              <a:spcBef>
                <a:spcPts val="200"/>
              </a:spcBef>
              <a:spcAft>
                <a:spcPts val="0"/>
              </a:spcAft>
              <a:buClr>
                <a:schemeClr val="dk1"/>
              </a:buClr>
              <a:buSzPts val="800"/>
              <a:buChar char="•"/>
              <a:defRPr sz="800"/>
            </a:lvl7pPr>
            <a:lvl8pPr indent="-279400" lvl="7" marL="3657600" rtl="0" algn="l">
              <a:spcBef>
                <a:spcPts val="200"/>
              </a:spcBef>
              <a:spcAft>
                <a:spcPts val="0"/>
              </a:spcAft>
              <a:buClr>
                <a:schemeClr val="dk1"/>
              </a:buClr>
              <a:buSzPts val="800"/>
              <a:buChar char="•"/>
              <a:defRPr sz="800"/>
            </a:lvl8pPr>
            <a:lvl9pPr indent="-279400" lvl="8" marL="4114800" rtl="0" algn="l">
              <a:spcBef>
                <a:spcPts val="200"/>
              </a:spcBef>
              <a:spcAft>
                <a:spcPts val="0"/>
              </a:spcAft>
              <a:buClr>
                <a:schemeClr val="dk1"/>
              </a:buClr>
              <a:buSzPts val="800"/>
              <a:buChar char="•"/>
              <a:defRPr sz="800"/>
            </a:lvl9pPr>
          </a:lstStyle>
          <a:p/>
        </p:txBody>
      </p:sp>
      <p:sp>
        <p:nvSpPr>
          <p:cNvPr id="89" name="Google Shape;89;p19"/>
          <p:cNvSpPr txBox="1"/>
          <p:nvPr>
            <p:ph idx="3" type="body"/>
          </p:nvPr>
        </p:nvSpPr>
        <p:spPr>
          <a:xfrm>
            <a:off x="2322513" y="767556"/>
            <a:ext cx="2021100" cy="320100"/>
          </a:xfrm>
          <a:prstGeom prst="rect">
            <a:avLst/>
          </a:prstGeom>
          <a:noFill/>
          <a:ln>
            <a:noFill/>
          </a:ln>
        </p:spPr>
        <p:txBody>
          <a:bodyPr anchorCtr="0" anchor="b" bIns="22850" lIns="45725" spcFirstLastPara="1" rIns="45725" wrap="square" tIns="22850">
            <a:normAutofit/>
          </a:bodyPr>
          <a:lstStyle>
            <a:lvl1pPr indent="-228600" lvl="0" marL="457200" rtl="0" algn="l">
              <a:spcBef>
                <a:spcPts val="200"/>
              </a:spcBef>
              <a:spcAft>
                <a:spcPts val="0"/>
              </a:spcAft>
              <a:buClr>
                <a:schemeClr val="dk1"/>
              </a:buClr>
              <a:buSzPts val="1200"/>
              <a:buNone/>
              <a:defRPr b="1" sz="1200"/>
            </a:lvl1pPr>
            <a:lvl2pPr indent="-228600" lvl="1" marL="914400" rtl="0" algn="l">
              <a:spcBef>
                <a:spcPts val="200"/>
              </a:spcBef>
              <a:spcAft>
                <a:spcPts val="0"/>
              </a:spcAft>
              <a:buClr>
                <a:schemeClr val="dk1"/>
              </a:buClr>
              <a:buSzPts val="1000"/>
              <a:buNone/>
              <a:defRPr b="1" sz="1000"/>
            </a:lvl2pPr>
            <a:lvl3pPr indent="-228600" lvl="2" marL="1371600" rtl="0" algn="l">
              <a:spcBef>
                <a:spcPts val="200"/>
              </a:spcBef>
              <a:spcAft>
                <a:spcPts val="0"/>
              </a:spcAft>
              <a:buClr>
                <a:schemeClr val="dk1"/>
              </a:buClr>
              <a:buSzPts val="900"/>
              <a:buNone/>
              <a:defRPr b="1" sz="900"/>
            </a:lvl3pPr>
            <a:lvl4pPr indent="-228600" lvl="3" marL="1828800" rtl="0" algn="l">
              <a:spcBef>
                <a:spcPts val="200"/>
              </a:spcBef>
              <a:spcAft>
                <a:spcPts val="0"/>
              </a:spcAft>
              <a:buClr>
                <a:schemeClr val="dk1"/>
              </a:buClr>
              <a:buSzPts val="800"/>
              <a:buNone/>
              <a:defRPr b="1" sz="800"/>
            </a:lvl4pPr>
            <a:lvl5pPr indent="-228600" lvl="4" marL="2286000" rtl="0" algn="l">
              <a:spcBef>
                <a:spcPts val="200"/>
              </a:spcBef>
              <a:spcAft>
                <a:spcPts val="0"/>
              </a:spcAft>
              <a:buClr>
                <a:schemeClr val="dk1"/>
              </a:buClr>
              <a:buSzPts val="800"/>
              <a:buNone/>
              <a:defRPr b="1" sz="800"/>
            </a:lvl5pPr>
            <a:lvl6pPr indent="-228600" lvl="5" marL="2743200" rtl="0" algn="l">
              <a:spcBef>
                <a:spcPts val="200"/>
              </a:spcBef>
              <a:spcAft>
                <a:spcPts val="0"/>
              </a:spcAft>
              <a:buClr>
                <a:schemeClr val="dk1"/>
              </a:buClr>
              <a:buSzPts val="800"/>
              <a:buNone/>
              <a:defRPr b="1" sz="800"/>
            </a:lvl6pPr>
            <a:lvl7pPr indent="-228600" lvl="6" marL="3200400" rtl="0" algn="l">
              <a:spcBef>
                <a:spcPts val="200"/>
              </a:spcBef>
              <a:spcAft>
                <a:spcPts val="0"/>
              </a:spcAft>
              <a:buClr>
                <a:schemeClr val="dk1"/>
              </a:buClr>
              <a:buSzPts val="800"/>
              <a:buNone/>
              <a:defRPr b="1" sz="800"/>
            </a:lvl7pPr>
            <a:lvl8pPr indent="-228600" lvl="7" marL="3657600" rtl="0" algn="l">
              <a:spcBef>
                <a:spcPts val="200"/>
              </a:spcBef>
              <a:spcAft>
                <a:spcPts val="0"/>
              </a:spcAft>
              <a:buClr>
                <a:schemeClr val="dk1"/>
              </a:buClr>
              <a:buSzPts val="800"/>
              <a:buNone/>
              <a:defRPr b="1" sz="800"/>
            </a:lvl8pPr>
            <a:lvl9pPr indent="-228600" lvl="8" marL="4114800" rtl="0" algn="l">
              <a:spcBef>
                <a:spcPts val="200"/>
              </a:spcBef>
              <a:spcAft>
                <a:spcPts val="0"/>
              </a:spcAft>
              <a:buClr>
                <a:schemeClr val="dk1"/>
              </a:buClr>
              <a:buSzPts val="800"/>
              <a:buNone/>
              <a:defRPr b="1" sz="800"/>
            </a:lvl9pPr>
          </a:lstStyle>
          <a:p/>
        </p:txBody>
      </p:sp>
      <p:sp>
        <p:nvSpPr>
          <p:cNvPr id="90" name="Google Shape;90;p19"/>
          <p:cNvSpPr txBox="1"/>
          <p:nvPr>
            <p:ph idx="4" type="body"/>
          </p:nvPr>
        </p:nvSpPr>
        <p:spPr>
          <a:xfrm>
            <a:off x="2322513" y="1087438"/>
            <a:ext cx="2021100" cy="1975800"/>
          </a:xfrm>
          <a:prstGeom prst="rect">
            <a:avLst/>
          </a:prstGeom>
          <a:noFill/>
          <a:ln>
            <a:noFill/>
          </a:ln>
        </p:spPr>
        <p:txBody>
          <a:bodyPr anchorCtr="0" anchor="t" bIns="22850" lIns="45725" spcFirstLastPara="1" rIns="45725" wrap="square" tIns="22850">
            <a:normAutofit/>
          </a:bodyPr>
          <a:lstStyle>
            <a:lvl1pPr indent="-304800" lvl="0" marL="457200" rtl="0" algn="l">
              <a:spcBef>
                <a:spcPts val="200"/>
              </a:spcBef>
              <a:spcAft>
                <a:spcPts val="0"/>
              </a:spcAft>
              <a:buClr>
                <a:schemeClr val="dk1"/>
              </a:buClr>
              <a:buSzPts val="1200"/>
              <a:buChar char="•"/>
              <a:defRPr sz="1200"/>
            </a:lvl1pPr>
            <a:lvl2pPr indent="-292100" lvl="1" marL="914400" rtl="0" algn="l">
              <a:spcBef>
                <a:spcPts val="200"/>
              </a:spcBef>
              <a:spcAft>
                <a:spcPts val="0"/>
              </a:spcAft>
              <a:buClr>
                <a:schemeClr val="dk1"/>
              </a:buClr>
              <a:buSzPts val="1000"/>
              <a:buChar char="–"/>
              <a:defRPr sz="1000"/>
            </a:lvl2pPr>
            <a:lvl3pPr indent="-285750" lvl="2" marL="1371600" rtl="0" algn="l">
              <a:spcBef>
                <a:spcPts val="200"/>
              </a:spcBef>
              <a:spcAft>
                <a:spcPts val="0"/>
              </a:spcAft>
              <a:buClr>
                <a:schemeClr val="dk1"/>
              </a:buClr>
              <a:buSzPts val="900"/>
              <a:buChar char="•"/>
              <a:defRPr sz="900"/>
            </a:lvl3pPr>
            <a:lvl4pPr indent="-279400" lvl="3" marL="1828800" rtl="0" algn="l">
              <a:spcBef>
                <a:spcPts val="200"/>
              </a:spcBef>
              <a:spcAft>
                <a:spcPts val="0"/>
              </a:spcAft>
              <a:buClr>
                <a:schemeClr val="dk1"/>
              </a:buClr>
              <a:buSzPts val="800"/>
              <a:buChar char="–"/>
              <a:defRPr sz="800"/>
            </a:lvl4pPr>
            <a:lvl5pPr indent="-279400" lvl="4" marL="2286000" rtl="0" algn="l">
              <a:spcBef>
                <a:spcPts val="200"/>
              </a:spcBef>
              <a:spcAft>
                <a:spcPts val="0"/>
              </a:spcAft>
              <a:buClr>
                <a:schemeClr val="dk1"/>
              </a:buClr>
              <a:buSzPts val="800"/>
              <a:buChar char="»"/>
              <a:defRPr sz="800"/>
            </a:lvl5pPr>
            <a:lvl6pPr indent="-279400" lvl="5" marL="2743200" rtl="0" algn="l">
              <a:spcBef>
                <a:spcPts val="200"/>
              </a:spcBef>
              <a:spcAft>
                <a:spcPts val="0"/>
              </a:spcAft>
              <a:buClr>
                <a:schemeClr val="dk1"/>
              </a:buClr>
              <a:buSzPts val="800"/>
              <a:buChar char="•"/>
              <a:defRPr sz="800"/>
            </a:lvl6pPr>
            <a:lvl7pPr indent="-279400" lvl="6" marL="3200400" rtl="0" algn="l">
              <a:spcBef>
                <a:spcPts val="200"/>
              </a:spcBef>
              <a:spcAft>
                <a:spcPts val="0"/>
              </a:spcAft>
              <a:buClr>
                <a:schemeClr val="dk1"/>
              </a:buClr>
              <a:buSzPts val="800"/>
              <a:buChar char="•"/>
              <a:defRPr sz="800"/>
            </a:lvl7pPr>
            <a:lvl8pPr indent="-279400" lvl="7" marL="3657600" rtl="0" algn="l">
              <a:spcBef>
                <a:spcPts val="200"/>
              </a:spcBef>
              <a:spcAft>
                <a:spcPts val="0"/>
              </a:spcAft>
              <a:buClr>
                <a:schemeClr val="dk1"/>
              </a:buClr>
              <a:buSzPts val="800"/>
              <a:buChar char="•"/>
              <a:defRPr sz="800"/>
            </a:lvl8pPr>
            <a:lvl9pPr indent="-279400" lvl="8" marL="4114800" rtl="0" algn="l">
              <a:spcBef>
                <a:spcPts val="200"/>
              </a:spcBef>
              <a:spcAft>
                <a:spcPts val="0"/>
              </a:spcAft>
              <a:buClr>
                <a:schemeClr val="dk1"/>
              </a:buClr>
              <a:buSzPts val="800"/>
              <a:buChar char="•"/>
              <a:defRPr sz="800"/>
            </a:lvl9pPr>
          </a:lstStyle>
          <a:p/>
        </p:txBody>
      </p:sp>
      <p:sp>
        <p:nvSpPr>
          <p:cNvPr id="91" name="Google Shape;91;p19"/>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92" name="Google Shape;92;p19"/>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93" name="Google Shape;93;p19"/>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rtl="0" algn="ctr">
              <a:spcBef>
                <a:spcPts val="0"/>
              </a:spcBef>
              <a:spcAft>
                <a:spcPts val="0"/>
              </a:spcAft>
              <a:buClr>
                <a:schemeClr val="dk1"/>
              </a:buClr>
              <a:buSzPts val="900"/>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96" name="Google Shape;96;p20"/>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97" name="Google Shape;97;p20"/>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98" name="Google Shape;98;p20"/>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228600" y="136525"/>
            <a:ext cx="1504200" cy="581100"/>
          </a:xfrm>
          <a:prstGeom prst="rect">
            <a:avLst/>
          </a:prstGeom>
          <a:noFill/>
          <a:ln>
            <a:noFill/>
          </a:ln>
        </p:spPr>
        <p:txBody>
          <a:bodyPr anchorCtr="0" anchor="b" bIns="22850" lIns="45725" spcFirstLastPara="1" rIns="45725" wrap="square" tIns="22850">
            <a:normAutofit/>
          </a:bodyPr>
          <a:lstStyle>
            <a:lvl1pPr lvl="0" rtl="0" algn="l">
              <a:spcBef>
                <a:spcPts val="0"/>
              </a:spcBef>
              <a:spcAft>
                <a:spcPts val="0"/>
              </a:spcAft>
              <a:buClr>
                <a:schemeClr val="dk1"/>
              </a:buClr>
              <a:buSzPts val="1000"/>
              <a:buFont typeface="Calibri"/>
              <a:buNone/>
              <a:defRPr b="1" sz="1000"/>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101" name="Google Shape;101;p21"/>
          <p:cNvSpPr txBox="1"/>
          <p:nvPr>
            <p:ph idx="1" type="body"/>
          </p:nvPr>
        </p:nvSpPr>
        <p:spPr>
          <a:xfrm>
            <a:off x="1787525" y="136525"/>
            <a:ext cx="2556000" cy="2926500"/>
          </a:xfrm>
          <a:prstGeom prst="rect">
            <a:avLst/>
          </a:prstGeom>
          <a:noFill/>
          <a:ln>
            <a:noFill/>
          </a:ln>
        </p:spPr>
        <p:txBody>
          <a:bodyPr anchorCtr="0" anchor="t" bIns="22850" lIns="45725" spcFirstLastPara="1" rIns="45725" wrap="square" tIns="22850">
            <a:normAutofit/>
          </a:bodyPr>
          <a:lstStyle>
            <a:lvl1pPr indent="-330200" lvl="0" marL="457200" rtl="0" algn="l">
              <a:spcBef>
                <a:spcPts val="300"/>
              </a:spcBef>
              <a:spcAft>
                <a:spcPts val="0"/>
              </a:spcAft>
              <a:buClr>
                <a:schemeClr val="dk1"/>
              </a:buClr>
              <a:buSzPts val="1600"/>
              <a:buChar char="•"/>
              <a:defRPr sz="1600"/>
            </a:lvl1pPr>
            <a:lvl2pPr indent="-317500" lvl="1" marL="914400" rtl="0" algn="l">
              <a:spcBef>
                <a:spcPts val="300"/>
              </a:spcBef>
              <a:spcAft>
                <a:spcPts val="0"/>
              </a:spcAft>
              <a:buClr>
                <a:schemeClr val="dk1"/>
              </a:buClr>
              <a:buSzPts val="1400"/>
              <a:buChar char="–"/>
              <a:defRPr sz="1400"/>
            </a:lvl2pPr>
            <a:lvl3pPr indent="-304800" lvl="2" marL="1371600" rtl="0" algn="l">
              <a:spcBef>
                <a:spcPts val="200"/>
              </a:spcBef>
              <a:spcAft>
                <a:spcPts val="0"/>
              </a:spcAft>
              <a:buClr>
                <a:schemeClr val="dk1"/>
              </a:buClr>
              <a:buSzPts val="1200"/>
              <a:buChar char="•"/>
              <a:defRPr sz="1200"/>
            </a:lvl3pPr>
            <a:lvl4pPr indent="-292100" lvl="3" marL="1828800" rtl="0" algn="l">
              <a:spcBef>
                <a:spcPts val="200"/>
              </a:spcBef>
              <a:spcAft>
                <a:spcPts val="0"/>
              </a:spcAft>
              <a:buClr>
                <a:schemeClr val="dk1"/>
              </a:buClr>
              <a:buSzPts val="1000"/>
              <a:buChar char="–"/>
              <a:defRPr sz="1000"/>
            </a:lvl4pPr>
            <a:lvl5pPr indent="-292100" lvl="4" marL="2286000" rtl="0" algn="l">
              <a:spcBef>
                <a:spcPts val="200"/>
              </a:spcBef>
              <a:spcAft>
                <a:spcPts val="0"/>
              </a:spcAft>
              <a:buClr>
                <a:schemeClr val="dk1"/>
              </a:buClr>
              <a:buSzPts val="1000"/>
              <a:buChar char="»"/>
              <a:defRPr sz="1000"/>
            </a:lvl5pPr>
            <a:lvl6pPr indent="-292100" lvl="5" marL="2743200" rtl="0" algn="l">
              <a:spcBef>
                <a:spcPts val="200"/>
              </a:spcBef>
              <a:spcAft>
                <a:spcPts val="0"/>
              </a:spcAft>
              <a:buClr>
                <a:schemeClr val="dk1"/>
              </a:buClr>
              <a:buSzPts val="1000"/>
              <a:buChar char="•"/>
              <a:defRPr sz="1000"/>
            </a:lvl6pPr>
            <a:lvl7pPr indent="-292100" lvl="6" marL="3200400" rtl="0" algn="l">
              <a:spcBef>
                <a:spcPts val="200"/>
              </a:spcBef>
              <a:spcAft>
                <a:spcPts val="0"/>
              </a:spcAft>
              <a:buClr>
                <a:schemeClr val="dk1"/>
              </a:buClr>
              <a:buSzPts val="1000"/>
              <a:buChar char="•"/>
              <a:defRPr sz="1000"/>
            </a:lvl7pPr>
            <a:lvl8pPr indent="-292100" lvl="7" marL="3657600" rtl="0" algn="l">
              <a:spcBef>
                <a:spcPts val="200"/>
              </a:spcBef>
              <a:spcAft>
                <a:spcPts val="0"/>
              </a:spcAft>
              <a:buClr>
                <a:schemeClr val="dk1"/>
              </a:buClr>
              <a:buSzPts val="1000"/>
              <a:buChar char="•"/>
              <a:defRPr sz="1000"/>
            </a:lvl8pPr>
            <a:lvl9pPr indent="-292100" lvl="8" marL="4114800" rtl="0" algn="l">
              <a:spcBef>
                <a:spcPts val="200"/>
              </a:spcBef>
              <a:spcAft>
                <a:spcPts val="0"/>
              </a:spcAft>
              <a:buClr>
                <a:schemeClr val="dk1"/>
              </a:buClr>
              <a:buSzPts val="1000"/>
              <a:buChar char="•"/>
              <a:defRPr sz="1000"/>
            </a:lvl9pPr>
          </a:lstStyle>
          <a:p/>
        </p:txBody>
      </p:sp>
      <p:sp>
        <p:nvSpPr>
          <p:cNvPr id="102" name="Google Shape;102;p21"/>
          <p:cNvSpPr txBox="1"/>
          <p:nvPr>
            <p:ph idx="2" type="body"/>
          </p:nvPr>
        </p:nvSpPr>
        <p:spPr>
          <a:xfrm>
            <a:off x="228600" y="717550"/>
            <a:ext cx="1504200" cy="2345700"/>
          </a:xfrm>
          <a:prstGeom prst="rect">
            <a:avLst/>
          </a:prstGeom>
          <a:noFill/>
          <a:ln>
            <a:noFill/>
          </a:ln>
        </p:spPr>
        <p:txBody>
          <a:bodyPr anchorCtr="0" anchor="t" bIns="22850" lIns="45725" spcFirstLastPara="1" rIns="45725" wrap="square" tIns="22850">
            <a:normAutofit/>
          </a:bodyPr>
          <a:lstStyle>
            <a:lvl1pPr indent="-228600" lvl="0" marL="457200" rtl="0" algn="l">
              <a:spcBef>
                <a:spcPts val="100"/>
              </a:spcBef>
              <a:spcAft>
                <a:spcPts val="0"/>
              </a:spcAft>
              <a:buClr>
                <a:schemeClr val="dk1"/>
              </a:buClr>
              <a:buSzPts val="700"/>
              <a:buNone/>
              <a:defRPr sz="700"/>
            </a:lvl1pPr>
            <a:lvl2pPr indent="-228600" lvl="1" marL="914400" rtl="0" algn="l">
              <a:spcBef>
                <a:spcPts val="100"/>
              </a:spcBef>
              <a:spcAft>
                <a:spcPts val="0"/>
              </a:spcAft>
              <a:buClr>
                <a:schemeClr val="dk1"/>
              </a:buClr>
              <a:buSzPts val="600"/>
              <a:buNone/>
              <a:defRPr sz="600"/>
            </a:lvl2pPr>
            <a:lvl3pPr indent="-228600" lvl="2" marL="1371600" rtl="0" algn="l">
              <a:spcBef>
                <a:spcPts val="100"/>
              </a:spcBef>
              <a:spcAft>
                <a:spcPts val="0"/>
              </a:spcAft>
              <a:buClr>
                <a:schemeClr val="dk1"/>
              </a:buClr>
              <a:buSzPts val="500"/>
              <a:buNone/>
              <a:defRPr sz="500"/>
            </a:lvl3pPr>
            <a:lvl4pPr indent="-228600" lvl="3" marL="1828800" rtl="0" algn="l">
              <a:spcBef>
                <a:spcPts val="100"/>
              </a:spcBef>
              <a:spcAft>
                <a:spcPts val="0"/>
              </a:spcAft>
              <a:buClr>
                <a:schemeClr val="dk1"/>
              </a:buClr>
              <a:buSzPts val="500"/>
              <a:buNone/>
              <a:defRPr sz="500"/>
            </a:lvl4pPr>
            <a:lvl5pPr indent="-228600" lvl="4" marL="2286000" rtl="0" algn="l">
              <a:spcBef>
                <a:spcPts val="100"/>
              </a:spcBef>
              <a:spcAft>
                <a:spcPts val="0"/>
              </a:spcAft>
              <a:buClr>
                <a:schemeClr val="dk1"/>
              </a:buClr>
              <a:buSzPts val="500"/>
              <a:buNone/>
              <a:defRPr sz="500"/>
            </a:lvl5pPr>
            <a:lvl6pPr indent="-228600" lvl="5" marL="2743200" rtl="0" algn="l">
              <a:spcBef>
                <a:spcPts val="100"/>
              </a:spcBef>
              <a:spcAft>
                <a:spcPts val="0"/>
              </a:spcAft>
              <a:buClr>
                <a:schemeClr val="dk1"/>
              </a:buClr>
              <a:buSzPts val="500"/>
              <a:buNone/>
              <a:defRPr sz="500"/>
            </a:lvl6pPr>
            <a:lvl7pPr indent="-228600" lvl="6" marL="3200400" rtl="0" algn="l">
              <a:spcBef>
                <a:spcPts val="100"/>
              </a:spcBef>
              <a:spcAft>
                <a:spcPts val="0"/>
              </a:spcAft>
              <a:buClr>
                <a:schemeClr val="dk1"/>
              </a:buClr>
              <a:buSzPts val="500"/>
              <a:buNone/>
              <a:defRPr sz="500"/>
            </a:lvl7pPr>
            <a:lvl8pPr indent="-228600" lvl="7" marL="3657600" rtl="0" algn="l">
              <a:spcBef>
                <a:spcPts val="100"/>
              </a:spcBef>
              <a:spcAft>
                <a:spcPts val="0"/>
              </a:spcAft>
              <a:buClr>
                <a:schemeClr val="dk1"/>
              </a:buClr>
              <a:buSzPts val="500"/>
              <a:buNone/>
              <a:defRPr sz="500"/>
            </a:lvl8pPr>
            <a:lvl9pPr indent="-228600" lvl="8" marL="4114800" rtl="0" algn="l">
              <a:spcBef>
                <a:spcPts val="100"/>
              </a:spcBef>
              <a:spcAft>
                <a:spcPts val="0"/>
              </a:spcAft>
              <a:buClr>
                <a:schemeClr val="dk1"/>
              </a:buClr>
              <a:buSzPts val="500"/>
              <a:buNone/>
              <a:defRPr sz="500"/>
            </a:lvl9pPr>
          </a:lstStyle>
          <a:p/>
        </p:txBody>
      </p:sp>
      <p:sp>
        <p:nvSpPr>
          <p:cNvPr id="103" name="Google Shape;103;p21"/>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04" name="Google Shape;104;p21"/>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05" name="Google Shape;105;p21"/>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sp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896144" y="2400300"/>
            <a:ext cx="2743200" cy="283500"/>
          </a:xfrm>
          <a:prstGeom prst="rect">
            <a:avLst/>
          </a:prstGeom>
          <a:noFill/>
          <a:ln>
            <a:noFill/>
          </a:ln>
        </p:spPr>
        <p:txBody>
          <a:bodyPr anchorCtr="0" anchor="b" bIns="22850" lIns="45725" spcFirstLastPara="1" rIns="45725" wrap="square" tIns="22850">
            <a:normAutofit/>
          </a:bodyPr>
          <a:lstStyle>
            <a:lvl1pPr lvl="0" rtl="0" algn="l">
              <a:spcBef>
                <a:spcPts val="0"/>
              </a:spcBef>
              <a:spcAft>
                <a:spcPts val="0"/>
              </a:spcAft>
              <a:buClr>
                <a:schemeClr val="dk1"/>
              </a:buClr>
              <a:buSzPts val="1000"/>
              <a:buFont typeface="Calibri"/>
              <a:buNone/>
              <a:defRPr b="1" sz="1000"/>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108" name="Google Shape;108;p22"/>
          <p:cNvSpPr/>
          <p:nvPr>
            <p:ph idx="2" type="pic"/>
          </p:nvPr>
        </p:nvSpPr>
        <p:spPr>
          <a:xfrm>
            <a:off x="896144" y="306388"/>
            <a:ext cx="2743200" cy="2057400"/>
          </a:xfrm>
          <a:prstGeom prst="rect">
            <a:avLst/>
          </a:prstGeom>
          <a:noFill/>
          <a:ln>
            <a:noFill/>
          </a:ln>
        </p:spPr>
      </p:sp>
      <p:sp>
        <p:nvSpPr>
          <p:cNvPr id="109" name="Google Shape;109;p22"/>
          <p:cNvSpPr txBox="1"/>
          <p:nvPr>
            <p:ph idx="1" type="body"/>
          </p:nvPr>
        </p:nvSpPr>
        <p:spPr>
          <a:xfrm>
            <a:off x="896144" y="2683669"/>
            <a:ext cx="2743200" cy="402600"/>
          </a:xfrm>
          <a:prstGeom prst="rect">
            <a:avLst/>
          </a:prstGeom>
          <a:noFill/>
          <a:ln>
            <a:noFill/>
          </a:ln>
        </p:spPr>
        <p:txBody>
          <a:bodyPr anchorCtr="0" anchor="t" bIns="22850" lIns="45725" spcFirstLastPara="1" rIns="45725" wrap="square" tIns="22850">
            <a:normAutofit/>
          </a:bodyPr>
          <a:lstStyle>
            <a:lvl1pPr indent="-228600" lvl="0" marL="457200" rtl="0" algn="l">
              <a:spcBef>
                <a:spcPts val="100"/>
              </a:spcBef>
              <a:spcAft>
                <a:spcPts val="0"/>
              </a:spcAft>
              <a:buClr>
                <a:schemeClr val="dk1"/>
              </a:buClr>
              <a:buSzPts val="700"/>
              <a:buNone/>
              <a:defRPr sz="700"/>
            </a:lvl1pPr>
            <a:lvl2pPr indent="-228600" lvl="1" marL="914400" rtl="0" algn="l">
              <a:spcBef>
                <a:spcPts val="100"/>
              </a:spcBef>
              <a:spcAft>
                <a:spcPts val="0"/>
              </a:spcAft>
              <a:buClr>
                <a:schemeClr val="dk1"/>
              </a:buClr>
              <a:buSzPts val="600"/>
              <a:buNone/>
              <a:defRPr sz="600"/>
            </a:lvl2pPr>
            <a:lvl3pPr indent="-228600" lvl="2" marL="1371600" rtl="0" algn="l">
              <a:spcBef>
                <a:spcPts val="100"/>
              </a:spcBef>
              <a:spcAft>
                <a:spcPts val="0"/>
              </a:spcAft>
              <a:buClr>
                <a:schemeClr val="dk1"/>
              </a:buClr>
              <a:buSzPts val="500"/>
              <a:buNone/>
              <a:defRPr sz="500"/>
            </a:lvl3pPr>
            <a:lvl4pPr indent="-228600" lvl="3" marL="1828800" rtl="0" algn="l">
              <a:spcBef>
                <a:spcPts val="100"/>
              </a:spcBef>
              <a:spcAft>
                <a:spcPts val="0"/>
              </a:spcAft>
              <a:buClr>
                <a:schemeClr val="dk1"/>
              </a:buClr>
              <a:buSzPts val="500"/>
              <a:buNone/>
              <a:defRPr sz="500"/>
            </a:lvl4pPr>
            <a:lvl5pPr indent="-228600" lvl="4" marL="2286000" rtl="0" algn="l">
              <a:spcBef>
                <a:spcPts val="100"/>
              </a:spcBef>
              <a:spcAft>
                <a:spcPts val="0"/>
              </a:spcAft>
              <a:buClr>
                <a:schemeClr val="dk1"/>
              </a:buClr>
              <a:buSzPts val="500"/>
              <a:buNone/>
              <a:defRPr sz="500"/>
            </a:lvl5pPr>
            <a:lvl6pPr indent="-228600" lvl="5" marL="2743200" rtl="0" algn="l">
              <a:spcBef>
                <a:spcPts val="100"/>
              </a:spcBef>
              <a:spcAft>
                <a:spcPts val="0"/>
              </a:spcAft>
              <a:buClr>
                <a:schemeClr val="dk1"/>
              </a:buClr>
              <a:buSzPts val="500"/>
              <a:buNone/>
              <a:defRPr sz="500"/>
            </a:lvl6pPr>
            <a:lvl7pPr indent="-228600" lvl="6" marL="3200400" rtl="0" algn="l">
              <a:spcBef>
                <a:spcPts val="100"/>
              </a:spcBef>
              <a:spcAft>
                <a:spcPts val="0"/>
              </a:spcAft>
              <a:buClr>
                <a:schemeClr val="dk1"/>
              </a:buClr>
              <a:buSzPts val="500"/>
              <a:buNone/>
              <a:defRPr sz="500"/>
            </a:lvl7pPr>
            <a:lvl8pPr indent="-228600" lvl="7" marL="3657600" rtl="0" algn="l">
              <a:spcBef>
                <a:spcPts val="100"/>
              </a:spcBef>
              <a:spcAft>
                <a:spcPts val="0"/>
              </a:spcAft>
              <a:buClr>
                <a:schemeClr val="dk1"/>
              </a:buClr>
              <a:buSzPts val="500"/>
              <a:buNone/>
              <a:defRPr sz="500"/>
            </a:lvl8pPr>
            <a:lvl9pPr indent="-228600" lvl="8" marL="4114800" rtl="0" algn="l">
              <a:spcBef>
                <a:spcPts val="100"/>
              </a:spcBef>
              <a:spcAft>
                <a:spcPts val="0"/>
              </a:spcAft>
              <a:buClr>
                <a:schemeClr val="dk1"/>
              </a:buClr>
              <a:buSzPts val="500"/>
              <a:buNone/>
              <a:defRPr sz="500"/>
            </a:lvl9pPr>
          </a:lstStyle>
          <a:p/>
        </p:txBody>
      </p:sp>
      <p:sp>
        <p:nvSpPr>
          <p:cNvPr id="110" name="Google Shape;110;p22"/>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11" name="Google Shape;111;p22"/>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12" name="Google Shape;112;p22"/>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rtl="0" algn="ctr">
              <a:spcBef>
                <a:spcPts val="0"/>
              </a:spcBef>
              <a:spcAft>
                <a:spcPts val="0"/>
              </a:spcAft>
              <a:buClr>
                <a:schemeClr val="dk1"/>
              </a:buClr>
              <a:buSzPts val="900"/>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115" name="Google Shape;115;p23"/>
          <p:cNvSpPr txBox="1"/>
          <p:nvPr>
            <p:ph idx="1" type="body"/>
          </p:nvPr>
        </p:nvSpPr>
        <p:spPr>
          <a:xfrm rot="5400000">
            <a:off x="1154400" y="-125700"/>
            <a:ext cx="2263200" cy="4114800"/>
          </a:xfrm>
          <a:prstGeom prst="rect">
            <a:avLst/>
          </a:prstGeom>
          <a:noFill/>
          <a:ln>
            <a:noFill/>
          </a:ln>
        </p:spPr>
        <p:txBody>
          <a:bodyPr anchorCtr="0" anchor="t" bIns="22850" lIns="45725" spcFirstLastPara="1" rIns="45725" wrap="square" tIns="22850">
            <a:normAutofit/>
          </a:bodyPr>
          <a:lstStyle>
            <a:lvl1pPr indent="-285750" lvl="0" marL="457200" rtl="0" algn="l">
              <a:spcBef>
                <a:spcPts val="200"/>
              </a:spcBef>
              <a:spcAft>
                <a:spcPts val="0"/>
              </a:spcAft>
              <a:buClr>
                <a:schemeClr val="dk1"/>
              </a:buClr>
              <a:buSzPts val="900"/>
              <a:buChar char="•"/>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
        <p:nvSpPr>
          <p:cNvPr id="116" name="Google Shape;116;p23"/>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17" name="Google Shape;117;p23"/>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18" name="Google Shape;118;p23"/>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2366100" y="1085919"/>
            <a:ext cx="2925900" cy="1028700"/>
          </a:xfrm>
          <a:prstGeom prst="rect">
            <a:avLst/>
          </a:prstGeom>
          <a:noFill/>
          <a:ln>
            <a:noFill/>
          </a:ln>
        </p:spPr>
        <p:txBody>
          <a:bodyPr anchorCtr="0" anchor="ctr" bIns="22850" lIns="45725" spcFirstLastPara="1" rIns="45725" wrap="square" tIns="22850">
            <a:normAutofit/>
          </a:bodyPr>
          <a:lstStyle>
            <a:lvl1pPr lvl="0" rtl="0" algn="ctr">
              <a:spcBef>
                <a:spcPts val="0"/>
              </a:spcBef>
              <a:spcAft>
                <a:spcPts val="0"/>
              </a:spcAft>
              <a:buClr>
                <a:schemeClr val="dk1"/>
              </a:buClr>
              <a:buSzPts val="900"/>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121" name="Google Shape;121;p24"/>
          <p:cNvSpPr txBox="1"/>
          <p:nvPr>
            <p:ph idx="1" type="body"/>
          </p:nvPr>
        </p:nvSpPr>
        <p:spPr>
          <a:xfrm rot="5400000">
            <a:off x="270600" y="95319"/>
            <a:ext cx="2925900" cy="3009900"/>
          </a:xfrm>
          <a:prstGeom prst="rect">
            <a:avLst/>
          </a:prstGeom>
          <a:noFill/>
          <a:ln>
            <a:noFill/>
          </a:ln>
        </p:spPr>
        <p:txBody>
          <a:bodyPr anchorCtr="0" anchor="t" bIns="22850" lIns="45725" spcFirstLastPara="1" rIns="45725" wrap="square" tIns="22850">
            <a:normAutofit/>
          </a:bodyPr>
          <a:lstStyle>
            <a:lvl1pPr indent="-285750" lvl="0" marL="457200" rtl="0" algn="l">
              <a:spcBef>
                <a:spcPts val="200"/>
              </a:spcBef>
              <a:spcAft>
                <a:spcPts val="0"/>
              </a:spcAft>
              <a:buClr>
                <a:schemeClr val="dk1"/>
              </a:buClr>
              <a:buSzPts val="900"/>
              <a:buChar char="•"/>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
        <p:nvSpPr>
          <p:cNvPr id="122" name="Google Shape;122;p24"/>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23" name="Google Shape;123;p24"/>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24" name="Google Shape;124;p24"/>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sp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sp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sp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sp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sp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sp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sp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rtl="0">
              <a:spcBef>
                <a:spcPts val="0"/>
              </a:spcBef>
              <a:spcAft>
                <a:spcPts val="0"/>
              </a:spcAft>
              <a:buSzPts val="700"/>
              <a:buNone/>
              <a:defRPr sz="900"/>
            </a:lvl2pPr>
            <a:lvl3pPr lvl="2" rtl="0">
              <a:spcBef>
                <a:spcPts val="0"/>
              </a:spcBef>
              <a:spcAft>
                <a:spcPts val="0"/>
              </a:spcAft>
              <a:buSzPts val="700"/>
              <a:buNone/>
              <a:defRPr sz="900"/>
            </a:lvl3pPr>
            <a:lvl4pPr lvl="3" rtl="0">
              <a:spcBef>
                <a:spcPts val="0"/>
              </a:spcBef>
              <a:spcAft>
                <a:spcPts val="0"/>
              </a:spcAft>
              <a:buSzPts val="700"/>
              <a:buNone/>
              <a:defRPr sz="900"/>
            </a:lvl4pPr>
            <a:lvl5pPr lvl="4" rtl="0">
              <a:spcBef>
                <a:spcPts val="0"/>
              </a:spcBef>
              <a:spcAft>
                <a:spcPts val="0"/>
              </a:spcAft>
              <a:buSzPts val="700"/>
              <a:buNone/>
              <a:defRPr sz="900"/>
            </a:lvl5pPr>
            <a:lvl6pPr lvl="5" rtl="0">
              <a:spcBef>
                <a:spcPts val="0"/>
              </a:spcBef>
              <a:spcAft>
                <a:spcPts val="0"/>
              </a:spcAft>
              <a:buSzPts val="700"/>
              <a:buNone/>
              <a:defRPr sz="900"/>
            </a:lvl6pPr>
            <a:lvl7pPr lvl="6" rtl="0">
              <a:spcBef>
                <a:spcPts val="0"/>
              </a:spcBef>
              <a:spcAft>
                <a:spcPts val="0"/>
              </a:spcAft>
              <a:buSzPts val="700"/>
              <a:buNone/>
              <a:defRPr sz="900"/>
            </a:lvl7pPr>
            <a:lvl8pPr lvl="7" rtl="0">
              <a:spcBef>
                <a:spcPts val="0"/>
              </a:spcBef>
              <a:spcAft>
                <a:spcPts val="0"/>
              </a:spcAft>
              <a:buSzPts val="700"/>
              <a:buNone/>
              <a:defRPr sz="900"/>
            </a:lvl8pPr>
            <a:lvl9pPr lvl="8" rtl="0">
              <a:spcBef>
                <a:spcPts val="0"/>
              </a:spcBef>
              <a:spcAft>
                <a:spcPts val="0"/>
              </a:spcAft>
              <a:buSzPts val="700"/>
              <a:buNone/>
              <a:defRPr sz="900"/>
            </a:lvl9pPr>
          </a:lstStyle>
          <a:p/>
        </p:txBody>
      </p:sp>
      <p:sp>
        <p:nvSpPr>
          <p:cNvPr id="52" name="Google Shape;52;p13"/>
          <p:cNvSpPr txBox="1"/>
          <p:nvPr>
            <p:ph idx="1" type="body"/>
          </p:nvPr>
        </p:nvSpPr>
        <p:spPr>
          <a:xfrm>
            <a:off x="228600" y="800100"/>
            <a:ext cx="4114800" cy="2263200"/>
          </a:xfrm>
          <a:prstGeom prst="rect">
            <a:avLst/>
          </a:prstGeom>
          <a:noFill/>
          <a:ln>
            <a:noFill/>
          </a:ln>
        </p:spPr>
        <p:txBody>
          <a:bodyPr anchorCtr="0" anchor="t" bIns="22850" lIns="45725" spcFirstLastPara="1" rIns="45725" wrap="square" tIns="22850">
            <a:normAutofit/>
          </a:bodyPr>
          <a:lstStyle>
            <a:lvl1pPr indent="-330200" lvl="0" marL="4572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marR="0" rtl="0" algn="l">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marR="0" rtl="0" algn="ctr">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marR="0" rtl="0" algn="r">
              <a:spcBef>
                <a:spcPts val="0"/>
              </a:spcBef>
              <a:buNone/>
              <a:defRPr b="0" i="0" sz="600" u="none" cap="none" strike="noStrike">
                <a:solidFill>
                  <a:srgbClr val="888888"/>
                </a:solidFill>
                <a:latin typeface="Calibri"/>
                <a:ea typeface="Calibri"/>
                <a:cs typeface="Calibri"/>
                <a:sym typeface="Calibri"/>
              </a:defRPr>
            </a:lvl1pPr>
            <a:lvl2pPr indent="0" lvl="1" marL="0" marR="0" rtl="0" algn="r">
              <a:spcBef>
                <a:spcPts val="0"/>
              </a:spcBef>
              <a:buNone/>
              <a:defRPr b="0" i="0" sz="600" u="none" cap="none" strike="noStrike">
                <a:solidFill>
                  <a:srgbClr val="888888"/>
                </a:solidFill>
                <a:latin typeface="Calibri"/>
                <a:ea typeface="Calibri"/>
                <a:cs typeface="Calibri"/>
                <a:sym typeface="Calibri"/>
              </a:defRPr>
            </a:lvl2pPr>
            <a:lvl3pPr indent="0" lvl="2" marL="0" marR="0" rtl="0" algn="r">
              <a:spcBef>
                <a:spcPts val="0"/>
              </a:spcBef>
              <a:buNone/>
              <a:defRPr b="0" i="0" sz="600" u="none" cap="none" strike="noStrike">
                <a:solidFill>
                  <a:srgbClr val="888888"/>
                </a:solidFill>
                <a:latin typeface="Calibri"/>
                <a:ea typeface="Calibri"/>
                <a:cs typeface="Calibri"/>
                <a:sym typeface="Calibri"/>
              </a:defRPr>
            </a:lvl3pPr>
            <a:lvl4pPr indent="0" lvl="3" marL="0" marR="0" rtl="0" algn="r">
              <a:spcBef>
                <a:spcPts val="0"/>
              </a:spcBef>
              <a:buNone/>
              <a:defRPr b="0" i="0" sz="600" u="none" cap="none" strike="noStrike">
                <a:solidFill>
                  <a:srgbClr val="888888"/>
                </a:solidFill>
                <a:latin typeface="Calibri"/>
                <a:ea typeface="Calibri"/>
                <a:cs typeface="Calibri"/>
                <a:sym typeface="Calibri"/>
              </a:defRPr>
            </a:lvl4pPr>
            <a:lvl5pPr indent="0" lvl="4" marL="0" marR="0" rtl="0" algn="r">
              <a:spcBef>
                <a:spcPts val="0"/>
              </a:spcBef>
              <a:buNone/>
              <a:defRPr b="0" i="0" sz="600" u="none" cap="none" strike="noStrike">
                <a:solidFill>
                  <a:srgbClr val="888888"/>
                </a:solidFill>
                <a:latin typeface="Calibri"/>
                <a:ea typeface="Calibri"/>
                <a:cs typeface="Calibri"/>
                <a:sym typeface="Calibri"/>
              </a:defRPr>
            </a:lvl5pPr>
            <a:lvl6pPr indent="0" lvl="5" marL="0" marR="0" rtl="0" algn="r">
              <a:spcBef>
                <a:spcPts val="0"/>
              </a:spcBef>
              <a:buNone/>
              <a:defRPr b="0" i="0" sz="600" u="none" cap="none" strike="noStrike">
                <a:solidFill>
                  <a:srgbClr val="888888"/>
                </a:solidFill>
                <a:latin typeface="Calibri"/>
                <a:ea typeface="Calibri"/>
                <a:cs typeface="Calibri"/>
                <a:sym typeface="Calibri"/>
              </a:defRPr>
            </a:lvl6pPr>
            <a:lvl7pPr indent="0" lvl="6" marL="0" marR="0" rtl="0" algn="r">
              <a:spcBef>
                <a:spcPts val="0"/>
              </a:spcBef>
              <a:buNone/>
              <a:defRPr b="0" i="0" sz="600" u="none" cap="none" strike="noStrike">
                <a:solidFill>
                  <a:srgbClr val="888888"/>
                </a:solidFill>
                <a:latin typeface="Calibri"/>
                <a:ea typeface="Calibri"/>
                <a:cs typeface="Calibri"/>
                <a:sym typeface="Calibri"/>
              </a:defRPr>
            </a:lvl7pPr>
            <a:lvl8pPr indent="0" lvl="7" marL="0" marR="0" rtl="0" algn="r">
              <a:spcBef>
                <a:spcPts val="0"/>
              </a:spcBef>
              <a:buNone/>
              <a:defRPr b="0" i="0" sz="600" u="none" cap="none" strike="noStrike">
                <a:solidFill>
                  <a:srgbClr val="888888"/>
                </a:solidFill>
                <a:latin typeface="Calibri"/>
                <a:ea typeface="Calibri"/>
                <a:cs typeface="Calibri"/>
                <a:sym typeface="Calibri"/>
              </a:defRPr>
            </a:lvl8pPr>
            <a:lvl9pPr indent="0" lvl="8" marL="0" marR="0" rt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s://www.kaggle.com/datasets/vaidehisavaliya08/application-data?select=application_data.csv"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hyperlink" Target="https://www.kaggle.com/datasets/vaidehisavaliya08/application-data?select=application_data.csv"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128" name="Shape 128"/>
        <p:cNvGrpSpPr/>
        <p:nvPr/>
      </p:nvGrpSpPr>
      <p:grpSpPr>
        <a:xfrm>
          <a:off x="0" y="0"/>
          <a:ext cx="0" cy="0"/>
          <a:chOff x="0" y="0"/>
          <a:chExt cx="0" cy="0"/>
        </a:xfrm>
      </p:grpSpPr>
      <p:cxnSp>
        <p:nvCxnSpPr>
          <p:cNvPr id="129" name="Google Shape;129;p25"/>
          <p:cNvCxnSpPr/>
          <p:nvPr/>
        </p:nvCxnSpPr>
        <p:spPr>
          <a:xfrm flipH="1" rot="10800000">
            <a:off x="514353" y="2257437"/>
            <a:ext cx="8115300" cy="19200"/>
          </a:xfrm>
          <a:prstGeom prst="straightConnector1">
            <a:avLst/>
          </a:prstGeom>
          <a:noFill/>
          <a:ln cap="flat" cmpd="sng" w="9525">
            <a:solidFill>
              <a:srgbClr val="2B2C30"/>
            </a:solidFill>
            <a:prstDash val="solid"/>
            <a:round/>
            <a:headEnd len="sm" w="sm" type="none"/>
            <a:tailEnd len="sm" w="sm" type="none"/>
          </a:ln>
        </p:spPr>
      </p:cxnSp>
      <p:sp>
        <p:nvSpPr>
          <p:cNvPr id="130" name="Google Shape;130;p25"/>
          <p:cNvSpPr txBox="1"/>
          <p:nvPr/>
        </p:nvSpPr>
        <p:spPr>
          <a:xfrm>
            <a:off x="503441" y="2364396"/>
            <a:ext cx="8115300" cy="2925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Font typeface="Arial"/>
              <a:buNone/>
            </a:pPr>
            <a:r>
              <a:rPr b="1" lang="en" sz="1900">
                <a:solidFill>
                  <a:srgbClr val="2B2C30"/>
                </a:solidFill>
                <a:latin typeface="Public Sans"/>
                <a:ea typeface="Public Sans"/>
                <a:cs typeface="Public Sans"/>
                <a:sym typeface="Public Sans"/>
              </a:rPr>
              <a:t>Loan Application Prediction Analysis</a:t>
            </a:r>
            <a:endParaRPr sz="700"/>
          </a:p>
        </p:txBody>
      </p:sp>
      <p:sp>
        <p:nvSpPr>
          <p:cNvPr id="131" name="Google Shape;131;p25"/>
          <p:cNvSpPr txBox="1"/>
          <p:nvPr/>
        </p:nvSpPr>
        <p:spPr>
          <a:xfrm>
            <a:off x="514362" y="1080833"/>
            <a:ext cx="8204100" cy="1176600"/>
          </a:xfrm>
          <a:prstGeom prst="rect">
            <a:avLst/>
          </a:prstGeom>
          <a:noFill/>
          <a:ln>
            <a:noFill/>
          </a:ln>
        </p:spPr>
        <p:txBody>
          <a:bodyPr anchorCtr="0" anchor="t" bIns="0" lIns="0" spcFirstLastPara="1" rIns="0" wrap="square" tIns="0">
            <a:spAutoFit/>
          </a:bodyPr>
          <a:lstStyle/>
          <a:p>
            <a:pPr indent="0" lvl="0" marL="0" marR="0" rtl="0" algn="l">
              <a:lnSpc>
                <a:spcPct val="91001"/>
              </a:lnSpc>
              <a:spcBef>
                <a:spcPts val="0"/>
              </a:spcBef>
              <a:spcAft>
                <a:spcPts val="0"/>
              </a:spcAft>
              <a:buNone/>
            </a:pPr>
            <a:r>
              <a:rPr lang="en" sz="8400">
                <a:solidFill>
                  <a:srgbClr val="2B2C30"/>
                </a:solidFill>
                <a:latin typeface="Playfair Display"/>
                <a:ea typeface="Playfair Display"/>
                <a:cs typeface="Playfair Display"/>
                <a:sym typeface="Playfair Display"/>
              </a:rPr>
              <a:t>ML </a:t>
            </a:r>
            <a:r>
              <a:rPr lang="en" sz="8400">
                <a:solidFill>
                  <a:srgbClr val="2B2C30"/>
                </a:solidFill>
                <a:latin typeface="Playfair Display"/>
                <a:ea typeface="Playfair Display"/>
                <a:cs typeface="Playfair Display"/>
                <a:sym typeface="Playfair Display"/>
              </a:rPr>
              <a:t>Project</a:t>
            </a:r>
            <a:endParaRPr sz="700"/>
          </a:p>
        </p:txBody>
      </p:sp>
      <p:sp>
        <p:nvSpPr>
          <p:cNvPr id="132" name="Google Shape;132;p25"/>
          <p:cNvSpPr txBox="1"/>
          <p:nvPr/>
        </p:nvSpPr>
        <p:spPr>
          <a:xfrm>
            <a:off x="514354" y="3257353"/>
            <a:ext cx="3931200" cy="15699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1" lang="en" sz="1200">
                <a:solidFill>
                  <a:srgbClr val="2B2C30"/>
                </a:solidFill>
                <a:latin typeface="Public Sans"/>
                <a:ea typeface="Public Sans"/>
                <a:cs typeface="Public Sans"/>
                <a:sym typeface="Public Sans"/>
              </a:rPr>
              <a:t>MSIS2508</a:t>
            </a:r>
            <a:endParaRPr b="1" sz="700"/>
          </a:p>
          <a:p>
            <a:pPr indent="0" lvl="0" marL="0" marR="0" rtl="0" algn="l">
              <a:lnSpc>
                <a:spcPct val="150000"/>
              </a:lnSpc>
              <a:spcBef>
                <a:spcPts val="0"/>
              </a:spcBef>
              <a:spcAft>
                <a:spcPts val="0"/>
              </a:spcAft>
              <a:buNone/>
            </a:pPr>
            <a:r>
              <a:rPr lang="en" sz="1200">
                <a:solidFill>
                  <a:srgbClr val="2B2C30"/>
                </a:solidFill>
                <a:latin typeface="Public Sans"/>
                <a:ea typeface="Public Sans"/>
                <a:cs typeface="Public Sans"/>
                <a:sym typeface="Public Sans"/>
              </a:rPr>
              <a:t>Group Members:</a:t>
            </a:r>
            <a:endParaRPr sz="1200">
              <a:solidFill>
                <a:srgbClr val="2B2C30"/>
              </a:solidFill>
              <a:latin typeface="Public Sans"/>
              <a:ea typeface="Public Sans"/>
              <a:cs typeface="Public Sans"/>
              <a:sym typeface="Public Sans"/>
            </a:endParaRPr>
          </a:p>
          <a:p>
            <a:pPr indent="457200" lvl="0" marL="0" marR="0" rtl="0" algn="l">
              <a:lnSpc>
                <a:spcPct val="150000"/>
              </a:lnSpc>
              <a:spcBef>
                <a:spcPts val="0"/>
              </a:spcBef>
              <a:spcAft>
                <a:spcPts val="0"/>
              </a:spcAft>
              <a:buNone/>
            </a:pPr>
            <a:r>
              <a:rPr lang="en" sz="1200">
                <a:solidFill>
                  <a:srgbClr val="2B2C30"/>
                </a:solidFill>
                <a:latin typeface="Public Sans"/>
                <a:ea typeface="Public Sans"/>
                <a:cs typeface="Public Sans"/>
                <a:sym typeface="Public Sans"/>
              </a:rPr>
              <a:t>Carina Meng</a:t>
            </a:r>
            <a:endParaRPr sz="1200">
              <a:solidFill>
                <a:srgbClr val="2B2C30"/>
              </a:solidFill>
              <a:latin typeface="Public Sans"/>
              <a:ea typeface="Public Sans"/>
              <a:cs typeface="Public Sans"/>
              <a:sym typeface="Public Sans"/>
            </a:endParaRPr>
          </a:p>
          <a:p>
            <a:pPr indent="457200" lvl="0" marL="0" marR="0" rtl="0" algn="l">
              <a:lnSpc>
                <a:spcPct val="150000"/>
              </a:lnSpc>
              <a:spcBef>
                <a:spcPts val="0"/>
              </a:spcBef>
              <a:spcAft>
                <a:spcPts val="0"/>
              </a:spcAft>
              <a:buNone/>
            </a:pPr>
            <a:r>
              <a:rPr lang="en" sz="1200">
                <a:solidFill>
                  <a:srgbClr val="2B2C30"/>
                </a:solidFill>
                <a:latin typeface="Public Sans"/>
                <a:ea typeface="Public Sans"/>
                <a:cs typeface="Public Sans"/>
                <a:sym typeface="Public Sans"/>
              </a:rPr>
              <a:t>Irfan Basheer</a:t>
            </a:r>
            <a:endParaRPr sz="1200">
              <a:solidFill>
                <a:srgbClr val="2B2C30"/>
              </a:solidFill>
              <a:latin typeface="Public Sans"/>
              <a:ea typeface="Public Sans"/>
              <a:cs typeface="Public Sans"/>
              <a:sym typeface="Public Sans"/>
            </a:endParaRPr>
          </a:p>
          <a:p>
            <a:pPr indent="457200" lvl="0" marL="0" marR="0" rtl="0" algn="l">
              <a:lnSpc>
                <a:spcPct val="150000"/>
              </a:lnSpc>
              <a:spcBef>
                <a:spcPts val="0"/>
              </a:spcBef>
              <a:spcAft>
                <a:spcPts val="0"/>
              </a:spcAft>
              <a:buNone/>
            </a:pPr>
            <a:r>
              <a:rPr lang="en" sz="1200">
                <a:solidFill>
                  <a:srgbClr val="2B2C30"/>
                </a:solidFill>
                <a:latin typeface="Public Sans"/>
                <a:ea typeface="Public Sans"/>
                <a:cs typeface="Public Sans"/>
                <a:sym typeface="Public Sans"/>
              </a:rPr>
              <a:t>John Sormark</a:t>
            </a:r>
            <a:endParaRPr sz="1200">
              <a:solidFill>
                <a:srgbClr val="2B2C30"/>
              </a:solidFill>
              <a:latin typeface="Public Sans"/>
              <a:ea typeface="Public Sans"/>
              <a:cs typeface="Public Sans"/>
              <a:sym typeface="Public Sans"/>
            </a:endParaRPr>
          </a:p>
          <a:p>
            <a:pPr indent="457200" lvl="0" marL="0" marR="0" rtl="0" algn="l">
              <a:lnSpc>
                <a:spcPct val="150000"/>
              </a:lnSpc>
              <a:spcBef>
                <a:spcPts val="0"/>
              </a:spcBef>
              <a:spcAft>
                <a:spcPts val="0"/>
              </a:spcAft>
              <a:buNone/>
            </a:pPr>
            <a:r>
              <a:rPr lang="en" sz="1200">
                <a:solidFill>
                  <a:srgbClr val="2B2C30"/>
                </a:solidFill>
                <a:latin typeface="Public Sans"/>
                <a:ea typeface="Public Sans"/>
                <a:cs typeface="Public Sans"/>
                <a:sym typeface="Public Sans"/>
              </a:rPr>
              <a:t>Yuqing Cui</a:t>
            </a:r>
            <a:endParaRPr sz="1200">
              <a:solidFill>
                <a:srgbClr val="2B2C30"/>
              </a:solidFill>
              <a:latin typeface="Public Sans"/>
              <a:ea typeface="Public Sans"/>
              <a:cs typeface="Public Sans"/>
              <a:sym typeface="Public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196" name="Shape 196"/>
        <p:cNvGrpSpPr/>
        <p:nvPr/>
      </p:nvGrpSpPr>
      <p:grpSpPr>
        <a:xfrm>
          <a:off x="0" y="0"/>
          <a:ext cx="0" cy="0"/>
          <a:chOff x="0" y="0"/>
          <a:chExt cx="0" cy="0"/>
        </a:xfrm>
      </p:grpSpPr>
      <p:sp>
        <p:nvSpPr>
          <p:cNvPr id="197" name="Google Shape;197;p34"/>
          <p:cNvSpPr txBox="1"/>
          <p:nvPr/>
        </p:nvSpPr>
        <p:spPr>
          <a:xfrm>
            <a:off x="503435" y="471488"/>
            <a:ext cx="8115300" cy="2925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lang="en" sz="1900">
                <a:solidFill>
                  <a:srgbClr val="2B2C30"/>
                </a:solidFill>
                <a:latin typeface="Public Sans"/>
                <a:ea typeface="Public Sans"/>
                <a:cs typeface="Public Sans"/>
                <a:sym typeface="Public Sans"/>
              </a:rPr>
              <a:t>Model Performance Metrics</a:t>
            </a:r>
            <a:endParaRPr b="1" sz="1900">
              <a:solidFill>
                <a:srgbClr val="2B2C30"/>
              </a:solidFill>
              <a:latin typeface="Public Sans"/>
              <a:ea typeface="Public Sans"/>
              <a:cs typeface="Public Sans"/>
              <a:sym typeface="Public Sans"/>
            </a:endParaRPr>
          </a:p>
        </p:txBody>
      </p:sp>
      <p:cxnSp>
        <p:nvCxnSpPr>
          <p:cNvPr id="198" name="Google Shape;198;p34"/>
          <p:cNvCxnSpPr/>
          <p:nvPr/>
        </p:nvCxnSpPr>
        <p:spPr>
          <a:xfrm flipH="1" rot="10800000">
            <a:off x="514347" y="880435"/>
            <a:ext cx="8115300" cy="19200"/>
          </a:xfrm>
          <a:prstGeom prst="straightConnector1">
            <a:avLst/>
          </a:prstGeom>
          <a:noFill/>
          <a:ln cap="flat" cmpd="sng" w="9525">
            <a:solidFill>
              <a:srgbClr val="2B2C30"/>
            </a:solidFill>
            <a:prstDash val="solid"/>
            <a:round/>
            <a:headEnd len="sm" w="sm" type="none"/>
            <a:tailEnd len="sm" w="sm" type="none"/>
          </a:ln>
        </p:spPr>
      </p:cxnSp>
      <p:graphicFrame>
        <p:nvGraphicFramePr>
          <p:cNvPr id="199" name="Google Shape;199;p34"/>
          <p:cNvGraphicFramePr/>
          <p:nvPr/>
        </p:nvGraphicFramePr>
        <p:xfrm>
          <a:off x="503450" y="1002125"/>
          <a:ext cx="3000000" cy="3000000"/>
        </p:xfrm>
        <a:graphic>
          <a:graphicData uri="http://schemas.openxmlformats.org/drawingml/2006/table">
            <a:tbl>
              <a:tblPr>
                <a:noFill/>
                <a:tableStyleId>{77AB47C1-4CFF-42AE-839F-6572D99933A0}</a:tableStyleId>
              </a:tblPr>
              <a:tblGrid>
                <a:gridCol w="778325"/>
                <a:gridCol w="778325"/>
                <a:gridCol w="773000"/>
                <a:gridCol w="850925"/>
                <a:gridCol w="837950"/>
                <a:gridCol w="759875"/>
                <a:gridCol w="939600"/>
                <a:gridCol w="840600"/>
                <a:gridCol w="778325"/>
                <a:gridCol w="778325"/>
              </a:tblGrid>
              <a:tr h="200025">
                <a:tc>
                  <a:txBody>
                    <a:bodyPr/>
                    <a:lstStyle/>
                    <a:p>
                      <a:pPr indent="0" lvl="0" marL="0" rtl="0" algn="l">
                        <a:spcBef>
                          <a:spcPts val="0"/>
                        </a:spcBef>
                        <a:spcAft>
                          <a:spcPts val="0"/>
                        </a:spcAft>
                        <a:buNone/>
                      </a:pPr>
                      <a:r>
                        <a:t/>
                      </a:r>
                      <a:endParaRPr sz="1000">
                        <a:latin typeface="Public Sans"/>
                        <a:ea typeface="Public Sans"/>
                        <a:cs typeface="Public Sans"/>
                        <a:sym typeface="Public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Public Sans"/>
                          <a:ea typeface="Public Sans"/>
                          <a:cs typeface="Public Sans"/>
                          <a:sym typeface="Public Sans"/>
                        </a:rPr>
                        <a:t>Decision Tree</a:t>
                      </a:r>
                      <a:endParaRPr b="1" sz="1000">
                        <a:latin typeface="Public Sans"/>
                        <a:ea typeface="Public Sans"/>
                        <a:cs typeface="Public Sans"/>
                        <a:sym typeface="Public Sans"/>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Public Sans"/>
                          <a:ea typeface="Public Sans"/>
                          <a:cs typeface="Public Sans"/>
                          <a:sym typeface="Public Sans"/>
                        </a:rPr>
                        <a:t>kNN</a:t>
                      </a:r>
                      <a:endParaRPr b="1" sz="1000">
                        <a:latin typeface="Public Sans"/>
                        <a:ea typeface="Public Sans"/>
                        <a:cs typeface="Public Sans"/>
                        <a:sym typeface="Public Sans"/>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Public Sans"/>
                          <a:ea typeface="Public Sans"/>
                          <a:cs typeface="Public Sans"/>
                          <a:sym typeface="Public Sans"/>
                        </a:rPr>
                        <a:t>Logistic Regression</a:t>
                      </a:r>
                      <a:endParaRPr b="1" sz="1000">
                        <a:latin typeface="Public Sans"/>
                        <a:ea typeface="Public Sans"/>
                        <a:cs typeface="Public Sans"/>
                        <a:sym typeface="Public Sans"/>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Public Sans"/>
                          <a:ea typeface="Public Sans"/>
                          <a:cs typeface="Public Sans"/>
                          <a:sym typeface="Public Sans"/>
                        </a:rPr>
                        <a:t>Random Forest</a:t>
                      </a:r>
                      <a:endParaRPr b="1" sz="1000">
                        <a:latin typeface="Public Sans"/>
                        <a:ea typeface="Public Sans"/>
                        <a:cs typeface="Public Sans"/>
                        <a:sym typeface="Public Sans"/>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Public Sans"/>
                          <a:ea typeface="Public Sans"/>
                          <a:cs typeface="Public Sans"/>
                          <a:sym typeface="Public Sans"/>
                        </a:rPr>
                        <a:t>SVM</a:t>
                      </a:r>
                      <a:endParaRPr b="1" sz="1000">
                        <a:latin typeface="Public Sans"/>
                        <a:ea typeface="Public Sans"/>
                        <a:cs typeface="Public Sans"/>
                        <a:sym typeface="Public Sans"/>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Public Sans"/>
                          <a:ea typeface="Public Sans"/>
                          <a:cs typeface="Public Sans"/>
                          <a:sym typeface="Public Sans"/>
                        </a:rPr>
                        <a:t>Gradient Booster</a:t>
                      </a:r>
                      <a:endParaRPr b="1" sz="1000">
                        <a:latin typeface="Public Sans"/>
                        <a:ea typeface="Public Sans"/>
                        <a:cs typeface="Public Sans"/>
                        <a:sym typeface="Public Sans"/>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Public Sans"/>
                          <a:ea typeface="Public Sans"/>
                          <a:cs typeface="Public Sans"/>
                          <a:sym typeface="Public Sans"/>
                        </a:rPr>
                        <a:t>XG Booster</a:t>
                      </a:r>
                      <a:endParaRPr b="1" sz="1000">
                        <a:latin typeface="Public Sans"/>
                        <a:ea typeface="Public Sans"/>
                        <a:cs typeface="Public Sans"/>
                        <a:sym typeface="Public Sans"/>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Public Sans"/>
                          <a:ea typeface="Public Sans"/>
                          <a:cs typeface="Public Sans"/>
                          <a:sym typeface="Public Sans"/>
                        </a:rPr>
                        <a:t>LightGBM</a:t>
                      </a:r>
                      <a:endParaRPr b="1" sz="1000">
                        <a:latin typeface="Public Sans"/>
                        <a:ea typeface="Public Sans"/>
                        <a:cs typeface="Public Sans"/>
                        <a:sym typeface="Public Sans"/>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Public Sans"/>
                          <a:ea typeface="Public Sans"/>
                          <a:cs typeface="Public Sans"/>
                          <a:sym typeface="Public Sans"/>
                        </a:rPr>
                        <a:t>CatBoost</a:t>
                      </a:r>
                      <a:endParaRPr b="1" sz="1000">
                        <a:latin typeface="Public Sans"/>
                        <a:ea typeface="Public Sans"/>
                        <a:cs typeface="Public Sans"/>
                        <a:sym typeface="Public Sans"/>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b="1" lang="en" sz="1000">
                          <a:latin typeface="Public Sans"/>
                          <a:ea typeface="Public Sans"/>
                          <a:cs typeface="Public Sans"/>
                          <a:sym typeface="Public Sans"/>
                        </a:rPr>
                        <a:t>Accuracy</a:t>
                      </a:r>
                      <a:endParaRPr b="1" sz="1000">
                        <a:latin typeface="Public Sans"/>
                        <a:ea typeface="Public Sans"/>
                        <a:cs typeface="Public Sans"/>
                        <a:sym typeface="Public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sz="1000">
                          <a:latin typeface="Public Sans"/>
                          <a:ea typeface="Public Sans"/>
                          <a:cs typeface="Public Sans"/>
                          <a:sym typeface="Public Sans"/>
                        </a:rPr>
                        <a:t>0.5857</a:t>
                      </a:r>
                      <a:endParaRPr sz="1000">
                        <a:latin typeface="Public Sans"/>
                        <a:ea typeface="Public Sans"/>
                        <a:cs typeface="Public Sans"/>
                        <a:sym typeface="Public Sans"/>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sz="1000">
                          <a:latin typeface="Public Sans"/>
                          <a:ea typeface="Public Sans"/>
                          <a:cs typeface="Public Sans"/>
                          <a:sym typeface="Public Sans"/>
                        </a:rPr>
                        <a:t>0.5281</a:t>
                      </a:r>
                      <a:endParaRPr sz="1000">
                        <a:latin typeface="Public Sans"/>
                        <a:ea typeface="Public Sans"/>
                        <a:cs typeface="Public Sans"/>
                        <a:sym typeface="Public Sans"/>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sz="1000">
                          <a:latin typeface="Public Sans"/>
                          <a:ea typeface="Public Sans"/>
                          <a:cs typeface="Public Sans"/>
                          <a:sym typeface="Public Sans"/>
                        </a:rPr>
                        <a:t>0.5184</a:t>
                      </a:r>
                      <a:endParaRPr sz="1000">
                        <a:latin typeface="Public Sans"/>
                        <a:ea typeface="Public Sans"/>
                        <a:cs typeface="Public Sans"/>
                        <a:sym typeface="Public Sans"/>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sz="1000">
                          <a:latin typeface="Public Sans"/>
                          <a:ea typeface="Public Sans"/>
                          <a:cs typeface="Public Sans"/>
                          <a:sym typeface="Public Sans"/>
                        </a:rPr>
                        <a:t>0.6160</a:t>
                      </a:r>
                      <a:endParaRPr sz="1000">
                        <a:latin typeface="Public Sans"/>
                        <a:ea typeface="Public Sans"/>
                        <a:cs typeface="Public Sans"/>
                        <a:sym typeface="Public Sans"/>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Public Sans"/>
                          <a:ea typeface="Public Sans"/>
                          <a:cs typeface="Public Sans"/>
                          <a:sym typeface="Public Sans"/>
                        </a:rPr>
                        <a:t>0.6038</a:t>
                      </a:r>
                      <a:endParaRPr sz="1000">
                        <a:latin typeface="Public Sans"/>
                        <a:ea typeface="Public Sans"/>
                        <a:cs typeface="Public Sans"/>
                        <a:sym typeface="Public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sz="1000">
                          <a:latin typeface="Public Sans"/>
                          <a:ea typeface="Public Sans"/>
                          <a:cs typeface="Public Sans"/>
                          <a:sym typeface="Public Sans"/>
                        </a:rPr>
                        <a:t>0.6240</a:t>
                      </a:r>
                      <a:endParaRPr sz="1000">
                        <a:latin typeface="Public Sans"/>
                        <a:ea typeface="Public Sans"/>
                        <a:cs typeface="Public Sans"/>
                        <a:sym typeface="Public Sans"/>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sz="1000">
                          <a:latin typeface="Public Sans"/>
                          <a:ea typeface="Public Sans"/>
                          <a:cs typeface="Public Sans"/>
                          <a:sym typeface="Public Sans"/>
                        </a:rPr>
                        <a:t>0.6121</a:t>
                      </a:r>
                      <a:endParaRPr sz="1000">
                        <a:latin typeface="Public Sans"/>
                        <a:ea typeface="Public Sans"/>
                        <a:cs typeface="Public Sans"/>
                        <a:sym typeface="Public Sans"/>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sz="1000">
                          <a:latin typeface="Public Sans"/>
                          <a:ea typeface="Public Sans"/>
                          <a:cs typeface="Public Sans"/>
                          <a:sym typeface="Public Sans"/>
                        </a:rPr>
                        <a:t>0.6279</a:t>
                      </a:r>
                      <a:endParaRPr sz="1000">
                        <a:latin typeface="Public Sans"/>
                        <a:ea typeface="Public Sans"/>
                        <a:cs typeface="Public Sans"/>
                        <a:sym typeface="Public Sans"/>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sz="1000">
                          <a:latin typeface="Public Sans"/>
                          <a:ea typeface="Public Sans"/>
                          <a:cs typeface="Public Sans"/>
                          <a:sym typeface="Public Sans"/>
                        </a:rPr>
                        <a:t>0.6265</a:t>
                      </a:r>
                      <a:endParaRPr sz="1000">
                        <a:latin typeface="Public Sans"/>
                        <a:ea typeface="Public Sans"/>
                        <a:cs typeface="Public Sans"/>
                        <a:sym typeface="Public Sans"/>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b="1" lang="en" sz="1000">
                          <a:latin typeface="Public Sans"/>
                          <a:ea typeface="Public Sans"/>
                          <a:cs typeface="Public Sans"/>
                          <a:sym typeface="Public Sans"/>
                        </a:rPr>
                        <a:t>Precision</a:t>
                      </a:r>
                      <a:endParaRPr b="1" sz="1000">
                        <a:latin typeface="Public Sans"/>
                        <a:ea typeface="Public Sans"/>
                        <a:cs typeface="Public Sans"/>
                        <a:sym typeface="Public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sz="1000">
                          <a:latin typeface="Public Sans"/>
                          <a:ea typeface="Public Sans"/>
                          <a:cs typeface="Public Sans"/>
                          <a:sym typeface="Public Sans"/>
                        </a:rPr>
                        <a:t>0.5864</a:t>
                      </a:r>
                      <a:endParaRPr sz="1000">
                        <a:latin typeface="Public Sans"/>
                        <a:ea typeface="Public Sans"/>
                        <a:cs typeface="Public Sans"/>
                        <a:sym typeface="Public Sans"/>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sz="1000">
                          <a:latin typeface="Public Sans"/>
                          <a:ea typeface="Public Sans"/>
                          <a:cs typeface="Public Sans"/>
                          <a:sym typeface="Public Sans"/>
                        </a:rPr>
                        <a:t>0.5424</a:t>
                      </a:r>
                      <a:endParaRPr sz="1000">
                        <a:latin typeface="Public Sans"/>
                        <a:ea typeface="Public Sans"/>
                        <a:cs typeface="Public Sans"/>
                        <a:sym typeface="Public Sans"/>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sz="1000">
                          <a:latin typeface="Public Sans"/>
                          <a:ea typeface="Public Sans"/>
                          <a:cs typeface="Public Sans"/>
                          <a:sym typeface="Public Sans"/>
                        </a:rPr>
                        <a:t>0.5737</a:t>
                      </a:r>
                      <a:endParaRPr sz="1000">
                        <a:latin typeface="Public Sans"/>
                        <a:ea typeface="Public Sans"/>
                        <a:cs typeface="Public Sans"/>
                        <a:sym typeface="Public Sans"/>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sz="1000">
                          <a:latin typeface="Public Sans"/>
                          <a:ea typeface="Public Sans"/>
                          <a:cs typeface="Public Sans"/>
                          <a:sym typeface="Public Sans"/>
                        </a:rPr>
                        <a:t>0.6161</a:t>
                      </a:r>
                      <a:endParaRPr sz="1000">
                        <a:latin typeface="Public Sans"/>
                        <a:ea typeface="Public Sans"/>
                        <a:cs typeface="Public Sans"/>
                        <a:sym typeface="Public Sans"/>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Public Sans"/>
                          <a:ea typeface="Public Sans"/>
                          <a:cs typeface="Public Sans"/>
                          <a:sym typeface="Public Sans"/>
                        </a:rPr>
                        <a:t>0.6221</a:t>
                      </a:r>
                      <a:endParaRPr sz="1000">
                        <a:latin typeface="Public Sans"/>
                        <a:ea typeface="Public Sans"/>
                        <a:cs typeface="Public Sans"/>
                        <a:sym typeface="Public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sz="1000">
                          <a:latin typeface="Public Sans"/>
                          <a:ea typeface="Public Sans"/>
                          <a:cs typeface="Public Sans"/>
                          <a:sym typeface="Public Sans"/>
                        </a:rPr>
                        <a:t>0.6258</a:t>
                      </a:r>
                      <a:endParaRPr sz="1000">
                        <a:latin typeface="Public Sans"/>
                        <a:ea typeface="Public Sans"/>
                        <a:cs typeface="Public Sans"/>
                        <a:sym typeface="Public Sans"/>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sz="1000">
                          <a:latin typeface="Public Sans"/>
                          <a:ea typeface="Public Sans"/>
                          <a:cs typeface="Public Sans"/>
                          <a:sym typeface="Public Sans"/>
                        </a:rPr>
                        <a:t>0.6134</a:t>
                      </a:r>
                      <a:endParaRPr sz="1000">
                        <a:latin typeface="Public Sans"/>
                        <a:ea typeface="Public Sans"/>
                        <a:cs typeface="Public Sans"/>
                        <a:sym typeface="Public Sans"/>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sz="1000">
                          <a:latin typeface="Public Sans"/>
                          <a:ea typeface="Public Sans"/>
                          <a:cs typeface="Public Sans"/>
                          <a:sym typeface="Public Sans"/>
                        </a:rPr>
                        <a:t>0.6309</a:t>
                      </a:r>
                      <a:endParaRPr sz="1000">
                        <a:latin typeface="Public Sans"/>
                        <a:ea typeface="Public Sans"/>
                        <a:cs typeface="Public Sans"/>
                        <a:sym typeface="Public Sans"/>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sz="1000">
                          <a:latin typeface="Public Sans"/>
                          <a:ea typeface="Public Sans"/>
                          <a:cs typeface="Public Sans"/>
                          <a:sym typeface="Public Sans"/>
                        </a:rPr>
                        <a:t>0.6279</a:t>
                      </a:r>
                      <a:endParaRPr sz="1000">
                        <a:latin typeface="Public Sans"/>
                        <a:ea typeface="Public Sans"/>
                        <a:cs typeface="Public Sans"/>
                        <a:sym typeface="Public Sans"/>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b="1" lang="en" sz="1000">
                          <a:latin typeface="Public Sans"/>
                          <a:ea typeface="Public Sans"/>
                          <a:cs typeface="Public Sans"/>
                          <a:sym typeface="Public Sans"/>
                        </a:rPr>
                        <a:t>Recall</a:t>
                      </a:r>
                      <a:endParaRPr b="1" sz="1000">
                        <a:latin typeface="Public Sans"/>
                        <a:ea typeface="Public Sans"/>
                        <a:cs typeface="Public Sans"/>
                        <a:sym typeface="Public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sz="1000">
                          <a:latin typeface="Public Sans"/>
                          <a:ea typeface="Public Sans"/>
                          <a:cs typeface="Public Sans"/>
                          <a:sym typeface="Public Sans"/>
                        </a:rPr>
                        <a:t>0.6274</a:t>
                      </a:r>
                      <a:endParaRPr sz="1000">
                        <a:latin typeface="Public Sans"/>
                        <a:ea typeface="Public Sans"/>
                        <a:cs typeface="Public Sans"/>
                        <a:sym typeface="Public Sans"/>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sz="1000">
                          <a:latin typeface="Public Sans"/>
                          <a:ea typeface="Public Sans"/>
                          <a:cs typeface="Public Sans"/>
                          <a:sym typeface="Public Sans"/>
                        </a:rPr>
                        <a:t>0.4066</a:t>
                      </a:r>
                      <a:endParaRPr sz="1000">
                        <a:latin typeface="Public Sans"/>
                        <a:ea typeface="Public Sans"/>
                        <a:cs typeface="Public Sans"/>
                        <a:sym typeface="Public Sans"/>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sz="1000">
                          <a:latin typeface="Public Sans"/>
                          <a:ea typeface="Public Sans"/>
                          <a:cs typeface="Public Sans"/>
                          <a:sym typeface="Public Sans"/>
                        </a:rPr>
                        <a:t>0.6065</a:t>
                      </a:r>
                      <a:endParaRPr sz="1000">
                        <a:latin typeface="Public Sans"/>
                        <a:ea typeface="Public Sans"/>
                        <a:cs typeface="Public Sans"/>
                        <a:sym typeface="Public Sans"/>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sz="1000">
                          <a:latin typeface="Public Sans"/>
                          <a:ea typeface="Public Sans"/>
                          <a:cs typeface="Public Sans"/>
                          <a:sym typeface="Public Sans"/>
                        </a:rPr>
                        <a:t>0.6315</a:t>
                      </a:r>
                      <a:endParaRPr sz="1000">
                        <a:latin typeface="Public Sans"/>
                        <a:ea typeface="Public Sans"/>
                        <a:cs typeface="Public Sans"/>
                        <a:sym typeface="Public Sans"/>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Public Sans"/>
                          <a:ea typeface="Public Sans"/>
                          <a:cs typeface="Public Sans"/>
                          <a:sym typeface="Public Sans"/>
                        </a:rPr>
                        <a:t>0.5531</a:t>
                      </a:r>
                      <a:endParaRPr sz="1000">
                        <a:latin typeface="Public Sans"/>
                        <a:ea typeface="Public Sans"/>
                        <a:cs typeface="Public Sans"/>
                        <a:sym typeface="Public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sz="1000">
                          <a:latin typeface="Public Sans"/>
                          <a:ea typeface="Public Sans"/>
                          <a:cs typeface="Public Sans"/>
                          <a:sym typeface="Public Sans"/>
                        </a:rPr>
                        <a:t>0.6315</a:t>
                      </a:r>
                      <a:endParaRPr sz="1000">
                        <a:latin typeface="Public Sans"/>
                        <a:ea typeface="Public Sans"/>
                        <a:cs typeface="Public Sans"/>
                        <a:sym typeface="Public Sans"/>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sz="1000">
                          <a:latin typeface="Public Sans"/>
                          <a:ea typeface="Public Sans"/>
                          <a:cs typeface="Public Sans"/>
                          <a:sym typeface="Public Sans"/>
                        </a:rPr>
                        <a:t>0.6228</a:t>
                      </a:r>
                      <a:endParaRPr sz="1000">
                        <a:latin typeface="Public Sans"/>
                        <a:ea typeface="Public Sans"/>
                        <a:cs typeface="Public Sans"/>
                        <a:sym typeface="Public Sans"/>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sz="1000">
                          <a:latin typeface="Public Sans"/>
                          <a:ea typeface="Public Sans"/>
                          <a:cs typeface="Public Sans"/>
                          <a:sym typeface="Public Sans"/>
                        </a:rPr>
                        <a:t>0.6306</a:t>
                      </a:r>
                      <a:endParaRPr sz="1000">
                        <a:latin typeface="Public Sans"/>
                        <a:ea typeface="Public Sans"/>
                        <a:cs typeface="Public Sans"/>
                        <a:sym typeface="Public Sans"/>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sz="1000">
                          <a:latin typeface="Public Sans"/>
                          <a:ea typeface="Public Sans"/>
                          <a:cs typeface="Public Sans"/>
                          <a:sym typeface="Public Sans"/>
                        </a:rPr>
                        <a:t>0.6356</a:t>
                      </a:r>
                      <a:endParaRPr sz="1000">
                        <a:latin typeface="Public Sans"/>
                        <a:ea typeface="Public Sans"/>
                        <a:cs typeface="Public Sans"/>
                        <a:sym typeface="Public Sans"/>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b="1" lang="en" sz="1000">
                          <a:latin typeface="Public Sans"/>
                          <a:ea typeface="Public Sans"/>
                          <a:cs typeface="Public Sans"/>
                          <a:sym typeface="Public Sans"/>
                        </a:rPr>
                        <a:t>F1-Score</a:t>
                      </a:r>
                      <a:endParaRPr b="1" sz="1000">
                        <a:latin typeface="Public Sans"/>
                        <a:ea typeface="Public Sans"/>
                        <a:cs typeface="Public Sans"/>
                        <a:sym typeface="Public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sz="1000">
                          <a:latin typeface="Public Sans"/>
                          <a:ea typeface="Public Sans"/>
                          <a:cs typeface="Public Sans"/>
                          <a:sym typeface="Public Sans"/>
                        </a:rPr>
                        <a:t>0.6062</a:t>
                      </a:r>
                      <a:endParaRPr sz="1000">
                        <a:latin typeface="Public Sans"/>
                        <a:ea typeface="Public Sans"/>
                        <a:cs typeface="Public Sans"/>
                        <a:sym typeface="Public Sans"/>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sz="1000">
                          <a:latin typeface="Public Sans"/>
                          <a:ea typeface="Public Sans"/>
                          <a:cs typeface="Public Sans"/>
                          <a:sym typeface="Public Sans"/>
                        </a:rPr>
                        <a:t>0.4648</a:t>
                      </a:r>
                      <a:endParaRPr sz="1000">
                        <a:latin typeface="Public Sans"/>
                        <a:ea typeface="Public Sans"/>
                        <a:cs typeface="Public Sans"/>
                        <a:sym typeface="Public Sans"/>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sz="1000">
                          <a:latin typeface="Public Sans"/>
                          <a:ea typeface="Public Sans"/>
                          <a:cs typeface="Public Sans"/>
                          <a:sym typeface="Public Sans"/>
                        </a:rPr>
                        <a:t>0.5896</a:t>
                      </a:r>
                      <a:endParaRPr sz="1000">
                        <a:latin typeface="Public Sans"/>
                        <a:ea typeface="Public Sans"/>
                        <a:cs typeface="Public Sans"/>
                        <a:sym typeface="Public Sans"/>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sz="1000">
                          <a:latin typeface="Public Sans"/>
                          <a:ea typeface="Public Sans"/>
                          <a:cs typeface="Public Sans"/>
                          <a:sym typeface="Public Sans"/>
                        </a:rPr>
                        <a:t>0.6237</a:t>
                      </a:r>
                      <a:endParaRPr sz="1000">
                        <a:latin typeface="Public Sans"/>
                        <a:ea typeface="Public Sans"/>
                        <a:cs typeface="Public Sans"/>
                        <a:sym typeface="Public Sans"/>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Public Sans"/>
                          <a:ea typeface="Public Sans"/>
                          <a:cs typeface="Public Sans"/>
                          <a:sym typeface="Public Sans"/>
                        </a:rPr>
                        <a:t>0.5909</a:t>
                      </a:r>
                      <a:endParaRPr sz="1000">
                        <a:latin typeface="Public Sans"/>
                        <a:ea typeface="Public Sans"/>
                        <a:cs typeface="Public Sans"/>
                        <a:sym typeface="Public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sz="1000">
                          <a:latin typeface="Public Sans"/>
                          <a:ea typeface="Public Sans"/>
                          <a:cs typeface="Public Sans"/>
                          <a:sym typeface="Public Sans"/>
                        </a:rPr>
                        <a:t>0.6286</a:t>
                      </a:r>
                      <a:endParaRPr sz="1000">
                        <a:latin typeface="Public Sans"/>
                        <a:ea typeface="Public Sans"/>
                        <a:cs typeface="Public Sans"/>
                        <a:sym typeface="Public Sans"/>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sz="1000">
                          <a:latin typeface="Public Sans"/>
                          <a:ea typeface="Public Sans"/>
                          <a:cs typeface="Public Sans"/>
                          <a:sym typeface="Public Sans"/>
                        </a:rPr>
                        <a:t>0.6181</a:t>
                      </a:r>
                      <a:endParaRPr sz="1000">
                        <a:latin typeface="Public Sans"/>
                        <a:ea typeface="Public Sans"/>
                        <a:cs typeface="Public Sans"/>
                        <a:sym typeface="Public Sans"/>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sz="1000">
                          <a:latin typeface="Public Sans"/>
                          <a:ea typeface="Public Sans"/>
                          <a:cs typeface="Public Sans"/>
                          <a:sym typeface="Public Sans"/>
                        </a:rPr>
                        <a:t>0.6307</a:t>
                      </a:r>
                      <a:endParaRPr sz="1000">
                        <a:latin typeface="Public Sans"/>
                        <a:ea typeface="Public Sans"/>
                        <a:cs typeface="Public Sans"/>
                        <a:sym typeface="Public Sans"/>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sz="1000">
                          <a:latin typeface="Public Sans"/>
                          <a:ea typeface="Public Sans"/>
                          <a:cs typeface="Public Sans"/>
                          <a:sym typeface="Public Sans"/>
                        </a:rPr>
                        <a:t>0.6317</a:t>
                      </a:r>
                      <a:endParaRPr sz="1000">
                        <a:latin typeface="Public Sans"/>
                        <a:ea typeface="Public Sans"/>
                        <a:cs typeface="Public Sans"/>
                        <a:sym typeface="Public Sans"/>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b="1" lang="en" sz="1000">
                          <a:latin typeface="Public Sans"/>
                          <a:ea typeface="Public Sans"/>
                          <a:cs typeface="Public Sans"/>
                          <a:sym typeface="Public Sans"/>
                        </a:rPr>
                        <a:t>ROC AUC</a:t>
                      </a:r>
                      <a:endParaRPr b="1" sz="1000">
                        <a:latin typeface="Public Sans"/>
                        <a:ea typeface="Public Sans"/>
                        <a:cs typeface="Public Sans"/>
                        <a:sym typeface="Public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sz="1000">
                          <a:latin typeface="Public Sans"/>
                          <a:ea typeface="Public Sans"/>
                          <a:cs typeface="Public Sans"/>
                          <a:sym typeface="Public Sans"/>
                        </a:rPr>
                        <a:t>0.5888</a:t>
                      </a:r>
                      <a:endParaRPr sz="1000">
                        <a:latin typeface="Public Sans"/>
                        <a:ea typeface="Public Sans"/>
                        <a:cs typeface="Public Sans"/>
                        <a:sym typeface="Public Sans"/>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sz="1000">
                          <a:latin typeface="Public Sans"/>
                          <a:ea typeface="Public Sans"/>
                          <a:cs typeface="Public Sans"/>
                          <a:sym typeface="Public Sans"/>
                        </a:rPr>
                        <a:t>0.5290</a:t>
                      </a:r>
                      <a:endParaRPr sz="1000">
                        <a:latin typeface="Public Sans"/>
                        <a:ea typeface="Public Sans"/>
                        <a:cs typeface="Public Sans"/>
                        <a:sym typeface="Public Sans"/>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sz="1000">
                          <a:latin typeface="Public Sans"/>
                          <a:ea typeface="Public Sans"/>
                          <a:cs typeface="Public Sans"/>
                          <a:sym typeface="Public Sans"/>
                        </a:rPr>
                        <a:t>0.5742</a:t>
                      </a:r>
                      <a:endParaRPr sz="1000">
                        <a:latin typeface="Public Sans"/>
                        <a:ea typeface="Public Sans"/>
                        <a:cs typeface="Public Sans"/>
                        <a:sym typeface="Public Sans"/>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sz="1000">
                          <a:latin typeface="Public Sans"/>
                          <a:ea typeface="Public Sans"/>
                          <a:cs typeface="Public Sans"/>
                          <a:sym typeface="Public Sans"/>
                        </a:rPr>
                        <a:t>0.6158</a:t>
                      </a:r>
                      <a:endParaRPr sz="1000">
                        <a:latin typeface="Public Sans"/>
                        <a:ea typeface="Public Sans"/>
                        <a:cs typeface="Public Sans"/>
                        <a:sym typeface="Public Sans"/>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Public Sans"/>
                          <a:ea typeface="Public Sans"/>
                          <a:cs typeface="Public Sans"/>
                          <a:sym typeface="Public Sans"/>
                        </a:rPr>
                        <a:t>0.6072</a:t>
                      </a:r>
                      <a:endParaRPr sz="1000">
                        <a:latin typeface="Public Sans"/>
                        <a:ea typeface="Public Sans"/>
                        <a:cs typeface="Public Sans"/>
                        <a:sym typeface="Public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sz="1000">
                          <a:latin typeface="Public Sans"/>
                          <a:ea typeface="Public Sans"/>
                          <a:cs typeface="Public Sans"/>
                          <a:sym typeface="Public Sans"/>
                        </a:rPr>
                        <a:t>0.6239</a:t>
                      </a:r>
                      <a:endParaRPr sz="1000">
                        <a:latin typeface="Public Sans"/>
                        <a:ea typeface="Public Sans"/>
                        <a:cs typeface="Public Sans"/>
                        <a:sym typeface="Public Sans"/>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sz="1000">
                          <a:latin typeface="Public Sans"/>
                          <a:ea typeface="Public Sans"/>
                          <a:cs typeface="Public Sans"/>
                          <a:sym typeface="Public Sans"/>
                        </a:rPr>
                        <a:t>0.6120</a:t>
                      </a:r>
                      <a:endParaRPr sz="1000">
                        <a:latin typeface="Public Sans"/>
                        <a:ea typeface="Public Sans"/>
                        <a:cs typeface="Public Sans"/>
                        <a:sym typeface="Public Sans"/>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sz="1000">
                          <a:latin typeface="Public Sans"/>
                          <a:ea typeface="Public Sans"/>
                          <a:cs typeface="Public Sans"/>
                          <a:sym typeface="Public Sans"/>
                        </a:rPr>
                        <a:t>0.6278</a:t>
                      </a:r>
                      <a:endParaRPr sz="1000">
                        <a:latin typeface="Public Sans"/>
                        <a:ea typeface="Public Sans"/>
                        <a:cs typeface="Public Sans"/>
                        <a:sym typeface="Public Sans"/>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sz="1000">
                          <a:latin typeface="Public Sans"/>
                          <a:ea typeface="Public Sans"/>
                          <a:cs typeface="Public Sans"/>
                          <a:sym typeface="Public Sans"/>
                        </a:rPr>
                        <a:t>0.6264</a:t>
                      </a:r>
                      <a:endParaRPr sz="1000">
                        <a:latin typeface="Public Sans"/>
                        <a:ea typeface="Public Sans"/>
                        <a:cs typeface="Public Sans"/>
                        <a:sym typeface="Public Sans"/>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200" name="Google Shape;200;p34"/>
          <p:cNvSpPr txBox="1"/>
          <p:nvPr/>
        </p:nvSpPr>
        <p:spPr>
          <a:xfrm>
            <a:off x="514350" y="2571750"/>
            <a:ext cx="8115300" cy="243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900"/>
              </a:spcBef>
              <a:spcAft>
                <a:spcPts val="0"/>
              </a:spcAft>
              <a:buNone/>
            </a:pPr>
            <a:r>
              <a:rPr b="1" lang="en" sz="1200">
                <a:solidFill>
                  <a:srgbClr val="111111"/>
                </a:solidFill>
                <a:latin typeface="Public Sans"/>
                <a:ea typeface="Public Sans"/>
                <a:cs typeface="Public Sans"/>
                <a:sym typeface="Public Sans"/>
              </a:rPr>
              <a:t>Accuracy</a:t>
            </a:r>
            <a:r>
              <a:rPr lang="en" sz="1200">
                <a:solidFill>
                  <a:srgbClr val="111111"/>
                </a:solidFill>
                <a:latin typeface="Public Sans"/>
                <a:ea typeface="Public Sans"/>
                <a:cs typeface="Public Sans"/>
                <a:sym typeface="Public Sans"/>
              </a:rPr>
              <a:t>: LightGBM has the highest accuracy (0.6279), correctly predicting loan status 62.79% of the time.</a:t>
            </a:r>
            <a:endParaRPr sz="1200">
              <a:solidFill>
                <a:srgbClr val="111111"/>
              </a:solidFill>
              <a:latin typeface="Public Sans"/>
              <a:ea typeface="Public Sans"/>
              <a:cs typeface="Public Sans"/>
              <a:sym typeface="Public Sans"/>
            </a:endParaRPr>
          </a:p>
          <a:p>
            <a:pPr indent="0" lvl="0" marL="0" rtl="0" algn="l">
              <a:lnSpc>
                <a:spcPct val="115000"/>
              </a:lnSpc>
              <a:spcBef>
                <a:spcPts val="900"/>
              </a:spcBef>
              <a:spcAft>
                <a:spcPts val="0"/>
              </a:spcAft>
              <a:buNone/>
            </a:pPr>
            <a:r>
              <a:rPr b="1" lang="en" sz="1200">
                <a:solidFill>
                  <a:srgbClr val="111111"/>
                </a:solidFill>
                <a:latin typeface="Public Sans"/>
                <a:ea typeface="Public Sans"/>
                <a:cs typeface="Public Sans"/>
                <a:sym typeface="Public Sans"/>
              </a:rPr>
              <a:t>Precision</a:t>
            </a:r>
            <a:r>
              <a:rPr lang="en" sz="1200">
                <a:solidFill>
                  <a:srgbClr val="111111"/>
                </a:solidFill>
                <a:latin typeface="Public Sans"/>
                <a:ea typeface="Public Sans"/>
                <a:cs typeface="Public Sans"/>
                <a:sym typeface="Public Sans"/>
              </a:rPr>
              <a:t>: LightGBM is the most precise (0.6309), correctly predicting a default payments 63.09% of the time.</a:t>
            </a:r>
            <a:endParaRPr sz="1200">
              <a:solidFill>
                <a:srgbClr val="111111"/>
              </a:solidFill>
              <a:latin typeface="Public Sans"/>
              <a:ea typeface="Public Sans"/>
              <a:cs typeface="Public Sans"/>
              <a:sym typeface="Public Sans"/>
            </a:endParaRPr>
          </a:p>
          <a:p>
            <a:pPr indent="0" lvl="0" marL="0" rtl="0" algn="l">
              <a:lnSpc>
                <a:spcPct val="115000"/>
              </a:lnSpc>
              <a:spcBef>
                <a:spcPts val="900"/>
              </a:spcBef>
              <a:spcAft>
                <a:spcPts val="0"/>
              </a:spcAft>
              <a:buNone/>
            </a:pPr>
            <a:r>
              <a:rPr b="1" lang="en" sz="1200">
                <a:solidFill>
                  <a:srgbClr val="111111"/>
                </a:solidFill>
                <a:latin typeface="Public Sans"/>
                <a:ea typeface="Public Sans"/>
                <a:cs typeface="Public Sans"/>
                <a:sym typeface="Public Sans"/>
              </a:rPr>
              <a:t>Recall</a:t>
            </a:r>
            <a:r>
              <a:rPr lang="en" sz="1200">
                <a:solidFill>
                  <a:srgbClr val="111111"/>
                </a:solidFill>
                <a:latin typeface="Public Sans"/>
                <a:ea typeface="Public Sans"/>
                <a:cs typeface="Public Sans"/>
                <a:sym typeface="Public Sans"/>
              </a:rPr>
              <a:t>: CatBoost has the highest recall (0.6356), correctly identifying 63.56% of all </a:t>
            </a:r>
            <a:r>
              <a:rPr lang="en" sz="1200">
                <a:solidFill>
                  <a:srgbClr val="111111"/>
                </a:solidFill>
                <a:latin typeface="Public Sans"/>
                <a:ea typeface="Public Sans"/>
                <a:cs typeface="Public Sans"/>
                <a:sym typeface="Public Sans"/>
              </a:rPr>
              <a:t>default </a:t>
            </a:r>
            <a:r>
              <a:rPr lang="en" sz="1200">
                <a:solidFill>
                  <a:srgbClr val="111111"/>
                </a:solidFill>
                <a:latin typeface="Public Sans"/>
                <a:ea typeface="Public Sans"/>
                <a:cs typeface="Public Sans"/>
                <a:sym typeface="Public Sans"/>
              </a:rPr>
              <a:t>payments.</a:t>
            </a:r>
            <a:endParaRPr sz="1200">
              <a:solidFill>
                <a:srgbClr val="111111"/>
              </a:solidFill>
              <a:latin typeface="Public Sans"/>
              <a:ea typeface="Public Sans"/>
              <a:cs typeface="Public Sans"/>
              <a:sym typeface="Public Sans"/>
            </a:endParaRPr>
          </a:p>
          <a:p>
            <a:pPr indent="0" lvl="0" marL="0" rtl="0" algn="l">
              <a:lnSpc>
                <a:spcPct val="115000"/>
              </a:lnSpc>
              <a:spcBef>
                <a:spcPts val="900"/>
              </a:spcBef>
              <a:spcAft>
                <a:spcPts val="0"/>
              </a:spcAft>
              <a:buNone/>
            </a:pPr>
            <a:r>
              <a:rPr b="1" lang="en" sz="1200">
                <a:solidFill>
                  <a:srgbClr val="111111"/>
                </a:solidFill>
                <a:latin typeface="Public Sans"/>
                <a:ea typeface="Public Sans"/>
                <a:cs typeface="Public Sans"/>
                <a:sym typeface="Public Sans"/>
              </a:rPr>
              <a:t>F1-Score</a:t>
            </a:r>
            <a:r>
              <a:rPr lang="en" sz="1200">
                <a:solidFill>
                  <a:srgbClr val="111111"/>
                </a:solidFill>
                <a:latin typeface="Public Sans"/>
                <a:ea typeface="Public Sans"/>
                <a:cs typeface="Public Sans"/>
                <a:sym typeface="Public Sans"/>
              </a:rPr>
              <a:t>: CatBoost and LightGBM have the highest F1-Scores (0.6317 and 0.6307), indicating a balance between precision and recall.</a:t>
            </a:r>
            <a:endParaRPr sz="1200">
              <a:solidFill>
                <a:srgbClr val="111111"/>
              </a:solidFill>
              <a:latin typeface="Public Sans"/>
              <a:ea typeface="Public Sans"/>
              <a:cs typeface="Public Sans"/>
              <a:sym typeface="Public Sans"/>
            </a:endParaRPr>
          </a:p>
          <a:p>
            <a:pPr indent="0" lvl="0" marL="0" rtl="0" algn="l">
              <a:lnSpc>
                <a:spcPct val="115000"/>
              </a:lnSpc>
              <a:spcBef>
                <a:spcPts val="900"/>
              </a:spcBef>
              <a:spcAft>
                <a:spcPts val="0"/>
              </a:spcAft>
              <a:buNone/>
            </a:pPr>
            <a:r>
              <a:rPr b="1" lang="en" sz="1200">
                <a:solidFill>
                  <a:srgbClr val="111111"/>
                </a:solidFill>
                <a:latin typeface="Public Sans"/>
                <a:ea typeface="Public Sans"/>
                <a:cs typeface="Public Sans"/>
                <a:sym typeface="Public Sans"/>
              </a:rPr>
              <a:t>ROC AUC</a:t>
            </a:r>
            <a:r>
              <a:rPr lang="en" sz="1200">
                <a:solidFill>
                  <a:srgbClr val="111111"/>
                </a:solidFill>
                <a:latin typeface="Public Sans"/>
                <a:ea typeface="Public Sans"/>
                <a:cs typeface="Public Sans"/>
                <a:sym typeface="Public Sans"/>
              </a:rPr>
              <a:t>: LightGBM has the highest ROC AUC (0.6278), indicating the best overall performance across all classification thresholds.</a:t>
            </a:r>
            <a:endParaRPr sz="1200">
              <a:solidFill>
                <a:srgbClr val="111111"/>
              </a:solidFill>
              <a:latin typeface="Public Sans"/>
              <a:ea typeface="Public Sans"/>
              <a:cs typeface="Public Sans"/>
              <a:sym typeface="Public Sans"/>
            </a:endParaRPr>
          </a:p>
          <a:p>
            <a:pPr indent="0" lvl="0" marL="0" rtl="0" algn="l">
              <a:lnSpc>
                <a:spcPct val="115000"/>
              </a:lnSpc>
              <a:spcBef>
                <a:spcPts val="900"/>
              </a:spcBef>
              <a:spcAft>
                <a:spcPts val="0"/>
              </a:spcAft>
              <a:buNone/>
            </a:pPr>
            <a:r>
              <a:rPr lang="en" sz="1200">
                <a:solidFill>
                  <a:srgbClr val="111111"/>
                </a:solidFill>
                <a:latin typeface="Public Sans"/>
                <a:ea typeface="Public Sans"/>
                <a:cs typeface="Public Sans"/>
                <a:sym typeface="Public Sans"/>
              </a:rPr>
              <a:t>Overall, </a:t>
            </a:r>
            <a:r>
              <a:rPr b="1" lang="en" sz="1200">
                <a:solidFill>
                  <a:srgbClr val="111111"/>
                </a:solidFill>
                <a:latin typeface="Public Sans"/>
                <a:ea typeface="Public Sans"/>
                <a:cs typeface="Public Sans"/>
                <a:sym typeface="Public Sans"/>
              </a:rPr>
              <a:t>LightGBM</a:t>
            </a:r>
            <a:r>
              <a:rPr lang="en" sz="1200">
                <a:solidFill>
                  <a:srgbClr val="111111"/>
                </a:solidFill>
                <a:latin typeface="Public Sans"/>
                <a:ea typeface="Public Sans"/>
                <a:cs typeface="Public Sans"/>
                <a:sym typeface="Public Sans"/>
              </a:rPr>
              <a:t> and </a:t>
            </a:r>
            <a:r>
              <a:rPr b="1" lang="en" sz="1200">
                <a:solidFill>
                  <a:srgbClr val="111111"/>
                </a:solidFill>
                <a:latin typeface="Public Sans"/>
                <a:ea typeface="Public Sans"/>
                <a:cs typeface="Public Sans"/>
                <a:sym typeface="Public Sans"/>
              </a:rPr>
              <a:t>CatBoost</a:t>
            </a:r>
            <a:r>
              <a:rPr lang="en" sz="1200">
                <a:solidFill>
                  <a:srgbClr val="111111"/>
                </a:solidFill>
                <a:latin typeface="Public Sans"/>
                <a:ea typeface="Public Sans"/>
                <a:cs typeface="Public Sans"/>
                <a:sym typeface="Public Sans"/>
              </a:rPr>
              <a:t> are the most effective models for predicting default payments</a:t>
            </a:r>
            <a:endParaRPr sz="1200">
              <a:solidFill>
                <a:srgbClr val="111111"/>
              </a:solidFill>
              <a:latin typeface="Public Sans"/>
              <a:ea typeface="Public Sans"/>
              <a:cs typeface="Public Sans"/>
              <a:sym typeface="Public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204" name="Shape 204"/>
        <p:cNvGrpSpPr/>
        <p:nvPr/>
      </p:nvGrpSpPr>
      <p:grpSpPr>
        <a:xfrm>
          <a:off x="0" y="0"/>
          <a:ext cx="0" cy="0"/>
          <a:chOff x="0" y="0"/>
          <a:chExt cx="0" cy="0"/>
        </a:xfrm>
      </p:grpSpPr>
      <p:sp>
        <p:nvSpPr>
          <p:cNvPr id="205" name="Google Shape;205;p35"/>
          <p:cNvSpPr txBox="1"/>
          <p:nvPr/>
        </p:nvSpPr>
        <p:spPr>
          <a:xfrm>
            <a:off x="503435" y="471488"/>
            <a:ext cx="8115300" cy="2925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lang="en" sz="1900">
                <a:solidFill>
                  <a:srgbClr val="2B2C30"/>
                </a:solidFill>
                <a:latin typeface="Public Sans"/>
                <a:ea typeface="Public Sans"/>
                <a:cs typeface="Public Sans"/>
                <a:sym typeface="Public Sans"/>
              </a:rPr>
              <a:t>Top Models - ROC AUC Curves</a:t>
            </a:r>
            <a:endParaRPr b="1" sz="1900">
              <a:solidFill>
                <a:srgbClr val="2B2C30"/>
              </a:solidFill>
              <a:latin typeface="Public Sans"/>
              <a:ea typeface="Public Sans"/>
              <a:cs typeface="Public Sans"/>
              <a:sym typeface="Public Sans"/>
            </a:endParaRPr>
          </a:p>
        </p:txBody>
      </p:sp>
      <p:cxnSp>
        <p:nvCxnSpPr>
          <p:cNvPr id="206" name="Google Shape;206;p35"/>
          <p:cNvCxnSpPr/>
          <p:nvPr/>
        </p:nvCxnSpPr>
        <p:spPr>
          <a:xfrm flipH="1" rot="10800000">
            <a:off x="514347" y="880435"/>
            <a:ext cx="8115300" cy="19200"/>
          </a:xfrm>
          <a:prstGeom prst="straightConnector1">
            <a:avLst/>
          </a:prstGeom>
          <a:noFill/>
          <a:ln cap="flat" cmpd="sng" w="9525">
            <a:solidFill>
              <a:srgbClr val="2B2C30"/>
            </a:solidFill>
            <a:prstDash val="solid"/>
            <a:round/>
            <a:headEnd len="sm" w="sm" type="none"/>
            <a:tailEnd len="sm" w="sm" type="none"/>
          </a:ln>
        </p:spPr>
      </p:cxnSp>
      <p:sp>
        <p:nvSpPr>
          <p:cNvPr id="207" name="Google Shape;207;p35"/>
          <p:cNvSpPr txBox="1"/>
          <p:nvPr/>
        </p:nvSpPr>
        <p:spPr>
          <a:xfrm>
            <a:off x="1206210" y="3446913"/>
            <a:ext cx="2209200" cy="246300"/>
          </a:xfrm>
          <a:prstGeom prst="rect">
            <a:avLst/>
          </a:prstGeom>
          <a:noFill/>
          <a:ln>
            <a:noFill/>
          </a:ln>
        </p:spPr>
        <p:txBody>
          <a:bodyPr anchorCtr="0" anchor="t" bIns="91425" lIns="91425" spcFirstLastPara="1" rIns="91425" wrap="square" tIns="0">
            <a:spAutoFit/>
          </a:bodyPr>
          <a:lstStyle/>
          <a:p>
            <a:pPr indent="0" lvl="0" marL="0" rtl="0" algn="ctr">
              <a:spcBef>
                <a:spcPts val="0"/>
              </a:spcBef>
              <a:spcAft>
                <a:spcPts val="0"/>
              </a:spcAft>
              <a:buNone/>
            </a:pPr>
            <a:r>
              <a:rPr b="1" lang="en" sz="1000">
                <a:solidFill>
                  <a:schemeClr val="dk1"/>
                </a:solidFill>
                <a:latin typeface="Public Sans"/>
                <a:ea typeface="Public Sans"/>
                <a:cs typeface="Public Sans"/>
                <a:sym typeface="Public Sans"/>
              </a:rPr>
              <a:t>Light GBM</a:t>
            </a:r>
            <a:endParaRPr b="1" sz="1000">
              <a:solidFill>
                <a:schemeClr val="dk1"/>
              </a:solidFill>
              <a:latin typeface="Public Sans"/>
              <a:ea typeface="Public Sans"/>
              <a:cs typeface="Public Sans"/>
              <a:sym typeface="Public Sans"/>
            </a:endParaRPr>
          </a:p>
        </p:txBody>
      </p:sp>
      <p:sp>
        <p:nvSpPr>
          <p:cNvPr id="208" name="Google Shape;208;p35"/>
          <p:cNvSpPr txBox="1"/>
          <p:nvPr/>
        </p:nvSpPr>
        <p:spPr>
          <a:xfrm>
            <a:off x="5553485" y="3446925"/>
            <a:ext cx="2209200" cy="246300"/>
          </a:xfrm>
          <a:prstGeom prst="rect">
            <a:avLst/>
          </a:prstGeom>
          <a:noFill/>
          <a:ln>
            <a:noFill/>
          </a:ln>
        </p:spPr>
        <p:txBody>
          <a:bodyPr anchorCtr="0" anchor="t" bIns="91425" lIns="91425" spcFirstLastPara="1" rIns="91425" wrap="square" tIns="0">
            <a:spAutoFit/>
          </a:bodyPr>
          <a:lstStyle/>
          <a:p>
            <a:pPr indent="0" lvl="0" marL="0" rtl="0" algn="ctr">
              <a:spcBef>
                <a:spcPts val="0"/>
              </a:spcBef>
              <a:spcAft>
                <a:spcPts val="0"/>
              </a:spcAft>
              <a:buNone/>
            </a:pPr>
            <a:r>
              <a:rPr b="1" lang="en" sz="1000">
                <a:solidFill>
                  <a:schemeClr val="dk1"/>
                </a:solidFill>
                <a:latin typeface="Public Sans"/>
                <a:ea typeface="Public Sans"/>
                <a:cs typeface="Public Sans"/>
                <a:sym typeface="Public Sans"/>
              </a:rPr>
              <a:t>CatBoost</a:t>
            </a:r>
            <a:endParaRPr b="1" sz="1000">
              <a:solidFill>
                <a:schemeClr val="dk1"/>
              </a:solidFill>
              <a:latin typeface="Public Sans"/>
              <a:ea typeface="Public Sans"/>
              <a:cs typeface="Public Sans"/>
              <a:sym typeface="Public Sans"/>
            </a:endParaRPr>
          </a:p>
        </p:txBody>
      </p:sp>
      <p:pic>
        <p:nvPicPr>
          <p:cNvPr id="209" name="Google Shape;209;p35"/>
          <p:cNvPicPr preferRelativeResize="0"/>
          <p:nvPr/>
        </p:nvPicPr>
        <p:blipFill>
          <a:blip r:embed="rId3">
            <a:alphaModFix/>
          </a:blip>
          <a:stretch>
            <a:fillRect/>
          </a:stretch>
        </p:blipFill>
        <p:spPr>
          <a:xfrm>
            <a:off x="820523" y="1106398"/>
            <a:ext cx="2980575" cy="2346325"/>
          </a:xfrm>
          <a:prstGeom prst="rect">
            <a:avLst/>
          </a:prstGeom>
          <a:noFill/>
          <a:ln>
            <a:noFill/>
          </a:ln>
        </p:spPr>
      </p:pic>
      <p:pic>
        <p:nvPicPr>
          <p:cNvPr id="210" name="Google Shape;210;p35"/>
          <p:cNvPicPr preferRelativeResize="0"/>
          <p:nvPr/>
        </p:nvPicPr>
        <p:blipFill>
          <a:blip r:embed="rId4">
            <a:alphaModFix/>
          </a:blip>
          <a:stretch>
            <a:fillRect/>
          </a:stretch>
        </p:blipFill>
        <p:spPr>
          <a:xfrm>
            <a:off x="5167800" y="1100625"/>
            <a:ext cx="2980575" cy="2346296"/>
          </a:xfrm>
          <a:prstGeom prst="rect">
            <a:avLst/>
          </a:prstGeom>
          <a:noFill/>
          <a:ln>
            <a:noFill/>
          </a:ln>
        </p:spPr>
      </p:pic>
      <p:sp>
        <p:nvSpPr>
          <p:cNvPr id="211" name="Google Shape;211;p35"/>
          <p:cNvSpPr txBox="1"/>
          <p:nvPr/>
        </p:nvSpPr>
        <p:spPr>
          <a:xfrm>
            <a:off x="481850" y="3795100"/>
            <a:ext cx="3657900" cy="923400"/>
          </a:xfrm>
          <a:prstGeom prst="rect">
            <a:avLst/>
          </a:prstGeom>
          <a:noFill/>
          <a:ln>
            <a:noFill/>
          </a:ln>
        </p:spPr>
        <p:txBody>
          <a:bodyPr anchorCtr="0" anchor="t" bIns="91425" lIns="91425" spcFirstLastPara="1" rIns="91425" wrap="square" tIns="91425">
            <a:spAutoFit/>
          </a:bodyPr>
          <a:lstStyle/>
          <a:p>
            <a:pPr indent="-304800" lvl="0" marL="457200" rtl="0" algn="l">
              <a:lnSpc>
                <a:spcPct val="150000"/>
              </a:lnSpc>
              <a:spcBef>
                <a:spcPts val="900"/>
              </a:spcBef>
              <a:spcAft>
                <a:spcPts val="0"/>
              </a:spcAft>
              <a:buClr>
                <a:srgbClr val="111111"/>
              </a:buClr>
              <a:buSzPts val="1200"/>
              <a:buFont typeface="Public Sans"/>
              <a:buChar char="●"/>
            </a:pPr>
            <a:r>
              <a:rPr lang="en" sz="1200">
                <a:solidFill>
                  <a:srgbClr val="111111"/>
                </a:solidFill>
                <a:latin typeface="Public Sans"/>
                <a:ea typeface="Public Sans"/>
                <a:cs typeface="Public Sans"/>
                <a:sym typeface="Public Sans"/>
              </a:rPr>
              <a:t>Optimal Threshold = 0.51</a:t>
            </a:r>
            <a:endParaRPr sz="1200">
              <a:solidFill>
                <a:srgbClr val="111111"/>
              </a:solidFill>
              <a:latin typeface="Public Sans"/>
              <a:ea typeface="Public Sans"/>
              <a:cs typeface="Public Sans"/>
              <a:sym typeface="Public Sans"/>
            </a:endParaRPr>
          </a:p>
          <a:p>
            <a:pPr indent="-304800" lvl="0" marL="457200" rtl="0" algn="l">
              <a:lnSpc>
                <a:spcPct val="150000"/>
              </a:lnSpc>
              <a:spcBef>
                <a:spcPts val="0"/>
              </a:spcBef>
              <a:spcAft>
                <a:spcPts val="0"/>
              </a:spcAft>
              <a:buClr>
                <a:srgbClr val="111111"/>
              </a:buClr>
              <a:buSzPts val="1200"/>
              <a:buFont typeface="Public Sans"/>
              <a:buChar char="●"/>
            </a:pPr>
            <a:r>
              <a:rPr lang="en" sz="1200">
                <a:solidFill>
                  <a:srgbClr val="111111"/>
                </a:solidFill>
                <a:latin typeface="Public Sans"/>
                <a:ea typeface="Public Sans"/>
                <a:cs typeface="Public Sans"/>
                <a:sym typeface="Public Sans"/>
              </a:rPr>
              <a:t>Beneficial if false positives (i.e., identifying an on-time applicant as default) are costly</a:t>
            </a:r>
            <a:endParaRPr sz="1200">
              <a:solidFill>
                <a:srgbClr val="111111"/>
              </a:solidFill>
              <a:latin typeface="Public Sans"/>
              <a:ea typeface="Public Sans"/>
              <a:cs typeface="Public Sans"/>
              <a:sym typeface="Public Sans"/>
            </a:endParaRPr>
          </a:p>
        </p:txBody>
      </p:sp>
      <p:sp>
        <p:nvSpPr>
          <p:cNvPr id="212" name="Google Shape;212;p35"/>
          <p:cNvSpPr txBox="1"/>
          <p:nvPr/>
        </p:nvSpPr>
        <p:spPr>
          <a:xfrm>
            <a:off x="4829150" y="3783550"/>
            <a:ext cx="4199400" cy="923400"/>
          </a:xfrm>
          <a:prstGeom prst="rect">
            <a:avLst/>
          </a:prstGeom>
          <a:noFill/>
          <a:ln>
            <a:noFill/>
          </a:ln>
        </p:spPr>
        <p:txBody>
          <a:bodyPr anchorCtr="0" anchor="t" bIns="91425" lIns="91425" spcFirstLastPara="1" rIns="91425" wrap="square" tIns="91425">
            <a:spAutoFit/>
          </a:bodyPr>
          <a:lstStyle/>
          <a:p>
            <a:pPr indent="-304800" lvl="0" marL="457200" rtl="0" algn="l">
              <a:lnSpc>
                <a:spcPct val="150000"/>
              </a:lnSpc>
              <a:spcBef>
                <a:spcPts val="900"/>
              </a:spcBef>
              <a:spcAft>
                <a:spcPts val="0"/>
              </a:spcAft>
              <a:buClr>
                <a:srgbClr val="111111"/>
              </a:buClr>
              <a:buSzPts val="1200"/>
              <a:buFont typeface="Public Sans"/>
              <a:buChar char="●"/>
            </a:pPr>
            <a:r>
              <a:rPr lang="en" sz="1200">
                <a:solidFill>
                  <a:srgbClr val="111111"/>
                </a:solidFill>
                <a:latin typeface="Public Sans"/>
                <a:ea typeface="Public Sans"/>
                <a:cs typeface="Public Sans"/>
                <a:sym typeface="Public Sans"/>
              </a:rPr>
              <a:t>Optimal Threshold = 0.49</a:t>
            </a:r>
            <a:endParaRPr sz="1200">
              <a:solidFill>
                <a:srgbClr val="111111"/>
              </a:solidFill>
              <a:latin typeface="Public Sans"/>
              <a:ea typeface="Public Sans"/>
              <a:cs typeface="Public Sans"/>
              <a:sym typeface="Public Sans"/>
            </a:endParaRPr>
          </a:p>
          <a:p>
            <a:pPr indent="-304800" lvl="0" marL="457200" rtl="0" algn="l">
              <a:lnSpc>
                <a:spcPct val="150000"/>
              </a:lnSpc>
              <a:spcBef>
                <a:spcPts val="0"/>
              </a:spcBef>
              <a:spcAft>
                <a:spcPts val="0"/>
              </a:spcAft>
              <a:buClr>
                <a:srgbClr val="111111"/>
              </a:buClr>
              <a:buSzPts val="1200"/>
              <a:buFont typeface="Public Sans"/>
              <a:buChar char="●"/>
            </a:pPr>
            <a:r>
              <a:rPr lang="en" sz="1200">
                <a:solidFill>
                  <a:srgbClr val="111111"/>
                </a:solidFill>
                <a:latin typeface="Public Sans"/>
                <a:ea typeface="Public Sans"/>
                <a:cs typeface="Public Sans"/>
                <a:sym typeface="Public Sans"/>
              </a:rPr>
              <a:t>Beneficial if false negatives  (i.e., identifying a default applicant as on-time applicant) are costly</a:t>
            </a:r>
            <a:endParaRPr sz="1200">
              <a:solidFill>
                <a:srgbClr val="111111"/>
              </a:solidFill>
              <a:latin typeface="Public Sans"/>
              <a:ea typeface="Public Sans"/>
              <a:cs typeface="Public Sans"/>
              <a:sym typeface="Public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216" name="Shape 216"/>
        <p:cNvGrpSpPr/>
        <p:nvPr/>
      </p:nvGrpSpPr>
      <p:grpSpPr>
        <a:xfrm>
          <a:off x="0" y="0"/>
          <a:ext cx="0" cy="0"/>
          <a:chOff x="0" y="0"/>
          <a:chExt cx="0" cy="0"/>
        </a:xfrm>
      </p:grpSpPr>
      <p:sp>
        <p:nvSpPr>
          <p:cNvPr id="217" name="Google Shape;217;p36"/>
          <p:cNvSpPr txBox="1"/>
          <p:nvPr/>
        </p:nvSpPr>
        <p:spPr>
          <a:xfrm>
            <a:off x="503435" y="471488"/>
            <a:ext cx="8115300" cy="2925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lang="en" sz="1900">
                <a:solidFill>
                  <a:srgbClr val="2B2C30"/>
                </a:solidFill>
                <a:latin typeface="Public Sans"/>
                <a:ea typeface="Public Sans"/>
                <a:cs typeface="Public Sans"/>
                <a:sym typeface="Public Sans"/>
              </a:rPr>
              <a:t>Results &amp; Recommendation</a:t>
            </a:r>
            <a:endParaRPr b="1" sz="1900">
              <a:solidFill>
                <a:srgbClr val="2B2C30"/>
              </a:solidFill>
              <a:latin typeface="Public Sans"/>
              <a:ea typeface="Public Sans"/>
              <a:cs typeface="Public Sans"/>
              <a:sym typeface="Public Sans"/>
            </a:endParaRPr>
          </a:p>
        </p:txBody>
      </p:sp>
      <p:cxnSp>
        <p:nvCxnSpPr>
          <p:cNvPr id="218" name="Google Shape;218;p36"/>
          <p:cNvCxnSpPr/>
          <p:nvPr/>
        </p:nvCxnSpPr>
        <p:spPr>
          <a:xfrm flipH="1" rot="10800000">
            <a:off x="514347" y="880435"/>
            <a:ext cx="8115300" cy="19200"/>
          </a:xfrm>
          <a:prstGeom prst="straightConnector1">
            <a:avLst/>
          </a:prstGeom>
          <a:noFill/>
          <a:ln cap="flat" cmpd="sng" w="9525">
            <a:solidFill>
              <a:srgbClr val="2B2C30"/>
            </a:solidFill>
            <a:prstDash val="solid"/>
            <a:round/>
            <a:headEnd len="sm" w="sm" type="none"/>
            <a:tailEnd len="sm" w="sm" type="none"/>
          </a:ln>
        </p:spPr>
      </p:cxnSp>
      <p:sp>
        <p:nvSpPr>
          <p:cNvPr id="219" name="Google Shape;219;p36"/>
          <p:cNvSpPr txBox="1"/>
          <p:nvPr/>
        </p:nvSpPr>
        <p:spPr>
          <a:xfrm>
            <a:off x="384150" y="1137725"/>
            <a:ext cx="8375700" cy="3801900"/>
          </a:xfrm>
          <a:prstGeom prst="rect">
            <a:avLst/>
          </a:prstGeom>
          <a:noFill/>
          <a:ln>
            <a:noFill/>
          </a:ln>
        </p:spPr>
        <p:txBody>
          <a:bodyPr anchorCtr="0" anchor="t" bIns="0" lIns="0" spcFirstLastPara="1" rIns="0" wrap="square" tIns="0">
            <a:spAutoFit/>
          </a:bodyPr>
          <a:lstStyle/>
          <a:p>
            <a:pPr indent="-311150" lvl="0" marL="457200" rtl="0" algn="l">
              <a:lnSpc>
                <a:spcPct val="200000"/>
              </a:lnSpc>
              <a:spcBef>
                <a:spcPts val="0"/>
              </a:spcBef>
              <a:spcAft>
                <a:spcPts val="0"/>
              </a:spcAft>
              <a:buClr>
                <a:srgbClr val="2B2C30"/>
              </a:buClr>
              <a:buSzPts val="1300"/>
              <a:buFont typeface="Public Sans"/>
              <a:buChar char="●"/>
            </a:pPr>
            <a:r>
              <a:rPr b="1" lang="en" sz="1300">
                <a:solidFill>
                  <a:srgbClr val="2B2C30"/>
                </a:solidFill>
                <a:latin typeface="Public Sans"/>
                <a:ea typeface="Public Sans"/>
                <a:cs typeface="Public Sans"/>
                <a:sym typeface="Public Sans"/>
              </a:rPr>
              <a:t>Risk Assessment</a:t>
            </a:r>
            <a:r>
              <a:rPr lang="en" sz="1300">
                <a:solidFill>
                  <a:srgbClr val="2B2C30"/>
                </a:solidFill>
                <a:latin typeface="Public Sans"/>
                <a:ea typeface="Public Sans"/>
                <a:cs typeface="Public Sans"/>
                <a:sym typeface="Public Sans"/>
              </a:rPr>
              <a:t>: LightGBM - high </a:t>
            </a:r>
            <a:r>
              <a:rPr lang="en" sz="1300" u="sng">
                <a:solidFill>
                  <a:srgbClr val="2B2C30"/>
                </a:solidFill>
                <a:latin typeface="Public Sans"/>
                <a:ea typeface="Public Sans"/>
                <a:cs typeface="Public Sans"/>
                <a:sym typeface="Public Sans"/>
              </a:rPr>
              <a:t>accuracy</a:t>
            </a:r>
            <a:r>
              <a:rPr lang="en" sz="1300">
                <a:solidFill>
                  <a:srgbClr val="2B2C30"/>
                </a:solidFill>
                <a:latin typeface="Public Sans"/>
                <a:ea typeface="Public Sans"/>
                <a:cs typeface="Public Sans"/>
                <a:sym typeface="Public Sans"/>
              </a:rPr>
              <a:t> and </a:t>
            </a:r>
            <a:r>
              <a:rPr lang="en" sz="1300" u="sng">
                <a:solidFill>
                  <a:srgbClr val="2B2C30"/>
                </a:solidFill>
                <a:latin typeface="Public Sans"/>
                <a:ea typeface="Public Sans"/>
                <a:cs typeface="Public Sans"/>
                <a:sym typeface="Public Sans"/>
              </a:rPr>
              <a:t>precision </a:t>
            </a:r>
            <a:r>
              <a:rPr lang="en" sz="1300">
                <a:solidFill>
                  <a:srgbClr val="2B2C30"/>
                </a:solidFill>
                <a:latin typeface="Public Sans"/>
                <a:ea typeface="Public Sans"/>
                <a:cs typeface="Public Sans"/>
                <a:sym typeface="Public Sans"/>
              </a:rPr>
              <a:t>for correct loan status prediction.</a:t>
            </a:r>
            <a:endParaRPr sz="1300">
              <a:solidFill>
                <a:srgbClr val="2B2C30"/>
              </a:solidFill>
              <a:latin typeface="Public Sans"/>
              <a:ea typeface="Public Sans"/>
              <a:cs typeface="Public Sans"/>
              <a:sym typeface="Public Sans"/>
            </a:endParaRPr>
          </a:p>
          <a:p>
            <a:pPr indent="-311150" lvl="0" marL="457200" rtl="0" algn="l">
              <a:lnSpc>
                <a:spcPct val="200000"/>
              </a:lnSpc>
              <a:spcBef>
                <a:spcPts val="0"/>
              </a:spcBef>
              <a:spcAft>
                <a:spcPts val="0"/>
              </a:spcAft>
              <a:buClr>
                <a:srgbClr val="2B2C30"/>
              </a:buClr>
              <a:buSzPts val="1300"/>
              <a:buFont typeface="Public Sans"/>
              <a:buChar char="●"/>
            </a:pPr>
            <a:r>
              <a:rPr b="1" lang="en" sz="1300">
                <a:solidFill>
                  <a:srgbClr val="2B2C30"/>
                </a:solidFill>
                <a:latin typeface="Public Sans"/>
                <a:ea typeface="Public Sans"/>
                <a:cs typeface="Public Sans"/>
                <a:sym typeface="Public Sans"/>
              </a:rPr>
              <a:t>Loan Approval</a:t>
            </a:r>
            <a:r>
              <a:rPr lang="en" sz="1300">
                <a:solidFill>
                  <a:srgbClr val="2B2C30"/>
                </a:solidFill>
                <a:latin typeface="Public Sans"/>
                <a:ea typeface="Public Sans"/>
                <a:cs typeface="Public Sans"/>
                <a:sym typeface="Public Sans"/>
              </a:rPr>
              <a:t>: LightGBM - high </a:t>
            </a:r>
            <a:r>
              <a:rPr lang="en" sz="1300" u="sng">
                <a:solidFill>
                  <a:srgbClr val="2B2C30"/>
                </a:solidFill>
                <a:latin typeface="Public Sans"/>
                <a:ea typeface="Public Sans"/>
                <a:cs typeface="Public Sans"/>
                <a:sym typeface="Public Sans"/>
              </a:rPr>
              <a:t>precision</a:t>
            </a:r>
            <a:r>
              <a:rPr lang="en" sz="1300">
                <a:solidFill>
                  <a:srgbClr val="2B2C30"/>
                </a:solidFill>
                <a:latin typeface="Public Sans"/>
                <a:ea typeface="Public Sans"/>
                <a:cs typeface="Public Sans"/>
                <a:sym typeface="Public Sans"/>
              </a:rPr>
              <a:t> for correct missed payment predictions.</a:t>
            </a:r>
            <a:endParaRPr sz="1300">
              <a:solidFill>
                <a:srgbClr val="2B2C30"/>
              </a:solidFill>
              <a:latin typeface="Public Sans"/>
              <a:ea typeface="Public Sans"/>
              <a:cs typeface="Public Sans"/>
              <a:sym typeface="Public Sans"/>
            </a:endParaRPr>
          </a:p>
          <a:p>
            <a:pPr indent="-311150" lvl="0" marL="457200" rtl="0" algn="l">
              <a:lnSpc>
                <a:spcPct val="200000"/>
              </a:lnSpc>
              <a:spcBef>
                <a:spcPts val="0"/>
              </a:spcBef>
              <a:spcAft>
                <a:spcPts val="0"/>
              </a:spcAft>
              <a:buClr>
                <a:srgbClr val="2B2C30"/>
              </a:buClr>
              <a:buSzPts val="1300"/>
              <a:buFont typeface="Public Sans"/>
              <a:buChar char="●"/>
            </a:pPr>
            <a:r>
              <a:rPr b="1" lang="en" sz="1300">
                <a:solidFill>
                  <a:srgbClr val="2B2C30"/>
                </a:solidFill>
                <a:latin typeface="Public Sans"/>
                <a:ea typeface="Public Sans"/>
                <a:cs typeface="Public Sans"/>
                <a:sym typeface="Public Sans"/>
              </a:rPr>
              <a:t>Personalized Offers</a:t>
            </a:r>
            <a:r>
              <a:rPr lang="en" sz="1300">
                <a:solidFill>
                  <a:srgbClr val="2B2C30"/>
                </a:solidFill>
                <a:latin typeface="Public Sans"/>
                <a:ea typeface="Public Sans"/>
                <a:cs typeface="Public Sans"/>
                <a:sym typeface="Public Sans"/>
              </a:rPr>
              <a:t>: LightGBM/CatBoost - high </a:t>
            </a:r>
            <a:r>
              <a:rPr lang="en" sz="1300" u="sng">
                <a:solidFill>
                  <a:srgbClr val="2B2C30"/>
                </a:solidFill>
                <a:latin typeface="Public Sans"/>
                <a:ea typeface="Public Sans"/>
                <a:cs typeface="Public Sans"/>
                <a:sym typeface="Public Sans"/>
              </a:rPr>
              <a:t>accuracy</a:t>
            </a:r>
            <a:r>
              <a:rPr lang="en" sz="1300">
                <a:solidFill>
                  <a:srgbClr val="2B2C30"/>
                </a:solidFill>
                <a:latin typeface="Public Sans"/>
                <a:ea typeface="Public Sans"/>
                <a:cs typeface="Public Sans"/>
                <a:sym typeface="Public Sans"/>
              </a:rPr>
              <a:t> and </a:t>
            </a:r>
            <a:r>
              <a:rPr lang="en" sz="1300" u="sng">
                <a:solidFill>
                  <a:srgbClr val="2B2C30"/>
                </a:solidFill>
                <a:latin typeface="Public Sans"/>
                <a:ea typeface="Public Sans"/>
                <a:cs typeface="Public Sans"/>
                <a:sym typeface="Public Sans"/>
              </a:rPr>
              <a:t>precision</a:t>
            </a:r>
            <a:r>
              <a:rPr lang="en" sz="1300">
                <a:solidFill>
                  <a:srgbClr val="2B2C30"/>
                </a:solidFill>
                <a:latin typeface="Public Sans"/>
                <a:ea typeface="Public Sans"/>
                <a:cs typeface="Public Sans"/>
                <a:sym typeface="Public Sans"/>
              </a:rPr>
              <a:t> for risk prediction, enabling personalized offers.</a:t>
            </a:r>
            <a:endParaRPr sz="1300">
              <a:solidFill>
                <a:srgbClr val="2B2C30"/>
              </a:solidFill>
              <a:latin typeface="Public Sans"/>
              <a:ea typeface="Public Sans"/>
              <a:cs typeface="Public Sans"/>
              <a:sym typeface="Public Sans"/>
            </a:endParaRPr>
          </a:p>
          <a:p>
            <a:pPr indent="-311150" lvl="0" marL="457200" rtl="0" algn="l">
              <a:lnSpc>
                <a:spcPct val="200000"/>
              </a:lnSpc>
              <a:spcBef>
                <a:spcPts val="0"/>
              </a:spcBef>
              <a:spcAft>
                <a:spcPts val="0"/>
              </a:spcAft>
              <a:buClr>
                <a:srgbClr val="2B2C30"/>
              </a:buClr>
              <a:buSzPts val="1300"/>
              <a:buFont typeface="Public Sans"/>
              <a:buChar char="●"/>
            </a:pPr>
            <a:r>
              <a:rPr b="1" lang="en" sz="1300">
                <a:solidFill>
                  <a:srgbClr val="2B2C30"/>
                </a:solidFill>
                <a:latin typeface="Public Sans"/>
                <a:ea typeface="Public Sans"/>
                <a:cs typeface="Public Sans"/>
                <a:sym typeface="Public Sans"/>
              </a:rPr>
              <a:t>Early Intervention</a:t>
            </a:r>
            <a:r>
              <a:rPr lang="en" sz="1300">
                <a:solidFill>
                  <a:srgbClr val="2B2C30"/>
                </a:solidFill>
                <a:latin typeface="Public Sans"/>
                <a:ea typeface="Public Sans"/>
                <a:cs typeface="Public Sans"/>
                <a:sym typeface="Public Sans"/>
              </a:rPr>
              <a:t>: CatBoost - high </a:t>
            </a:r>
            <a:r>
              <a:rPr lang="en" sz="1300" u="sng">
                <a:solidFill>
                  <a:srgbClr val="2B2C30"/>
                </a:solidFill>
                <a:latin typeface="Public Sans"/>
                <a:ea typeface="Public Sans"/>
                <a:cs typeface="Public Sans"/>
                <a:sym typeface="Public Sans"/>
              </a:rPr>
              <a:t>recall</a:t>
            </a:r>
            <a:r>
              <a:rPr lang="en" sz="1300">
                <a:solidFill>
                  <a:srgbClr val="2B2C30"/>
                </a:solidFill>
                <a:latin typeface="Public Sans"/>
                <a:ea typeface="Public Sans"/>
                <a:cs typeface="Public Sans"/>
                <a:sym typeface="Public Sans"/>
              </a:rPr>
              <a:t> for identifying most actual missed payments, enabling proactive measures.</a:t>
            </a:r>
            <a:endParaRPr sz="1300">
              <a:solidFill>
                <a:srgbClr val="2B2C30"/>
              </a:solidFill>
              <a:latin typeface="Public Sans"/>
              <a:ea typeface="Public Sans"/>
              <a:cs typeface="Public Sans"/>
              <a:sym typeface="Public Sans"/>
            </a:endParaRPr>
          </a:p>
          <a:p>
            <a:pPr indent="-311150" lvl="0" marL="457200" rtl="0" algn="l">
              <a:lnSpc>
                <a:spcPct val="200000"/>
              </a:lnSpc>
              <a:spcBef>
                <a:spcPts val="0"/>
              </a:spcBef>
              <a:spcAft>
                <a:spcPts val="0"/>
              </a:spcAft>
              <a:buClr>
                <a:srgbClr val="2B2C30"/>
              </a:buClr>
              <a:buSzPts val="1300"/>
              <a:buFont typeface="Public Sans"/>
              <a:buChar char="●"/>
            </a:pPr>
            <a:r>
              <a:rPr b="1" lang="en" sz="1300">
                <a:solidFill>
                  <a:srgbClr val="2B2C30"/>
                </a:solidFill>
                <a:latin typeface="Public Sans"/>
                <a:ea typeface="Public Sans"/>
                <a:cs typeface="Public Sans"/>
                <a:sym typeface="Public Sans"/>
              </a:rPr>
              <a:t>Automated Decision-Making</a:t>
            </a:r>
            <a:r>
              <a:rPr lang="en" sz="1300">
                <a:solidFill>
                  <a:srgbClr val="2B2C30"/>
                </a:solidFill>
                <a:latin typeface="Public Sans"/>
                <a:ea typeface="Public Sans"/>
                <a:cs typeface="Public Sans"/>
                <a:sym typeface="Public Sans"/>
              </a:rPr>
              <a:t>: LightGBM/CatBoost - high </a:t>
            </a:r>
            <a:r>
              <a:rPr lang="en" sz="1300" u="sng">
                <a:solidFill>
                  <a:srgbClr val="2B2C30"/>
                </a:solidFill>
                <a:latin typeface="Public Sans"/>
                <a:ea typeface="Public Sans"/>
                <a:cs typeface="Public Sans"/>
                <a:sym typeface="Public Sans"/>
              </a:rPr>
              <a:t>accuracy</a:t>
            </a:r>
            <a:r>
              <a:rPr lang="en" sz="1300">
                <a:solidFill>
                  <a:srgbClr val="2B2C30"/>
                </a:solidFill>
                <a:latin typeface="Public Sans"/>
                <a:ea typeface="Public Sans"/>
                <a:cs typeface="Public Sans"/>
                <a:sym typeface="Public Sans"/>
              </a:rPr>
              <a:t> and </a:t>
            </a:r>
            <a:r>
              <a:rPr lang="en" sz="1300" u="sng">
                <a:solidFill>
                  <a:srgbClr val="2B2C30"/>
                </a:solidFill>
                <a:latin typeface="Public Sans"/>
                <a:ea typeface="Public Sans"/>
                <a:cs typeface="Public Sans"/>
                <a:sym typeface="Public Sans"/>
              </a:rPr>
              <a:t>precision</a:t>
            </a:r>
            <a:r>
              <a:rPr lang="en" sz="1300">
                <a:solidFill>
                  <a:srgbClr val="2B2C30"/>
                </a:solidFill>
                <a:latin typeface="Public Sans"/>
                <a:ea typeface="Public Sans"/>
                <a:cs typeface="Public Sans"/>
                <a:sym typeface="Public Sans"/>
              </a:rPr>
              <a:t> for speeding up the loan approval process.</a:t>
            </a:r>
            <a:endParaRPr sz="1300">
              <a:solidFill>
                <a:srgbClr val="2B2C30"/>
              </a:solidFill>
              <a:latin typeface="Public Sans"/>
              <a:ea typeface="Public Sans"/>
              <a:cs typeface="Public Sans"/>
              <a:sym typeface="Public Sans"/>
            </a:endParaRPr>
          </a:p>
          <a:p>
            <a:pPr indent="-311150" lvl="0" marL="457200" rtl="0" algn="l">
              <a:lnSpc>
                <a:spcPct val="200000"/>
              </a:lnSpc>
              <a:spcBef>
                <a:spcPts val="0"/>
              </a:spcBef>
              <a:spcAft>
                <a:spcPts val="0"/>
              </a:spcAft>
              <a:buClr>
                <a:srgbClr val="2B2C30"/>
              </a:buClr>
              <a:buSzPts val="1300"/>
              <a:buFont typeface="Public Sans"/>
              <a:buChar char="●"/>
            </a:pPr>
            <a:r>
              <a:rPr b="1" lang="en" sz="1300">
                <a:solidFill>
                  <a:srgbClr val="2B2C30"/>
                </a:solidFill>
                <a:latin typeface="Public Sans"/>
                <a:ea typeface="Public Sans"/>
                <a:cs typeface="Public Sans"/>
                <a:sym typeface="Public Sans"/>
              </a:rPr>
              <a:t>Policy Development</a:t>
            </a:r>
            <a:r>
              <a:rPr lang="en" sz="1300">
                <a:solidFill>
                  <a:srgbClr val="2B2C30"/>
                </a:solidFill>
                <a:latin typeface="Public Sans"/>
                <a:ea typeface="Public Sans"/>
                <a:cs typeface="Public Sans"/>
                <a:sym typeface="Public Sans"/>
              </a:rPr>
              <a:t>: LightGBM/CatBoost - high </a:t>
            </a:r>
            <a:r>
              <a:rPr lang="en" sz="1300" u="sng">
                <a:solidFill>
                  <a:srgbClr val="2B2C30"/>
                </a:solidFill>
                <a:latin typeface="Public Sans"/>
                <a:ea typeface="Public Sans"/>
                <a:cs typeface="Public Sans"/>
                <a:sym typeface="Public Sans"/>
              </a:rPr>
              <a:t>accuracy</a:t>
            </a:r>
            <a:r>
              <a:rPr lang="en" sz="1300">
                <a:solidFill>
                  <a:srgbClr val="2B2C30"/>
                </a:solidFill>
                <a:latin typeface="Public Sans"/>
                <a:ea typeface="Public Sans"/>
                <a:cs typeface="Public Sans"/>
                <a:sym typeface="Public Sans"/>
              </a:rPr>
              <a:t> and </a:t>
            </a:r>
            <a:r>
              <a:rPr lang="en" sz="1300" u="sng">
                <a:solidFill>
                  <a:srgbClr val="2B2C30"/>
                </a:solidFill>
                <a:latin typeface="Public Sans"/>
                <a:ea typeface="Public Sans"/>
                <a:cs typeface="Public Sans"/>
                <a:sym typeface="Public Sans"/>
              </a:rPr>
              <a:t>precision</a:t>
            </a:r>
            <a:r>
              <a:rPr lang="en" sz="1300">
                <a:solidFill>
                  <a:srgbClr val="2B2C30"/>
                </a:solidFill>
                <a:latin typeface="Public Sans"/>
                <a:ea typeface="Public Sans"/>
                <a:cs typeface="Public Sans"/>
                <a:sym typeface="Public Sans"/>
              </a:rPr>
              <a:t> for adjusting policies to reduce the risk of missed payments.</a:t>
            </a:r>
            <a:endParaRPr sz="1300">
              <a:solidFill>
                <a:srgbClr val="2B2C30"/>
              </a:solidFill>
              <a:latin typeface="Public Sans"/>
              <a:ea typeface="Public Sans"/>
              <a:cs typeface="Public Sans"/>
              <a:sym typeface="Public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223" name="Shape 223"/>
        <p:cNvGrpSpPr/>
        <p:nvPr/>
      </p:nvGrpSpPr>
      <p:grpSpPr>
        <a:xfrm>
          <a:off x="0" y="0"/>
          <a:ext cx="0" cy="0"/>
          <a:chOff x="0" y="0"/>
          <a:chExt cx="0" cy="0"/>
        </a:xfrm>
      </p:grpSpPr>
      <p:cxnSp>
        <p:nvCxnSpPr>
          <p:cNvPr id="224" name="Google Shape;224;p37"/>
          <p:cNvCxnSpPr/>
          <p:nvPr/>
        </p:nvCxnSpPr>
        <p:spPr>
          <a:xfrm flipH="1" rot="10800000">
            <a:off x="514353" y="2257437"/>
            <a:ext cx="8115300" cy="19200"/>
          </a:xfrm>
          <a:prstGeom prst="straightConnector1">
            <a:avLst/>
          </a:prstGeom>
          <a:noFill/>
          <a:ln cap="flat" cmpd="sng" w="9525">
            <a:solidFill>
              <a:srgbClr val="2B2C30"/>
            </a:solidFill>
            <a:prstDash val="solid"/>
            <a:round/>
            <a:headEnd len="sm" w="sm" type="none"/>
            <a:tailEnd len="sm" w="sm" type="none"/>
          </a:ln>
        </p:spPr>
      </p:cxnSp>
      <p:sp>
        <p:nvSpPr>
          <p:cNvPr id="225" name="Google Shape;225;p37"/>
          <p:cNvSpPr txBox="1"/>
          <p:nvPr/>
        </p:nvSpPr>
        <p:spPr>
          <a:xfrm>
            <a:off x="503441" y="2364396"/>
            <a:ext cx="8115300" cy="2463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Font typeface="Arial"/>
              <a:buNone/>
            </a:pPr>
            <a:r>
              <a:rPr b="1" lang="en" sz="1600">
                <a:solidFill>
                  <a:srgbClr val="2B2C30"/>
                </a:solidFill>
                <a:latin typeface="Public Sans"/>
                <a:ea typeface="Public Sans"/>
                <a:cs typeface="Public Sans"/>
                <a:sym typeface="Public Sans"/>
              </a:rPr>
              <a:t>Risk Assessment and Gender Dataset Comparisons</a:t>
            </a:r>
            <a:endParaRPr sz="1500"/>
          </a:p>
        </p:txBody>
      </p:sp>
      <p:sp>
        <p:nvSpPr>
          <p:cNvPr id="226" name="Google Shape;226;p37"/>
          <p:cNvSpPr txBox="1"/>
          <p:nvPr/>
        </p:nvSpPr>
        <p:spPr>
          <a:xfrm>
            <a:off x="503462" y="1604333"/>
            <a:ext cx="8204100" cy="672300"/>
          </a:xfrm>
          <a:prstGeom prst="rect">
            <a:avLst/>
          </a:prstGeom>
          <a:noFill/>
          <a:ln>
            <a:noFill/>
          </a:ln>
        </p:spPr>
        <p:txBody>
          <a:bodyPr anchorCtr="0" anchor="t" bIns="0" lIns="0" spcFirstLastPara="1" rIns="0" wrap="square" tIns="0">
            <a:spAutoFit/>
          </a:bodyPr>
          <a:lstStyle/>
          <a:p>
            <a:pPr indent="0" lvl="0" marL="0" marR="0" rtl="0" algn="l">
              <a:lnSpc>
                <a:spcPct val="91001"/>
              </a:lnSpc>
              <a:spcBef>
                <a:spcPts val="0"/>
              </a:spcBef>
              <a:spcAft>
                <a:spcPts val="0"/>
              </a:spcAft>
              <a:buNone/>
            </a:pPr>
            <a:r>
              <a:rPr lang="en" sz="4800">
                <a:solidFill>
                  <a:srgbClr val="2B2C30"/>
                </a:solidFill>
                <a:latin typeface="Playfair Display"/>
                <a:ea typeface="Playfair Display"/>
                <a:cs typeface="Playfair Display"/>
                <a:sym typeface="Playfair Display"/>
              </a:rPr>
              <a:t>Specific Business Cases</a:t>
            </a:r>
            <a:endParaRPr sz="4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230" name="Shape 230"/>
        <p:cNvGrpSpPr/>
        <p:nvPr/>
      </p:nvGrpSpPr>
      <p:grpSpPr>
        <a:xfrm>
          <a:off x="0" y="0"/>
          <a:ext cx="0" cy="0"/>
          <a:chOff x="0" y="0"/>
          <a:chExt cx="0" cy="0"/>
        </a:xfrm>
      </p:grpSpPr>
      <p:sp>
        <p:nvSpPr>
          <p:cNvPr id="231" name="Google Shape;231;p38"/>
          <p:cNvSpPr txBox="1"/>
          <p:nvPr/>
        </p:nvSpPr>
        <p:spPr>
          <a:xfrm>
            <a:off x="129505" y="150975"/>
            <a:ext cx="4365300" cy="2925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lang="en" sz="1900">
                <a:solidFill>
                  <a:srgbClr val="2B2C30"/>
                </a:solidFill>
                <a:latin typeface="Public Sans"/>
                <a:ea typeface="Public Sans"/>
                <a:cs typeface="Public Sans"/>
                <a:sym typeface="Public Sans"/>
              </a:rPr>
              <a:t>Loan Purpose Specific Use Case</a:t>
            </a:r>
            <a:endParaRPr b="1" sz="1900">
              <a:solidFill>
                <a:srgbClr val="2B2C30"/>
              </a:solidFill>
              <a:latin typeface="Public Sans"/>
              <a:ea typeface="Public Sans"/>
              <a:cs typeface="Public Sans"/>
              <a:sym typeface="Public Sans"/>
            </a:endParaRPr>
          </a:p>
        </p:txBody>
      </p:sp>
      <p:cxnSp>
        <p:nvCxnSpPr>
          <p:cNvPr id="232" name="Google Shape;232;p38"/>
          <p:cNvCxnSpPr/>
          <p:nvPr/>
        </p:nvCxnSpPr>
        <p:spPr>
          <a:xfrm flipH="1" rot="10800000">
            <a:off x="140422" y="572210"/>
            <a:ext cx="4194300" cy="6900"/>
          </a:xfrm>
          <a:prstGeom prst="straightConnector1">
            <a:avLst/>
          </a:prstGeom>
          <a:noFill/>
          <a:ln cap="flat" cmpd="sng" w="9525">
            <a:solidFill>
              <a:srgbClr val="2B2C30"/>
            </a:solidFill>
            <a:prstDash val="solid"/>
            <a:round/>
            <a:headEnd len="sm" w="sm" type="none"/>
            <a:tailEnd len="sm" w="sm" type="none"/>
          </a:ln>
        </p:spPr>
      </p:cxnSp>
      <p:pic>
        <p:nvPicPr>
          <p:cNvPr id="233" name="Google Shape;233;p38"/>
          <p:cNvPicPr preferRelativeResize="0"/>
          <p:nvPr/>
        </p:nvPicPr>
        <p:blipFill>
          <a:blip r:embed="rId3">
            <a:alphaModFix/>
          </a:blip>
          <a:stretch>
            <a:fillRect/>
          </a:stretch>
        </p:blipFill>
        <p:spPr>
          <a:xfrm>
            <a:off x="4723775" y="0"/>
            <a:ext cx="4420224" cy="5143501"/>
          </a:xfrm>
          <a:prstGeom prst="rect">
            <a:avLst/>
          </a:prstGeom>
          <a:noFill/>
          <a:ln>
            <a:noFill/>
          </a:ln>
        </p:spPr>
      </p:pic>
      <p:sp>
        <p:nvSpPr>
          <p:cNvPr id="234" name="Google Shape;234;p38"/>
          <p:cNvSpPr txBox="1"/>
          <p:nvPr/>
        </p:nvSpPr>
        <p:spPr>
          <a:xfrm>
            <a:off x="140425" y="968525"/>
            <a:ext cx="3965100" cy="1508700"/>
          </a:xfrm>
          <a:prstGeom prst="rect">
            <a:avLst/>
          </a:prstGeom>
          <a:noFill/>
          <a:ln>
            <a:noFill/>
          </a:ln>
        </p:spPr>
        <p:txBody>
          <a:bodyPr anchorCtr="0" anchor="t" bIns="0" lIns="0" spcFirstLastPara="1" rIns="0" wrap="square" tIns="0">
            <a:spAutoFit/>
          </a:bodyPr>
          <a:lstStyle/>
          <a:p>
            <a:pPr indent="-317500" lvl="0" marL="457200" marR="0" rtl="0" algn="l">
              <a:lnSpc>
                <a:spcPct val="150017"/>
              </a:lnSpc>
              <a:spcBef>
                <a:spcPts val="0"/>
              </a:spcBef>
              <a:spcAft>
                <a:spcPts val="0"/>
              </a:spcAft>
              <a:buClr>
                <a:srgbClr val="2B2C30"/>
              </a:buClr>
              <a:buSzPts val="1400"/>
              <a:buFont typeface="Public Sans"/>
              <a:buChar char="●"/>
            </a:pPr>
            <a:r>
              <a:rPr lang="en">
                <a:solidFill>
                  <a:srgbClr val="2B2C30"/>
                </a:solidFill>
                <a:latin typeface="Public Sans"/>
                <a:ea typeface="Public Sans"/>
                <a:cs typeface="Public Sans"/>
                <a:sym typeface="Public Sans"/>
              </a:rPr>
              <a:t>Loan purposes with 'Repairs' are facing more </a:t>
            </a:r>
            <a:r>
              <a:rPr lang="en">
                <a:solidFill>
                  <a:srgbClr val="2B2C30"/>
                </a:solidFill>
                <a:latin typeface="Public Sans"/>
                <a:ea typeface="Public Sans"/>
                <a:cs typeface="Public Sans"/>
                <a:sym typeface="Public Sans"/>
              </a:rPr>
              <a:t>difficulties</a:t>
            </a:r>
            <a:r>
              <a:rPr lang="en">
                <a:solidFill>
                  <a:srgbClr val="2B2C30"/>
                </a:solidFill>
                <a:latin typeface="Public Sans"/>
                <a:ea typeface="Public Sans"/>
                <a:cs typeface="Public Sans"/>
                <a:sym typeface="Public Sans"/>
              </a:rPr>
              <a:t> in payment on time.</a:t>
            </a:r>
            <a:endParaRPr>
              <a:solidFill>
                <a:srgbClr val="2B2C30"/>
              </a:solidFill>
              <a:latin typeface="Public Sans"/>
              <a:ea typeface="Public Sans"/>
              <a:cs typeface="Public Sans"/>
              <a:sym typeface="Public Sans"/>
            </a:endParaRPr>
          </a:p>
          <a:p>
            <a:pPr indent="-317500" lvl="0" marL="457200" marR="0" rtl="0" algn="l">
              <a:lnSpc>
                <a:spcPct val="150017"/>
              </a:lnSpc>
              <a:spcBef>
                <a:spcPts val="0"/>
              </a:spcBef>
              <a:spcAft>
                <a:spcPts val="0"/>
              </a:spcAft>
              <a:buClr>
                <a:srgbClr val="2B2C30"/>
              </a:buClr>
              <a:buSzPts val="1400"/>
              <a:buFont typeface="Public Sans"/>
              <a:buChar char="●"/>
            </a:pPr>
            <a:r>
              <a:rPr lang="en">
                <a:solidFill>
                  <a:srgbClr val="2B2C30"/>
                </a:solidFill>
                <a:latin typeface="Public Sans"/>
                <a:ea typeface="Public Sans"/>
                <a:cs typeface="Public Sans"/>
                <a:sym typeface="Public Sans"/>
              </a:rPr>
              <a:t>Find the best model to avoid risky applicants for ‘Repair’ loan type applicants.</a:t>
            </a:r>
            <a:endParaRPr>
              <a:solidFill>
                <a:srgbClr val="2B2C30"/>
              </a:solidFill>
              <a:latin typeface="Public Sans"/>
              <a:ea typeface="Public Sans"/>
              <a:cs typeface="Public Sans"/>
              <a:sym typeface="Public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238" name="Shape 238"/>
        <p:cNvGrpSpPr/>
        <p:nvPr/>
      </p:nvGrpSpPr>
      <p:grpSpPr>
        <a:xfrm>
          <a:off x="0" y="0"/>
          <a:ext cx="0" cy="0"/>
          <a:chOff x="0" y="0"/>
          <a:chExt cx="0" cy="0"/>
        </a:xfrm>
      </p:grpSpPr>
      <p:sp>
        <p:nvSpPr>
          <p:cNvPr id="239" name="Google Shape;239;p39"/>
          <p:cNvSpPr txBox="1"/>
          <p:nvPr/>
        </p:nvSpPr>
        <p:spPr>
          <a:xfrm>
            <a:off x="129505" y="150975"/>
            <a:ext cx="4365300" cy="292500"/>
          </a:xfrm>
          <a:prstGeom prst="rect">
            <a:avLst/>
          </a:prstGeom>
          <a:noFill/>
          <a:ln>
            <a:noFill/>
          </a:ln>
        </p:spPr>
        <p:txBody>
          <a:bodyPr anchorCtr="0" anchor="t" bIns="0" lIns="0" spcFirstLastPara="1" rIns="0" wrap="square" tIns="0">
            <a:spAutoFit/>
          </a:bodyPr>
          <a:lstStyle/>
          <a:p>
            <a:pPr indent="0" lvl="0" marL="0" rtl="0" algn="l">
              <a:lnSpc>
                <a:spcPct val="140010"/>
              </a:lnSpc>
              <a:spcBef>
                <a:spcPts val="0"/>
              </a:spcBef>
              <a:spcAft>
                <a:spcPts val="0"/>
              </a:spcAft>
              <a:buClr>
                <a:schemeClr val="dk1"/>
              </a:buClr>
              <a:buFont typeface="Arial"/>
              <a:buNone/>
            </a:pPr>
            <a:r>
              <a:rPr b="1" lang="en" sz="1900">
                <a:solidFill>
                  <a:srgbClr val="2B2C30"/>
                </a:solidFill>
                <a:latin typeface="Public Sans"/>
                <a:ea typeface="Public Sans"/>
                <a:cs typeface="Public Sans"/>
                <a:sym typeface="Public Sans"/>
              </a:rPr>
              <a:t>Model Performance Metrics (Repair)</a:t>
            </a:r>
            <a:endParaRPr b="1" sz="1900">
              <a:solidFill>
                <a:srgbClr val="2B2C30"/>
              </a:solidFill>
              <a:latin typeface="Public Sans"/>
              <a:ea typeface="Public Sans"/>
              <a:cs typeface="Public Sans"/>
              <a:sym typeface="Public Sans"/>
            </a:endParaRPr>
          </a:p>
        </p:txBody>
      </p:sp>
      <p:cxnSp>
        <p:nvCxnSpPr>
          <p:cNvPr id="240" name="Google Shape;240;p39"/>
          <p:cNvCxnSpPr/>
          <p:nvPr/>
        </p:nvCxnSpPr>
        <p:spPr>
          <a:xfrm flipH="1" rot="10800000">
            <a:off x="140422" y="569810"/>
            <a:ext cx="8526600" cy="9300"/>
          </a:xfrm>
          <a:prstGeom prst="straightConnector1">
            <a:avLst/>
          </a:prstGeom>
          <a:noFill/>
          <a:ln cap="flat" cmpd="sng" w="9525">
            <a:solidFill>
              <a:srgbClr val="2B2C30"/>
            </a:solidFill>
            <a:prstDash val="solid"/>
            <a:round/>
            <a:headEnd len="sm" w="sm" type="none"/>
            <a:tailEnd len="sm" w="sm" type="none"/>
          </a:ln>
        </p:spPr>
      </p:cxnSp>
      <p:graphicFrame>
        <p:nvGraphicFramePr>
          <p:cNvPr id="241" name="Google Shape;241;p39"/>
          <p:cNvGraphicFramePr/>
          <p:nvPr/>
        </p:nvGraphicFramePr>
        <p:xfrm>
          <a:off x="525225" y="929125"/>
          <a:ext cx="3000000" cy="3000000"/>
        </p:xfrm>
        <a:graphic>
          <a:graphicData uri="http://schemas.openxmlformats.org/drawingml/2006/table">
            <a:tbl>
              <a:tblPr>
                <a:noFill/>
                <a:tableStyleId>{77AB47C1-4CFF-42AE-839F-6572D99933A0}</a:tableStyleId>
              </a:tblPr>
              <a:tblGrid>
                <a:gridCol w="952500"/>
                <a:gridCol w="952500"/>
                <a:gridCol w="952500"/>
                <a:gridCol w="1028700"/>
                <a:gridCol w="1028700"/>
                <a:gridCol w="1028700"/>
                <a:gridCol w="952500"/>
                <a:gridCol w="952500"/>
              </a:tblGrid>
              <a:tr h="20002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Decision Tree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Random Forest</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SVM</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Gradient Booster</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XG Booster</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LightGBM</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CatBoost</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b="1" lang="en" sz="1000"/>
                        <a:t>Accuracy</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0.5705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0.6885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0.6115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0.6654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0.6654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0.7000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0.6731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b="1" lang="en" sz="1000"/>
                        <a:t>Precision</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0.6380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0.7153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0.6512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0.6963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0.6992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0.7279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0.7037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b="1" lang="en" sz="1000"/>
                        <a:t>Recall</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0.7429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0.7000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0.6714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0.6643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0.7071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0.6786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b="1" lang="en" sz="1000"/>
                        <a:t>F1-Score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0.6865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0.7076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0.6245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0.6836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0.6813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0.7174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0.6909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b="1" lang="en" sz="1000"/>
                        <a:t>ROC AUC</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0.6256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0.6875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0.6125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0.6649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0.6655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0.6994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0.6726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242" name="Google Shape;242;p39"/>
          <p:cNvSpPr txBox="1"/>
          <p:nvPr/>
        </p:nvSpPr>
        <p:spPr>
          <a:xfrm>
            <a:off x="514350" y="2571750"/>
            <a:ext cx="8115300" cy="189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900"/>
              </a:spcBef>
              <a:spcAft>
                <a:spcPts val="0"/>
              </a:spcAft>
              <a:buNone/>
            </a:pPr>
            <a:r>
              <a:rPr b="1" lang="en" sz="1200">
                <a:solidFill>
                  <a:srgbClr val="111111"/>
                </a:solidFill>
                <a:latin typeface="Public Sans"/>
                <a:ea typeface="Public Sans"/>
                <a:cs typeface="Public Sans"/>
                <a:sym typeface="Public Sans"/>
              </a:rPr>
              <a:t>Accuracy:</a:t>
            </a:r>
            <a:r>
              <a:rPr lang="en" sz="1200">
                <a:solidFill>
                  <a:srgbClr val="111111"/>
                </a:solidFill>
                <a:latin typeface="Public Sans"/>
                <a:ea typeface="Public Sans"/>
                <a:cs typeface="Public Sans"/>
                <a:sym typeface="Public Sans"/>
              </a:rPr>
              <a:t> </a:t>
            </a:r>
            <a:r>
              <a:rPr b="1" lang="en" sz="1200">
                <a:solidFill>
                  <a:srgbClr val="111111"/>
                </a:solidFill>
                <a:latin typeface="Public Sans"/>
                <a:ea typeface="Public Sans"/>
                <a:cs typeface="Public Sans"/>
                <a:sym typeface="Public Sans"/>
              </a:rPr>
              <a:t>LightGBM </a:t>
            </a:r>
            <a:r>
              <a:rPr lang="en" sz="1200">
                <a:solidFill>
                  <a:srgbClr val="111111"/>
                </a:solidFill>
                <a:latin typeface="Public Sans"/>
                <a:ea typeface="Public Sans"/>
                <a:cs typeface="Public Sans"/>
                <a:sym typeface="Public Sans"/>
              </a:rPr>
              <a:t>has the highest accuracy (</a:t>
            </a:r>
            <a:r>
              <a:rPr b="1" lang="en" sz="1200">
                <a:solidFill>
                  <a:srgbClr val="111111"/>
                </a:solidFill>
                <a:latin typeface="Public Sans"/>
                <a:ea typeface="Public Sans"/>
                <a:cs typeface="Public Sans"/>
                <a:sym typeface="Public Sans"/>
              </a:rPr>
              <a:t>0.7</a:t>
            </a:r>
            <a:r>
              <a:rPr lang="en" sz="1200">
                <a:solidFill>
                  <a:srgbClr val="111111"/>
                </a:solidFill>
                <a:latin typeface="Public Sans"/>
                <a:ea typeface="Public Sans"/>
                <a:cs typeface="Public Sans"/>
                <a:sym typeface="Public Sans"/>
              </a:rPr>
              <a:t>), correctly predicting loan status 70% of the time.</a:t>
            </a:r>
            <a:endParaRPr sz="1200">
              <a:solidFill>
                <a:srgbClr val="111111"/>
              </a:solidFill>
              <a:latin typeface="Public Sans"/>
              <a:ea typeface="Public Sans"/>
              <a:cs typeface="Public Sans"/>
              <a:sym typeface="Public Sans"/>
            </a:endParaRPr>
          </a:p>
          <a:p>
            <a:pPr indent="0" lvl="0" marL="0" rtl="0" algn="l">
              <a:lnSpc>
                <a:spcPct val="115000"/>
              </a:lnSpc>
              <a:spcBef>
                <a:spcPts val="900"/>
              </a:spcBef>
              <a:spcAft>
                <a:spcPts val="0"/>
              </a:spcAft>
              <a:buNone/>
            </a:pPr>
            <a:r>
              <a:rPr b="1" lang="en" sz="1200">
                <a:solidFill>
                  <a:srgbClr val="111111"/>
                </a:solidFill>
                <a:latin typeface="Public Sans"/>
                <a:ea typeface="Public Sans"/>
                <a:cs typeface="Public Sans"/>
                <a:sym typeface="Public Sans"/>
              </a:rPr>
              <a:t>Precision:</a:t>
            </a:r>
            <a:r>
              <a:rPr lang="en" sz="1200">
                <a:solidFill>
                  <a:srgbClr val="111111"/>
                </a:solidFill>
                <a:latin typeface="Public Sans"/>
                <a:ea typeface="Public Sans"/>
                <a:cs typeface="Public Sans"/>
                <a:sym typeface="Public Sans"/>
              </a:rPr>
              <a:t> </a:t>
            </a:r>
            <a:r>
              <a:rPr b="1" lang="en" sz="1200">
                <a:solidFill>
                  <a:srgbClr val="111111"/>
                </a:solidFill>
                <a:latin typeface="Public Sans"/>
                <a:ea typeface="Public Sans"/>
                <a:cs typeface="Public Sans"/>
                <a:sym typeface="Public Sans"/>
              </a:rPr>
              <a:t>LightGBM </a:t>
            </a:r>
            <a:r>
              <a:rPr lang="en" sz="1200">
                <a:solidFill>
                  <a:srgbClr val="111111"/>
                </a:solidFill>
                <a:latin typeface="Public Sans"/>
                <a:ea typeface="Public Sans"/>
                <a:cs typeface="Public Sans"/>
                <a:sym typeface="Public Sans"/>
              </a:rPr>
              <a:t>is the most precise (</a:t>
            </a:r>
            <a:r>
              <a:rPr b="1" lang="en" sz="1200">
                <a:solidFill>
                  <a:srgbClr val="111111"/>
                </a:solidFill>
                <a:latin typeface="Public Sans"/>
                <a:ea typeface="Public Sans"/>
                <a:cs typeface="Public Sans"/>
                <a:sym typeface="Public Sans"/>
              </a:rPr>
              <a:t>0.7279</a:t>
            </a:r>
            <a:r>
              <a:rPr lang="en" sz="1200">
                <a:solidFill>
                  <a:srgbClr val="111111"/>
                </a:solidFill>
                <a:latin typeface="Public Sans"/>
                <a:ea typeface="Public Sans"/>
                <a:cs typeface="Public Sans"/>
                <a:sym typeface="Public Sans"/>
              </a:rPr>
              <a:t>), correctly predicting </a:t>
            </a:r>
            <a:r>
              <a:rPr lang="en" sz="1200">
                <a:solidFill>
                  <a:srgbClr val="111111"/>
                </a:solidFill>
                <a:latin typeface="Public Sans"/>
                <a:ea typeface="Public Sans"/>
                <a:cs typeface="Public Sans"/>
                <a:sym typeface="Public Sans"/>
              </a:rPr>
              <a:t>default payments</a:t>
            </a:r>
            <a:r>
              <a:rPr lang="en" sz="1200">
                <a:solidFill>
                  <a:srgbClr val="111111"/>
                </a:solidFill>
                <a:latin typeface="Public Sans"/>
                <a:ea typeface="Public Sans"/>
                <a:cs typeface="Public Sans"/>
                <a:sym typeface="Public Sans"/>
              </a:rPr>
              <a:t> 72.79% of the time.</a:t>
            </a:r>
            <a:endParaRPr sz="1200">
              <a:solidFill>
                <a:srgbClr val="111111"/>
              </a:solidFill>
              <a:latin typeface="Public Sans"/>
              <a:ea typeface="Public Sans"/>
              <a:cs typeface="Public Sans"/>
              <a:sym typeface="Public Sans"/>
            </a:endParaRPr>
          </a:p>
          <a:p>
            <a:pPr indent="0" lvl="0" marL="0" rtl="0" algn="l">
              <a:lnSpc>
                <a:spcPct val="115000"/>
              </a:lnSpc>
              <a:spcBef>
                <a:spcPts val="900"/>
              </a:spcBef>
              <a:spcAft>
                <a:spcPts val="0"/>
              </a:spcAft>
              <a:buNone/>
            </a:pPr>
            <a:r>
              <a:rPr b="1" lang="en" sz="1200">
                <a:solidFill>
                  <a:srgbClr val="111111"/>
                </a:solidFill>
                <a:latin typeface="Public Sans"/>
                <a:ea typeface="Public Sans"/>
                <a:cs typeface="Public Sans"/>
                <a:sym typeface="Public Sans"/>
              </a:rPr>
              <a:t>Recall:</a:t>
            </a:r>
            <a:r>
              <a:rPr lang="en" sz="1200">
                <a:solidFill>
                  <a:srgbClr val="111111"/>
                </a:solidFill>
                <a:latin typeface="Public Sans"/>
                <a:ea typeface="Public Sans"/>
                <a:cs typeface="Public Sans"/>
                <a:sym typeface="Public Sans"/>
              </a:rPr>
              <a:t> </a:t>
            </a:r>
            <a:r>
              <a:rPr b="1" lang="en" sz="1200">
                <a:solidFill>
                  <a:srgbClr val="111111"/>
                </a:solidFill>
                <a:latin typeface="Public Sans"/>
                <a:ea typeface="Public Sans"/>
                <a:cs typeface="Public Sans"/>
                <a:sym typeface="Public Sans"/>
              </a:rPr>
              <a:t>Decision Tree</a:t>
            </a:r>
            <a:r>
              <a:rPr b="1" lang="en" sz="1200">
                <a:solidFill>
                  <a:srgbClr val="111111"/>
                </a:solidFill>
                <a:latin typeface="Public Sans"/>
                <a:ea typeface="Public Sans"/>
                <a:cs typeface="Public Sans"/>
                <a:sym typeface="Public Sans"/>
              </a:rPr>
              <a:t> </a:t>
            </a:r>
            <a:r>
              <a:rPr lang="en" sz="1200">
                <a:solidFill>
                  <a:srgbClr val="111111"/>
                </a:solidFill>
                <a:latin typeface="Public Sans"/>
                <a:ea typeface="Public Sans"/>
                <a:cs typeface="Public Sans"/>
                <a:sym typeface="Public Sans"/>
              </a:rPr>
              <a:t>has the highest recall (</a:t>
            </a:r>
            <a:r>
              <a:rPr b="1" lang="en" sz="1200">
                <a:solidFill>
                  <a:srgbClr val="111111"/>
                </a:solidFill>
                <a:latin typeface="Public Sans"/>
                <a:ea typeface="Public Sans"/>
                <a:cs typeface="Public Sans"/>
                <a:sym typeface="Public Sans"/>
              </a:rPr>
              <a:t>0.7429</a:t>
            </a:r>
            <a:r>
              <a:rPr lang="en" sz="1200">
                <a:solidFill>
                  <a:srgbClr val="111111"/>
                </a:solidFill>
                <a:latin typeface="Public Sans"/>
                <a:ea typeface="Public Sans"/>
                <a:cs typeface="Public Sans"/>
                <a:sym typeface="Public Sans"/>
              </a:rPr>
              <a:t>), correctly identifying 74.29% of </a:t>
            </a:r>
            <a:r>
              <a:rPr lang="en" sz="1200">
                <a:solidFill>
                  <a:srgbClr val="111111"/>
                </a:solidFill>
                <a:latin typeface="Public Sans"/>
                <a:ea typeface="Public Sans"/>
                <a:cs typeface="Public Sans"/>
                <a:sym typeface="Public Sans"/>
              </a:rPr>
              <a:t>default payments.</a:t>
            </a:r>
            <a:endParaRPr sz="1200">
              <a:solidFill>
                <a:srgbClr val="111111"/>
              </a:solidFill>
              <a:latin typeface="Public Sans"/>
              <a:ea typeface="Public Sans"/>
              <a:cs typeface="Public Sans"/>
              <a:sym typeface="Public Sans"/>
            </a:endParaRPr>
          </a:p>
          <a:p>
            <a:pPr indent="0" lvl="0" marL="0" rtl="0" algn="l">
              <a:lnSpc>
                <a:spcPct val="115000"/>
              </a:lnSpc>
              <a:spcBef>
                <a:spcPts val="900"/>
              </a:spcBef>
              <a:spcAft>
                <a:spcPts val="0"/>
              </a:spcAft>
              <a:buNone/>
            </a:pPr>
            <a:r>
              <a:rPr b="1" lang="en" sz="1200">
                <a:solidFill>
                  <a:srgbClr val="111111"/>
                </a:solidFill>
                <a:latin typeface="Public Sans"/>
                <a:ea typeface="Public Sans"/>
                <a:cs typeface="Public Sans"/>
                <a:sym typeface="Public Sans"/>
              </a:rPr>
              <a:t>F1-Score: LightGBM </a:t>
            </a:r>
            <a:r>
              <a:rPr lang="en" sz="1200">
                <a:solidFill>
                  <a:srgbClr val="111111"/>
                </a:solidFill>
                <a:latin typeface="Public Sans"/>
                <a:ea typeface="Public Sans"/>
                <a:cs typeface="Public Sans"/>
                <a:sym typeface="Public Sans"/>
              </a:rPr>
              <a:t>has the highest F1-Scores (</a:t>
            </a:r>
            <a:r>
              <a:rPr b="1" lang="en" sz="1200">
                <a:solidFill>
                  <a:srgbClr val="111111"/>
                </a:solidFill>
                <a:latin typeface="Public Sans"/>
                <a:ea typeface="Public Sans"/>
                <a:cs typeface="Public Sans"/>
                <a:sym typeface="Public Sans"/>
              </a:rPr>
              <a:t>0.7174</a:t>
            </a:r>
            <a:r>
              <a:rPr lang="en" sz="1200">
                <a:solidFill>
                  <a:srgbClr val="111111"/>
                </a:solidFill>
                <a:latin typeface="Public Sans"/>
                <a:ea typeface="Public Sans"/>
                <a:cs typeface="Public Sans"/>
                <a:sym typeface="Public Sans"/>
              </a:rPr>
              <a:t>), indicating a balance between precision and recall.</a:t>
            </a:r>
            <a:endParaRPr sz="1200">
              <a:solidFill>
                <a:srgbClr val="111111"/>
              </a:solidFill>
              <a:latin typeface="Public Sans"/>
              <a:ea typeface="Public Sans"/>
              <a:cs typeface="Public Sans"/>
              <a:sym typeface="Public Sans"/>
            </a:endParaRPr>
          </a:p>
          <a:p>
            <a:pPr indent="0" lvl="0" marL="0" rtl="0" algn="l">
              <a:lnSpc>
                <a:spcPct val="115000"/>
              </a:lnSpc>
              <a:spcBef>
                <a:spcPts val="900"/>
              </a:spcBef>
              <a:spcAft>
                <a:spcPts val="0"/>
              </a:spcAft>
              <a:buNone/>
            </a:pPr>
            <a:r>
              <a:rPr b="1" lang="en" sz="1200">
                <a:solidFill>
                  <a:srgbClr val="111111"/>
                </a:solidFill>
                <a:latin typeface="Public Sans"/>
                <a:ea typeface="Public Sans"/>
                <a:cs typeface="Public Sans"/>
                <a:sym typeface="Public Sans"/>
              </a:rPr>
              <a:t>ROC AUC: LightGBM</a:t>
            </a:r>
            <a:r>
              <a:rPr lang="en" sz="1200">
                <a:solidFill>
                  <a:srgbClr val="111111"/>
                </a:solidFill>
                <a:latin typeface="Public Sans"/>
                <a:ea typeface="Public Sans"/>
                <a:cs typeface="Public Sans"/>
                <a:sym typeface="Public Sans"/>
              </a:rPr>
              <a:t> has the highest ROC AUC (</a:t>
            </a:r>
            <a:r>
              <a:rPr b="1" lang="en" sz="1200">
                <a:solidFill>
                  <a:srgbClr val="111111"/>
                </a:solidFill>
                <a:latin typeface="Public Sans"/>
                <a:ea typeface="Public Sans"/>
                <a:cs typeface="Public Sans"/>
                <a:sym typeface="Public Sans"/>
              </a:rPr>
              <a:t>0.6994</a:t>
            </a:r>
            <a:r>
              <a:rPr lang="en" sz="1200">
                <a:solidFill>
                  <a:srgbClr val="111111"/>
                </a:solidFill>
                <a:latin typeface="Public Sans"/>
                <a:ea typeface="Public Sans"/>
                <a:cs typeface="Public Sans"/>
                <a:sym typeface="Public Sans"/>
              </a:rPr>
              <a:t>), indicating the best overall performance across all classification thresholds.</a:t>
            </a:r>
            <a:endParaRPr sz="1200">
              <a:solidFill>
                <a:srgbClr val="111111"/>
              </a:solidFill>
              <a:latin typeface="Public Sans"/>
              <a:ea typeface="Public Sans"/>
              <a:cs typeface="Public Sans"/>
              <a:sym typeface="Public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246" name="Shape 246"/>
        <p:cNvGrpSpPr/>
        <p:nvPr/>
      </p:nvGrpSpPr>
      <p:grpSpPr>
        <a:xfrm>
          <a:off x="0" y="0"/>
          <a:ext cx="0" cy="0"/>
          <a:chOff x="0" y="0"/>
          <a:chExt cx="0" cy="0"/>
        </a:xfrm>
      </p:grpSpPr>
      <p:sp>
        <p:nvSpPr>
          <p:cNvPr id="247" name="Google Shape;247;p40"/>
          <p:cNvSpPr txBox="1"/>
          <p:nvPr/>
        </p:nvSpPr>
        <p:spPr>
          <a:xfrm>
            <a:off x="129505" y="150975"/>
            <a:ext cx="4365300" cy="2925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lang="en" sz="1900">
                <a:solidFill>
                  <a:srgbClr val="2B2C30"/>
                </a:solidFill>
                <a:latin typeface="Public Sans"/>
                <a:ea typeface="Public Sans"/>
                <a:cs typeface="Public Sans"/>
                <a:sym typeface="Public Sans"/>
              </a:rPr>
              <a:t>Top Model - ROC AUC Curve</a:t>
            </a:r>
            <a:endParaRPr b="1" sz="1900">
              <a:solidFill>
                <a:srgbClr val="2B2C30"/>
              </a:solidFill>
              <a:latin typeface="Public Sans"/>
              <a:ea typeface="Public Sans"/>
              <a:cs typeface="Public Sans"/>
              <a:sym typeface="Public Sans"/>
            </a:endParaRPr>
          </a:p>
        </p:txBody>
      </p:sp>
      <p:cxnSp>
        <p:nvCxnSpPr>
          <p:cNvPr id="248" name="Google Shape;248;p40"/>
          <p:cNvCxnSpPr/>
          <p:nvPr/>
        </p:nvCxnSpPr>
        <p:spPr>
          <a:xfrm flipH="1" rot="10800000">
            <a:off x="140422" y="569810"/>
            <a:ext cx="8460300" cy="9300"/>
          </a:xfrm>
          <a:prstGeom prst="straightConnector1">
            <a:avLst/>
          </a:prstGeom>
          <a:noFill/>
          <a:ln cap="flat" cmpd="sng" w="9525">
            <a:solidFill>
              <a:srgbClr val="2B2C30"/>
            </a:solidFill>
            <a:prstDash val="solid"/>
            <a:round/>
            <a:headEnd len="sm" w="sm" type="none"/>
            <a:tailEnd len="sm" w="sm" type="none"/>
          </a:ln>
        </p:spPr>
      </p:cxnSp>
      <p:pic>
        <p:nvPicPr>
          <p:cNvPr id="249" name="Google Shape;249;p40"/>
          <p:cNvPicPr preferRelativeResize="0"/>
          <p:nvPr/>
        </p:nvPicPr>
        <p:blipFill>
          <a:blip r:embed="rId3">
            <a:alphaModFix/>
          </a:blip>
          <a:stretch>
            <a:fillRect/>
          </a:stretch>
        </p:blipFill>
        <p:spPr>
          <a:xfrm>
            <a:off x="2990754" y="940250"/>
            <a:ext cx="3162500" cy="2478575"/>
          </a:xfrm>
          <a:prstGeom prst="rect">
            <a:avLst/>
          </a:prstGeom>
          <a:noFill/>
          <a:ln>
            <a:noFill/>
          </a:ln>
        </p:spPr>
      </p:pic>
      <p:sp>
        <p:nvSpPr>
          <p:cNvPr id="250" name="Google Shape;250;p40"/>
          <p:cNvSpPr txBox="1"/>
          <p:nvPr/>
        </p:nvSpPr>
        <p:spPr>
          <a:xfrm>
            <a:off x="2743050" y="3718775"/>
            <a:ext cx="3657900" cy="1200600"/>
          </a:xfrm>
          <a:prstGeom prst="rect">
            <a:avLst/>
          </a:prstGeom>
          <a:noFill/>
          <a:ln>
            <a:noFill/>
          </a:ln>
        </p:spPr>
        <p:txBody>
          <a:bodyPr anchorCtr="0" anchor="t" bIns="91425" lIns="91425" spcFirstLastPara="1" rIns="91425" wrap="square" tIns="91425">
            <a:spAutoFit/>
          </a:bodyPr>
          <a:lstStyle/>
          <a:p>
            <a:pPr indent="-304800" lvl="0" marL="457200" rtl="0" algn="l">
              <a:lnSpc>
                <a:spcPct val="150000"/>
              </a:lnSpc>
              <a:spcBef>
                <a:spcPts val="900"/>
              </a:spcBef>
              <a:spcAft>
                <a:spcPts val="0"/>
              </a:spcAft>
              <a:buClr>
                <a:srgbClr val="111111"/>
              </a:buClr>
              <a:buSzPts val="1200"/>
              <a:buFont typeface="Public Sans"/>
              <a:buChar char="●"/>
            </a:pPr>
            <a:r>
              <a:rPr lang="en" sz="1200">
                <a:solidFill>
                  <a:srgbClr val="111111"/>
                </a:solidFill>
                <a:latin typeface="Public Sans"/>
                <a:ea typeface="Public Sans"/>
                <a:cs typeface="Public Sans"/>
                <a:sym typeface="Public Sans"/>
              </a:rPr>
              <a:t>ROC AUC = 0.78</a:t>
            </a:r>
            <a:endParaRPr sz="1200">
              <a:solidFill>
                <a:srgbClr val="111111"/>
              </a:solidFill>
              <a:latin typeface="Public Sans"/>
              <a:ea typeface="Public Sans"/>
              <a:cs typeface="Public Sans"/>
              <a:sym typeface="Public Sans"/>
            </a:endParaRPr>
          </a:p>
          <a:p>
            <a:pPr indent="-304800" lvl="0" marL="457200" rtl="0" algn="l">
              <a:lnSpc>
                <a:spcPct val="150000"/>
              </a:lnSpc>
              <a:spcBef>
                <a:spcPts val="0"/>
              </a:spcBef>
              <a:spcAft>
                <a:spcPts val="0"/>
              </a:spcAft>
              <a:buClr>
                <a:srgbClr val="111111"/>
              </a:buClr>
              <a:buSzPts val="1200"/>
              <a:buFont typeface="Public Sans"/>
              <a:buChar char="●"/>
            </a:pPr>
            <a:r>
              <a:rPr lang="en" sz="1200">
                <a:solidFill>
                  <a:srgbClr val="111111"/>
                </a:solidFill>
                <a:latin typeface="Public Sans"/>
                <a:ea typeface="Public Sans"/>
                <a:cs typeface="Public Sans"/>
                <a:sym typeface="Public Sans"/>
              </a:rPr>
              <a:t>Optimal Threshold = 0.54</a:t>
            </a:r>
            <a:endParaRPr sz="1200">
              <a:solidFill>
                <a:srgbClr val="111111"/>
              </a:solidFill>
              <a:latin typeface="Public Sans"/>
              <a:ea typeface="Public Sans"/>
              <a:cs typeface="Public Sans"/>
              <a:sym typeface="Public Sans"/>
            </a:endParaRPr>
          </a:p>
          <a:p>
            <a:pPr indent="-304800" lvl="0" marL="457200" rtl="0" algn="l">
              <a:lnSpc>
                <a:spcPct val="150000"/>
              </a:lnSpc>
              <a:spcBef>
                <a:spcPts val="0"/>
              </a:spcBef>
              <a:spcAft>
                <a:spcPts val="0"/>
              </a:spcAft>
              <a:buClr>
                <a:srgbClr val="111111"/>
              </a:buClr>
              <a:buSzPts val="1200"/>
              <a:buFont typeface="Public Sans"/>
              <a:buChar char="●"/>
            </a:pPr>
            <a:r>
              <a:rPr lang="en" sz="1200">
                <a:solidFill>
                  <a:srgbClr val="111111"/>
                </a:solidFill>
                <a:latin typeface="Public Sans"/>
                <a:ea typeface="Public Sans"/>
                <a:cs typeface="Public Sans"/>
                <a:sym typeface="Public Sans"/>
              </a:rPr>
              <a:t>Beneficial if false positives (i.e., identifying an on-time applicant as default) are costly</a:t>
            </a:r>
            <a:endParaRPr sz="1200">
              <a:solidFill>
                <a:srgbClr val="111111"/>
              </a:solidFill>
              <a:latin typeface="Public Sans"/>
              <a:ea typeface="Public Sans"/>
              <a:cs typeface="Public Sans"/>
              <a:sym typeface="Public Sans"/>
            </a:endParaRPr>
          </a:p>
        </p:txBody>
      </p:sp>
      <p:sp>
        <p:nvSpPr>
          <p:cNvPr id="251" name="Google Shape;251;p40"/>
          <p:cNvSpPr txBox="1"/>
          <p:nvPr/>
        </p:nvSpPr>
        <p:spPr>
          <a:xfrm>
            <a:off x="3467410" y="3445638"/>
            <a:ext cx="2209200" cy="246300"/>
          </a:xfrm>
          <a:prstGeom prst="rect">
            <a:avLst/>
          </a:prstGeom>
          <a:noFill/>
          <a:ln>
            <a:noFill/>
          </a:ln>
        </p:spPr>
        <p:txBody>
          <a:bodyPr anchorCtr="0" anchor="t" bIns="91425" lIns="91425" spcFirstLastPara="1" rIns="91425" wrap="square" tIns="0">
            <a:spAutoFit/>
          </a:bodyPr>
          <a:lstStyle/>
          <a:p>
            <a:pPr indent="0" lvl="0" marL="0" rtl="0" algn="ctr">
              <a:spcBef>
                <a:spcPts val="0"/>
              </a:spcBef>
              <a:spcAft>
                <a:spcPts val="0"/>
              </a:spcAft>
              <a:buNone/>
            </a:pPr>
            <a:r>
              <a:rPr b="1" lang="en" sz="1000">
                <a:solidFill>
                  <a:schemeClr val="dk1"/>
                </a:solidFill>
                <a:latin typeface="Public Sans"/>
                <a:ea typeface="Public Sans"/>
                <a:cs typeface="Public Sans"/>
                <a:sym typeface="Public Sans"/>
              </a:rPr>
              <a:t>Light GBM</a:t>
            </a:r>
            <a:endParaRPr b="1" sz="1000">
              <a:solidFill>
                <a:schemeClr val="dk1"/>
              </a:solidFill>
              <a:latin typeface="Public Sans"/>
              <a:ea typeface="Public Sans"/>
              <a:cs typeface="Public Sans"/>
              <a:sym typeface="Public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255" name="Shape 255"/>
        <p:cNvGrpSpPr/>
        <p:nvPr/>
      </p:nvGrpSpPr>
      <p:grpSpPr>
        <a:xfrm>
          <a:off x="0" y="0"/>
          <a:ext cx="0" cy="0"/>
          <a:chOff x="0" y="0"/>
          <a:chExt cx="0" cy="0"/>
        </a:xfrm>
      </p:grpSpPr>
      <p:sp>
        <p:nvSpPr>
          <p:cNvPr id="256" name="Google Shape;256;p41"/>
          <p:cNvSpPr txBox="1"/>
          <p:nvPr/>
        </p:nvSpPr>
        <p:spPr>
          <a:xfrm>
            <a:off x="503435" y="471488"/>
            <a:ext cx="8115300" cy="2925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lang="en" sz="1900">
                <a:solidFill>
                  <a:srgbClr val="2B2C30"/>
                </a:solidFill>
                <a:latin typeface="Public Sans"/>
                <a:ea typeface="Public Sans"/>
                <a:cs typeface="Public Sans"/>
                <a:sym typeface="Public Sans"/>
              </a:rPr>
              <a:t>Results &amp; Recommendation (Repair)</a:t>
            </a:r>
            <a:endParaRPr b="1" sz="1900">
              <a:solidFill>
                <a:srgbClr val="2B2C30"/>
              </a:solidFill>
              <a:latin typeface="Public Sans"/>
              <a:ea typeface="Public Sans"/>
              <a:cs typeface="Public Sans"/>
              <a:sym typeface="Public Sans"/>
            </a:endParaRPr>
          </a:p>
        </p:txBody>
      </p:sp>
      <p:cxnSp>
        <p:nvCxnSpPr>
          <p:cNvPr id="257" name="Google Shape;257;p41"/>
          <p:cNvCxnSpPr/>
          <p:nvPr/>
        </p:nvCxnSpPr>
        <p:spPr>
          <a:xfrm flipH="1" rot="10800000">
            <a:off x="514347" y="880435"/>
            <a:ext cx="8115300" cy="19200"/>
          </a:xfrm>
          <a:prstGeom prst="straightConnector1">
            <a:avLst/>
          </a:prstGeom>
          <a:noFill/>
          <a:ln cap="flat" cmpd="sng" w="9525">
            <a:solidFill>
              <a:srgbClr val="2B2C30"/>
            </a:solidFill>
            <a:prstDash val="solid"/>
            <a:round/>
            <a:headEnd len="sm" w="sm" type="none"/>
            <a:tailEnd len="sm" w="sm" type="none"/>
          </a:ln>
        </p:spPr>
      </p:cxnSp>
      <p:sp>
        <p:nvSpPr>
          <p:cNvPr id="258" name="Google Shape;258;p41"/>
          <p:cNvSpPr txBox="1"/>
          <p:nvPr/>
        </p:nvSpPr>
        <p:spPr>
          <a:xfrm>
            <a:off x="514350" y="1113525"/>
            <a:ext cx="8115300" cy="215400"/>
          </a:xfrm>
          <a:prstGeom prst="rect">
            <a:avLst/>
          </a:prstGeom>
          <a:noFill/>
          <a:ln>
            <a:noFill/>
          </a:ln>
        </p:spPr>
        <p:txBody>
          <a:bodyPr anchorCtr="0" anchor="t" bIns="0" lIns="0" spcFirstLastPara="1" rIns="0" wrap="square" tIns="0">
            <a:spAutoFit/>
          </a:bodyPr>
          <a:lstStyle/>
          <a:p>
            <a:pPr indent="0" lvl="0" marL="0" marR="0" rtl="0" algn="l">
              <a:lnSpc>
                <a:spcPct val="150017"/>
              </a:lnSpc>
              <a:spcBef>
                <a:spcPts val="0"/>
              </a:spcBef>
              <a:spcAft>
                <a:spcPts val="0"/>
              </a:spcAft>
              <a:buNone/>
            </a:pPr>
            <a:r>
              <a:t/>
            </a:r>
            <a:endParaRPr b="1">
              <a:solidFill>
                <a:srgbClr val="2B2C30"/>
              </a:solidFill>
              <a:latin typeface="Public Sans"/>
              <a:ea typeface="Public Sans"/>
              <a:cs typeface="Public Sans"/>
              <a:sym typeface="Public Sans"/>
            </a:endParaRPr>
          </a:p>
        </p:txBody>
      </p:sp>
      <p:sp>
        <p:nvSpPr>
          <p:cNvPr id="259" name="Google Shape;259;p41"/>
          <p:cNvSpPr txBox="1"/>
          <p:nvPr/>
        </p:nvSpPr>
        <p:spPr>
          <a:xfrm>
            <a:off x="399425" y="1178375"/>
            <a:ext cx="8375700" cy="923400"/>
          </a:xfrm>
          <a:prstGeom prst="rect">
            <a:avLst/>
          </a:prstGeom>
          <a:noFill/>
          <a:ln>
            <a:noFill/>
          </a:ln>
        </p:spPr>
        <p:txBody>
          <a:bodyPr anchorCtr="0" anchor="t" bIns="0" lIns="0" spcFirstLastPara="1" rIns="0" wrap="square" tIns="0">
            <a:spAutoFit/>
          </a:bodyPr>
          <a:lstStyle/>
          <a:p>
            <a:pPr indent="0" lvl="0" marL="0" marR="0" rtl="0" algn="l">
              <a:lnSpc>
                <a:spcPct val="200000"/>
              </a:lnSpc>
              <a:spcBef>
                <a:spcPts val="0"/>
              </a:spcBef>
              <a:spcAft>
                <a:spcPts val="0"/>
              </a:spcAft>
              <a:buNone/>
            </a:pPr>
            <a:r>
              <a:rPr lang="en" sz="1200">
                <a:solidFill>
                  <a:srgbClr val="2B2C30"/>
                </a:solidFill>
                <a:latin typeface="Public Sans"/>
                <a:ea typeface="Public Sans"/>
                <a:cs typeface="Public Sans"/>
                <a:sym typeface="Public Sans"/>
              </a:rPr>
              <a:t>Recommendation Analysis</a:t>
            </a:r>
            <a:endParaRPr sz="1200">
              <a:solidFill>
                <a:srgbClr val="2B2C30"/>
              </a:solidFill>
              <a:latin typeface="Public Sans"/>
              <a:ea typeface="Public Sans"/>
              <a:cs typeface="Public Sans"/>
              <a:sym typeface="Public Sans"/>
            </a:endParaRPr>
          </a:p>
          <a:p>
            <a:pPr indent="-304800" lvl="0" marL="457200" marR="0" rtl="0" algn="l">
              <a:lnSpc>
                <a:spcPct val="200000"/>
              </a:lnSpc>
              <a:spcBef>
                <a:spcPts val="0"/>
              </a:spcBef>
              <a:spcAft>
                <a:spcPts val="0"/>
              </a:spcAft>
              <a:buClr>
                <a:srgbClr val="2B2C30"/>
              </a:buClr>
              <a:buSzPts val="1200"/>
              <a:buFont typeface="Public Sans"/>
              <a:buChar char="●"/>
            </a:pPr>
            <a:r>
              <a:rPr b="1" lang="en" sz="1200">
                <a:solidFill>
                  <a:srgbClr val="2B2C30"/>
                </a:solidFill>
                <a:latin typeface="Public Sans"/>
                <a:ea typeface="Public Sans"/>
                <a:cs typeface="Public Sans"/>
                <a:sym typeface="Public Sans"/>
              </a:rPr>
              <a:t>Risk Assessment</a:t>
            </a:r>
            <a:r>
              <a:rPr lang="en" sz="1200">
                <a:solidFill>
                  <a:srgbClr val="2B2C30"/>
                </a:solidFill>
                <a:latin typeface="Public Sans"/>
                <a:ea typeface="Public Sans"/>
                <a:cs typeface="Public Sans"/>
                <a:sym typeface="Public Sans"/>
              </a:rPr>
              <a:t>: Use </a:t>
            </a:r>
            <a:r>
              <a:rPr b="1" lang="en" sz="1200">
                <a:solidFill>
                  <a:srgbClr val="2B2C30"/>
                </a:solidFill>
                <a:latin typeface="Public Sans"/>
                <a:ea typeface="Public Sans"/>
                <a:cs typeface="Public Sans"/>
                <a:sym typeface="Public Sans"/>
              </a:rPr>
              <a:t>LightGBM</a:t>
            </a:r>
            <a:r>
              <a:rPr lang="en" sz="1200">
                <a:solidFill>
                  <a:srgbClr val="2B2C30"/>
                </a:solidFill>
                <a:latin typeface="Public Sans"/>
                <a:ea typeface="Public Sans"/>
                <a:cs typeface="Public Sans"/>
                <a:sym typeface="Public Sans"/>
              </a:rPr>
              <a:t> (highest </a:t>
            </a:r>
            <a:r>
              <a:rPr lang="en" sz="1200" u="sng">
                <a:solidFill>
                  <a:srgbClr val="2B2C30"/>
                </a:solidFill>
                <a:latin typeface="Public Sans"/>
                <a:ea typeface="Public Sans"/>
                <a:cs typeface="Public Sans"/>
                <a:sym typeface="Public Sans"/>
              </a:rPr>
              <a:t>ROC AUC</a:t>
            </a:r>
            <a:r>
              <a:rPr lang="en" sz="1200">
                <a:solidFill>
                  <a:srgbClr val="2B2C30"/>
                </a:solidFill>
                <a:latin typeface="Public Sans"/>
                <a:ea typeface="Public Sans"/>
                <a:cs typeface="Public Sans"/>
                <a:sym typeface="Public Sans"/>
              </a:rPr>
              <a:t>) for assessing loan risk as it considers both false positives, false negatives and </a:t>
            </a:r>
            <a:r>
              <a:rPr lang="en" sz="1200">
                <a:solidFill>
                  <a:srgbClr val="111111"/>
                </a:solidFill>
                <a:latin typeface="Public Sans"/>
                <a:ea typeface="Public Sans"/>
                <a:cs typeface="Public Sans"/>
                <a:sym typeface="Public Sans"/>
              </a:rPr>
              <a:t>the most effective models for predicting default payments.</a:t>
            </a:r>
            <a:endParaRPr sz="1200">
              <a:solidFill>
                <a:srgbClr val="2B2C30"/>
              </a:solidFill>
              <a:latin typeface="Public Sans"/>
              <a:ea typeface="Public Sans"/>
              <a:cs typeface="Public Sans"/>
              <a:sym typeface="Public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263" name="Shape 263"/>
        <p:cNvGrpSpPr/>
        <p:nvPr/>
      </p:nvGrpSpPr>
      <p:grpSpPr>
        <a:xfrm>
          <a:off x="0" y="0"/>
          <a:ext cx="0" cy="0"/>
          <a:chOff x="0" y="0"/>
          <a:chExt cx="0" cy="0"/>
        </a:xfrm>
      </p:grpSpPr>
      <p:sp>
        <p:nvSpPr>
          <p:cNvPr id="264" name="Google Shape;264;p42"/>
          <p:cNvSpPr txBox="1"/>
          <p:nvPr/>
        </p:nvSpPr>
        <p:spPr>
          <a:xfrm>
            <a:off x="503435" y="471488"/>
            <a:ext cx="8115300" cy="2925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lang="en" sz="1900">
                <a:solidFill>
                  <a:srgbClr val="2B2C30"/>
                </a:solidFill>
                <a:latin typeface="Public Sans"/>
                <a:ea typeface="Public Sans"/>
                <a:cs typeface="Public Sans"/>
                <a:sym typeface="Public Sans"/>
              </a:rPr>
              <a:t>Gender Specific Use Case</a:t>
            </a:r>
            <a:endParaRPr b="1" sz="1900">
              <a:solidFill>
                <a:srgbClr val="2B2C30"/>
              </a:solidFill>
              <a:latin typeface="Public Sans"/>
              <a:ea typeface="Public Sans"/>
              <a:cs typeface="Public Sans"/>
              <a:sym typeface="Public Sans"/>
            </a:endParaRPr>
          </a:p>
        </p:txBody>
      </p:sp>
      <p:cxnSp>
        <p:nvCxnSpPr>
          <p:cNvPr id="265" name="Google Shape;265;p42"/>
          <p:cNvCxnSpPr/>
          <p:nvPr/>
        </p:nvCxnSpPr>
        <p:spPr>
          <a:xfrm flipH="1" rot="10800000">
            <a:off x="285747" y="880435"/>
            <a:ext cx="8115300" cy="19200"/>
          </a:xfrm>
          <a:prstGeom prst="straightConnector1">
            <a:avLst/>
          </a:prstGeom>
          <a:noFill/>
          <a:ln cap="flat" cmpd="sng" w="9525">
            <a:solidFill>
              <a:srgbClr val="2B2C30"/>
            </a:solidFill>
            <a:prstDash val="solid"/>
            <a:round/>
            <a:headEnd len="sm" w="sm" type="none"/>
            <a:tailEnd len="sm" w="sm" type="none"/>
          </a:ln>
        </p:spPr>
      </p:cxnSp>
      <p:sp>
        <p:nvSpPr>
          <p:cNvPr id="266" name="Google Shape;266;p42"/>
          <p:cNvSpPr txBox="1"/>
          <p:nvPr/>
        </p:nvSpPr>
        <p:spPr>
          <a:xfrm>
            <a:off x="285750" y="1113525"/>
            <a:ext cx="3469200" cy="538800"/>
          </a:xfrm>
          <a:prstGeom prst="rect">
            <a:avLst/>
          </a:prstGeom>
          <a:noFill/>
          <a:ln>
            <a:noFill/>
          </a:ln>
        </p:spPr>
        <p:txBody>
          <a:bodyPr anchorCtr="0" anchor="t" bIns="0" lIns="0" spcFirstLastPara="1" rIns="0" wrap="square" tIns="0">
            <a:spAutoFit/>
          </a:bodyPr>
          <a:lstStyle/>
          <a:p>
            <a:pPr indent="0" lvl="0" marL="0" marR="0" rtl="0" algn="l">
              <a:lnSpc>
                <a:spcPct val="150017"/>
              </a:lnSpc>
              <a:spcBef>
                <a:spcPts val="0"/>
              </a:spcBef>
              <a:spcAft>
                <a:spcPts val="0"/>
              </a:spcAft>
              <a:buNone/>
            </a:pPr>
            <a:r>
              <a:t/>
            </a:r>
            <a:endParaRPr>
              <a:solidFill>
                <a:srgbClr val="2B2C30"/>
              </a:solidFill>
              <a:latin typeface="Public Sans"/>
              <a:ea typeface="Public Sans"/>
              <a:cs typeface="Public Sans"/>
              <a:sym typeface="Public Sans"/>
            </a:endParaRPr>
          </a:p>
          <a:p>
            <a:pPr indent="0" lvl="0" marL="0" marR="0" rtl="0" algn="l">
              <a:lnSpc>
                <a:spcPct val="150017"/>
              </a:lnSpc>
              <a:spcBef>
                <a:spcPts val="0"/>
              </a:spcBef>
              <a:spcAft>
                <a:spcPts val="0"/>
              </a:spcAft>
              <a:buNone/>
            </a:pPr>
            <a:r>
              <a:t/>
            </a:r>
            <a:endParaRPr>
              <a:solidFill>
                <a:srgbClr val="2B2C30"/>
              </a:solidFill>
              <a:latin typeface="Public Sans"/>
              <a:ea typeface="Public Sans"/>
              <a:cs typeface="Public Sans"/>
              <a:sym typeface="Public Sans"/>
            </a:endParaRPr>
          </a:p>
        </p:txBody>
      </p:sp>
      <p:sp>
        <p:nvSpPr>
          <p:cNvPr id="267" name="Google Shape;267;p42"/>
          <p:cNvSpPr txBox="1"/>
          <p:nvPr/>
        </p:nvSpPr>
        <p:spPr>
          <a:xfrm>
            <a:off x="181050" y="3355875"/>
            <a:ext cx="5795100" cy="3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Calibri"/>
                <a:ea typeface="Calibri"/>
                <a:cs typeface="Calibri"/>
                <a:sym typeface="Calibri"/>
              </a:rPr>
              <a:t>Are there any scenarios for which a gender specific model is best?</a:t>
            </a:r>
            <a:endParaRPr b="1" sz="1600">
              <a:solidFill>
                <a:schemeClr val="dk1"/>
              </a:solidFill>
              <a:latin typeface="Calibri"/>
              <a:ea typeface="Calibri"/>
              <a:cs typeface="Calibri"/>
              <a:sym typeface="Calibri"/>
            </a:endParaRPr>
          </a:p>
        </p:txBody>
      </p:sp>
      <p:sp>
        <p:nvSpPr>
          <p:cNvPr id="268" name="Google Shape;268;p42"/>
          <p:cNvSpPr txBox="1"/>
          <p:nvPr/>
        </p:nvSpPr>
        <p:spPr>
          <a:xfrm>
            <a:off x="274825" y="1998925"/>
            <a:ext cx="4153800" cy="1418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The combined dataset is more likely to correctly predict a loan default.</a:t>
            </a:r>
            <a:endParaRPr sz="1600">
              <a:solidFill>
                <a:schemeClr val="dk1"/>
              </a:solidFill>
              <a:latin typeface="Calibri"/>
              <a:ea typeface="Calibri"/>
              <a:cs typeface="Calibri"/>
              <a:sym typeface="Calibri"/>
            </a:endParaRPr>
          </a:p>
        </p:txBody>
      </p:sp>
      <p:sp>
        <p:nvSpPr>
          <p:cNvPr id="269" name="Google Shape;269;p42"/>
          <p:cNvSpPr txBox="1"/>
          <p:nvPr/>
        </p:nvSpPr>
        <p:spPr>
          <a:xfrm>
            <a:off x="285750" y="3703625"/>
            <a:ext cx="8585700" cy="13320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Model trained on male data performs better, has the ability to identifying the male defaults, meaning it is less likely to miss a predicted defaulting client.</a:t>
            </a:r>
            <a:endParaRPr sz="16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600">
              <a:solidFill>
                <a:schemeClr val="dk1"/>
              </a:solidFill>
              <a:latin typeface="Calibri"/>
              <a:ea typeface="Calibri"/>
              <a:cs typeface="Calibri"/>
              <a:sym typeface="Calibri"/>
            </a:endParaRPr>
          </a:p>
          <a:p>
            <a:pPr indent="-330200" lvl="1" marL="9144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Recommend to review/audit the loan approval process to confirm no biases in data collection between M/F applicants. Additionally, confirm feature representation.</a:t>
            </a:r>
            <a:endParaRPr sz="1600">
              <a:solidFill>
                <a:schemeClr val="dk1"/>
              </a:solidFill>
              <a:latin typeface="Calibri"/>
              <a:ea typeface="Calibri"/>
              <a:cs typeface="Calibri"/>
              <a:sym typeface="Calibri"/>
            </a:endParaRPr>
          </a:p>
        </p:txBody>
      </p:sp>
      <p:sp>
        <p:nvSpPr>
          <p:cNvPr id="270" name="Google Shape;270;p42"/>
          <p:cNvSpPr txBox="1"/>
          <p:nvPr/>
        </p:nvSpPr>
        <p:spPr>
          <a:xfrm>
            <a:off x="181050" y="899625"/>
            <a:ext cx="4153800" cy="8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Calibri"/>
                <a:ea typeface="Calibri"/>
                <a:cs typeface="Calibri"/>
                <a:sym typeface="Calibri"/>
              </a:rPr>
              <a:t>Would it benefit to have a gender specific loan default model?</a:t>
            </a:r>
            <a:r>
              <a:rPr lang="en" sz="16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 </a:t>
            </a:r>
            <a:r>
              <a:rPr b="1" lang="en" sz="1600">
                <a:solidFill>
                  <a:schemeClr val="dk1"/>
                </a:solidFill>
                <a:latin typeface="Calibri"/>
                <a:ea typeface="Calibri"/>
                <a:cs typeface="Calibri"/>
                <a:sym typeface="Calibri"/>
              </a:rPr>
              <a:t>NO</a:t>
            </a:r>
            <a:endParaRPr sz="1600">
              <a:solidFill>
                <a:schemeClr val="dk1"/>
              </a:solidFill>
              <a:latin typeface="Calibri"/>
              <a:ea typeface="Calibri"/>
              <a:cs typeface="Calibri"/>
              <a:sym typeface="Calibri"/>
            </a:endParaRPr>
          </a:p>
        </p:txBody>
      </p:sp>
      <p:graphicFrame>
        <p:nvGraphicFramePr>
          <p:cNvPr id="271" name="Google Shape;271;p42"/>
          <p:cNvGraphicFramePr/>
          <p:nvPr/>
        </p:nvGraphicFramePr>
        <p:xfrm>
          <a:off x="4334850" y="1518150"/>
          <a:ext cx="3000000" cy="3000000"/>
        </p:xfrm>
        <a:graphic>
          <a:graphicData uri="http://schemas.openxmlformats.org/drawingml/2006/table">
            <a:tbl>
              <a:tblPr>
                <a:noFill/>
                <a:tableStyleId>{3CFFEDCD-7872-485D-8F0D-32D0EB98223D}</a:tableStyleId>
              </a:tblPr>
              <a:tblGrid>
                <a:gridCol w="999200"/>
                <a:gridCol w="708450"/>
                <a:gridCol w="752525"/>
                <a:gridCol w="690825"/>
                <a:gridCol w="787750"/>
                <a:gridCol w="787750"/>
              </a:tblGrid>
              <a:tr h="381000">
                <a:tc>
                  <a:txBody>
                    <a:bodyPr/>
                    <a:lstStyle/>
                    <a:p>
                      <a:pPr indent="0" lvl="0" marL="0" rtl="0" algn="ctr">
                        <a:spcBef>
                          <a:spcPts val="0"/>
                        </a:spcBef>
                        <a:spcAft>
                          <a:spcPts val="0"/>
                        </a:spcAft>
                        <a:buNone/>
                      </a:pPr>
                      <a:r>
                        <a:rPr lang="en" sz="1000"/>
                        <a:t>Dataset</a:t>
                      </a:r>
                      <a:endParaRPr sz="1000"/>
                    </a:p>
                  </a:txBody>
                  <a:tcPr marT="91425" marB="91425" marR="91425" marL="91425"/>
                </a:tc>
                <a:tc>
                  <a:txBody>
                    <a:bodyPr/>
                    <a:lstStyle/>
                    <a:p>
                      <a:pPr indent="0" lvl="0" marL="0" rtl="0" algn="ctr">
                        <a:spcBef>
                          <a:spcPts val="0"/>
                        </a:spcBef>
                        <a:spcAft>
                          <a:spcPts val="0"/>
                        </a:spcAft>
                        <a:buNone/>
                      </a:pPr>
                      <a:r>
                        <a:rPr lang="en" sz="1000"/>
                        <a:t>Accuracy</a:t>
                      </a:r>
                      <a:endParaRPr sz="1000"/>
                    </a:p>
                  </a:txBody>
                  <a:tcPr marT="91425" marB="91425" marR="91425" marL="91425"/>
                </a:tc>
                <a:tc>
                  <a:txBody>
                    <a:bodyPr/>
                    <a:lstStyle/>
                    <a:p>
                      <a:pPr indent="0" lvl="0" marL="0" rtl="0" algn="ctr">
                        <a:spcBef>
                          <a:spcPts val="0"/>
                        </a:spcBef>
                        <a:spcAft>
                          <a:spcPts val="0"/>
                        </a:spcAft>
                        <a:buNone/>
                      </a:pPr>
                      <a:r>
                        <a:rPr lang="en" sz="1000"/>
                        <a:t>Precision</a:t>
                      </a:r>
                      <a:endParaRPr sz="1000"/>
                    </a:p>
                  </a:txBody>
                  <a:tcPr marT="91425" marB="91425" marR="91425" marL="91425"/>
                </a:tc>
                <a:tc>
                  <a:txBody>
                    <a:bodyPr/>
                    <a:lstStyle/>
                    <a:p>
                      <a:pPr indent="0" lvl="0" marL="0" rtl="0" algn="ctr">
                        <a:spcBef>
                          <a:spcPts val="0"/>
                        </a:spcBef>
                        <a:spcAft>
                          <a:spcPts val="0"/>
                        </a:spcAft>
                        <a:buNone/>
                      </a:pPr>
                      <a:r>
                        <a:rPr lang="en" sz="1000"/>
                        <a:t>Recall</a:t>
                      </a:r>
                      <a:endParaRPr sz="1000"/>
                    </a:p>
                  </a:txBody>
                  <a:tcPr marT="91425" marB="91425" marR="91425" marL="91425"/>
                </a:tc>
                <a:tc>
                  <a:txBody>
                    <a:bodyPr/>
                    <a:lstStyle/>
                    <a:p>
                      <a:pPr indent="0" lvl="0" marL="0" rtl="0" algn="ctr">
                        <a:spcBef>
                          <a:spcPts val="0"/>
                        </a:spcBef>
                        <a:spcAft>
                          <a:spcPts val="0"/>
                        </a:spcAft>
                        <a:buNone/>
                      </a:pPr>
                      <a:r>
                        <a:rPr lang="en" sz="1000"/>
                        <a:t>F1 Score</a:t>
                      </a:r>
                      <a:endParaRPr sz="1000"/>
                    </a:p>
                  </a:txBody>
                  <a:tcPr marT="91425" marB="91425" marR="91425" marL="91425"/>
                </a:tc>
                <a:tc>
                  <a:txBody>
                    <a:bodyPr/>
                    <a:lstStyle/>
                    <a:p>
                      <a:pPr indent="0" lvl="0" marL="0" rtl="0" algn="ctr">
                        <a:spcBef>
                          <a:spcPts val="0"/>
                        </a:spcBef>
                        <a:spcAft>
                          <a:spcPts val="0"/>
                        </a:spcAft>
                        <a:buNone/>
                      </a:pPr>
                      <a:r>
                        <a:rPr lang="en" sz="1000"/>
                        <a:t>ROC AUC</a:t>
                      </a:r>
                      <a:endParaRPr sz="1000"/>
                    </a:p>
                  </a:txBody>
                  <a:tcPr marT="91425" marB="91425" marR="91425" marL="91425"/>
                </a:tc>
              </a:tr>
              <a:tr h="381000">
                <a:tc>
                  <a:txBody>
                    <a:bodyPr/>
                    <a:lstStyle/>
                    <a:p>
                      <a:pPr indent="0" lvl="0" marL="0" rtl="0" algn="l">
                        <a:spcBef>
                          <a:spcPts val="0"/>
                        </a:spcBef>
                        <a:spcAft>
                          <a:spcPts val="0"/>
                        </a:spcAft>
                        <a:buNone/>
                      </a:pPr>
                      <a:r>
                        <a:rPr lang="en" sz="1100"/>
                        <a:t>Combined</a:t>
                      </a:r>
                      <a:endParaRPr sz="1100"/>
                    </a:p>
                  </a:txBody>
                  <a:tcPr marT="91425" marB="91425" marR="91425" marL="91425"/>
                </a:tc>
                <a:tc>
                  <a:txBody>
                    <a:bodyPr/>
                    <a:lstStyle/>
                    <a:p>
                      <a:pPr indent="0" lvl="0" marL="0" rtl="0" algn="l">
                        <a:spcBef>
                          <a:spcPts val="0"/>
                        </a:spcBef>
                        <a:spcAft>
                          <a:spcPts val="0"/>
                        </a:spcAft>
                        <a:buNone/>
                      </a:pPr>
                      <a:r>
                        <a:rPr lang="en" sz="1100"/>
                        <a:t>0.6279</a:t>
                      </a:r>
                      <a:endParaRPr sz="1100"/>
                    </a:p>
                  </a:txBody>
                  <a:tcPr marT="91425" marB="91425" marR="91425" marL="91425">
                    <a:solidFill>
                      <a:srgbClr val="D9EAD3"/>
                    </a:solidFill>
                  </a:tcPr>
                </a:tc>
                <a:tc>
                  <a:txBody>
                    <a:bodyPr/>
                    <a:lstStyle/>
                    <a:p>
                      <a:pPr indent="0" lvl="0" marL="0" rtl="0" algn="l">
                        <a:spcBef>
                          <a:spcPts val="0"/>
                        </a:spcBef>
                        <a:spcAft>
                          <a:spcPts val="0"/>
                        </a:spcAft>
                        <a:buNone/>
                      </a:pPr>
                      <a:r>
                        <a:rPr lang="en" sz="1100"/>
                        <a:t>0.6309</a:t>
                      </a:r>
                      <a:endParaRPr sz="1100"/>
                    </a:p>
                  </a:txBody>
                  <a:tcPr marT="91425" marB="91425" marR="91425" marL="91425">
                    <a:solidFill>
                      <a:srgbClr val="D9EAD3"/>
                    </a:solidFill>
                  </a:tcPr>
                </a:tc>
                <a:tc>
                  <a:txBody>
                    <a:bodyPr/>
                    <a:lstStyle/>
                    <a:p>
                      <a:pPr indent="0" lvl="0" marL="0" rtl="0" algn="l">
                        <a:spcBef>
                          <a:spcPts val="0"/>
                        </a:spcBef>
                        <a:spcAft>
                          <a:spcPts val="0"/>
                        </a:spcAft>
                        <a:buNone/>
                      </a:pPr>
                      <a:r>
                        <a:rPr lang="en" sz="1100"/>
                        <a:t>0.6306</a:t>
                      </a:r>
                      <a:endParaRPr sz="1100"/>
                    </a:p>
                  </a:txBody>
                  <a:tcPr marT="91425" marB="91425" marR="91425" marL="91425"/>
                </a:tc>
                <a:tc>
                  <a:txBody>
                    <a:bodyPr/>
                    <a:lstStyle/>
                    <a:p>
                      <a:pPr indent="0" lvl="0" marL="0" rtl="0" algn="l">
                        <a:spcBef>
                          <a:spcPts val="0"/>
                        </a:spcBef>
                        <a:spcAft>
                          <a:spcPts val="0"/>
                        </a:spcAft>
                        <a:buNone/>
                      </a:pPr>
                      <a:r>
                        <a:rPr lang="en" sz="1100"/>
                        <a:t>0.6307</a:t>
                      </a:r>
                      <a:endParaRPr sz="1100"/>
                    </a:p>
                  </a:txBody>
                  <a:tcPr marT="91425" marB="91425" marR="91425" marL="91425"/>
                </a:tc>
                <a:tc>
                  <a:txBody>
                    <a:bodyPr/>
                    <a:lstStyle/>
                    <a:p>
                      <a:pPr indent="0" lvl="0" marL="0" rtl="0" algn="l">
                        <a:spcBef>
                          <a:spcPts val="0"/>
                        </a:spcBef>
                        <a:spcAft>
                          <a:spcPts val="0"/>
                        </a:spcAft>
                        <a:buNone/>
                      </a:pPr>
                      <a:r>
                        <a:rPr lang="en" sz="1100"/>
                        <a:t>0.6278</a:t>
                      </a:r>
                      <a:endParaRPr sz="1100"/>
                    </a:p>
                  </a:txBody>
                  <a:tcPr marT="91425" marB="91425" marR="91425" marL="91425">
                    <a:solidFill>
                      <a:srgbClr val="D9EAD3"/>
                    </a:solidFill>
                  </a:tcPr>
                </a:tc>
              </a:tr>
              <a:tr h="381000">
                <a:tc>
                  <a:txBody>
                    <a:bodyPr/>
                    <a:lstStyle/>
                    <a:p>
                      <a:pPr indent="0" lvl="0" marL="0" rtl="0" algn="l">
                        <a:spcBef>
                          <a:spcPts val="0"/>
                        </a:spcBef>
                        <a:spcAft>
                          <a:spcPts val="0"/>
                        </a:spcAft>
                        <a:buNone/>
                      </a:pPr>
                      <a:r>
                        <a:rPr lang="en" sz="1100"/>
                        <a:t>Male</a:t>
                      </a:r>
                      <a:endParaRPr sz="1100"/>
                    </a:p>
                  </a:txBody>
                  <a:tcPr marT="91425" marB="91425" marR="91425" marL="91425"/>
                </a:tc>
                <a:tc>
                  <a:txBody>
                    <a:bodyPr/>
                    <a:lstStyle/>
                    <a:p>
                      <a:pPr indent="0" lvl="0" marL="0" rtl="0" algn="l">
                        <a:spcBef>
                          <a:spcPts val="0"/>
                        </a:spcBef>
                        <a:spcAft>
                          <a:spcPts val="0"/>
                        </a:spcAft>
                        <a:buNone/>
                      </a:pPr>
                      <a:r>
                        <a:rPr lang="en" sz="1100"/>
                        <a:t>0.6212</a:t>
                      </a:r>
                      <a:endParaRPr sz="1100"/>
                    </a:p>
                  </a:txBody>
                  <a:tcPr marT="91425" marB="91425" marR="91425" marL="91425"/>
                </a:tc>
                <a:tc>
                  <a:txBody>
                    <a:bodyPr/>
                    <a:lstStyle/>
                    <a:p>
                      <a:pPr indent="0" lvl="0" marL="0" rtl="0" algn="l">
                        <a:spcBef>
                          <a:spcPts val="0"/>
                        </a:spcBef>
                        <a:spcAft>
                          <a:spcPts val="0"/>
                        </a:spcAft>
                        <a:buNone/>
                      </a:pPr>
                      <a:r>
                        <a:rPr lang="en" sz="1100"/>
                        <a:t>0.6306</a:t>
                      </a:r>
                      <a:endParaRPr sz="1100"/>
                    </a:p>
                  </a:txBody>
                  <a:tcPr marT="91425" marB="91425" marR="91425" marL="91425"/>
                </a:tc>
                <a:tc>
                  <a:txBody>
                    <a:bodyPr/>
                    <a:lstStyle/>
                    <a:p>
                      <a:pPr indent="0" lvl="0" marL="0" rtl="0" algn="l">
                        <a:spcBef>
                          <a:spcPts val="0"/>
                        </a:spcBef>
                        <a:spcAft>
                          <a:spcPts val="0"/>
                        </a:spcAft>
                        <a:buNone/>
                      </a:pPr>
                      <a:r>
                        <a:rPr lang="en" sz="1100"/>
                        <a:t>0.7401</a:t>
                      </a:r>
                      <a:endParaRPr sz="1100"/>
                    </a:p>
                  </a:txBody>
                  <a:tcPr marT="91425" marB="91425" marR="91425" marL="91425">
                    <a:solidFill>
                      <a:srgbClr val="D9EAD3"/>
                    </a:solidFill>
                  </a:tcPr>
                </a:tc>
                <a:tc>
                  <a:txBody>
                    <a:bodyPr/>
                    <a:lstStyle/>
                    <a:p>
                      <a:pPr indent="0" lvl="0" marL="0" rtl="0" algn="l">
                        <a:spcBef>
                          <a:spcPts val="0"/>
                        </a:spcBef>
                        <a:spcAft>
                          <a:spcPts val="0"/>
                        </a:spcAft>
                        <a:buNone/>
                      </a:pPr>
                      <a:r>
                        <a:rPr lang="en" sz="1100"/>
                        <a:t>0.6810</a:t>
                      </a:r>
                      <a:endParaRPr sz="1100"/>
                    </a:p>
                  </a:txBody>
                  <a:tcPr marT="91425" marB="91425" marR="91425" marL="91425">
                    <a:solidFill>
                      <a:srgbClr val="D9EAD3"/>
                    </a:solidFill>
                  </a:tcPr>
                </a:tc>
                <a:tc>
                  <a:txBody>
                    <a:bodyPr/>
                    <a:lstStyle/>
                    <a:p>
                      <a:pPr indent="0" lvl="0" marL="0" rtl="0" algn="l">
                        <a:spcBef>
                          <a:spcPts val="0"/>
                        </a:spcBef>
                        <a:spcAft>
                          <a:spcPts val="0"/>
                        </a:spcAft>
                        <a:buNone/>
                      </a:pPr>
                      <a:r>
                        <a:rPr lang="en" sz="1100"/>
                        <a:t>0.6090</a:t>
                      </a:r>
                      <a:endParaRPr sz="1100"/>
                    </a:p>
                  </a:txBody>
                  <a:tcPr marT="91425" marB="91425" marR="91425" marL="91425"/>
                </a:tc>
              </a:tr>
              <a:tr h="381000">
                <a:tc>
                  <a:txBody>
                    <a:bodyPr/>
                    <a:lstStyle/>
                    <a:p>
                      <a:pPr indent="0" lvl="0" marL="0" rtl="0" algn="l">
                        <a:spcBef>
                          <a:spcPts val="0"/>
                        </a:spcBef>
                        <a:spcAft>
                          <a:spcPts val="0"/>
                        </a:spcAft>
                        <a:buNone/>
                      </a:pPr>
                      <a:r>
                        <a:rPr lang="en" sz="1100"/>
                        <a:t>Female</a:t>
                      </a:r>
                      <a:endParaRPr sz="1100"/>
                    </a:p>
                  </a:txBody>
                  <a:tcPr marT="91425" marB="91425" marR="91425" marL="91425"/>
                </a:tc>
                <a:tc>
                  <a:txBody>
                    <a:bodyPr/>
                    <a:lstStyle/>
                    <a:p>
                      <a:pPr indent="0" lvl="0" marL="0" rtl="0" algn="l">
                        <a:spcBef>
                          <a:spcPts val="0"/>
                        </a:spcBef>
                        <a:spcAft>
                          <a:spcPts val="0"/>
                        </a:spcAft>
                        <a:buNone/>
                      </a:pPr>
                      <a:r>
                        <a:rPr lang="en" sz="1100"/>
                        <a:t>0.6158</a:t>
                      </a:r>
                      <a:endParaRPr sz="1100"/>
                    </a:p>
                  </a:txBody>
                  <a:tcPr marT="91425" marB="91425" marR="91425" marL="91425"/>
                </a:tc>
                <a:tc>
                  <a:txBody>
                    <a:bodyPr/>
                    <a:lstStyle/>
                    <a:p>
                      <a:pPr indent="0" lvl="0" marL="0" rtl="0" algn="l">
                        <a:spcBef>
                          <a:spcPts val="0"/>
                        </a:spcBef>
                        <a:spcAft>
                          <a:spcPts val="0"/>
                        </a:spcAft>
                        <a:buNone/>
                      </a:pPr>
                      <a:r>
                        <a:rPr lang="en" sz="1100"/>
                        <a:t>0.6153</a:t>
                      </a:r>
                      <a:endParaRPr sz="1100"/>
                    </a:p>
                  </a:txBody>
                  <a:tcPr marT="91425" marB="91425" marR="91425" marL="91425"/>
                </a:tc>
                <a:tc>
                  <a:txBody>
                    <a:bodyPr/>
                    <a:lstStyle/>
                    <a:p>
                      <a:pPr indent="0" lvl="0" marL="0" rtl="0" algn="l">
                        <a:spcBef>
                          <a:spcPts val="0"/>
                        </a:spcBef>
                        <a:spcAft>
                          <a:spcPts val="0"/>
                        </a:spcAft>
                        <a:buNone/>
                      </a:pPr>
                      <a:r>
                        <a:rPr lang="en" sz="1100"/>
                        <a:t>0.4925</a:t>
                      </a:r>
                      <a:endParaRPr sz="1100"/>
                    </a:p>
                  </a:txBody>
                  <a:tcPr marT="91425" marB="91425" marR="91425" marL="91425"/>
                </a:tc>
                <a:tc>
                  <a:txBody>
                    <a:bodyPr/>
                    <a:lstStyle/>
                    <a:p>
                      <a:pPr indent="0" lvl="0" marL="0" rtl="0" algn="l">
                        <a:spcBef>
                          <a:spcPts val="0"/>
                        </a:spcBef>
                        <a:spcAft>
                          <a:spcPts val="0"/>
                        </a:spcAft>
                        <a:buNone/>
                      </a:pPr>
                      <a:r>
                        <a:rPr lang="en" sz="1100"/>
                        <a:t>0.5471</a:t>
                      </a:r>
                      <a:endParaRPr sz="1100"/>
                    </a:p>
                  </a:txBody>
                  <a:tcPr marT="91425" marB="91425" marR="91425" marL="91425"/>
                </a:tc>
                <a:tc>
                  <a:txBody>
                    <a:bodyPr/>
                    <a:lstStyle/>
                    <a:p>
                      <a:pPr indent="0" lvl="0" marL="0" rtl="0" algn="l">
                        <a:spcBef>
                          <a:spcPts val="0"/>
                        </a:spcBef>
                        <a:spcAft>
                          <a:spcPts val="0"/>
                        </a:spcAft>
                        <a:buNone/>
                      </a:pPr>
                      <a:r>
                        <a:rPr lang="en" sz="1100"/>
                        <a:t>0.6091</a:t>
                      </a:r>
                      <a:endParaRPr sz="1100"/>
                    </a:p>
                  </a:txBody>
                  <a:tcPr marT="91425" marB="91425" marR="91425" marL="91425"/>
                </a:tc>
              </a:tr>
            </a:tbl>
          </a:graphicData>
        </a:graphic>
      </p:graphicFrame>
      <p:sp>
        <p:nvSpPr>
          <p:cNvPr id="272" name="Google Shape;272;p42"/>
          <p:cNvSpPr txBox="1"/>
          <p:nvPr/>
        </p:nvSpPr>
        <p:spPr>
          <a:xfrm>
            <a:off x="4334850" y="1004738"/>
            <a:ext cx="4726500" cy="29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Calibri"/>
                <a:ea typeface="Calibri"/>
                <a:cs typeface="Calibri"/>
                <a:sym typeface="Calibri"/>
              </a:rPr>
              <a:t>Performance Metrics</a:t>
            </a:r>
            <a:endParaRPr b="1" sz="1600">
              <a:solidFill>
                <a:schemeClr val="dk1"/>
              </a:solidFill>
              <a:latin typeface="Calibri"/>
              <a:ea typeface="Calibri"/>
              <a:cs typeface="Calibri"/>
              <a:sym typeface="Calibri"/>
            </a:endParaRPr>
          </a:p>
        </p:txBody>
      </p:sp>
      <p:cxnSp>
        <p:nvCxnSpPr>
          <p:cNvPr id="273" name="Google Shape;273;p42"/>
          <p:cNvCxnSpPr/>
          <p:nvPr/>
        </p:nvCxnSpPr>
        <p:spPr>
          <a:xfrm>
            <a:off x="4258650" y="998588"/>
            <a:ext cx="900" cy="22938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277" name="Shape 277"/>
        <p:cNvGrpSpPr/>
        <p:nvPr/>
      </p:nvGrpSpPr>
      <p:grpSpPr>
        <a:xfrm>
          <a:off x="0" y="0"/>
          <a:ext cx="0" cy="0"/>
          <a:chOff x="0" y="0"/>
          <a:chExt cx="0" cy="0"/>
        </a:xfrm>
      </p:grpSpPr>
      <p:cxnSp>
        <p:nvCxnSpPr>
          <p:cNvPr id="278" name="Google Shape;278;p43"/>
          <p:cNvCxnSpPr/>
          <p:nvPr/>
        </p:nvCxnSpPr>
        <p:spPr>
          <a:xfrm flipH="1" rot="10800000">
            <a:off x="514353" y="2257437"/>
            <a:ext cx="8115300" cy="19200"/>
          </a:xfrm>
          <a:prstGeom prst="straightConnector1">
            <a:avLst/>
          </a:prstGeom>
          <a:noFill/>
          <a:ln cap="flat" cmpd="sng" w="9525">
            <a:solidFill>
              <a:srgbClr val="2B2C30"/>
            </a:solidFill>
            <a:prstDash val="solid"/>
            <a:round/>
            <a:headEnd len="sm" w="sm" type="none"/>
            <a:tailEnd len="sm" w="sm" type="none"/>
          </a:ln>
        </p:spPr>
      </p:cxnSp>
      <p:sp>
        <p:nvSpPr>
          <p:cNvPr id="279" name="Google Shape;279;p43"/>
          <p:cNvSpPr txBox="1"/>
          <p:nvPr/>
        </p:nvSpPr>
        <p:spPr>
          <a:xfrm>
            <a:off x="425487" y="1166208"/>
            <a:ext cx="8204100" cy="1176600"/>
          </a:xfrm>
          <a:prstGeom prst="rect">
            <a:avLst/>
          </a:prstGeom>
          <a:noFill/>
          <a:ln>
            <a:noFill/>
          </a:ln>
        </p:spPr>
        <p:txBody>
          <a:bodyPr anchorCtr="0" anchor="t" bIns="0" lIns="0" spcFirstLastPara="1" rIns="0" wrap="square" tIns="0">
            <a:spAutoFit/>
          </a:bodyPr>
          <a:lstStyle/>
          <a:p>
            <a:pPr indent="0" lvl="0" marL="0" marR="0" rtl="0" algn="l">
              <a:lnSpc>
                <a:spcPct val="91001"/>
              </a:lnSpc>
              <a:spcBef>
                <a:spcPts val="0"/>
              </a:spcBef>
              <a:spcAft>
                <a:spcPts val="0"/>
              </a:spcAft>
              <a:buNone/>
            </a:pPr>
            <a:r>
              <a:rPr b="0" i="0" lang="en" sz="8400" u="none" cap="none" strike="noStrike">
                <a:solidFill>
                  <a:srgbClr val="2B2C30"/>
                </a:solidFill>
                <a:latin typeface="Playfair Display"/>
                <a:ea typeface="Playfair Display"/>
                <a:cs typeface="Playfair Display"/>
                <a:sym typeface="Playfair Display"/>
              </a:rPr>
              <a:t>Thank you!</a:t>
            </a:r>
            <a:endParaRPr sz="700"/>
          </a:p>
        </p:txBody>
      </p:sp>
      <p:sp>
        <p:nvSpPr>
          <p:cNvPr id="280" name="Google Shape;280;p43"/>
          <p:cNvSpPr txBox="1"/>
          <p:nvPr/>
        </p:nvSpPr>
        <p:spPr>
          <a:xfrm>
            <a:off x="503454" y="3226853"/>
            <a:ext cx="3931200" cy="1569900"/>
          </a:xfrm>
          <a:prstGeom prst="rect">
            <a:avLst/>
          </a:prstGeom>
          <a:noFill/>
          <a:ln>
            <a:noFill/>
          </a:ln>
        </p:spPr>
        <p:txBody>
          <a:bodyPr anchorCtr="0" anchor="t" bIns="0" lIns="0" spcFirstLastPara="1" rIns="0" wrap="square" tIns="0">
            <a:spAutoFit/>
          </a:bodyPr>
          <a:lstStyle/>
          <a:p>
            <a:pPr indent="0" lvl="0" marL="0" rtl="0" algn="l">
              <a:lnSpc>
                <a:spcPct val="150000"/>
              </a:lnSpc>
              <a:spcBef>
                <a:spcPts val="0"/>
              </a:spcBef>
              <a:spcAft>
                <a:spcPts val="0"/>
              </a:spcAft>
              <a:buClr>
                <a:schemeClr val="dk1"/>
              </a:buClr>
              <a:buFont typeface="Arial"/>
              <a:buNone/>
            </a:pPr>
            <a:r>
              <a:rPr lang="en" sz="1200">
                <a:solidFill>
                  <a:srgbClr val="2B2C30"/>
                </a:solidFill>
                <a:latin typeface="Public Sans"/>
                <a:ea typeface="Public Sans"/>
                <a:cs typeface="Public Sans"/>
                <a:sym typeface="Public Sans"/>
              </a:rPr>
              <a:t>MSIS2508</a:t>
            </a:r>
            <a:endParaRPr sz="700">
              <a:solidFill>
                <a:schemeClr val="dk1"/>
              </a:solidFill>
            </a:endParaRPr>
          </a:p>
          <a:p>
            <a:pPr indent="0" lvl="0" marL="0" rtl="0" algn="l">
              <a:lnSpc>
                <a:spcPct val="150000"/>
              </a:lnSpc>
              <a:spcBef>
                <a:spcPts val="0"/>
              </a:spcBef>
              <a:spcAft>
                <a:spcPts val="0"/>
              </a:spcAft>
              <a:buClr>
                <a:schemeClr val="dk1"/>
              </a:buClr>
              <a:buFont typeface="Arial"/>
              <a:buNone/>
            </a:pPr>
            <a:r>
              <a:rPr lang="en" sz="1200">
                <a:solidFill>
                  <a:srgbClr val="2B2C30"/>
                </a:solidFill>
                <a:latin typeface="Public Sans"/>
                <a:ea typeface="Public Sans"/>
                <a:cs typeface="Public Sans"/>
                <a:sym typeface="Public Sans"/>
              </a:rPr>
              <a:t>Group Member:</a:t>
            </a:r>
            <a:endParaRPr sz="1200">
              <a:solidFill>
                <a:srgbClr val="2B2C30"/>
              </a:solidFill>
              <a:latin typeface="Public Sans"/>
              <a:ea typeface="Public Sans"/>
              <a:cs typeface="Public Sans"/>
              <a:sym typeface="Public Sans"/>
            </a:endParaRPr>
          </a:p>
          <a:p>
            <a:pPr indent="457200" lvl="0" marL="0" rtl="0" algn="l">
              <a:lnSpc>
                <a:spcPct val="150000"/>
              </a:lnSpc>
              <a:spcBef>
                <a:spcPts val="0"/>
              </a:spcBef>
              <a:spcAft>
                <a:spcPts val="0"/>
              </a:spcAft>
              <a:buClr>
                <a:schemeClr val="dk1"/>
              </a:buClr>
              <a:buFont typeface="Arial"/>
              <a:buNone/>
            </a:pPr>
            <a:r>
              <a:rPr lang="en" sz="1200">
                <a:solidFill>
                  <a:srgbClr val="2B2C30"/>
                </a:solidFill>
                <a:latin typeface="Public Sans"/>
                <a:ea typeface="Public Sans"/>
                <a:cs typeface="Public Sans"/>
                <a:sym typeface="Public Sans"/>
              </a:rPr>
              <a:t>Carina Meng</a:t>
            </a:r>
            <a:endParaRPr sz="1200">
              <a:solidFill>
                <a:srgbClr val="2B2C30"/>
              </a:solidFill>
              <a:latin typeface="Public Sans"/>
              <a:ea typeface="Public Sans"/>
              <a:cs typeface="Public Sans"/>
              <a:sym typeface="Public Sans"/>
            </a:endParaRPr>
          </a:p>
          <a:p>
            <a:pPr indent="457200" lvl="0" marL="0" rtl="0" algn="l">
              <a:lnSpc>
                <a:spcPct val="150000"/>
              </a:lnSpc>
              <a:spcBef>
                <a:spcPts val="0"/>
              </a:spcBef>
              <a:spcAft>
                <a:spcPts val="0"/>
              </a:spcAft>
              <a:buClr>
                <a:schemeClr val="dk1"/>
              </a:buClr>
              <a:buFont typeface="Arial"/>
              <a:buNone/>
            </a:pPr>
            <a:r>
              <a:rPr lang="en" sz="1200">
                <a:solidFill>
                  <a:srgbClr val="2B2C30"/>
                </a:solidFill>
                <a:latin typeface="Public Sans"/>
                <a:ea typeface="Public Sans"/>
                <a:cs typeface="Public Sans"/>
                <a:sym typeface="Public Sans"/>
              </a:rPr>
              <a:t>Irfan Baheer</a:t>
            </a:r>
            <a:endParaRPr sz="1200">
              <a:solidFill>
                <a:srgbClr val="2B2C30"/>
              </a:solidFill>
              <a:latin typeface="Public Sans"/>
              <a:ea typeface="Public Sans"/>
              <a:cs typeface="Public Sans"/>
              <a:sym typeface="Public Sans"/>
            </a:endParaRPr>
          </a:p>
          <a:p>
            <a:pPr indent="457200" lvl="0" marL="0" rtl="0" algn="l">
              <a:lnSpc>
                <a:spcPct val="150000"/>
              </a:lnSpc>
              <a:spcBef>
                <a:spcPts val="0"/>
              </a:spcBef>
              <a:spcAft>
                <a:spcPts val="0"/>
              </a:spcAft>
              <a:buClr>
                <a:schemeClr val="dk1"/>
              </a:buClr>
              <a:buFont typeface="Arial"/>
              <a:buNone/>
            </a:pPr>
            <a:r>
              <a:rPr lang="en" sz="1200">
                <a:solidFill>
                  <a:srgbClr val="2B2C30"/>
                </a:solidFill>
                <a:latin typeface="Public Sans"/>
                <a:ea typeface="Public Sans"/>
                <a:cs typeface="Public Sans"/>
                <a:sym typeface="Public Sans"/>
              </a:rPr>
              <a:t>John Sormark</a:t>
            </a:r>
            <a:endParaRPr sz="1200">
              <a:solidFill>
                <a:srgbClr val="2B2C30"/>
              </a:solidFill>
              <a:latin typeface="Public Sans"/>
              <a:ea typeface="Public Sans"/>
              <a:cs typeface="Public Sans"/>
              <a:sym typeface="Public Sans"/>
            </a:endParaRPr>
          </a:p>
          <a:p>
            <a:pPr indent="457200" lvl="0" marL="0" rtl="0" algn="l">
              <a:lnSpc>
                <a:spcPct val="150000"/>
              </a:lnSpc>
              <a:spcBef>
                <a:spcPts val="0"/>
              </a:spcBef>
              <a:spcAft>
                <a:spcPts val="0"/>
              </a:spcAft>
              <a:buClr>
                <a:schemeClr val="dk1"/>
              </a:buClr>
              <a:buFont typeface="Arial"/>
              <a:buNone/>
            </a:pPr>
            <a:r>
              <a:rPr lang="en" sz="1200">
                <a:solidFill>
                  <a:srgbClr val="2B2C30"/>
                </a:solidFill>
                <a:latin typeface="Public Sans"/>
                <a:ea typeface="Public Sans"/>
                <a:cs typeface="Public Sans"/>
                <a:sym typeface="Public Sans"/>
              </a:rPr>
              <a:t>Yuqing Cui</a:t>
            </a:r>
            <a:endParaRPr sz="1200">
              <a:solidFill>
                <a:srgbClr val="2B2C30"/>
              </a:solidFill>
              <a:latin typeface="Public Sans"/>
              <a:ea typeface="Public Sans"/>
              <a:cs typeface="Public Sans"/>
              <a:sym typeface="Public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136" name="Shape 136"/>
        <p:cNvGrpSpPr/>
        <p:nvPr/>
      </p:nvGrpSpPr>
      <p:grpSpPr>
        <a:xfrm>
          <a:off x="0" y="0"/>
          <a:ext cx="0" cy="0"/>
          <a:chOff x="0" y="0"/>
          <a:chExt cx="0" cy="0"/>
        </a:xfrm>
      </p:grpSpPr>
      <p:sp>
        <p:nvSpPr>
          <p:cNvPr id="137" name="Google Shape;137;p26"/>
          <p:cNvSpPr txBox="1"/>
          <p:nvPr/>
        </p:nvSpPr>
        <p:spPr>
          <a:xfrm>
            <a:off x="503435" y="471488"/>
            <a:ext cx="8115300" cy="2925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i="0" lang="en" sz="1900" u="none" cap="none" strike="noStrike">
                <a:solidFill>
                  <a:srgbClr val="2B2C30"/>
                </a:solidFill>
                <a:latin typeface="Public Sans"/>
                <a:ea typeface="Public Sans"/>
                <a:cs typeface="Public Sans"/>
                <a:sym typeface="Public Sans"/>
              </a:rPr>
              <a:t>AGENDA</a:t>
            </a:r>
            <a:endParaRPr sz="700"/>
          </a:p>
        </p:txBody>
      </p:sp>
      <p:cxnSp>
        <p:nvCxnSpPr>
          <p:cNvPr id="138" name="Google Shape;138;p26"/>
          <p:cNvCxnSpPr/>
          <p:nvPr/>
        </p:nvCxnSpPr>
        <p:spPr>
          <a:xfrm flipH="1" rot="10800000">
            <a:off x="514347" y="880435"/>
            <a:ext cx="8115300" cy="19200"/>
          </a:xfrm>
          <a:prstGeom prst="straightConnector1">
            <a:avLst/>
          </a:prstGeom>
          <a:noFill/>
          <a:ln cap="flat" cmpd="sng" w="9525">
            <a:solidFill>
              <a:srgbClr val="2B2C30"/>
            </a:solidFill>
            <a:prstDash val="solid"/>
            <a:round/>
            <a:headEnd len="sm" w="sm" type="none"/>
            <a:tailEnd len="sm" w="sm" type="none"/>
          </a:ln>
        </p:spPr>
      </p:cxnSp>
      <p:sp>
        <p:nvSpPr>
          <p:cNvPr id="139" name="Google Shape;139;p26"/>
          <p:cNvSpPr txBox="1"/>
          <p:nvPr/>
        </p:nvSpPr>
        <p:spPr>
          <a:xfrm>
            <a:off x="514345" y="1061145"/>
            <a:ext cx="3938700" cy="2948400"/>
          </a:xfrm>
          <a:prstGeom prst="rect">
            <a:avLst/>
          </a:prstGeom>
          <a:noFill/>
          <a:ln>
            <a:noFill/>
          </a:ln>
        </p:spPr>
        <p:txBody>
          <a:bodyPr anchorCtr="0" anchor="t" bIns="0" lIns="0" spcFirstLastPara="1" rIns="0" wrap="square" tIns="0">
            <a:spAutoFit/>
          </a:bodyPr>
          <a:lstStyle/>
          <a:p>
            <a:pPr indent="-139700" lvl="1" marL="304800" marR="0" rtl="0" algn="l">
              <a:lnSpc>
                <a:spcPct val="187031"/>
              </a:lnSpc>
              <a:spcBef>
                <a:spcPts val="0"/>
              </a:spcBef>
              <a:spcAft>
                <a:spcPts val="0"/>
              </a:spcAft>
              <a:buClr>
                <a:srgbClr val="2B2C30"/>
              </a:buClr>
              <a:buSzPts val="1200"/>
              <a:buFont typeface="Public Sans"/>
              <a:buChar char="•"/>
            </a:pPr>
            <a:r>
              <a:rPr lang="en" sz="1200">
                <a:solidFill>
                  <a:srgbClr val="2B2C30"/>
                </a:solidFill>
                <a:latin typeface="Public Sans"/>
                <a:ea typeface="Public Sans"/>
                <a:cs typeface="Public Sans"/>
                <a:sym typeface="Public Sans"/>
              </a:rPr>
              <a:t>Project Overview – Project Definition</a:t>
            </a:r>
            <a:endParaRPr sz="1200">
              <a:latin typeface="Public Sans"/>
              <a:ea typeface="Public Sans"/>
              <a:cs typeface="Public Sans"/>
              <a:sym typeface="Public Sans"/>
            </a:endParaRPr>
          </a:p>
          <a:p>
            <a:pPr indent="-139700" lvl="1" marL="304800" marR="0" rtl="0" algn="l">
              <a:lnSpc>
                <a:spcPct val="187031"/>
              </a:lnSpc>
              <a:spcBef>
                <a:spcPts val="0"/>
              </a:spcBef>
              <a:spcAft>
                <a:spcPts val="0"/>
              </a:spcAft>
              <a:buClr>
                <a:srgbClr val="2B2C30"/>
              </a:buClr>
              <a:buSzPts val="1200"/>
              <a:buFont typeface="Public Sans"/>
              <a:buChar char="•"/>
            </a:pPr>
            <a:r>
              <a:rPr lang="en" sz="1200">
                <a:solidFill>
                  <a:srgbClr val="2B2C30"/>
                </a:solidFill>
                <a:latin typeface="Public Sans"/>
                <a:ea typeface="Public Sans"/>
                <a:cs typeface="Public Sans"/>
                <a:sym typeface="Public Sans"/>
              </a:rPr>
              <a:t>Strategy Overview</a:t>
            </a:r>
            <a:endParaRPr sz="1200">
              <a:solidFill>
                <a:srgbClr val="2B2C30"/>
              </a:solidFill>
              <a:latin typeface="Public Sans"/>
              <a:ea typeface="Public Sans"/>
              <a:cs typeface="Public Sans"/>
              <a:sym typeface="Public Sans"/>
            </a:endParaRPr>
          </a:p>
          <a:p>
            <a:pPr indent="-139700" lvl="1" marL="304800" marR="0" rtl="0" algn="l">
              <a:lnSpc>
                <a:spcPct val="187031"/>
              </a:lnSpc>
              <a:spcBef>
                <a:spcPts val="0"/>
              </a:spcBef>
              <a:spcAft>
                <a:spcPts val="0"/>
              </a:spcAft>
              <a:buClr>
                <a:srgbClr val="2B2C30"/>
              </a:buClr>
              <a:buSzPts val="1200"/>
              <a:buFont typeface="Public Sans"/>
              <a:buChar char="•"/>
            </a:pPr>
            <a:r>
              <a:rPr lang="en" sz="1200">
                <a:solidFill>
                  <a:srgbClr val="2B2C30"/>
                </a:solidFill>
                <a:latin typeface="Public Sans"/>
                <a:ea typeface="Public Sans"/>
                <a:cs typeface="Public Sans"/>
                <a:sym typeface="Public Sans"/>
              </a:rPr>
              <a:t>Loan Data Set</a:t>
            </a:r>
            <a:endParaRPr sz="1200">
              <a:latin typeface="Public Sans"/>
              <a:ea typeface="Public Sans"/>
              <a:cs typeface="Public Sans"/>
              <a:sym typeface="Public Sans"/>
            </a:endParaRPr>
          </a:p>
          <a:p>
            <a:pPr indent="-139700" lvl="1" marL="304800" marR="0" rtl="0" algn="l">
              <a:lnSpc>
                <a:spcPct val="187031"/>
              </a:lnSpc>
              <a:spcBef>
                <a:spcPts val="0"/>
              </a:spcBef>
              <a:spcAft>
                <a:spcPts val="0"/>
              </a:spcAft>
              <a:buClr>
                <a:srgbClr val="2B2C30"/>
              </a:buClr>
              <a:buSzPts val="1200"/>
              <a:buFont typeface="Public Sans"/>
              <a:buChar char="•"/>
            </a:pPr>
            <a:r>
              <a:rPr lang="en" sz="1200">
                <a:solidFill>
                  <a:srgbClr val="2B2C30"/>
                </a:solidFill>
                <a:latin typeface="Public Sans"/>
                <a:ea typeface="Public Sans"/>
                <a:cs typeface="Public Sans"/>
                <a:sym typeface="Public Sans"/>
              </a:rPr>
              <a:t>Data Preparation</a:t>
            </a:r>
            <a:endParaRPr sz="1200">
              <a:latin typeface="Public Sans"/>
              <a:ea typeface="Public Sans"/>
              <a:cs typeface="Public Sans"/>
              <a:sym typeface="Public Sans"/>
            </a:endParaRPr>
          </a:p>
          <a:p>
            <a:pPr indent="-139700" lvl="1" marL="304800" marR="0" rtl="0" algn="l">
              <a:lnSpc>
                <a:spcPct val="187031"/>
              </a:lnSpc>
              <a:spcBef>
                <a:spcPts val="0"/>
              </a:spcBef>
              <a:spcAft>
                <a:spcPts val="0"/>
              </a:spcAft>
              <a:buClr>
                <a:srgbClr val="2B2C30"/>
              </a:buClr>
              <a:buSzPts val="1200"/>
              <a:buFont typeface="Public Sans"/>
              <a:buChar char="•"/>
            </a:pPr>
            <a:r>
              <a:rPr lang="en" sz="1200">
                <a:solidFill>
                  <a:srgbClr val="2B2C30"/>
                </a:solidFill>
                <a:latin typeface="Public Sans"/>
                <a:ea typeface="Public Sans"/>
                <a:cs typeface="Public Sans"/>
                <a:sym typeface="Public Sans"/>
              </a:rPr>
              <a:t>Model Evaluation</a:t>
            </a:r>
            <a:endParaRPr sz="1200">
              <a:latin typeface="Public Sans"/>
              <a:ea typeface="Public Sans"/>
              <a:cs typeface="Public Sans"/>
              <a:sym typeface="Public Sans"/>
            </a:endParaRPr>
          </a:p>
          <a:p>
            <a:pPr indent="-139700" lvl="1" marL="304800" marR="0" rtl="0" algn="l">
              <a:lnSpc>
                <a:spcPct val="187031"/>
              </a:lnSpc>
              <a:spcBef>
                <a:spcPts val="0"/>
              </a:spcBef>
              <a:spcAft>
                <a:spcPts val="0"/>
              </a:spcAft>
              <a:buClr>
                <a:srgbClr val="2B2C30"/>
              </a:buClr>
              <a:buSzPts val="1200"/>
              <a:buFont typeface="Public Sans"/>
              <a:buChar char="•"/>
            </a:pPr>
            <a:r>
              <a:rPr lang="en" sz="1200">
                <a:solidFill>
                  <a:srgbClr val="2B2C30"/>
                </a:solidFill>
                <a:latin typeface="Public Sans"/>
                <a:ea typeface="Public Sans"/>
                <a:cs typeface="Public Sans"/>
                <a:sym typeface="Public Sans"/>
              </a:rPr>
              <a:t>Model Performance and Metrics</a:t>
            </a:r>
            <a:endParaRPr sz="1200">
              <a:solidFill>
                <a:srgbClr val="2B2C30"/>
              </a:solidFill>
              <a:latin typeface="Public Sans"/>
              <a:ea typeface="Public Sans"/>
              <a:cs typeface="Public Sans"/>
              <a:sym typeface="Public Sans"/>
            </a:endParaRPr>
          </a:p>
          <a:p>
            <a:pPr indent="-139700" lvl="1" marL="304800" marR="0" rtl="0" algn="l">
              <a:lnSpc>
                <a:spcPct val="187031"/>
              </a:lnSpc>
              <a:spcBef>
                <a:spcPts val="0"/>
              </a:spcBef>
              <a:spcAft>
                <a:spcPts val="0"/>
              </a:spcAft>
              <a:buClr>
                <a:srgbClr val="2B2C30"/>
              </a:buClr>
              <a:buSzPts val="1200"/>
              <a:buFont typeface="Public Sans"/>
              <a:buChar char="•"/>
            </a:pPr>
            <a:r>
              <a:rPr lang="en" sz="1200">
                <a:solidFill>
                  <a:srgbClr val="2B2C30"/>
                </a:solidFill>
                <a:latin typeface="Public Sans"/>
                <a:ea typeface="Public Sans"/>
                <a:cs typeface="Public Sans"/>
                <a:sym typeface="Public Sans"/>
              </a:rPr>
              <a:t>Results and Recommendations</a:t>
            </a:r>
            <a:endParaRPr sz="1200">
              <a:solidFill>
                <a:srgbClr val="2B2C30"/>
              </a:solidFill>
              <a:latin typeface="Public Sans"/>
              <a:ea typeface="Public Sans"/>
              <a:cs typeface="Public Sans"/>
              <a:sym typeface="Public Sans"/>
            </a:endParaRPr>
          </a:p>
          <a:p>
            <a:pPr indent="-139700" lvl="1" marL="304800" marR="0" rtl="0" algn="l">
              <a:lnSpc>
                <a:spcPct val="187031"/>
              </a:lnSpc>
              <a:spcBef>
                <a:spcPts val="0"/>
              </a:spcBef>
              <a:spcAft>
                <a:spcPts val="0"/>
              </a:spcAft>
              <a:buClr>
                <a:srgbClr val="2B2C30"/>
              </a:buClr>
              <a:buSzPts val="1200"/>
              <a:buFont typeface="Arial"/>
              <a:buChar char="•"/>
            </a:pPr>
            <a:r>
              <a:rPr lang="en" sz="1200">
                <a:solidFill>
                  <a:srgbClr val="2B2C30"/>
                </a:solidFill>
                <a:latin typeface="Public Sans"/>
                <a:ea typeface="Public Sans"/>
                <a:cs typeface="Public Sans"/>
                <a:sym typeface="Public Sans"/>
              </a:rPr>
              <a:t>S</a:t>
            </a:r>
            <a:r>
              <a:rPr lang="en" sz="1200">
                <a:solidFill>
                  <a:schemeClr val="dk1"/>
                </a:solidFill>
                <a:latin typeface="Public Sans"/>
                <a:ea typeface="Public Sans"/>
                <a:cs typeface="Public Sans"/>
                <a:sym typeface="Public Sans"/>
              </a:rPr>
              <a:t>pecific Business Cases</a:t>
            </a:r>
            <a:endParaRPr sz="1200">
              <a:solidFill>
                <a:schemeClr val="dk1"/>
              </a:solidFill>
              <a:latin typeface="Public Sans"/>
              <a:ea typeface="Public Sans"/>
              <a:cs typeface="Public Sans"/>
              <a:sym typeface="Public Sans"/>
            </a:endParaRPr>
          </a:p>
          <a:p>
            <a:pPr indent="-139700" lvl="1" marL="304800" marR="0" rtl="0" algn="l">
              <a:lnSpc>
                <a:spcPct val="187031"/>
              </a:lnSpc>
              <a:spcBef>
                <a:spcPts val="0"/>
              </a:spcBef>
              <a:spcAft>
                <a:spcPts val="0"/>
              </a:spcAft>
              <a:buClr>
                <a:schemeClr val="dk1"/>
              </a:buClr>
              <a:buSzPts val="1200"/>
              <a:buFont typeface="Public Sans"/>
              <a:buChar char="•"/>
            </a:pPr>
            <a:r>
              <a:rPr lang="en" sz="1200">
                <a:solidFill>
                  <a:schemeClr val="dk1"/>
                </a:solidFill>
                <a:latin typeface="Public Sans"/>
                <a:ea typeface="Public Sans"/>
                <a:cs typeface="Public Sans"/>
                <a:sym typeface="Public Sans"/>
              </a:rPr>
              <a:t>Conclusions</a:t>
            </a:r>
            <a:endParaRPr sz="1200">
              <a:solidFill>
                <a:schemeClr val="dk1"/>
              </a:solidFill>
              <a:latin typeface="Public Sans"/>
              <a:ea typeface="Public Sans"/>
              <a:cs typeface="Public Sans"/>
              <a:sym typeface="Public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143" name="Shape 143"/>
        <p:cNvGrpSpPr/>
        <p:nvPr/>
      </p:nvGrpSpPr>
      <p:grpSpPr>
        <a:xfrm>
          <a:off x="0" y="0"/>
          <a:ext cx="0" cy="0"/>
          <a:chOff x="0" y="0"/>
          <a:chExt cx="0" cy="0"/>
        </a:xfrm>
      </p:grpSpPr>
      <p:sp>
        <p:nvSpPr>
          <p:cNvPr id="144" name="Google Shape;144;p27"/>
          <p:cNvSpPr txBox="1"/>
          <p:nvPr/>
        </p:nvSpPr>
        <p:spPr>
          <a:xfrm>
            <a:off x="503435" y="471488"/>
            <a:ext cx="8115300" cy="2925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lang="en" sz="1900">
                <a:solidFill>
                  <a:srgbClr val="2B2C30"/>
                </a:solidFill>
                <a:latin typeface="Public Sans"/>
                <a:ea typeface="Public Sans"/>
                <a:cs typeface="Public Sans"/>
                <a:sym typeface="Public Sans"/>
              </a:rPr>
              <a:t>Project Overview</a:t>
            </a:r>
            <a:endParaRPr sz="700"/>
          </a:p>
        </p:txBody>
      </p:sp>
      <p:cxnSp>
        <p:nvCxnSpPr>
          <p:cNvPr id="145" name="Google Shape;145;p27"/>
          <p:cNvCxnSpPr/>
          <p:nvPr/>
        </p:nvCxnSpPr>
        <p:spPr>
          <a:xfrm flipH="1" rot="10800000">
            <a:off x="514347" y="880435"/>
            <a:ext cx="8115300" cy="19200"/>
          </a:xfrm>
          <a:prstGeom prst="straightConnector1">
            <a:avLst/>
          </a:prstGeom>
          <a:noFill/>
          <a:ln cap="flat" cmpd="sng" w="9525">
            <a:solidFill>
              <a:srgbClr val="2B2C30"/>
            </a:solidFill>
            <a:prstDash val="solid"/>
            <a:round/>
            <a:headEnd len="sm" w="sm" type="none"/>
            <a:tailEnd len="sm" w="sm" type="none"/>
          </a:ln>
        </p:spPr>
      </p:cxnSp>
      <p:sp>
        <p:nvSpPr>
          <p:cNvPr id="146" name="Google Shape;146;p27"/>
          <p:cNvSpPr txBox="1"/>
          <p:nvPr/>
        </p:nvSpPr>
        <p:spPr>
          <a:xfrm>
            <a:off x="281750" y="1112900"/>
            <a:ext cx="8414100" cy="3771600"/>
          </a:xfrm>
          <a:prstGeom prst="rect">
            <a:avLst/>
          </a:prstGeom>
          <a:noFill/>
          <a:ln>
            <a:noFill/>
          </a:ln>
        </p:spPr>
        <p:txBody>
          <a:bodyPr anchorCtr="0" anchor="t" bIns="0" lIns="0" spcFirstLastPara="1" rIns="0" wrap="square" tIns="0">
            <a:spAutoFit/>
          </a:bodyPr>
          <a:lstStyle/>
          <a:p>
            <a:pPr indent="0" lvl="0" marL="0" marR="0" rtl="0" algn="l">
              <a:lnSpc>
                <a:spcPct val="150017"/>
              </a:lnSpc>
              <a:spcBef>
                <a:spcPts val="0"/>
              </a:spcBef>
              <a:spcAft>
                <a:spcPts val="0"/>
              </a:spcAft>
              <a:buNone/>
            </a:pPr>
            <a:r>
              <a:rPr lang="en">
                <a:solidFill>
                  <a:srgbClr val="2B2C30"/>
                </a:solidFill>
                <a:latin typeface="Public Sans"/>
                <a:ea typeface="Public Sans"/>
                <a:cs typeface="Public Sans"/>
                <a:sym typeface="Public Sans"/>
              </a:rPr>
              <a:t>ML-Analytics has been tasked to provide ABC Loans with </a:t>
            </a:r>
            <a:r>
              <a:rPr lang="en">
                <a:solidFill>
                  <a:srgbClr val="2B2C30"/>
                </a:solidFill>
                <a:latin typeface="Public Sans"/>
                <a:ea typeface="Public Sans"/>
                <a:cs typeface="Public Sans"/>
                <a:sym typeface="Public Sans"/>
              </a:rPr>
              <a:t>machine</a:t>
            </a:r>
            <a:r>
              <a:rPr lang="en">
                <a:solidFill>
                  <a:srgbClr val="2B2C30"/>
                </a:solidFill>
                <a:latin typeface="Public Sans"/>
                <a:ea typeface="Public Sans"/>
                <a:cs typeface="Public Sans"/>
                <a:sym typeface="Public Sans"/>
              </a:rPr>
              <a:t> learning (ML) modeling recommendations to predict the probability a loan defaults for future clientele. The goal is to deliver to the client the best prediction model/s for identifying loan defaults utilizing data analysis and </a:t>
            </a:r>
            <a:r>
              <a:rPr lang="en">
                <a:solidFill>
                  <a:srgbClr val="2B2C30"/>
                </a:solidFill>
                <a:latin typeface="Public Sans"/>
                <a:ea typeface="Public Sans"/>
                <a:cs typeface="Public Sans"/>
                <a:sym typeface="Public Sans"/>
              </a:rPr>
              <a:t>machine</a:t>
            </a:r>
            <a:r>
              <a:rPr lang="en">
                <a:solidFill>
                  <a:srgbClr val="2B2C30"/>
                </a:solidFill>
                <a:latin typeface="Public Sans"/>
                <a:ea typeface="Public Sans"/>
                <a:cs typeface="Public Sans"/>
                <a:sym typeface="Public Sans"/>
              </a:rPr>
              <a:t> learning techniques. The client has provided its existing loan application data set for the task and provided objectives to be solved for.  </a:t>
            </a:r>
            <a:endParaRPr>
              <a:solidFill>
                <a:srgbClr val="2B2C30"/>
              </a:solidFill>
              <a:latin typeface="Public Sans"/>
              <a:ea typeface="Public Sans"/>
              <a:cs typeface="Public Sans"/>
              <a:sym typeface="Public Sans"/>
            </a:endParaRPr>
          </a:p>
          <a:p>
            <a:pPr indent="0" lvl="0" marL="0" marR="0" rtl="0" algn="l">
              <a:lnSpc>
                <a:spcPct val="150017"/>
              </a:lnSpc>
              <a:spcBef>
                <a:spcPts val="0"/>
              </a:spcBef>
              <a:spcAft>
                <a:spcPts val="0"/>
              </a:spcAft>
              <a:buNone/>
            </a:pPr>
            <a:r>
              <a:t/>
            </a:r>
            <a:endParaRPr>
              <a:solidFill>
                <a:srgbClr val="2B2C30"/>
              </a:solidFill>
              <a:latin typeface="Public Sans"/>
              <a:ea typeface="Public Sans"/>
              <a:cs typeface="Public Sans"/>
              <a:sym typeface="Public Sans"/>
            </a:endParaRPr>
          </a:p>
          <a:p>
            <a:pPr indent="0" lvl="0" marL="0" marR="0" rtl="0" algn="l">
              <a:lnSpc>
                <a:spcPct val="150017"/>
              </a:lnSpc>
              <a:spcBef>
                <a:spcPts val="0"/>
              </a:spcBef>
              <a:spcAft>
                <a:spcPts val="0"/>
              </a:spcAft>
              <a:buNone/>
            </a:pPr>
            <a:r>
              <a:rPr lang="en">
                <a:solidFill>
                  <a:srgbClr val="2B2C30"/>
                </a:solidFill>
                <a:latin typeface="Public Sans"/>
                <a:ea typeface="Public Sans"/>
                <a:cs typeface="Public Sans"/>
                <a:sym typeface="Public Sans"/>
              </a:rPr>
              <a:t>Project Deliverables:</a:t>
            </a:r>
            <a:endParaRPr>
              <a:solidFill>
                <a:srgbClr val="2B2C30"/>
              </a:solidFill>
              <a:latin typeface="Public Sans"/>
              <a:ea typeface="Public Sans"/>
              <a:cs typeface="Public Sans"/>
              <a:sym typeface="Public Sans"/>
            </a:endParaRPr>
          </a:p>
          <a:p>
            <a:pPr indent="-317500" lvl="0" marL="457200" marR="0" rtl="0" algn="l">
              <a:lnSpc>
                <a:spcPct val="150017"/>
              </a:lnSpc>
              <a:spcBef>
                <a:spcPts val="0"/>
              </a:spcBef>
              <a:spcAft>
                <a:spcPts val="0"/>
              </a:spcAft>
              <a:buClr>
                <a:srgbClr val="2B2C30"/>
              </a:buClr>
              <a:buSzPts val="1400"/>
              <a:buFont typeface="Public Sans"/>
              <a:buChar char="●"/>
            </a:pPr>
            <a:r>
              <a:rPr b="1" lang="en">
                <a:solidFill>
                  <a:srgbClr val="2B2C30"/>
                </a:solidFill>
                <a:latin typeface="Public Sans"/>
                <a:ea typeface="Public Sans"/>
                <a:cs typeface="Public Sans"/>
                <a:sym typeface="Public Sans"/>
              </a:rPr>
              <a:t>Identify</a:t>
            </a:r>
            <a:r>
              <a:rPr lang="en">
                <a:solidFill>
                  <a:srgbClr val="2B2C30"/>
                </a:solidFill>
                <a:latin typeface="Public Sans"/>
                <a:ea typeface="Public Sans"/>
                <a:cs typeface="Public Sans"/>
                <a:sym typeface="Public Sans"/>
              </a:rPr>
              <a:t> the best classifier to utilize for predicting defaulting on a loan.</a:t>
            </a:r>
            <a:endParaRPr>
              <a:solidFill>
                <a:srgbClr val="2B2C30"/>
              </a:solidFill>
              <a:latin typeface="Public Sans"/>
              <a:ea typeface="Public Sans"/>
              <a:cs typeface="Public Sans"/>
              <a:sym typeface="Public Sans"/>
            </a:endParaRPr>
          </a:p>
          <a:p>
            <a:pPr indent="-317500" lvl="0" marL="457200" marR="0" rtl="0" algn="l">
              <a:lnSpc>
                <a:spcPct val="150017"/>
              </a:lnSpc>
              <a:spcBef>
                <a:spcPts val="0"/>
              </a:spcBef>
              <a:spcAft>
                <a:spcPts val="0"/>
              </a:spcAft>
              <a:buClr>
                <a:srgbClr val="2B2C30"/>
              </a:buClr>
              <a:buSzPts val="1400"/>
              <a:buFont typeface="Public Sans"/>
              <a:buChar char="●"/>
            </a:pPr>
            <a:r>
              <a:rPr b="1" lang="en">
                <a:solidFill>
                  <a:srgbClr val="2B2C30"/>
                </a:solidFill>
                <a:latin typeface="Public Sans"/>
                <a:ea typeface="Public Sans"/>
                <a:cs typeface="Public Sans"/>
                <a:sym typeface="Public Sans"/>
              </a:rPr>
              <a:t>Recommend</a:t>
            </a:r>
            <a:r>
              <a:rPr lang="en">
                <a:solidFill>
                  <a:srgbClr val="2B2C30"/>
                </a:solidFill>
                <a:latin typeface="Public Sans"/>
                <a:ea typeface="Public Sans"/>
                <a:cs typeface="Public Sans"/>
                <a:sym typeface="Public Sans"/>
              </a:rPr>
              <a:t> best modeling classifiers based on </a:t>
            </a:r>
            <a:r>
              <a:rPr lang="en">
                <a:solidFill>
                  <a:srgbClr val="2B2C30"/>
                </a:solidFill>
                <a:latin typeface="Public Sans"/>
                <a:ea typeface="Public Sans"/>
                <a:cs typeface="Public Sans"/>
                <a:sym typeface="Public Sans"/>
              </a:rPr>
              <a:t>client </a:t>
            </a:r>
            <a:r>
              <a:rPr lang="en">
                <a:solidFill>
                  <a:srgbClr val="2B2C30"/>
                </a:solidFill>
                <a:latin typeface="Public Sans"/>
                <a:ea typeface="Public Sans"/>
                <a:cs typeface="Public Sans"/>
                <a:sym typeface="Public Sans"/>
              </a:rPr>
              <a:t>presented business cases.</a:t>
            </a:r>
            <a:endParaRPr>
              <a:solidFill>
                <a:srgbClr val="2B2C30"/>
              </a:solidFill>
              <a:latin typeface="Public Sans"/>
              <a:ea typeface="Public Sans"/>
              <a:cs typeface="Public Sans"/>
              <a:sym typeface="Public Sans"/>
            </a:endParaRPr>
          </a:p>
          <a:p>
            <a:pPr indent="-317500" lvl="0" marL="457200" rtl="0" algn="l">
              <a:lnSpc>
                <a:spcPct val="150017"/>
              </a:lnSpc>
              <a:spcBef>
                <a:spcPts val="0"/>
              </a:spcBef>
              <a:spcAft>
                <a:spcPts val="0"/>
              </a:spcAft>
              <a:buClr>
                <a:srgbClr val="2B2C30"/>
              </a:buClr>
              <a:buSzPts val="1400"/>
              <a:buFont typeface="Public Sans"/>
              <a:buChar char="●"/>
            </a:pPr>
            <a:r>
              <a:rPr b="1" lang="en">
                <a:solidFill>
                  <a:srgbClr val="2B2C30"/>
                </a:solidFill>
                <a:latin typeface="Public Sans"/>
                <a:ea typeface="Public Sans"/>
                <a:cs typeface="Public Sans"/>
                <a:sym typeface="Public Sans"/>
              </a:rPr>
              <a:t>Provide</a:t>
            </a:r>
            <a:r>
              <a:rPr lang="en">
                <a:solidFill>
                  <a:srgbClr val="2B2C30"/>
                </a:solidFill>
                <a:latin typeface="Public Sans"/>
                <a:ea typeface="Public Sans"/>
                <a:cs typeface="Public Sans"/>
                <a:sym typeface="Public Sans"/>
              </a:rPr>
              <a:t> recommendations for risk assessment and gender business use cases. </a:t>
            </a:r>
            <a:endParaRPr>
              <a:solidFill>
                <a:srgbClr val="2B2C30"/>
              </a:solidFill>
              <a:latin typeface="Public Sans"/>
              <a:ea typeface="Public Sans"/>
              <a:cs typeface="Public Sans"/>
              <a:sym typeface="Public Sans"/>
            </a:endParaRPr>
          </a:p>
          <a:p>
            <a:pPr indent="0" lvl="0" marL="457200" rtl="0" algn="l">
              <a:lnSpc>
                <a:spcPct val="150017"/>
              </a:lnSpc>
              <a:spcBef>
                <a:spcPts val="0"/>
              </a:spcBef>
              <a:spcAft>
                <a:spcPts val="0"/>
              </a:spcAft>
              <a:buNone/>
            </a:pPr>
            <a:r>
              <a:t/>
            </a:r>
            <a:endParaRPr>
              <a:solidFill>
                <a:srgbClr val="2B2C30"/>
              </a:solidFill>
              <a:latin typeface="Public Sans"/>
              <a:ea typeface="Public Sans"/>
              <a:cs typeface="Public Sans"/>
              <a:sym typeface="Public Sans"/>
            </a:endParaRPr>
          </a:p>
          <a:p>
            <a:pPr indent="0" lvl="0" marL="0" marR="0" rtl="0" algn="l">
              <a:lnSpc>
                <a:spcPct val="150017"/>
              </a:lnSpc>
              <a:spcBef>
                <a:spcPts val="0"/>
              </a:spcBef>
              <a:spcAft>
                <a:spcPts val="0"/>
              </a:spcAft>
              <a:buNone/>
            </a:pPr>
            <a:r>
              <a:rPr b="1" lang="en">
                <a:solidFill>
                  <a:srgbClr val="2B2C30"/>
                </a:solidFill>
                <a:latin typeface="Public Sans"/>
                <a:ea typeface="Public Sans"/>
                <a:cs typeface="Public Sans"/>
                <a:sym typeface="Public Sans"/>
              </a:rPr>
              <a:t>GOAL:</a:t>
            </a:r>
            <a:r>
              <a:rPr lang="en">
                <a:solidFill>
                  <a:srgbClr val="2B2C30"/>
                </a:solidFill>
                <a:latin typeface="Public Sans"/>
                <a:ea typeface="Public Sans"/>
                <a:cs typeface="Public Sans"/>
                <a:sym typeface="Public Sans"/>
              </a:rPr>
              <a:t> Provide the best predictive model for identifying loan defaults for ABC Loans.</a:t>
            </a:r>
            <a:endParaRPr>
              <a:solidFill>
                <a:srgbClr val="2B2C30"/>
              </a:solidFill>
              <a:latin typeface="Public Sans"/>
              <a:ea typeface="Public Sans"/>
              <a:cs typeface="Public Sans"/>
              <a:sym typeface="Public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150" name="Shape 150"/>
        <p:cNvGrpSpPr/>
        <p:nvPr/>
      </p:nvGrpSpPr>
      <p:grpSpPr>
        <a:xfrm>
          <a:off x="0" y="0"/>
          <a:ext cx="0" cy="0"/>
          <a:chOff x="0" y="0"/>
          <a:chExt cx="0" cy="0"/>
        </a:xfrm>
      </p:grpSpPr>
      <p:sp>
        <p:nvSpPr>
          <p:cNvPr id="151" name="Google Shape;151;p28"/>
          <p:cNvSpPr txBox="1"/>
          <p:nvPr/>
        </p:nvSpPr>
        <p:spPr>
          <a:xfrm>
            <a:off x="503425" y="471500"/>
            <a:ext cx="8115300" cy="2925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lang="en" sz="1900">
                <a:solidFill>
                  <a:srgbClr val="2B2C30"/>
                </a:solidFill>
                <a:latin typeface="Public Sans"/>
                <a:ea typeface="Public Sans"/>
                <a:cs typeface="Public Sans"/>
                <a:sym typeface="Public Sans"/>
              </a:rPr>
              <a:t>Strategy Overview - </a:t>
            </a:r>
            <a:r>
              <a:rPr b="1" lang="en" sz="1900">
                <a:solidFill>
                  <a:srgbClr val="2B2C30"/>
                </a:solidFill>
                <a:latin typeface="Public Sans"/>
                <a:ea typeface="Public Sans"/>
                <a:cs typeface="Public Sans"/>
                <a:sym typeface="Public Sans"/>
              </a:rPr>
              <a:t>Objectives and Key Results (OKRs)</a:t>
            </a:r>
            <a:endParaRPr b="1" sz="1900">
              <a:solidFill>
                <a:srgbClr val="2B2C30"/>
              </a:solidFill>
              <a:latin typeface="Public Sans"/>
              <a:ea typeface="Public Sans"/>
              <a:cs typeface="Public Sans"/>
              <a:sym typeface="Public Sans"/>
            </a:endParaRPr>
          </a:p>
        </p:txBody>
      </p:sp>
      <p:cxnSp>
        <p:nvCxnSpPr>
          <p:cNvPr id="152" name="Google Shape;152;p28"/>
          <p:cNvCxnSpPr/>
          <p:nvPr/>
        </p:nvCxnSpPr>
        <p:spPr>
          <a:xfrm flipH="1" rot="10800000">
            <a:off x="514347" y="880435"/>
            <a:ext cx="8115300" cy="19200"/>
          </a:xfrm>
          <a:prstGeom prst="straightConnector1">
            <a:avLst/>
          </a:prstGeom>
          <a:noFill/>
          <a:ln cap="flat" cmpd="sng" w="9525">
            <a:solidFill>
              <a:srgbClr val="2B2C30"/>
            </a:solidFill>
            <a:prstDash val="solid"/>
            <a:round/>
            <a:headEnd len="sm" w="sm" type="none"/>
            <a:tailEnd len="sm" w="sm" type="none"/>
          </a:ln>
        </p:spPr>
      </p:cxnSp>
      <p:sp>
        <p:nvSpPr>
          <p:cNvPr id="153" name="Google Shape;153;p28"/>
          <p:cNvSpPr txBox="1"/>
          <p:nvPr/>
        </p:nvSpPr>
        <p:spPr>
          <a:xfrm>
            <a:off x="503425" y="3165400"/>
            <a:ext cx="8115300" cy="1508700"/>
          </a:xfrm>
          <a:prstGeom prst="rect">
            <a:avLst/>
          </a:prstGeom>
          <a:noFill/>
          <a:ln>
            <a:noFill/>
          </a:ln>
        </p:spPr>
        <p:txBody>
          <a:bodyPr anchorCtr="0" anchor="t" bIns="0" lIns="0" spcFirstLastPara="1" rIns="0" wrap="square" tIns="0">
            <a:spAutoFit/>
          </a:bodyPr>
          <a:lstStyle/>
          <a:p>
            <a:pPr indent="0" lvl="0" marL="0" marR="0" rtl="0" algn="l">
              <a:lnSpc>
                <a:spcPct val="150017"/>
              </a:lnSpc>
              <a:spcBef>
                <a:spcPts val="0"/>
              </a:spcBef>
              <a:spcAft>
                <a:spcPts val="0"/>
              </a:spcAft>
              <a:buNone/>
            </a:pPr>
            <a:r>
              <a:rPr lang="en">
                <a:solidFill>
                  <a:srgbClr val="2B2C30"/>
                </a:solidFill>
                <a:latin typeface="Public Sans"/>
                <a:ea typeface="Public Sans"/>
                <a:cs typeface="Public Sans"/>
                <a:sym typeface="Public Sans"/>
              </a:rPr>
              <a:t>Key benefits:</a:t>
            </a:r>
            <a:endParaRPr>
              <a:solidFill>
                <a:srgbClr val="2B2C30"/>
              </a:solidFill>
              <a:latin typeface="Public Sans"/>
              <a:ea typeface="Public Sans"/>
              <a:cs typeface="Public Sans"/>
              <a:sym typeface="Public Sans"/>
            </a:endParaRPr>
          </a:p>
          <a:p>
            <a:pPr indent="-317500" lvl="0" marL="457200" marR="0" rtl="0" algn="l">
              <a:lnSpc>
                <a:spcPct val="150017"/>
              </a:lnSpc>
              <a:spcBef>
                <a:spcPts val="0"/>
              </a:spcBef>
              <a:spcAft>
                <a:spcPts val="0"/>
              </a:spcAft>
              <a:buClr>
                <a:srgbClr val="2B2C30"/>
              </a:buClr>
              <a:buSzPts val="1400"/>
              <a:buFont typeface="Public Sans"/>
              <a:buChar char="●"/>
            </a:pPr>
            <a:r>
              <a:rPr b="1" lang="en">
                <a:solidFill>
                  <a:srgbClr val="2B2C30"/>
                </a:solidFill>
                <a:latin typeface="Public Sans"/>
                <a:ea typeface="Public Sans"/>
                <a:cs typeface="Public Sans"/>
                <a:sym typeface="Public Sans"/>
              </a:rPr>
              <a:t>Reduction</a:t>
            </a:r>
            <a:r>
              <a:rPr lang="en">
                <a:solidFill>
                  <a:srgbClr val="2B2C30"/>
                </a:solidFill>
                <a:latin typeface="Public Sans"/>
                <a:ea typeface="Public Sans"/>
                <a:cs typeface="Public Sans"/>
                <a:sym typeface="Public Sans"/>
              </a:rPr>
              <a:t> in total man hours to process defaulted loans.</a:t>
            </a:r>
            <a:endParaRPr>
              <a:solidFill>
                <a:srgbClr val="2B2C30"/>
              </a:solidFill>
              <a:latin typeface="Public Sans"/>
              <a:ea typeface="Public Sans"/>
              <a:cs typeface="Public Sans"/>
              <a:sym typeface="Public Sans"/>
            </a:endParaRPr>
          </a:p>
          <a:p>
            <a:pPr indent="-317500" lvl="0" marL="457200" marR="0" rtl="0" algn="l">
              <a:lnSpc>
                <a:spcPct val="150017"/>
              </a:lnSpc>
              <a:spcBef>
                <a:spcPts val="0"/>
              </a:spcBef>
              <a:spcAft>
                <a:spcPts val="0"/>
              </a:spcAft>
              <a:buClr>
                <a:srgbClr val="2B2C30"/>
              </a:buClr>
              <a:buSzPts val="1400"/>
              <a:buFont typeface="Public Sans"/>
              <a:buChar char="●"/>
            </a:pPr>
            <a:r>
              <a:rPr b="1" lang="en">
                <a:solidFill>
                  <a:srgbClr val="2B2C30"/>
                </a:solidFill>
                <a:latin typeface="Public Sans"/>
                <a:ea typeface="Public Sans"/>
                <a:cs typeface="Public Sans"/>
                <a:sym typeface="Public Sans"/>
              </a:rPr>
              <a:t>Improves</a:t>
            </a:r>
            <a:r>
              <a:rPr lang="en">
                <a:solidFill>
                  <a:srgbClr val="2B2C30"/>
                </a:solidFill>
                <a:latin typeface="Public Sans"/>
                <a:ea typeface="Public Sans"/>
                <a:cs typeface="Public Sans"/>
                <a:sym typeface="Public Sans"/>
              </a:rPr>
              <a:t> core competency, loan approval, provides value-add for clients and partners. </a:t>
            </a:r>
            <a:endParaRPr>
              <a:solidFill>
                <a:srgbClr val="2B2C30"/>
              </a:solidFill>
              <a:latin typeface="Public Sans"/>
              <a:ea typeface="Public Sans"/>
              <a:cs typeface="Public Sans"/>
              <a:sym typeface="Public Sans"/>
            </a:endParaRPr>
          </a:p>
          <a:p>
            <a:pPr indent="-317500" lvl="1" marL="914400" marR="0" rtl="0" algn="l">
              <a:lnSpc>
                <a:spcPct val="150017"/>
              </a:lnSpc>
              <a:spcBef>
                <a:spcPts val="0"/>
              </a:spcBef>
              <a:spcAft>
                <a:spcPts val="0"/>
              </a:spcAft>
              <a:buClr>
                <a:srgbClr val="2B2C30"/>
              </a:buClr>
              <a:buSzPts val="1400"/>
              <a:buFont typeface="Public Sans"/>
              <a:buChar char="○"/>
            </a:pPr>
            <a:r>
              <a:rPr lang="en">
                <a:solidFill>
                  <a:srgbClr val="2B2C30"/>
                </a:solidFill>
                <a:latin typeface="Public Sans"/>
                <a:ea typeface="Public Sans"/>
                <a:cs typeface="Public Sans"/>
                <a:sym typeface="Public Sans"/>
              </a:rPr>
              <a:t>Lead to other product initiatives, e.g. client risk calculator.</a:t>
            </a:r>
            <a:endParaRPr>
              <a:solidFill>
                <a:srgbClr val="2B2C30"/>
              </a:solidFill>
              <a:latin typeface="Public Sans"/>
              <a:ea typeface="Public Sans"/>
              <a:cs typeface="Public Sans"/>
              <a:sym typeface="Public Sans"/>
            </a:endParaRPr>
          </a:p>
          <a:p>
            <a:pPr indent="-317500" lvl="0" marL="457200" marR="0" rtl="0" algn="l">
              <a:lnSpc>
                <a:spcPct val="150017"/>
              </a:lnSpc>
              <a:spcBef>
                <a:spcPts val="0"/>
              </a:spcBef>
              <a:spcAft>
                <a:spcPts val="0"/>
              </a:spcAft>
              <a:buClr>
                <a:srgbClr val="2B2C30"/>
              </a:buClr>
              <a:buSzPts val="1400"/>
              <a:buFont typeface="Public Sans"/>
              <a:buChar char="●"/>
            </a:pPr>
            <a:r>
              <a:rPr b="1" lang="en">
                <a:solidFill>
                  <a:srgbClr val="2B2C30"/>
                </a:solidFill>
                <a:latin typeface="Public Sans"/>
                <a:ea typeface="Public Sans"/>
                <a:cs typeface="Public Sans"/>
                <a:sym typeface="Public Sans"/>
              </a:rPr>
              <a:t>Provides</a:t>
            </a:r>
            <a:r>
              <a:rPr lang="en">
                <a:solidFill>
                  <a:srgbClr val="2B2C30"/>
                </a:solidFill>
                <a:latin typeface="Public Sans"/>
                <a:ea typeface="Public Sans"/>
                <a:cs typeface="Public Sans"/>
                <a:sym typeface="Public Sans"/>
              </a:rPr>
              <a:t> better visibility of future projections and company roadmap.</a:t>
            </a:r>
            <a:endParaRPr>
              <a:solidFill>
                <a:srgbClr val="2B2C30"/>
              </a:solidFill>
              <a:latin typeface="Public Sans"/>
              <a:ea typeface="Public Sans"/>
              <a:cs typeface="Public Sans"/>
              <a:sym typeface="Public Sans"/>
            </a:endParaRPr>
          </a:p>
        </p:txBody>
      </p:sp>
      <p:graphicFrame>
        <p:nvGraphicFramePr>
          <p:cNvPr id="154" name="Google Shape;154;p28"/>
          <p:cNvGraphicFramePr/>
          <p:nvPr/>
        </p:nvGraphicFramePr>
        <p:xfrm>
          <a:off x="503425" y="1071222"/>
          <a:ext cx="3000000" cy="3000000"/>
        </p:xfrm>
        <a:graphic>
          <a:graphicData uri="http://schemas.openxmlformats.org/drawingml/2006/table">
            <a:tbl>
              <a:tblPr bandRow="1" firstRow="1">
                <a:noFill/>
                <a:tableStyleId>{1EA76E38-D829-400D-9264-D29B6077EA55}</a:tableStyleId>
              </a:tblPr>
              <a:tblGrid>
                <a:gridCol w="4057650"/>
                <a:gridCol w="4057650"/>
              </a:tblGrid>
              <a:tr h="278150">
                <a:tc>
                  <a:txBody>
                    <a:bodyPr/>
                    <a:lstStyle/>
                    <a:p>
                      <a:pPr indent="0" lvl="0" marL="0" marR="0" rtl="0" algn="l">
                        <a:lnSpc>
                          <a:spcPct val="100000"/>
                        </a:lnSpc>
                        <a:spcBef>
                          <a:spcPts val="0"/>
                        </a:spcBef>
                        <a:spcAft>
                          <a:spcPts val="0"/>
                        </a:spcAft>
                        <a:buClr>
                          <a:schemeClr val="dk1"/>
                        </a:buClr>
                        <a:buSzPts val="900"/>
                        <a:buFont typeface="Arial"/>
                        <a:buNone/>
                      </a:pPr>
                      <a:r>
                        <a:rPr lang="en" sz="1100" u="none" cap="none" strike="noStrike">
                          <a:latin typeface="Public Sans"/>
                          <a:ea typeface="Public Sans"/>
                          <a:cs typeface="Public Sans"/>
                          <a:sym typeface="Public Sans"/>
                        </a:rPr>
                        <a:t>Objectives</a:t>
                      </a:r>
                      <a:endParaRPr sz="1100">
                        <a:latin typeface="Public Sans"/>
                        <a:ea typeface="Public Sans"/>
                        <a:cs typeface="Public Sans"/>
                        <a:sym typeface="Public Sans"/>
                      </a:endParaRPr>
                    </a:p>
                  </a:txBody>
                  <a:tcPr marT="34300" marB="34300" marR="68600" marL="68600">
                    <a:solidFill>
                      <a:srgbClr val="A2A091"/>
                    </a:solidFill>
                  </a:tcPr>
                </a:tc>
                <a:tc>
                  <a:txBody>
                    <a:bodyPr/>
                    <a:lstStyle/>
                    <a:p>
                      <a:pPr indent="0" lvl="0" marL="0" marR="0" rtl="0" algn="l">
                        <a:lnSpc>
                          <a:spcPct val="100000"/>
                        </a:lnSpc>
                        <a:spcBef>
                          <a:spcPts val="0"/>
                        </a:spcBef>
                        <a:spcAft>
                          <a:spcPts val="0"/>
                        </a:spcAft>
                        <a:buClr>
                          <a:srgbClr val="000000"/>
                        </a:buClr>
                        <a:buSzPts val="900"/>
                        <a:buFont typeface="Arial"/>
                        <a:buNone/>
                      </a:pPr>
                      <a:r>
                        <a:rPr lang="en" sz="1100">
                          <a:latin typeface="Public Sans"/>
                          <a:ea typeface="Public Sans"/>
                          <a:cs typeface="Public Sans"/>
                          <a:sym typeface="Public Sans"/>
                        </a:rPr>
                        <a:t>Key </a:t>
                      </a:r>
                      <a:r>
                        <a:rPr lang="en" sz="1100">
                          <a:latin typeface="Public Sans"/>
                          <a:ea typeface="Public Sans"/>
                          <a:cs typeface="Public Sans"/>
                          <a:sym typeface="Public Sans"/>
                        </a:rPr>
                        <a:t>Results</a:t>
                      </a:r>
                      <a:endParaRPr sz="1100">
                        <a:latin typeface="Public Sans"/>
                        <a:ea typeface="Public Sans"/>
                        <a:cs typeface="Public Sans"/>
                        <a:sym typeface="Public Sans"/>
                      </a:endParaRPr>
                    </a:p>
                  </a:txBody>
                  <a:tcPr marT="34300" marB="34300" marR="68600" marL="68600">
                    <a:solidFill>
                      <a:srgbClr val="A2A091"/>
                    </a:solidFill>
                  </a:tcPr>
                </a:tc>
              </a:tr>
              <a:tr h="230325">
                <a:tc>
                  <a:txBody>
                    <a:bodyPr/>
                    <a:lstStyle/>
                    <a:p>
                      <a:pPr indent="0" lvl="0" marL="0" marR="0" rtl="0" algn="l">
                        <a:spcBef>
                          <a:spcPts val="0"/>
                        </a:spcBef>
                        <a:spcAft>
                          <a:spcPts val="0"/>
                        </a:spcAft>
                        <a:buNone/>
                      </a:pPr>
                      <a:r>
                        <a:rPr lang="en" sz="1200">
                          <a:latin typeface="Public Sans"/>
                          <a:ea typeface="Public Sans"/>
                          <a:cs typeface="Public Sans"/>
                          <a:sym typeface="Public Sans"/>
                        </a:rPr>
                        <a:t>Improve the loan default prediction model/engine.</a:t>
                      </a:r>
                      <a:endParaRPr sz="1200">
                        <a:latin typeface="Public Sans"/>
                        <a:ea typeface="Public Sans"/>
                        <a:cs typeface="Public Sans"/>
                        <a:sym typeface="Public Sans"/>
                      </a:endParaRPr>
                    </a:p>
                  </a:txBody>
                  <a:tcPr marT="34300" marB="34300" marR="68600" marL="68600"/>
                </a:tc>
                <a:tc>
                  <a:txBody>
                    <a:bodyPr/>
                    <a:lstStyle/>
                    <a:p>
                      <a:pPr indent="0" lvl="0" marL="0" marR="0" rtl="0" algn="l">
                        <a:lnSpc>
                          <a:spcPct val="100000"/>
                        </a:lnSpc>
                        <a:spcBef>
                          <a:spcPts val="0"/>
                        </a:spcBef>
                        <a:spcAft>
                          <a:spcPts val="0"/>
                        </a:spcAft>
                        <a:buClr>
                          <a:schemeClr val="dk1"/>
                        </a:buClr>
                        <a:buSzPts val="900"/>
                        <a:buFont typeface="Arial"/>
                        <a:buNone/>
                      </a:pPr>
                      <a:r>
                        <a:rPr lang="en" sz="1200">
                          <a:latin typeface="Public Sans"/>
                          <a:ea typeface="Public Sans"/>
                          <a:cs typeface="Public Sans"/>
                          <a:sym typeface="Public Sans"/>
                        </a:rPr>
                        <a:t>Provide the recommendation for the best modeling classifier.</a:t>
                      </a:r>
                      <a:endParaRPr sz="1200">
                        <a:latin typeface="Public Sans"/>
                        <a:ea typeface="Public Sans"/>
                        <a:cs typeface="Public Sans"/>
                        <a:sym typeface="Public Sans"/>
                      </a:endParaRPr>
                    </a:p>
                  </a:txBody>
                  <a:tcPr marT="34300" marB="34300" marR="68600" marL="68600"/>
                </a:tc>
              </a:tr>
              <a:tr h="230225">
                <a:tc>
                  <a:txBody>
                    <a:bodyPr/>
                    <a:lstStyle/>
                    <a:p>
                      <a:pPr indent="0" lvl="0" marL="0" marR="0" rtl="0" algn="l">
                        <a:spcBef>
                          <a:spcPts val="0"/>
                        </a:spcBef>
                        <a:spcAft>
                          <a:spcPts val="0"/>
                        </a:spcAft>
                        <a:buClr>
                          <a:srgbClr val="000000"/>
                        </a:buClr>
                        <a:buFont typeface="Arial"/>
                        <a:buNone/>
                      </a:pPr>
                      <a:r>
                        <a:rPr lang="en" sz="1200">
                          <a:latin typeface="Public Sans"/>
                          <a:ea typeface="Public Sans"/>
                          <a:cs typeface="Public Sans"/>
                          <a:sym typeface="Public Sans"/>
                        </a:rPr>
                        <a:t>Provide scenario insights for loan default predictions.</a:t>
                      </a:r>
                      <a:endParaRPr sz="1200">
                        <a:latin typeface="Public Sans"/>
                        <a:ea typeface="Public Sans"/>
                        <a:cs typeface="Public Sans"/>
                        <a:sym typeface="Public Sans"/>
                      </a:endParaRPr>
                    </a:p>
                  </a:txBody>
                  <a:tcPr marT="34300" marB="34300" marR="68600" marL="68600"/>
                </a:tc>
                <a:tc>
                  <a:txBody>
                    <a:bodyPr/>
                    <a:lstStyle/>
                    <a:p>
                      <a:pPr indent="0" lvl="0" marL="0" marR="0" rtl="0" algn="l">
                        <a:spcBef>
                          <a:spcPts val="0"/>
                        </a:spcBef>
                        <a:spcAft>
                          <a:spcPts val="0"/>
                        </a:spcAft>
                        <a:buNone/>
                      </a:pPr>
                      <a:r>
                        <a:rPr lang="en" sz="1200">
                          <a:latin typeface="Public Sans"/>
                          <a:ea typeface="Public Sans"/>
                          <a:cs typeface="Public Sans"/>
                          <a:sym typeface="Public Sans"/>
                        </a:rPr>
                        <a:t>Identify the best modeling </a:t>
                      </a:r>
                      <a:r>
                        <a:rPr lang="en" sz="1200">
                          <a:latin typeface="Public Sans"/>
                          <a:ea typeface="Public Sans"/>
                          <a:cs typeface="Public Sans"/>
                          <a:sym typeface="Public Sans"/>
                        </a:rPr>
                        <a:t>classifier</a:t>
                      </a:r>
                      <a:r>
                        <a:rPr lang="en" sz="1200">
                          <a:latin typeface="Public Sans"/>
                          <a:ea typeface="Public Sans"/>
                          <a:cs typeface="Public Sans"/>
                          <a:sym typeface="Public Sans"/>
                        </a:rPr>
                        <a:t> for the business case scenarios.</a:t>
                      </a:r>
                      <a:endParaRPr sz="1200">
                        <a:latin typeface="Public Sans"/>
                        <a:ea typeface="Public Sans"/>
                        <a:cs typeface="Public Sans"/>
                        <a:sym typeface="Public Sans"/>
                      </a:endParaRPr>
                    </a:p>
                  </a:txBody>
                  <a:tcPr marT="34300" marB="34300" marR="68600" marL="68600"/>
                </a:tc>
              </a:tr>
              <a:tr h="210650">
                <a:tc>
                  <a:txBody>
                    <a:bodyPr/>
                    <a:lstStyle/>
                    <a:p>
                      <a:pPr indent="0" lvl="0" marL="0" rtl="0" algn="l">
                        <a:spcBef>
                          <a:spcPts val="0"/>
                        </a:spcBef>
                        <a:spcAft>
                          <a:spcPts val="0"/>
                        </a:spcAft>
                        <a:buClr>
                          <a:schemeClr val="dk1"/>
                        </a:buClr>
                        <a:buFont typeface="Arial"/>
                        <a:buNone/>
                      </a:pPr>
                      <a:r>
                        <a:rPr lang="en" sz="1200">
                          <a:latin typeface="Public Sans"/>
                          <a:ea typeface="Public Sans"/>
                          <a:cs typeface="Public Sans"/>
                          <a:sym typeface="Public Sans"/>
                        </a:rPr>
                        <a:t>Provide a classifier for predicting loan risk.</a:t>
                      </a:r>
                      <a:endParaRPr sz="1200">
                        <a:latin typeface="Public Sans"/>
                        <a:ea typeface="Public Sans"/>
                        <a:cs typeface="Public Sans"/>
                        <a:sym typeface="Public Sans"/>
                      </a:endParaRPr>
                    </a:p>
                  </a:txBody>
                  <a:tcPr marT="34300" marB="34300" marR="68600" marL="68600"/>
                </a:tc>
                <a:tc>
                  <a:txBody>
                    <a:bodyPr/>
                    <a:lstStyle/>
                    <a:p>
                      <a:pPr indent="0" lvl="0" marL="0" rtl="0" algn="l">
                        <a:spcBef>
                          <a:spcPts val="0"/>
                        </a:spcBef>
                        <a:spcAft>
                          <a:spcPts val="0"/>
                        </a:spcAft>
                        <a:buClr>
                          <a:schemeClr val="dk1"/>
                        </a:buClr>
                        <a:buFont typeface="Arial"/>
                        <a:buNone/>
                      </a:pPr>
                      <a:r>
                        <a:rPr lang="en" sz="1200">
                          <a:latin typeface="Public Sans"/>
                          <a:ea typeface="Public Sans"/>
                          <a:cs typeface="Public Sans"/>
                          <a:sym typeface="Public Sans"/>
                        </a:rPr>
                        <a:t>Provide the recommended classifier for predicting loan risk.</a:t>
                      </a:r>
                      <a:endParaRPr sz="1200">
                        <a:latin typeface="Public Sans"/>
                        <a:ea typeface="Public Sans"/>
                        <a:cs typeface="Public Sans"/>
                        <a:sym typeface="Public Sans"/>
                      </a:endParaRPr>
                    </a:p>
                  </a:txBody>
                  <a:tcPr marT="34300" marB="34300" marR="68600" marL="68600"/>
                </a:tc>
              </a:tr>
              <a:tr h="186150">
                <a:tc>
                  <a:txBody>
                    <a:bodyPr/>
                    <a:lstStyle/>
                    <a:p>
                      <a:pPr indent="0" lvl="0" marL="0" rtl="0" algn="l">
                        <a:spcBef>
                          <a:spcPts val="0"/>
                        </a:spcBef>
                        <a:spcAft>
                          <a:spcPts val="0"/>
                        </a:spcAft>
                        <a:buClr>
                          <a:schemeClr val="dk1"/>
                        </a:buClr>
                        <a:buFont typeface="Arial"/>
                        <a:buNone/>
                      </a:pPr>
                      <a:r>
                        <a:rPr lang="en" sz="1200">
                          <a:latin typeface="Public Sans"/>
                          <a:ea typeface="Public Sans"/>
                          <a:cs typeface="Public Sans"/>
                          <a:sym typeface="Public Sans"/>
                        </a:rPr>
                        <a:t>Validate gender based modeling performances.</a:t>
                      </a:r>
                      <a:endParaRPr sz="1200">
                        <a:latin typeface="Public Sans"/>
                        <a:ea typeface="Public Sans"/>
                        <a:cs typeface="Public Sans"/>
                        <a:sym typeface="Public Sans"/>
                      </a:endParaRPr>
                    </a:p>
                  </a:txBody>
                  <a:tcPr marT="34300" marB="34300" marR="68600" marL="68600"/>
                </a:tc>
                <a:tc>
                  <a:txBody>
                    <a:bodyPr/>
                    <a:lstStyle/>
                    <a:p>
                      <a:pPr indent="0" lvl="0" marL="0" rtl="0" algn="l">
                        <a:spcBef>
                          <a:spcPts val="0"/>
                        </a:spcBef>
                        <a:spcAft>
                          <a:spcPts val="0"/>
                        </a:spcAft>
                        <a:buClr>
                          <a:schemeClr val="dk1"/>
                        </a:buClr>
                        <a:buFont typeface="Arial"/>
                        <a:buNone/>
                      </a:pPr>
                      <a:r>
                        <a:rPr lang="en" sz="1200">
                          <a:latin typeface="Public Sans"/>
                          <a:ea typeface="Public Sans"/>
                          <a:cs typeface="Public Sans"/>
                          <a:sym typeface="Public Sans"/>
                        </a:rPr>
                        <a:t>Present modeling data by gender and recommendations.</a:t>
                      </a:r>
                      <a:endParaRPr sz="1200">
                        <a:latin typeface="Public Sans"/>
                        <a:ea typeface="Public Sans"/>
                        <a:cs typeface="Public Sans"/>
                        <a:sym typeface="Public Sans"/>
                      </a:endParaRPr>
                    </a:p>
                  </a:txBody>
                  <a:tcPr marT="34300" marB="34300" marR="68600" marL="6860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158" name="Shape 158"/>
        <p:cNvGrpSpPr/>
        <p:nvPr/>
      </p:nvGrpSpPr>
      <p:grpSpPr>
        <a:xfrm>
          <a:off x="0" y="0"/>
          <a:ext cx="0" cy="0"/>
          <a:chOff x="0" y="0"/>
          <a:chExt cx="0" cy="0"/>
        </a:xfrm>
      </p:grpSpPr>
      <p:sp>
        <p:nvSpPr>
          <p:cNvPr id="159" name="Google Shape;159;p29"/>
          <p:cNvSpPr txBox="1"/>
          <p:nvPr/>
        </p:nvSpPr>
        <p:spPr>
          <a:xfrm>
            <a:off x="503435" y="471488"/>
            <a:ext cx="8115300" cy="2925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lang="en" sz="1900">
                <a:solidFill>
                  <a:srgbClr val="2B2C30"/>
                </a:solidFill>
                <a:latin typeface="Public Sans"/>
                <a:ea typeface="Public Sans"/>
                <a:cs typeface="Public Sans"/>
                <a:sym typeface="Public Sans"/>
              </a:rPr>
              <a:t>Loan Data Set</a:t>
            </a:r>
            <a:endParaRPr sz="700"/>
          </a:p>
        </p:txBody>
      </p:sp>
      <p:cxnSp>
        <p:nvCxnSpPr>
          <p:cNvPr id="160" name="Google Shape;160;p29"/>
          <p:cNvCxnSpPr/>
          <p:nvPr/>
        </p:nvCxnSpPr>
        <p:spPr>
          <a:xfrm flipH="1" rot="10800000">
            <a:off x="514347" y="880435"/>
            <a:ext cx="8115300" cy="19200"/>
          </a:xfrm>
          <a:prstGeom prst="straightConnector1">
            <a:avLst/>
          </a:prstGeom>
          <a:noFill/>
          <a:ln cap="flat" cmpd="sng" w="9525">
            <a:solidFill>
              <a:srgbClr val="2B2C30"/>
            </a:solidFill>
            <a:prstDash val="solid"/>
            <a:round/>
            <a:headEnd len="sm" w="sm" type="none"/>
            <a:tailEnd len="sm" w="sm" type="none"/>
          </a:ln>
        </p:spPr>
      </p:cxnSp>
      <p:sp>
        <p:nvSpPr>
          <p:cNvPr id="161" name="Google Shape;161;p29"/>
          <p:cNvSpPr txBox="1"/>
          <p:nvPr/>
        </p:nvSpPr>
        <p:spPr>
          <a:xfrm>
            <a:off x="514350" y="1113525"/>
            <a:ext cx="3716700" cy="3140100"/>
          </a:xfrm>
          <a:prstGeom prst="rect">
            <a:avLst/>
          </a:prstGeom>
          <a:noFill/>
          <a:ln>
            <a:noFill/>
          </a:ln>
        </p:spPr>
        <p:txBody>
          <a:bodyPr anchorCtr="0" anchor="t" bIns="0" lIns="0" spcFirstLastPara="1" rIns="0" wrap="square" tIns="0">
            <a:spAutoFit/>
          </a:bodyPr>
          <a:lstStyle/>
          <a:p>
            <a:pPr indent="0" lvl="0" marL="0" marR="0" rtl="0" algn="l">
              <a:lnSpc>
                <a:spcPct val="200000"/>
              </a:lnSpc>
              <a:spcBef>
                <a:spcPts val="0"/>
              </a:spcBef>
              <a:spcAft>
                <a:spcPts val="0"/>
              </a:spcAft>
              <a:buNone/>
            </a:pPr>
            <a:r>
              <a:rPr b="1" lang="en" sz="1200">
                <a:solidFill>
                  <a:srgbClr val="2B2C30"/>
                </a:solidFill>
                <a:latin typeface="Public Sans"/>
                <a:ea typeface="Public Sans"/>
                <a:cs typeface="Public Sans"/>
                <a:sym typeface="Public Sans"/>
              </a:rPr>
              <a:t>Raw Data Set</a:t>
            </a:r>
            <a:endParaRPr b="1" sz="1200">
              <a:solidFill>
                <a:srgbClr val="2B2C30"/>
              </a:solidFill>
              <a:latin typeface="Public Sans"/>
              <a:ea typeface="Public Sans"/>
              <a:cs typeface="Public Sans"/>
              <a:sym typeface="Public Sans"/>
            </a:endParaRPr>
          </a:p>
          <a:p>
            <a:pPr indent="-304800" lvl="0" marL="457200" marR="0" rtl="0" algn="l">
              <a:lnSpc>
                <a:spcPct val="200000"/>
              </a:lnSpc>
              <a:spcBef>
                <a:spcPts val="0"/>
              </a:spcBef>
              <a:spcAft>
                <a:spcPts val="0"/>
              </a:spcAft>
              <a:buClr>
                <a:srgbClr val="2B2C30"/>
              </a:buClr>
              <a:buSzPts val="1200"/>
              <a:buFont typeface="Public Sans"/>
              <a:buChar char="●"/>
            </a:pPr>
            <a:r>
              <a:rPr lang="en" sz="1200">
                <a:solidFill>
                  <a:srgbClr val="2B2C30"/>
                </a:solidFill>
                <a:latin typeface="Public Sans"/>
                <a:ea typeface="Public Sans"/>
                <a:cs typeface="Public Sans"/>
                <a:sym typeface="Public Sans"/>
              </a:rPr>
              <a:t>Source</a:t>
            </a:r>
            <a:endParaRPr sz="1200">
              <a:solidFill>
                <a:srgbClr val="2B2C30"/>
              </a:solidFill>
              <a:latin typeface="Public Sans"/>
              <a:ea typeface="Public Sans"/>
              <a:cs typeface="Public Sans"/>
              <a:sym typeface="Public Sans"/>
            </a:endParaRPr>
          </a:p>
          <a:p>
            <a:pPr indent="-304800" lvl="1" marL="914400" marR="0" rtl="0" algn="l">
              <a:lnSpc>
                <a:spcPct val="200000"/>
              </a:lnSpc>
              <a:spcBef>
                <a:spcPts val="0"/>
              </a:spcBef>
              <a:spcAft>
                <a:spcPts val="0"/>
              </a:spcAft>
              <a:buClr>
                <a:srgbClr val="2B2C30"/>
              </a:buClr>
              <a:buSzPts val="1200"/>
              <a:buFont typeface="Public Sans"/>
              <a:buChar char="○"/>
            </a:pPr>
            <a:r>
              <a:rPr lang="en" sz="1200" u="sng">
                <a:solidFill>
                  <a:schemeClr val="hlink"/>
                </a:solidFill>
                <a:latin typeface="Public Sans"/>
                <a:ea typeface="Public Sans"/>
                <a:cs typeface="Public Sans"/>
                <a:sym typeface="Public Sans"/>
                <a:hlinkClick r:id="rId3"/>
              </a:rPr>
              <a:t>Kaggle</a:t>
            </a:r>
            <a:r>
              <a:rPr lang="en" sz="1200">
                <a:solidFill>
                  <a:srgbClr val="2B2C30"/>
                </a:solidFill>
                <a:latin typeface="Public Sans"/>
                <a:ea typeface="Public Sans"/>
                <a:cs typeface="Public Sans"/>
                <a:sym typeface="Public Sans"/>
              </a:rPr>
              <a:t> - 'application_data.csv'</a:t>
            </a:r>
            <a:endParaRPr sz="1200">
              <a:solidFill>
                <a:srgbClr val="2B2C30"/>
              </a:solidFill>
              <a:latin typeface="Public Sans"/>
              <a:ea typeface="Public Sans"/>
              <a:cs typeface="Public Sans"/>
              <a:sym typeface="Public Sans"/>
            </a:endParaRPr>
          </a:p>
          <a:p>
            <a:pPr indent="-304800" lvl="0" marL="457200" marR="0" rtl="0" algn="l">
              <a:lnSpc>
                <a:spcPct val="200000"/>
              </a:lnSpc>
              <a:spcBef>
                <a:spcPts val="0"/>
              </a:spcBef>
              <a:spcAft>
                <a:spcPts val="0"/>
              </a:spcAft>
              <a:buClr>
                <a:srgbClr val="2B2C30"/>
              </a:buClr>
              <a:buSzPts val="1200"/>
              <a:buFont typeface="Public Sans"/>
              <a:buChar char="●"/>
            </a:pPr>
            <a:r>
              <a:rPr lang="en" sz="1200">
                <a:solidFill>
                  <a:srgbClr val="2B2C30"/>
                </a:solidFill>
                <a:latin typeface="Public Sans"/>
                <a:ea typeface="Public Sans"/>
                <a:cs typeface="Public Sans"/>
                <a:sym typeface="Public Sans"/>
              </a:rPr>
              <a:t>Original Shape: (307511, 122)</a:t>
            </a:r>
            <a:endParaRPr sz="1200">
              <a:solidFill>
                <a:srgbClr val="2B2C30"/>
              </a:solidFill>
              <a:latin typeface="Public Sans"/>
              <a:ea typeface="Public Sans"/>
              <a:cs typeface="Public Sans"/>
              <a:sym typeface="Public Sans"/>
            </a:endParaRPr>
          </a:p>
          <a:p>
            <a:pPr indent="-304800" lvl="0" marL="457200" rtl="0" algn="l">
              <a:lnSpc>
                <a:spcPct val="200000"/>
              </a:lnSpc>
              <a:spcBef>
                <a:spcPts val="0"/>
              </a:spcBef>
              <a:spcAft>
                <a:spcPts val="0"/>
              </a:spcAft>
              <a:buClr>
                <a:srgbClr val="2B2C30"/>
              </a:buClr>
              <a:buSzPts val="1200"/>
              <a:buFont typeface="Public Sans"/>
              <a:buChar char="●"/>
            </a:pPr>
            <a:r>
              <a:rPr lang="en" sz="1200">
                <a:solidFill>
                  <a:srgbClr val="2B2C30"/>
                </a:solidFill>
                <a:latin typeface="Public Sans"/>
                <a:ea typeface="Public Sans"/>
                <a:cs typeface="Public Sans"/>
                <a:sym typeface="Public Sans"/>
              </a:rPr>
              <a:t>Primary key: “SK_ID_CURR” column</a:t>
            </a:r>
            <a:endParaRPr sz="1200">
              <a:solidFill>
                <a:srgbClr val="2B2C30"/>
              </a:solidFill>
              <a:latin typeface="Public Sans"/>
              <a:ea typeface="Public Sans"/>
              <a:cs typeface="Public Sans"/>
              <a:sym typeface="Public Sans"/>
            </a:endParaRPr>
          </a:p>
          <a:p>
            <a:pPr indent="-304800" lvl="0" marL="457200" marR="0" rtl="0" algn="l">
              <a:lnSpc>
                <a:spcPct val="200000"/>
              </a:lnSpc>
              <a:spcBef>
                <a:spcPts val="0"/>
              </a:spcBef>
              <a:spcAft>
                <a:spcPts val="0"/>
              </a:spcAft>
              <a:buClr>
                <a:srgbClr val="2B2C30"/>
              </a:buClr>
              <a:buSzPts val="1200"/>
              <a:buFont typeface="Public Sans"/>
              <a:buChar char="●"/>
            </a:pPr>
            <a:r>
              <a:rPr lang="en" sz="1200">
                <a:solidFill>
                  <a:srgbClr val="2B2C30"/>
                </a:solidFill>
                <a:latin typeface="Public Sans"/>
                <a:ea typeface="Public Sans"/>
                <a:cs typeface="Public Sans"/>
                <a:sym typeface="Public Sans"/>
              </a:rPr>
              <a:t>Target: Target variable (1 - </a:t>
            </a:r>
            <a:r>
              <a:rPr lang="en" sz="1200">
                <a:solidFill>
                  <a:srgbClr val="2B2C30"/>
                </a:solidFill>
                <a:latin typeface="Public Sans"/>
                <a:ea typeface="Public Sans"/>
                <a:cs typeface="Public Sans"/>
                <a:sym typeface="Public Sans"/>
              </a:rPr>
              <a:t>default</a:t>
            </a:r>
            <a:r>
              <a:rPr lang="en" sz="1200">
                <a:solidFill>
                  <a:srgbClr val="2B2C30"/>
                </a:solidFill>
                <a:latin typeface="Public Sans"/>
                <a:ea typeface="Public Sans"/>
                <a:cs typeface="Public Sans"/>
                <a:sym typeface="Public Sans"/>
              </a:rPr>
              <a:t> payments, 0 - on-time payments)</a:t>
            </a:r>
            <a:endParaRPr sz="1200">
              <a:solidFill>
                <a:srgbClr val="2B2C30"/>
              </a:solidFill>
              <a:latin typeface="Public Sans"/>
              <a:ea typeface="Public Sans"/>
              <a:cs typeface="Public Sans"/>
              <a:sym typeface="Public Sans"/>
            </a:endParaRPr>
          </a:p>
          <a:p>
            <a:pPr indent="0" lvl="0" marL="0" marR="0" rtl="0" algn="l">
              <a:lnSpc>
                <a:spcPct val="200000"/>
              </a:lnSpc>
              <a:spcBef>
                <a:spcPts val="0"/>
              </a:spcBef>
              <a:spcAft>
                <a:spcPts val="0"/>
              </a:spcAft>
              <a:buNone/>
            </a:pPr>
            <a:r>
              <a:t/>
            </a:r>
            <a:endParaRPr sz="1200">
              <a:solidFill>
                <a:srgbClr val="2B2C30"/>
              </a:solidFill>
              <a:latin typeface="Public Sans"/>
              <a:ea typeface="Public Sans"/>
              <a:cs typeface="Public Sans"/>
              <a:sym typeface="Public Sans"/>
            </a:endParaRPr>
          </a:p>
          <a:p>
            <a:pPr indent="0" lvl="0" marL="0" marR="0" rtl="0" algn="l">
              <a:lnSpc>
                <a:spcPct val="200000"/>
              </a:lnSpc>
              <a:spcBef>
                <a:spcPts val="0"/>
              </a:spcBef>
              <a:spcAft>
                <a:spcPts val="0"/>
              </a:spcAft>
              <a:buNone/>
            </a:pPr>
            <a:r>
              <a:t/>
            </a:r>
            <a:endParaRPr sz="1200">
              <a:solidFill>
                <a:srgbClr val="2B2C30"/>
              </a:solidFill>
              <a:latin typeface="Public Sans"/>
              <a:ea typeface="Public Sans"/>
              <a:cs typeface="Public Sans"/>
              <a:sym typeface="Public Sans"/>
            </a:endParaRPr>
          </a:p>
        </p:txBody>
      </p:sp>
      <p:sp>
        <p:nvSpPr>
          <p:cNvPr id="162" name="Google Shape;162;p29"/>
          <p:cNvSpPr txBox="1"/>
          <p:nvPr/>
        </p:nvSpPr>
        <p:spPr>
          <a:xfrm>
            <a:off x="4821325" y="1113525"/>
            <a:ext cx="3931800" cy="37866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lang="en" sz="1200">
                <a:solidFill>
                  <a:srgbClr val="2B2C30"/>
                </a:solidFill>
                <a:latin typeface="Public Sans"/>
                <a:ea typeface="Public Sans"/>
                <a:cs typeface="Public Sans"/>
                <a:sym typeface="Public Sans"/>
              </a:rPr>
              <a:t>Clean/Pre-Processed Data Set Steps</a:t>
            </a:r>
            <a:endParaRPr sz="1200">
              <a:solidFill>
                <a:srgbClr val="2B2C30"/>
              </a:solidFill>
              <a:latin typeface="Public Sans"/>
              <a:ea typeface="Public Sans"/>
              <a:cs typeface="Public Sans"/>
              <a:sym typeface="Public Sans"/>
            </a:endParaRPr>
          </a:p>
          <a:p>
            <a:pPr indent="-304800" lvl="0" marL="457200" marR="0" rtl="0" algn="l">
              <a:lnSpc>
                <a:spcPct val="150000"/>
              </a:lnSpc>
              <a:spcBef>
                <a:spcPts val="0"/>
              </a:spcBef>
              <a:spcAft>
                <a:spcPts val="0"/>
              </a:spcAft>
              <a:buClr>
                <a:srgbClr val="2B2C30"/>
              </a:buClr>
              <a:buSzPts val="1200"/>
              <a:buFont typeface="Public Sans"/>
              <a:buChar char="●"/>
            </a:pPr>
            <a:r>
              <a:rPr lang="en" sz="1200">
                <a:solidFill>
                  <a:srgbClr val="2B2C30"/>
                </a:solidFill>
                <a:latin typeface="Public Sans"/>
                <a:ea typeface="Public Sans"/>
                <a:cs typeface="Public Sans"/>
                <a:sym typeface="Public Sans"/>
              </a:rPr>
              <a:t>Remove columns with more than 30% null values </a:t>
            </a:r>
            <a:endParaRPr sz="1200">
              <a:solidFill>
                <a:srgbClr val="2B2C30"/>
              </a:solidFill>
              <a:latin typeface="Public Sans"/>
              <a:ea typeface="Public Sans"/>
              <a:cs typeface="Public Sans"/>
              <a:sym typeface="Public Sans"/>
            </a:endParaRPr>
          </a:p>
          <a:p>
            <a:pPr indent="-304800" lvl="1" marL="914400" marR="0" rtl="0" algn="l">
              <a:lnSpc>
                <a:spcPct val="150000"/>
              </a:lnSpc>
              <a:spcBef>
                <a:spcPts val="0"/>
              </a:spcBef>
              <a:spcAft>
                <a:spcPts val="0"/>
              </a:spcAft>
              <a:buClr>
                <a:srgbClr val="2B2C30"/>
              </a:buClr>
              <a:buSzPts val="1200"/>
              <a:buFont typeface="Public Sans"/>
              <a:buChar char="○"/>
            </a:pPr>
            <a:r>
              <a:rPr lang="en" sz="1200">
                <a:solidFill>
                  <a:srgbClr val="2B2C30"/>
                </a:solidFill>
                <a:latin typeface="Public Sans"/>
                <a:ea typeface="Public Sans"/>
                <a:cs typeface="Public Sans"/>
                <a:sym typeface="Public Sans"/>
              </a:rPr>
              <a:t>(307511, 58)</a:t>
            </a:r>
            <a:endParaRPr sz="1200">
              <a:solidFill>
                <a:srgbClr val="2B2C30"/>
              </a:solidFill>
              <a:latin typeface="Public Sans"/>
              <a:ea typeface="Public Sans"/>
              <a:cs typeface="Public Sans"/>
              <a:sym typeface="Public Sans"/>
            </a:endParaRPr>
          </a:p>
          <a:p>
            <a:pPr indent="-304800" lvl="0" marL="457200" marR="0" rtl="0" algn="l">
              <a:lnSpc>
                <a:spcPct val="150000"/>
              </a:lnSpc>
              <a:spcBef>
                <a:spcPts val="0"/>
              </a:spcBef>
              <a:spcAft>
                <a:spcPts val="0"/>
              </a:spcAft>
              <a:buClr>
                <a:srgbClr val="2B2C30"/>
              </a:buClr>
              <a:buSzPts val="1200"/>
              <a:buFont typeface="Public Sans"/>
              <a:buChar char="●"/>
            </a:pPr>
            <a:r>
              <a:rPr lang="en" sz="1200">
                <a:solidFill>
                  <a:srgbClr val="2B2C30"/>
                </a:solidFill>
                <a:latin typeface="Public Sans"/>
                <a:ea typeface="Public Sans"/>
                <a:cs typeface="Public Sans"/>
                <a:sym typeface="Public Sans"/>
              </a:rPr>
              <a:t>Drop all rows with null value </a:t>
            </a:r>
            <a:endParaRPr sz="1200">
              <a:solidFill>
                <a:srgbClr val="2B2C30"/>
              </a:solidFill>
              <a:latin typeface="Public Sans"/>
              <a:ea typeface="Public Sans"/>
              <a:cs typeface="Public Sans"/>
              <a:sym typeface="Public Sans"/>
            </a:endParaRPr>
          </a:p>
          <a:p>
            <a:pPr indent="-304800" lvl="1" marL="914400" marR="0" rtl="0" algn="l">
              <a:lnSpc>
                <a:spcPct val="150000"/>
              </a:lnSpc>
              <a:spcBef>
                <a:spcPts val="0"/>
              </a:spcBef>
              <a:spcAft>
                <a:spcPts val="0"/>
              </a:spcAft>
              <a:buClr>
                <a:srgbClr val="2B2C30"/>
              </a:buClr>
              <a:buSzPts val="1200"/>
              <a:buFont typeface="Public Sans"/>
              <a:buChar char="○"/>
            </a:pPr>
            <a:r>
              <a:rPr lang="en" sz="1200">
                <a:solidFill>
                  <a:srgbClr val="2B2C30"/>
                </a:solidFill>
                <a:latin typeface="Public Sans"/>
                <a:ea typeface="Public Sans"/>
                <a:cs typeface="Public Sans"/>
                <a:sym typeface="Public Sans"/>
              </a:rPr>
              <a:t>(307496, 58)</a:t>
            </a:r>
            <a:endParaRPr sz="1200">
              <a:solidFill>
                <a:srgbClr val="FF0000"/>
              </a:solidFill>
              <a:latin typeface="Public Sans"/>
              <a:ea typeface="Public Sans"/>
              <a:cs typeface="Public Sans"/>
              <a:sym typeface="Public Sans"/>
            </a:endParaRPr>
          </a:p>
          <a:p>
            <a:pPr indent="-304800" lvl="0" marL="457200" marR="0" rtl="0" algn="l">
              <a:lnSpc>
                <a:spcPct val="150000"/>
              </a:lnSpc>
              <a:spcBef>
                <a:spcPts val="0"/>
              </a:spcBef>
              <a:spcAft>
                <a:spcPts val="0"/>
              </a:spcAft>
              <a:buClr>
                <a:srgbClr val="2B2C30"/>
              </a:buClr>
              <a:buSzPts val="1200"/>
              <a:buFont typeface="Public Sans"/>
              <a:buChar char="●"/>
            </a:pPr>
            <a:r>
              <a:rPr lang="en" sz="1200">
                <a:solidFill>
                  <a:srgbClr val="2B2C30"/>
                </a:solidFill>
                <a:latin typeface="Public Sans"/>
                <a:ea typeface="Public Sans"/>
                <a:cs typeface="Public Sans"/>
                <a:sym typeface="Public Sans"/>
              </a:rPr>
              <a:t>Remove unwanted rows</a:t>
            </a:r>
            <a:endParaRPr sz="1200">
              <a:solidFill>
                <a:srgbClr val="2B2C30"/>
              </a:solidFill>
              <a:latin typeface="Public Sans"/>
              <a:ea typeface="Public Sans"/>
              <a:cs typeface="Public Sans"/>
              <a:sym typeface="Public Sans"/>
            </a:endParaRPr>
          </a:p>
          <a:p>
            <a:pPr indent="-304800" lvl="1" marL="914400" marR="0" rtl="0" algn="l">
              <a:lnSpc>
                <a:spcPct val="150000"/>
              </a:lnSpc>
              <a:spcBef>
                <a:spcPts val="0"/>
              </a:spcBef>
              <a:spcAft>
                <a:spcPts val="0"/>
              </a:spcAft>
              <a:buClr>
                <a:srgbClr val="2B2C30"/>
              </a:buClr>
              <a:buSzPts val="1200"/>
              <a:buFont typeface="Public Sans"/>
              <a:buChar char="○"/>
            </a:pPr>
            <a:r>
              <a:rPr lang="en" sz="1200">
                <a:solidFill>
                  <a:srgbClr val="2B2C30"/>
                </a:solidFill>
                <a:latin typeface="Public Sans"/>
                <a:ea typeface="Public Sans"/>
                <a:cs typeface="Public Sans"/>
                <a:sym typeface="Public Sans"/>
              </a:rPr>
              <a:t>Ex: 'FLAG_DOCUMENT_2', 'FLAG_EMAIL'</a:t>
            </a:r>
            <a:endParaRPr sz="1200">
              <a:solidFill>
                <a:srgbClr val="2B2C30"/>
              </a:solidFill>
              <a:latin typeface="Public Sans"/>
              <a:ea typeface="Public Sans"/>
              <a:cs typeface="Public Sans"/>
              <a:sym typeface="Public Sans"/>
            </a:endParaRPr>
          </a:p>
          <a:p>
            <a:pPr indent="-304800" lvl="1" marL="914400" marR="0" rtl="0" algn="l">
              <a:lnSpc>
                <a:spcPct val="150000"/>
              </a:lnSpc>
              <a:spcBef>
                <a:spcPts val="0"/>
              </a:spcBef>
              <a:spcAft>
                <a:spcPts val="0"/>
              </a:spcAft>
              <a:buClr>
                <a:srgbClr val="2B2C30"/>
              </a:buClr>
              <a:buSzPts val="1200"/>
              <a:buFont typeface="Public Sans"/>
              <a:buChar char="○"/>
            </a:pPr>
            <a:r>
              <a:rPr lang="en" sz="1200">
                <a:solidFill>
                  <a:srgbClr val="2B2C30"/>
                </a:solidFill>
                <a:latin typeface="Public Sans"/>
                <a:ea typeface="Public Sans"/>
                <a:cs typeface="Public Sans"/>
                <a:sym typeface="Public Sans"/>
              </a:rPr>
              <a:t>(307496, 28)</a:t>
            </a:r>
            <a:endParaRPr sz="1200">
              <a:solidFill>
                <a:srgbClr val="2B2C30"/>
              </a:solidFill>
              <a:latin typeface="Public Sans"/>
              <a:ea typeface="Public Sans"/>
              <a:cs typeface="Public Sans"/>
              <a:sym typeface="Public Sans"/>
            </a:endParaRPr>
          </a:p>
          <a:p>
            <a:pPr indent="-304800" lvl="0" marL="457200" marR="0" rtl="0" algn="l">
              <a:lnSpc>
                <a:spcPct val="150000"/>
              </a:lnSpc>
              <a:spcBef>
                <a:spcPts val="0"/>
              </a:spcBef>
              <a:spcAft>
                <a:spcPts val="0"/>
              </a:spcAft>
              <a:buClr>
                <a:srgbClr val="2B2C30"/>
              </a:buClr>
              <a:buSzPts val="1200"/>
              <a:buFont typeface="Public Sans"/>
              <a:buChar char="●"/>
            </a:pPr>
            <a:r>
              <a:rPr lang="en" sz="1200">
                <a:solidFill>
                  <a:srgbClr val="2B2C30"/>
                </a:solidFill>
                <a:latin typeface="Public Sans"/>
                <a:ea typeface="Public Sans"/>
                <a:cs typeface="Public Sans"/>
                <a:sym typeface="Public Sans"/>
              </a:rPr>
              <a:t>Convert all variables to </a:t>
            </a:r>
            <a:r>
              <a:rPr lang="en" sz="1200">
                <a:solidFill>
                  <a:srgbClr val="2B2C30"/>
                </a:solidFill>
                <a:latin typeface="Public Sans"/>
                <a:ea typeface="Public Sans"/>
                <a:cs typeface="Public Sans"/>
                <a:sym typeface="Public Sans"/>
              </a:rPr>
              <a:t>metric</a:t>
            </a:r>
            <a:endParaRPr sz="1200">
              <a:solidFill>
                <a:srgbClr val="2B2C30"/>
              </a:solidFill>
              <a:latin typeface="Public Sans"/>
              <a:ea typeface="Public Sans"/>
              <a:cs typeface="Public Sans"/>
              <a:sym typeface="Public Sans"/>
            </a:endParaRPr>
          </a:p>
          <a:p>
            <a:pPr indent="-304800" lvl="1" marL="914400" marR="0" rtl="0" algn="l">
              <a:lnSpc>
                <a:spcPct val="150000"/>
              </a:lnSpc>
              <a:spcBef>
                <a:spcPts val="0"/>
              </a:spcBef>
              <a:spcAft>
                <a:spcPts val="0"/>
              </a:spcAft>
              <a:buClr>
                <a:srgbClr val="2B2C30"/>
              </a:buClr>
              <a:buSzPts val="1200"/>
              <a:buFont typeface="Public Sans"/>
              <a:buChar char="○"/>
            </a:pPr>
            <a:r>
              <a:rPr lang="en" sz="1200">
                <a:solidFill>
                  <a:srgbClr val="2B2C30"/>
                </a:solidFill>
                <a:latin typeface="Public Sans"/>
                <a:ea typeface="Public Sans"/>
                <a:cs typeface="Public Sans"/>
                <a:sym typeface="Public Sans"/>
              </a:rPr>
              <a:t>Get Dummies</a:t>
            </a:r>
            <a:endParaRPr sz="1200">
              <a:solidFill>
                <a:srgbClr val="2B2C30"/>
              </a:solidFill>
              <a:latin typeface="Public Sans"/>
              <a:ea typeface="Public Sans"/>
              <a:cs typeface="Public Sans"/>
              <a:sym typeface="Public Sans"/>
            </a:endParaRPr>
          </a:p>
          <a:p>
            <a:pPr indent="-304800" lvl="0" marL="457200" marR="0" rtl="0" algn="l">
              <a:lnSpc>
                <a:spcPct val="150000"/>
              </a:lnSpc>
              <a:spcBef>
                <a:spcPts val="0"/>
              </a:spcBef>
              <a:spcAft>
                <a:spcPts val="0"/>
              </a:spcAft>
              <a:buClr>
                <a:srgbClr val="2B2C30"/>
              </a:buClr>
              <a:buSzPts val="1200"/>
              <a:buFont typeface="Public Sans"/>
              <a:buChar char="●"/>
            </a:pPr>
            <a:r>
              <a:rPr lang="en" sz="1200">
                <a:solidFill>
                  <a:srgbClr val="2B2C30"/>
                </a:solidFill>
                <a:latin typeface="Public Sans"/>
                <a:ea typeface="Public Sans"/>
                <a:cs typeface="Public Sans"/>
                <a:sym typeface="Public Sans"/>
              </a:rPr>
              <a:t>Update/Delete ‘XNA’ values</a:t>
            </a:r>
            <a:endParaRPr sz="1200">
              <a:solidFill>
                <a:srgbClr val="2B2C30"/>
              </a:solidFill>
              <a:latin typeface="Public Sans"/>
              <a:ea typeface="Public Sans"/>
              <a:cs typeface="Public Sans"/>
              <a:sym typeface="Public Sans"/>
            </a:endParaRPr>
          </a:p>
          <a:p>
            <a:pPr indent="-304800" lvl="1" marL="914400" marR="0" rtl="0" algn="l">
              <a:lnSpc>
                <a:spcPct val="150000"/>
              </a:lnSpc>
              <a:spcBef>
                <a:spcPts val="0"/>
              </a:spcBef>
              <a:spcAft>
                <a:spcPts val="0"/>
              </a:spcAft>
              <a:buClr>
                <a:srgbClr val="2B2C30"/>
              </a:buClr>
              <a:buSzPts val="1200"/>
              <a:buFont typeface="Public Sans"/>
              <a:buChar char="○"/>
            </a:pPr>
            <a:r>
              <a:rPr lang="en" sz="1200">
                <a:solidFill>
                  <a:srgbClr val="2B2C30"/>
                </a:solidFill>
                <a:latin typeface="Public Sans"/>
                <a:ea typeface="Public Sans"/>
                <a:cs typeface="Public Sans"/>
                <a:sym typeface="Public Sans"/>
              </a:rPr>
              <a:t>'CODE_GENDER'</a:t>
            </a:r>
            <a:endParaRPr sz="1200">
              <a:solidFill>
                <a:srgbClr val="2B2C30"/>
              </a:solidFill>
              <a:latin typeface="Public Sans"/>
              <a:ea typeface="Public Sans"/>
              <a:cs typeface="Public Sans"/>
              <a:sym typeface="Public Sans"/>
            </a:endParaRPr>
          </a:p>
          <a:p>
            <a:pPr indent="-304800" lvl="1" marL="914400" marR="0" rtl="0" algn="l">
              <a:lnSpc>
                <a:spcPct val="150000"/>
              </a:lnSpc>
              <a:spcBef>
                <a:spcPts val="0"/>
              </a:spcBef>
              <a:spcAft>
                <a:spcPts val="0"/>
              </a:spcAft>
              <a:buClr>
                <a:srgbClr val="2B2C30"/>
              </a:buClr>
              <a:buSzPts val="1200"/>
              <a:buFont typeface="Public Sans"/>
              <a:buChar char="○"/>
            </a:pPr>
            <a:r>
              <a:rPr lang="en" sz="1200">
                <a:solidFill>
                  <a:srgbClr val="2B2C30"/>
                </a:solidFill>
                <a:latin typeface="Public Sans"/>
                <a:ea typeface="Public Sans"/>
                <a:cs typeface="Public Sans"/>
                <a:sym typeface="Public Sans"/>
              </a:rPr>
              <a:t>'ORGANIZATION_TYPE'</a:t>
            </a:r>
            <a:endParaRPr sz="1200">
              <a:solidFill>
                <a:srgbClr val="2B2C30"/>
              </a:solidFill>
              <a:latin typeface="Public Sans"/>
              <a:ea typeface="Public Sans"/>
              <a:cs typeface="Public Sans"/>
              <a:sym typeface="Public Sans"/>
            </a:endParaRPr>
          </a:p>
          <a:p>
            <a:pPr indent="-304800" lvl="1" marL="914400" marR="0" rtl="0" algn="l">
              <a:lnSpc>
                <a:spcPct val="150000"/>
              </a:lnSpc>
              <a:spcBef>
                <a:spcPts val="0"/>
              </a:spcBef>
              <a:spcAft>
                <a:spcPts val="0"/>
              </a:spcAft>
              <a:buClr>
                <a:srgbClr val="2B2C30"/>
              </a:buClr>
              <a:buSzPts val="1200"/>
              <a:buFont typeface="Public Sans"/>
              <a:buChar char="○"/>
            </a:pPr>
            <a:r>
              <a:rPr lang="en" sz="1200">
                <a:solidFill>
                  <a:srgbClr val="2B2C30"/>
                </a:solidFill>
                <a:latin typeface="Public Sans"/>
                <a:ea typeface="Public Sans"/>
                <a:cs typeface="Public Sans"/>
                <a:sym typeface="Public Sans"/>
              </a:rPr>
              <a:t>(252122, 28)</a:t>
            </a:r>
            <a:endParaRPr sz="1200">
              <a:solidFill>
                <a:srgbClr val="2B2C30"/>
              </a:solidFill>
              <a:latin typeface="Public Sans"/>
              <a:ea typeface="Public Sans"/>
              <a:cs typeface="Public Sans"/>
              <a:sym typeface="Public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166" name="Shape 166"/>
        <p:cNvGrpSpPr/>
        <p:nvPr/>
      </p:nvGrpSpPr>
      <p:grpSpPr>
        <a:xfrm>
          <a:off x="0" y="0"/>
          <a:ext cx="0" cy="0"/>
          <a:chOff x="0" y="0"/>
          <a:chExt cx="0" cy="0"/>
        </a:xfrm>
      </p:grpSpPr>
      <p:sp>
        <p:nvSpPr>
          <p:cNvPr id="167" name="Google Shape;167;p30"/>
          <p:cNvSpPr txBox="1"/>
          <p:nvPr/>
        </p:nvSpPr>
        <p:spPr>
          <a:xfrm>
            <a:off x="503435" y="471488"/>
            <a:ext cx="8115300" cy="2925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lang="en" sz="1900">
                <a:solidFill>
                  <a:srgbClr val="2B2C30"/>
                </a:solidFill>
                <a:latin typeface="Public Sans"/>
                <a:ea typeface="Public Sans"/>
                <a:cs typeface="Public Sans"/>
                <a:sym typeface="Public Sans"/>
              </a:rPr>
              <a:t>Loan Data Set</a:t>
            </a:r>
            <a:endParaRPr sz="700"/>
          </a:p>
        </p:txBody>
      </p:sp>
      <p:cxnSp>
        <p:nvCxnSpPr>
          <p:cNvPr id="168" name="Google Shape;168;p30"/>
          <p:cNvCxnSpPr/>
          <p:nvPr/>
        </p:nvCxnSpPr>
        <p:spPr>
          <a:xfrm flipH="1" rot="10800000">
            <a:off x="514347" y="880435"/>
            <a:ext cx="8115300" cy="19200"/>
          </a:xfrm>
          <a:prstGeom prst="straightConnector1">
            <a:avLst/>
          </a:prstGeom>
          <a:noFill/>
          <a:ln cap="flat" cmpd="sng" w="9525">
            <a:solidFill>
              <a:srgbClr val="2B2C30"/>
            </a:solidFill>
            <a:prstDash val="solid"/>
            <a:round/>
            <a:headEnd len="sm" w="sm" type="none"/>
            <a:tailEnd len="sm" w="sm" type="none"/>
          </a:ln>
        </p:spPr>
      </p:cxnSp>
      <p:sp>
        <p:nvSpPr>
          <p:cNvPr id="169" name="Google Shape;169;p30"/>
          <p:cNvSpPr txBox="1"/>
          <p:nvPr/>
        </p:nvSpPr>
        <p:spPr>
          <a:xfrm>
            <a:off x="514350" y="1113525"/>
            <a:ext cx="4140900" cy="1662300"/>
          </a:xfrm>
          <a:prstGeom prst="rect">
            <a:avLst/>
          </a:prstGeom>
          <a:noFill/>
          <a:ln>
            <a:noFill/>
          </a:ln>
        </p:spPr>
        <p:txBody>
          <a:bodyPr anchorCtr="0" anchor="t" bIns="0" lIns="0" spcFirstLastPara="1" rIns="0" wrap="square" tIns="0">
            <a:spAutoFit/>
          </a:bodyPr>
          <a:lstStyle/>
          <a:p>
            <a:pPr indent="0" lvl="0" marL="0" marR="0" rtl="0" algn="l">
              <a:lnSpc>
                <a:spcPct val="200000"/>
              </a:lnSpc>
              <a:spcBef>
                <a:spcPts val="0"/>
              </a:spcBef>
              <a:spcAft>
                <a:spcPts val="0"/>
              </a:spcAft>
              <a:buNone/>
            </a:pPr>
            <a:r>
              <a:rPr b="1" lang="en" sz="1200">
                <a:solidFill>
                  <a:srgbClr val="2B2C30"/>
                </a:solidFill>
                <a:latin typeface="Public Sans"/>
                <a:ea typeface="Public Sans"/>
                <a:cs typeface="Public Sans"/>
                <a:sym typeface="Public Sans"/>
              </a:rPr>
              <a:t>Raw Data Set</a:t>
            </a:r>
            <a:endParaRPr b="1" sz="1200">
              <a:solidFill>
                <a:srgbClr val="2B2C30"/>
              </a:solidFill>
              <a:latin typeface="Public Sans"/>
              <a:ea typeface="Public Sans"/>
              <a:cs typeface="Public Sans"/>
              <a:sym typeface="Public Sans"/>
            </a:endParaRPr>
          </a:p>
          <a:p>
            <a:pPr indent="-304800" lvl="0" marL="457200" marR="0" rtl="0" algn="l">
              <a:lnSpc>
                <a:spcPct val="200000"/>
              </a:lnSpc>
              <a:spcBef>
                <a:spcPts val="0"/>
              </a:spcBef>
              <a:spcAft>
                <a:spcPts val="0"/>
              </a:spcAft>
              <a:buClr>
                <a:srgbClr val="2B2C30"/>
              </a:buClr>
              <a:buSzPts val="1200"/>
              <a:buFont typeface="Public Sans"/>
              <a:buChar char="●"/>
            </a:pPr>
            <a:r>
              <a:rPr lang="en" sz="1200">
                <a:solidFill>
                  <a:srgbClr val="2B2C30"/>
                </a:solidFill>
                <a:latin typeface="Public Sans"/>
                <a:ea typeface="Public Sans"/>
                <a:cs typeface="Public Sans"/>
                <a:sym typeface="Public Sans"/>
              </a:rPr>
              <a:t>Source</a:t>
            </a:r>
            <a:endParaRPr sz="1200">
              <a:solidFill>
                <a:srgbClr val="2B2C30"/>
              </a:solidFill>
              <a:latin typeface="Public Sans"/>
              <a:ea typeface="Public Sans"/>
              <a:cs typeface="Public Sans"/>
              <a:sym typeface="Public Sans"/>
            </a:endParaRPr>
          </a:p>
          <a:p>
            <a:pPr indent="-304800" lvl="1" marL="914400" marR="0" rtl="0" algn="l">
              <a:lnSpc>
                <a:spcPct val="200000"/>
              </a:lnSpc>
              <a:spcBef>
                <a:spcPts val="0"/>
              </a:spcBef>
              <a:spcAft>
                <a:spcPts val="0"/>
              </a:spcAft>
              <a:buClr>
                <a:srgbClr val="2B2C30"/>
              </a:buClr>
              <a:buSzPts val="1200"/>
              <a:buFont typeface="Public Sans"/>
              <a:buChar char="○"/>
            </a:pPr>
            <a:r>
              <a:rPr lang="en" sz="1200" u="sng">
                <a:solidFill>
                  <a:schemeClr val="hlink"/>
                </a:solidFill>
                <a:latin typeface="Public Sans"/>
                <a:ea typeface="Public Sans"/>
                <a:cs typeface="Public Sans"/>
                <a:sym typeface="Public Sans"/>
                <a:hlinkClick r:id="rId3"/>
              </a:rPr>
              <a:t>Kaggle</a:t>
            </a:r>
            <a:r>
              <a:rPr lang="en" sz="1200">
                <a:solidFill>
                  <a:srgbClr val="2B2C30"/>
                </a:solidFill>
                <a:latin typeface="Public Sans"/>
                <a:ea typeface="Public Sans"/>
                <a:cs typeface="Public Sans"/>
                <a:sym typeface="Public Sans"/>
              </a:rPr>
              <a:t> - ‘previous_application.csv’</a:t>
            </a:r>
            <a:endParaRPr sz="1200">
              <a:solidFill>
                <a:srgbClr val="2B2C30"/>
              </a:solidFill>
              <a:latin typeface="Public Sans"/>
              <a:ea typeface="Public Sans"/>
              <a:cs typeface="Public Sans"/>
              <a:sym typeface="Public Sans"/>
            </a:endParaRPr>
          </a:p>
          <a:p>
            <a:pPr indent="-304800" lvl="0" marL="457200" marR="0" rtl="0" algn="l">
              <a:lnSpc>
                <a:spcPct val="200000"/>
              </a:lnSpc>
              <a:spcBef>
                <a:spcPts val="0"/>
              </a:spcBef>
              <a:spcAft>
                <a:spcPts val="0"/>
              </a:spcAft>
              <a:buClr>
                <a:srgbClr val="2B2C30"/>
              </a:buClr>
              <a:buSzPts val="1200"/>
              <a:buFont typeface="Public Sans"/>
              <a:buChar char="●"/>
            </a:pPr>
            <a:r>
              <a:rPr lang="en" sz="1200">
                <a:solidFill>
                  <a:srgbClr val="2B2C30"/>
                </a:solidFill>
                <a:latin typeface="Public Sans"/>
                <a:ea typeface="Public Sans"/>
                <a:cs typeface="Public Sans"/>
                <a:sym typeface="Public Sans"/>
              </a:rPr>
              <a:t>Original Shape: </a:t>
            </a:r>
            <a:r>
              <a:rPr lang="en" sz="1200">
                <a:solidFill>
                  <a:srgbClr val="2B2C30"/>
                </a:solidFill>
                <a:latin typeface="Public Sans"/>
                <a:ea typeface="Public Sans"/>
                <a:cs typeface="Public Sans"/>
                <a:sym typeface="Public Sans"/>
              </a:rPr>
              <a:t>(1670214, 37)</a:t>
            </a:r>
            <a:endParaRPr sz="1200">
              <a:solidFill>
                <a:srgbClr val="2B2C30"/>
              </a:solidFill>
              <a:latin typeface="Public Sans"/>
              <a:ea typeface="Public Sans"/>
              <a:cs typeface="Public Sans"/>
              <a:sym typeface="Public Sans"/>
            </a:endParaRPr>
          </a:p>
          <a:p>
            <a:pPr indent="-304800" lvl="0" marL="457200" marR="0" rtl="0" algn="l">
              <a:lnSpc>
                <a:spcPct val="200000"/>
              </a:lnSpc>
              <a:spcBef>
                <a:spcPts val="0"/>
              </a:spcBef>
              <a:spcAft>
                <a:spcPts val="0"/>
              </a:spcAft>
              <a:buClr>
                <a:srgbClr val="2B2C30"/>
              </a:buClr>
              <a:buSzPts val="1200"/>
              <a:buFont typeface="Public Sans"/>
              <a:buChar char="●"/>
            </a:pPr>
            <a:r>
              <a:rPr lang="en" sz="1200">
                <a:solidFill>
                  <a:srgbClr val="2B2C30"/>
                </a:solidFill>
                <a:latin typeface="Public Sans"/>
                <a:ea typeface="Public Sans"/>
                <a:cs typeface="Public Sans"/>
                <a:sym typeface="Public Sans"/>
              </a:rPr>
              <a:t>Primary key: “SK_ID_PREV” column</a:t>
            </a:r>
            <a:endParaRPr sz="1200">
              <a:solidFill>
                <a:srgbClr val="2B2C30"/>
              </a:solidFill>
              <a:latin typeface="Public Sans"/>
              <a:ea typeface="Public Sans"/>
              <a:cs typeface="Public Sans"/>
              <a:sym typeface="Public Sans"/>
            </a:endParaRPr>
          </a:p>
        </p:txBody>
      </p:sp>
      <p:sp>
        <p:nvSpPr>
          <p:cNvPr id="170" name="Google Shape;170;p30"/>
          <p:cNvSpPr txBox="1"/>
          <p:nvPr/>
        </p:nvSpPr>
        <p:spPr>
          <a:xfrm>
            <a:off x="4821325" y="1113525"/>
            <a:ext cx="3931800" cy="3509400"/>
          </a:xfrm>
          <a:prstGeom prst="rect">
            <a:avLst/>
          </a:prstGeom>
          <a:noFill/>
          <a:ln>
            <a:noFill/>
          </a:ln>
        </p:spPr>
        <p:txBody>
          <a:bodyPr anchorCtr="0" anchor="t" bIns="0" lIns="0" spcFirstLastPara="1" rIns="0" wrap="square" tIns="0">
            <a:spAutoFit/>
          </a:bodyPr>
          <a:lstStyle/>
          <a:p>
            <a:pPr indent="0" lvl="0" marL="0" marR="0" rtl="0" algn="l">
              <a:lnSpc>
                <a:spcPct val="200000"/>
              </a:lnSpc>
              <a:spcBef>
                <a:spcPts val="0"/>
              </a:spcBef>
              <a:spcAft>
                <a:spcPts val="0"/>
              </a:spcAft>
              <a:buNone/>
            </a:pPr>
            <a:r>
              <a:rPr lang="en" sz="1200">
                <a:solidFill>
                  <a:srgbClr val="2B2C30"/>
                </a:solidFill>
                <a:latin typeface="Public Sans"/>
                <a:ea typeface="Public Sans"/>
                <a:cs typeface="Public Sans"/>
                <a:sym typeface="Public Sans"/>
              </a:rPr>
              <a:t>Clean/Pre-Processed Data Set Steps</a:t>
            </a:r>
            <a:endParaRPr sz="1200">
              <a:solidFill>
                <a:srgbClr val="2B2C30"/>
              </a:solidFill>
              <a:latin typeface="Public Sans"/>
              <a:ea typeface="Public Sans"/>
              <a:cs typeface="Public Sans"/>
              <a:sym typeface="Public Sans"/>
            </a:endParaRPr>
          </a:p>
          <a:p>
            <a:pPr indent="-304800" lvl="0" marL="457200" marR="0" rtl="0" algn="l">
              <a:lnSpc>
                <a:spcPct val="200000"/>
              </a:lnSpc>
              <a:spcBef>
                <a:spcPts val="0"/>
              </a:spcBef>
              <a:spcAft>
                <a:spcPts val="0"/>
              </a:spcAft>
              <a:buClr>
                <a:srgbClr val="2B2C30"/>
              </a:buClr>
              <a:buSzPts val="1200"/>
              <a:buFont typeface="Public Sans"/>
              <a:buChar char="●"/>
            </a:pPr>
            <a:r>
              <a:rPr lang="en" sz="1200">
                <a:solidFill>
                  <a:srgbClr val="2B2C30"/>
                </a:solidFill>
                <a:latin typeface="Public Sans"/>
                <a:ea typeface="Public Sans"/>
                <a:cs typeface="Public Sans"/>
                <a:sym typeface="Public Sans"/>
              </a:rPr>
              <a:t>Remove columns </a:t>
            </a:r>
            <a:r>
              <a:rPr lang="en" sz="1200">
                <a:solidFill>
                  <a:srgbClr val="2B2C30"/>
                </a:solidFill>
                <a:latin typeface="Public Sans"/>
                <a:ea typeface="Public Sans"/>
                <a:cs typeface="Public Sans"/>
                <a:sym typeface="Public Sans"/>
              </a:rPr>
              <a:t>with more than 50% missing values</a:t>
            </a:r>
            <a:endParaRPr sz="1200">
              <a:solidFill>
                <a:srgbClr val="2B2C30"/>
              </a:solidFill>
              <a:latin typeface="Public Sans"/>
              <a:ea typeface="Public Sans"/>
              <a:cs typeface="Public Sans"/>
              <a:sym typeface="Public Sans"/>
            </a:endParaRPr>
          </a:p>
          <a:p>
            <a:pPr indent="-304800" lvl="1" marL="914400" marR="0" rtl="0" algn="l">
              <a:lnSpc>
                <a:spcPct val="200000"/>
              </a:lnSpc>
              <a:spcBef>
                <a:spcPts val="0"/>
              </a:spcBef>
              <a:spcAft>
                <a:spcPts val="0"/>
              </a:spcAft>
              <a:buClr>
                <a:srgbClr val="2B2C30"/>
              </a:buClr>
              <a:buSzPts val="1200"/>
              <a:buFont typeface="Public Sans"/>
              <a:buChar char="○"/>
            </a:pPr>
            <a:r>
              <a:rPr lang="en" sz="1200">
                <a:solidFill>
                  <a:srgbClr val="2B2C30"/>
                </a:solidFill>
                <a:latin typeface="Public Sans"/>
                <a:ea typeface="Public Sans"/>
                <a:cs typeface="Public Sans"/>
                <a:sym typeface="Public Sans"/>
              </a:rPr>
              <a:t>(1670214, 33)</a:t>
            </a:r>
            <a:endParaRPr sz="1200">
              <a:solidFill>
                <a:srgbClr val="FF0000"/>
              </a:solidFill>
              <a:latin typeface="Public Sans"/>
              <a:ea typeface="Public Sans"/>
              <a:cs typeface="Public Sans"/>
              <a:sym typeface="Public Sans"/>
            </a:endParaRPr>
          </a:p>
          <a:p>
            <a:pPr indent="-304800" lvl="0" marL="457200" marR="0" rtl="0" algn="l">
              <a:lnSpc>
                <a:spcPct val="200000"/>
              </a:lnSpc>
              <a:spcBef>
                <a:spcPts val="0"/>
              </a:spcBef>
              <a:spcAft>
                <a:spcPts val="0"/>
              </a:spcAft>
              <a:buClr>
                <a:srgbClr val="2B2C30"/>
              </a:buClr>
              <a:buSzPts val="1200"/>
              <a:buFont typeface="Public Sans"/>
              <a:buChar char="●"/>
            </a:pPr>
            <a:r>
              <a:rPr lang="en" sz="1200">
                <a:solidFill>
                  <a:srgbClr val="2B2C30"/>
                </a:solidFill>
                <a:latin typeface="Public Sans"/>
                <a:ea typeface="Public Sans"/>
                <a:cs typeface="Public Sans"/>
                <a:sym typeface="Public Sans"/>
              </a:rPr>
              <a:t>Remove unwanted rows</a:t>
            </a:r>
            <a:endParaRPr sz="1200">
              <a:solidFill>
                <a:srgbClr val="2B2C30"/>
              </a:solidFill>
              <a:latin typeface="Public Sans"/>
              <a:ea typeface="Public Sans"/>
              <a:cs typeface="Public Sans"/>
              <a:sym typeface="Public Sans"/>
            </a:endParaRPr>
          </a:p>
          <a:p>
            <a:pPr indent="-304800" lvl="1" marL="914400" marR="0" rtl="0" algn="l">
              <a:lnSpc>
                <a:spcPct val="200000"/>
              </a:lnSpc>
              <a:spcBef>
                <a:spcPts val="0"/>
              </a:spcBef>
              <a:spcAft>
                <a:spcPts val="0"/>
              </a:spcAft>
              <a:buClr>
                <a:srgbClr val="2B2C30"/>
              </a:buClr>
              <a:buSzPts val="1200"/>
              <a:buFont typeface="Public Sans"/>
              <a:buChar char="○"/>
            </a:pPr>
            <a:r>
              <a:rPr lang="en" sz="1200">
                <a:solidFill>
                  <a:srgbClr val="2B2C30"/>
                </a:solidFill>
                <a:latin typeface="Public Sans"/>
                <a:ea typeface="Public Sans"/>
                <a:cs typeface="Public Sans"/>
                <a:sym typeface="Public Sans"/>
              </a:rPr>
              <a:t>Ex: </a:t>
            </a:r>
            <a:r>
              <a:rPr lang="en" sz="1200">
                <a:solidFill>
                  <a:srgbClr val="2B2C30"/>
                </a:solidFill>
                <a:latin typeface="Public Sans"/>
                <a:ea typeface="Public Sans"/>
                <a:cs typeface="Public Sans"/>
                <a:sym typeface="Public Sans"/>
              </a:rPr>
              <a:t>"WEEKDAY_APPR_PROCESS_START"</a:t>
            </a:r>
            <a:endParaRPr sz="1200">
              <a:solidFill>
                <a:srgbClr val="2B2C30"/>
              </a:solidFill>
              <a:latin typeface="Public Sans"/>
              <a:ea typeface="Public Sans"/>
              <a:cs typeface="Public Sans"/>
              <a:sym typeface="Public Sans"/>
            </a:endParaRPr>
          </a:p>
          <a:p>
            <a:pPr indent="-304800" lvl="1" marL="914400" rtl="0" algn="l">
              <a:lnSpc>
                <a:spcPct val="200000"/>
              </a:lnSpc>
              <a:spcBef>
                <a:spcPts val="0"/>
              </a:spcBef>
              <a:spcAft>
                <a:spcPts val="0"/>
              </a:spcAft>
              <a:buClr>
                <a:srgbClr val="2B2C30"/>
              </a:buClr>
              <a:buSzPts val="1200"/>
              <a:buFont typeface="Public Sans"/>
              <a:buChar char="○"/>
            </a:pPr>
            <a:r>
              <a:rPr lang="en" sz="1200">
                <a:solidFill>
                  <a:srgbClr val="2B2C30"/>
                </a:solidFill>
                <a:latin typeface="Public Sans"/>
                <a:ea typeface="Public Sans"/>
                <a:cs typeface="Public Sans"/>
                <a:sym typeface="Public Sans"/>
              </a:rPr>
              <a:t>(1670214, 29)</a:t>
            </a:r>
            <a:endParaRPr sz="1200">
              <a:solidFill>
                <a:srgbClr val="2B2C30"/>
              </a:solidFill>
              <a:latin typeface="Public Sans"/>
              <a:ea typeface="Public Sans"/>
              <a:cs typeface="Public Sans"/>
              <a:sym typeface="Public Sans"/>
            </a:endParaRPr>
          </a:p>
          <a:p>
            <a:pPr indent="-304800" lvl="0" marL="457200" rtl="0" algn="l">
              <a:lnSpc>
                <a:spcPct val="200000"/>
              </a:lnSpc>
              <a:spcBef>
                <a:spcPts val="0"/>
              </a:spcBef>
              <a:spcAft>
                <a:spcPts val="0"/>
              </a:spcAft>
              <a:buClr>
                <a:srgbClr val="2B2C30"/>
              </a:buClr>
              <a:buSzPts val="1200"/>
              <a:buFont typeface="Public Sans"/>
              <a:buChar char="●"/>
            </a:pPr>
            <a:r>
              <a:rPr lang="en" sz="1200">
                <a:solidFill>
                  <a:srgbClr val="2B2C30"/>
                </a:solidFill>
                <a:latin typeface="Public Sans"/>
                <a:ea typeface="Public Sans"/>
                <a:cs typeface="Public Sans"/>
                <a:sym typeface="Public Sans"/>
              </a:rPr>
              <a:t>Replacing null values with median</a:t>
            </a:r>
            <a:endParaRPr sz="1200">
              <a:solidFill>
                <a:srgbClr val="2B2C30"/>
              </a:solidFill>
              <a:latin typeface="Public Sans"/>
              <a:ea typeface="Public Sans"/>
              <a:cs typeface="Public Sans"/>
              <a:sym typeface="Public Sans"/>
            </a:endParaRPr>
          </a:p>
          <a:p>
            <a:pPr indent="-304800" lvl="1" marL="914400" rtl="0" algn="l">
              <a:lnSpc>
                <a:spcPct val="200000"/>
              </a:lnSpc>
              <a:spcBef>
                <a:spcPts val="0"/>
              </a:spcBef>
              <a:spcAft>
                <a:spcPts val="0"/>
              </a:spcAft>
              <a:buClr>
                <a:srgbClr val="2B2C30"/>
              </a:buClr>
              <a:buSzPts val="1200"/>
              <a:buFont typeface="Public Sans"/>
              <a:buChar char="○"/>
            </a:pPr>
            <a:r>
              <a:rPr lang="en" sz="1200">
                <a:solidFill>
                  <a:srgbClr val="2B2C30"/>
                </a:solidFill>
                <a:latin typeface="Public Sans"/>
                <a:ea typeface="Public Sans"/>
                <a:cs typeface="Public Sans"/>
                <a:sym typeface="Public Sans"/>
              </a:rPr>
              <a:t>AMT_ANNUITY</a:t>
            </a:r>
            <a:endParaRPr sz="1200">
              <a:solidFill>
                <a:srgbClr val="2B2C30"/>
              </a:solidFill>
              <a:latin typeface="Public Sans"/>
              <a:ea typeface="Public Sans"/>
              <a:cs typeface="Public Sans"/>
              <a:sym typeface="Public Sans"/>
            </a:endParaRPr>
          </a:p>
          <a:p>
            <a:pPr indent="-304800" lvl="1" marL="914400" rtl="0" algn="l">
              <a:lnSpc>
                <a:spcPct val="200000"/>
              </a:lnSpc>
              <a:spcBef>
                <a:spcPts val="0"/>
              </a:spcBef>
              <a:spcAft>
                <a:spcPts val="0"/>
              </a:spcAft>
              <a:buClr>
                <a:srgbClr val="2B2C30"/>
              </a:buClr>
              <a:buSzPts val="1200"/>
              <a:buFont typeface="Public Sans"/>
              <a:buChar char="○"/>
            </a:pPr>
            <a:r>
              <a:rPr lang="en" sz="1200">
                <a:solidFill>
                  <a:srgbClr val="2B2C30"/>
                </a:solidFill>
                <a:latin typeface="Public Sans"/>
                <a:ea typeface="Public Sans"/>
                <a:cs typeface="Public Sans"/>
                <a:sym typeface="Public Sans"/>
              </a:rPr>
              <a:t>AMT_GOODS_PRICE</a:t>
            </a:r>
            <a:endParaRPr sz="1200">
              <a:solidFill>
                <a:srgbClr val="2B2C30"/>
              </a:solidFill>
              <a:latin typeface="Public Sans"/>
              <a:ea typeface="Public Sans"/>
              <a:cs typeface="Public Sans"/>
              <a:sym typeface="Public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174" name="Shape 174"/>
        <p:cNvGrpSpPr/>
        <p:nvPr/>
      </p:nvGrpSpPr>
      <p:grpSpPr>
        <a:xfrm>
          <a:off x="0" y="0"/>
          <a:ext cx="0" cy="0"/>
          <a:chOff x="0" y="0"/>
          <a:chExt cx="0" cy="0"/>
        </a:xfrm>
      </p:grpSpPr>
      <p:sp>
        <p:nvSpPr>
          <p:cNvPr id="175" name="Google Shape;175;p31"/>
          <p:cNvSpPr txBox="1"/>
          <p:nvPr/>
        </p:nvSpPr>
        <p:spPr>
          <a:xfrm>
            <a:off x="503435" y="471488"/>
            <a:ext cx="8115300" cy="2925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lang="en" sz="1900">
                <a:solidFill>
                  <a:srgbClr val="2B2C30"/>
                </a:solidFill>
                <a:latin typeface="Public Sans"/>
                <a:ea typeface="Public Sans"/>
                <a:cs typeface="Public Sans"/>
                <a:sym typeface="Public Sans"/>
              </a:rPr>
              <a:t>Data Preparation</a:t>
            </a:r>
            <a:endParaRPr sz="700"/>
          </a:p>
        </p:txBody>
      </p:sp>
      <p:cxnSp>
        <p:nvCxnSpPr>
          <p:cNvPr id="176" name="Google Shape;176;p31"/>
          <p:cNvCxnSpPr/>
          <p:nvPr/>
        </p:nvCxnSpPr>
        <p:spPr>
          <a:xfrm flipH="1" rot="10800000">
            <a:off x="514347" y="880435"/>
            <a:ext cx="8115300" cy="19200"/>
          </a:xfrm>
          <a:prstGeom prst="straightConnector1">
            <a:avLst/>
          </a:prstGeom>
          <a:noFill/>
          <a:ln cap="flat" cmpd="sng" w="9525">
            <a:solidFill>
              <a:srgbClr val="2B2C30"/>
            </a:solidFill>
            <a:prstDash val="solid"/>
            <a:round/>
            <a:headEnd len="sm" w="sm" type="none"/>
            <a:tailEnd len="sm" w="sm" type="none"/>
          </a:ln>
        </p:spPr>
      </p:cxnSp>
      <p:sp>
        <p:nvSpPr>
          <p:cNvPr id="177" name="Google Shape;177;p31"/>
          <p:cNvSpPr txBox="1"/>
          <p:nvPr/>
        </p:nvSpPr>
        <p:spPr>
          <a:xfrm>
            <a:off x="514350" y="945625"/>
            <a:ext cx="8115300" cy="2031900"/>
          </a:xfrm>
          <a:prstGeom prst="rect">
            <a:avLst/>
          </a:prstGeom>
          <a:noFill/>
          <a:ln>
            <a:noFill/>
          </a:ln>
        </p:spPr>
        <p:txBody>
          <a:bodyPr anchorCtr="0" anchor="t" bIns="0" lIns="0" spcFirstLastPara="1" rIns="0" wrap="square" tIns="0">
            <a:spAutoFit/>
          </a:bodyPr>
          <a:lstStyle/>
          <a:p>
            <a:pPr indent="-304800" lvl="0" marL="457200" marR="0" rtl="0" algn="l">
              <a:lnSpc>
                <a:spcPct val="200000"/>
              </a:lnSpc>
              <a:spcBef>
                <a:spcPts val="0"/>
              </a:spcBef>
              <a:spcAft>
                <a:spcPts val="0"/>
              </a:spcAft>
              <a:buClr>
                <a:srgbClr val="2B2C30"/>
              </a:buClr>
              <a:buSzPts val="1200"/>
              <a:buFont typeface="Public Sans"/>
              <a:buChar char="●"/>
            </a:pPr>
            <a:r>
              <a:rPr lang="en" sz="1200">
                <a:solidFill>
                  <a:srgbClr val="2B2C30"/>
                </a:solidFill>
                <a:latin typeface="Public Sans"/>
                <a:ea typeface="Public Sans"/>
                <a:cs typeface="Public Sans"/>
                <a:sym typeface="Public Sans"/>
              </a:rPr>
              <a:t>Data Splitting</a:t>
            </a:r>
            <a:endParaRPr sz="1200">
              <a:solidFill>
                <a:srgbClr val="2B2C30"/>
              </a:solidFill>
              <a:latin typeface="Public Sans"/>
              <a:ea typeface="Public Sans"/>
              <a:cs typeface="Public Sans"/>
              <a:sym typeface="Public Sans"/>
            </a:endParaRPr>
          </a:p>
          <a:p>
            <a:pPr indent="-304800" lvl="1" marL="914400" marR="0" rtl="0" algn="l">
              <a:lnSpc>
                <a:spcPct val="200000"/>
              </a:lnSpc>
              <a:spcBef>
                <a:spcPts val="0"/>
              </a:spcBef>
              <a:spcAft>
                <a:spcPts val="0"/>
              </a:spcAft>
              <a:buClr>
                <a:srgbClr val="2B2C30"/>
              </a:buClr>
              <a:buSzPts val="1200"/>
              <a:buFont typeface="Public Sans"/>
              <a:buChar char="○"/>
            </a:pPr>
            <a:r>
              <a:rPr lang="en" sz="1200">
                <a:solidFill>
                  <a:srgbClr val="2B2C30"/>
                </a:solidFill>
                <a:latin typeface="Public Sans"/>
                <a:ea typeface="Public Sans"/>
                <a:cs typeface="Public Sans"/>
                <a:sym typeface="Public Sans"/>
              </a:rPr>
              <a:t>90% for Training &amp; </a:t>
            </a:r>
            <a:r>
              <a:rPr lang="en" sz="1200">
                <a:solidFill>
                  <a:srgbClr val="2B2C30"/>
                </a:solidFill>
                <a:latin typeface="Public Sans"/>
                <a:ea typeface="Public Sans"/>
                <a:cs typeface="Public Sans"/>
                <a:sym typeface="Public Sans"/>
              </a:rPr>
              <a:t>Validation and 10% for Testing.</a:t>
            </a:r>
            <a:endParaRPr sz="1200">
              <a:solidFill>
                <a:srgbClr val="2B2C30"/>
              </a:solidFill>
              <a:latin typeface="Public Sans"/>
              <a:ea typeface="Public Sans"/>
              <a:cs typeface="Public Sans"/>
              <a:sym typeface="Public Sans"/>
            </a:endParaRPr>
          </a:p>
          <a:p>
            <a:pPr indent="-304800" lvl="1" marL="914400" marR="0" rtl="0" algn="l">
              <a:lnSpc>
                <a:spcPct val="200000"/>
              </a:lnSpc>
              <a:spcBef>
                <a:spcPts val="0"/>
              </a:spcBef>
              <a:spcAft>
                <a:spcPts val="0"/>
              </a:spcAft>
              <a:buClr>
                <a:srgbClr val="2B2C30"/>
              </a:buClr>
              <a:buSzPts val="1200"/>
              <a:buFont typeface="Public Sans"/>
              <a:buChar char="○"/>
            </a:pPr>
            <a:r>
              <a:rPr lang="en" sz="1200">
                <a:solidFill>
                  <a:srgbClr val="2B2C30"/>
                </a:solidFill>
                <a:latin typeface="Public Sans"/>
                <a:ea typeface="Public Sans"/>
                <a:cs typeface="Public Sans"/>
                <a:sym typeface="Public Sans"/>
              </a:rPr>
              <a:t>Out of the 90%, 80% for Training &amp; 20% for Validation.</a:t>
            </a:r>
            <a:endParaRPr sz="1200">
              <a:solidFill>
                <a:srgbClr val="2B2C30"/>
              </a:solidFill>
              <a:latin typeface="Public Sans"/>
              <a:ea typeface="Public Sans"/>
              <a:cs typeface="Public Sans"/>
              <a:sym typeface="Public Sans"/>
            </a:endParaRPr>
          </a:p>
          <a:p>
            <a:pPr indent="-304800" lvl="1" marL="914400" marR="0" rtl="0" algn="l">
              <a:lnSpc>
                <a:spcPct val="200000"/>
              </a:lnSpc>
              <a:spcBef>
                <a:spcPts val="0"/>
              </a:spcBef>
              <a:spcAft>
                <a:spcPts val="0"/>
              </a:spcAft>
              <a:buClr>
                <a:srgbClr val="2B2C30"/>
              </a:buClr>
              <a:buSzPts val="1200"/>
              <a:buFont typeface="Public Sans"/>
              <a:buChar char="○"/>
            </a:pPr>
            <a:r>
              <a:rPr lang="en" sz="1200">
                <a:solidFill>
                  <a:srgbClr val="2B2C30"/>
                </a:solidFill>
                <a:latin typeface="Public Sans"/>
                <a:ea typeface="Public Sans"/>
                <a:cs typeface="Public Sans"/>
                <a:sym typeface="Public Sans"/>
              </a:rPr>
              <a:t>Reasoning: algorithms need a large amount of data  to train effectively without underfitting</a:t>
            </a:r>
            <a:endParaRPr sz="1200">
              <a:solidFill>
                <a:srgbClr val="2B2C30"/>
              </a:solidFill>
              <a:latin typeface="Public Sans"/>
              <a:ea typeface="Public Sans"/>
              <a:cs typeface="Public Sans"/>
              <a:sym typeface="Public Sans"/>
            </a:endParaRPr>
          </a:p>
          <a:p>
            <a:pPr indent="-304800" lvl="0" marL="457200" marR="0" rtl="0" algn="l">
              <a:lnSpc>
                <a:spcPct val="200000"/>
              </a:lnSpc>
              <a:spcBef>
                <a:spcPts val="0"/>
              </a:spcBef>
              <a:spcAft>
                <a:spcPts val="0"/>
              </a:spcAft>
              <a:buClr>
                <a:srgbClr val="2B2C30"/>
              </a:buClr>
              <a:buSzPts val="1200"/>
              <a:buFont typeface="Public Sans"/>
              <a:buChar char="●"/>
            </a:pPr>
            <a:r>
              <a:rPr lang="en" sz="1200">
                <a:solidFill>
                  <a:srgbClr val="2B2C30"/>
                </a:solidFill>
                <a:latin typeface="Public Sans"/>
                <a:ea typeface="Public Sans"/>
                <a:cs typeface="Public Sans"/>
                <a:sym typeface="Public Sans"/>
              </a:rPr>
              <a:t>Undersampling</a:t>
            </a:r>
            <a:endParaRPr sz="1200">
              <a:solidFill>
                <a:srgbClr val="2B2C30"/>
              </a:solidFill>
              <a:latin typeface="Public Sans"/>
              <a:ea typeface="Public Sans"/>
              <a:cs typeface="Public Sans"/>
              <a:sym typeface="Public Sans"/>
            </a:endParaRPr>
          </a:p>
          <a:p>
            <a:pPr indent="-304800" lvl="1" marL="914400" marR="0" rtl="0" algn="l">
              <a:lnSpc>
                <a:spcPct val="200000"/>
              </a:lnSpc>
              <a:spcBef>
                <a:spcPts val="0"/>
              </a:spcBef>
              <a:spcAft>
                <a:spcPts val="0"/>
              </a:spcAft>
              <a:buClr>
                <a:srgbClr val="2B2C30"/>
              </a:buClr>
              <a:buSzPts val="1200"/>
              <a:buFont typeface="Public Sans"/>
              <a:buChar char="○"/>
            </a:pPr>
            <a:r>
              <a:rPr lang="en" sz="1200">
                <a:solidFill>
                  <a:srgbClr val="2B2C30"/>
                </a:solidFill>
                <a:latin typeface="Public Sans"/>
                <a:ea typeface="Public Sans"/>
                <a:cs typeface="Public Sans"/>
                <a:sym typeface="Public Sans"/>
              </a:rPr>
              <a:t>To address class imbalance &amp; prevent model bias.</a:t>
            </a:r>
            <a:endParaRPr sz="1200">
              <a:solidFill>
                <a:srgbClr val="2B2C30"/>
              </a:solidFill>
              <a:latin typeface="Public Sans"/>
              <a:ea typeface="Public Sans"/>
              <a:cs typeface="Public Sans"/>
              <a:sym typeface="Public Sans"/>
            </a:endParaRPr>
          </a:p>
        </p:txBody>
      </p:sp>
      <p:graphicFrame>
        <p:nvGraphicFramePr>
          <p:cNvPr id="178" name="Google Shape;178;p31"/>
          <p:cNvGraphicFramePr/>
          <p:nvPr/>
        </p:nvGraphicFramePr>
        <p:xfrm>
          <a:off x="1005925" y="3287725"/>
          <a:ext cx="3000000" cy="3000000"/>
        </p:xfrm>
        <a:graphic>
          <a:graphicData uri="http://schemas.openxmlformats.org/drawingml/2006/table">
            <a:tbl>
              <a:tblPr>
                <a:noFill/>
                <a:tableStyleId>{3CFFEDCD-7872-485D-8F0D-32D0EB98223D}</a:tableStyleId>
              </a:tblPr>
              <a:tblGrid>
                <a:gridCol w="2413000"/>
                <a:gridCol w="2413000"/>
                <a:gridCol w="2413000"/>
              </a:tblGrid>
              <a:tr h="381000">
                <a:tc>
                  <a:txBody>
                    <a:bodyPr/>
                    <a:lstStyle/>
                    <a:p>
                      <a:pPr indent="0" lvl="0" marL="0" rtl="0" algn="l">
                        <a:lnSpc>
                          <a:spcPct val="200000"/>
                        </a:lnSpc>
                        <a:spcBef>
                          <a:spcPts val="0"/>
                        </a:spcBef>
                        <a:spcAft>
                          <a:spcPts val="0"/>
                        </a:spcAft>
                        <a:buNone/>
                      </a:pPr>
                      <a:r>
                        <a:t/>
                      </a:r>
                      <a:endParaRPr b="1" sz="1200"/>
                    </a:p>
                  </a:txBody>
                  <a:tcPr marT="91425" marB="91425" marR="91425" marL="91425"/>
                </a:tc>
                <a:tc>
                  <a:txBody>
                    <a:bodyPr/>
                    <a:lstStyle/>
                    <a:p>
                      <a:pPr indent="0" lvl="0" marL="0" rtl="0" algn="l">
                        <a:lnSpc>
                          <a:spcPct val="200000"/>
                        </a:lnSpc>
                        <a:spcBef>
                          <a:spcPts val="0"/>
                        </a:spcBef>
                        <a:spcAft>
                          <a:spcPts val="0"/>
                        </a:spcAft>
                        <a:buNone/>
                      </a:pPr>
                      <a:r>
                        <a:rPr lang="en" sz="1200"/>
                        <a:t>Original Dataset</a:t>
                      </a:r>
                      <a:endParaRPr sz="1200"/>
                    </a:p>
                  </a:txBody>
                  <a:tcPr marT="91425" marB="91425" marR="91425" marL="91425"/>
                </a:tc>
                <a:tc>
                  <a:txBody>
                    <a:bodyPr/>
                    <a:lstStyle/>
                    <a:p>
                      <a:pPr indent="0" lvl="0" marL="0" rtl="0" algn="l">
                        <a:lnSpc>
                          <a:spcPct val="200000"/>
                        </a:lnSpc>
                        <a:spcBef>
                          <a:spcPts val="0"/>
                        </a:spcBef>
                        <a:spcAft>
                          <a:spcPts val="0"/>
                        </a:spcAft>
                        <a:buNone/>
                      </a:pPr>
                      <a:r>
                        <a:rPr lang="en" sz="1200"/>
                        <a:t>After Undersampling</a:t>
                      </a:r>
                      <a:endParaRPr sz="1200"/>
                    </a:p>
                  </a:txBody>
                  <a:tcPr marT="91425" marB="91425" marR="91425" marL="91425"/>
                </a:tc>
              </a:tr>
              <a:tr h="381000">
                <a:tc>
                  <a:txBody>
                    <a:bodyPr/>
                    <a:lstStyle/>
                    <a:p>
                      <a:pPr indent="0" lvl="0" marL="0" rtl="0" algn="l">
                        <a:lnSpc>
                          <a:spcPct val="200000"/>
                        </a:lnSpc>
                        <a:spcBef>
                          <a:spcPts val="0"/>
                        </a:spcBef>
                        <a:spcAft>
                          <a:spcPts val="0"/>
                        </a:spcAft>
                        <a:buNone/>
                      </a:pPr>
                      <a:r>
                        <a:rPr lang="en" sz="1200"/>
                        <a:t>% of Default Payments</a:t>
                      </a:r>
                      <a:endParaRPr sz="1200"/>
                    </a:p>
                  </a:txBody>
                  <a:tcPr marT="91425" marB="91425" marR="91425" marL="91425"/>
                </a:tc>
                <a:tc>
                  <a:txBody>
                    <a:bodyPr/>
                    <a:lstStyle/>
                    <a:p>
                      <a:pPr indent="0" lvl="0" marL="0" rtl="0" algn="l">
                        <a:lnSpc>
                          <a:spcPct val="200000"/>
                        </a:lnSpc>
                        <a:spcBef>
                          <a:spcPts val="0"/>
                        </a:spcBef>
                        <a:spcAft>
                          <a:spcPts val="0"/>
                        </a:spcAft>
                        <a:buNone/>
                      </a:pPr>
                      <a:r>
                        <a:rPr lang="en" sz="1200"/>
                        <a:t>8.66%</a:t>
                      </a:r>
                      <a:endParaRPr sz="1200"/>
                    </a:p>
                  </a:txBody>
                  <a:tcPr marT="91425" marB="91425" marR="91425" marL="91425"/>
                </a:tc>
                <a:tc>
                  <a:txBody>
                    <a:bodyPr/>
                    <a:lstStyle/>
                    <a:p>
                      <a:pPr indent="0" lvl="0" marL="0" rtl="0" algn="l">
                        <a:lnSpc>
                          <a:spcPct val="200000"/>
                        </a:lnSpc>
                        <a:spcBef>
                          <a:spcPts val="0"/>
                        </a:spcBef>
                        <a:spcAft>
                          <a:spcPts val="0"/>
                        </a:spcAft>
                        <a:buNone/>
                      </a:pPr>
                      <a:r>
                        <a:rPr lang="en" sz="1200"/>
                        <a:t>50%</a:t>
                      </a:r>
                      <a:endParaRPr sz="1200"/>
                    </a:p>
                  </a:txBody>
                  <a:tcPr marT="91425" marB="91425" marR="91425" marL="91425"/>
                </a:tc>
              </a:tr>
              <a:tr h="381000">
                <a:tc>
                  <a:txBody>
                    <a:bodyPr/>
                    <a:lstStyle/>
                    <a:p>
                      <a:pPr indent="0" lvl="0" marL="0" rtl="0" algn="l">
                        <a:lnSpc>
                          <a:spcPct val="200000"/>
                        </a:lnSpc>
                        <a:spcBef>
                          <a:spcPts val="0"/>
                        </a:spcBef>
                        <a:spcAft>
                          <a:spcPts val="0"/>
                        </a:spcAft>
                        <a:buNone/>
                      </a:pPr>
                      <a:r>
                        <a:rPr lang="en" sz="1200"/>
                        <a:t>% of On-time Payments</a:t>
                      </a:r>
                      <a:endParaRPr sz="1200"/>
                    </a:p>
                  </a:txBody>
                  <a:tcPr marT="91425" marB="91425" marR="91425" marL="91425"/>
                </a:tc>
                <a:tc>
                  <a:txBody>
                    <a:bodyPr/>
                    <a:lstStyle/>
                    <a:p>
                      <a:pPr indent="0" lvl="0" marL="0" rtl="0" algn="l">
                        <a:lnSpc>
                          <a:spcPct val="200000"/>
                        </a:lnSpc>
                        <a:spcBef>
                          <a:spcPts val="0"/>
                        </a:spcBef>
                        <a:spcAft>
                          <a:spcPts val="0"/>
                        </a:spcAft>
                        <a:buNone/>
                      </a:pPr>
                      <a:r>
                        <a:rPr lang="en" sz="1200"/>
                        <a:t>91.34%</a:t>
                      </a:r>
                      <a:endParaRPr sz="1200"/>
                    </a:p>
                  </a:txBody>
                  <a:tcPr marT="91425" marB="91425" marR="91425" marL="91425"/>
                </a:tc>
                <a:tc>
                  <a:txBody>
                    <a:bodyPr/>
                    <a:lstStyle/>
                    <a:p>
                      <a:pPr indent="0" lvl="0" marL="0" rtl="0" algn="l">
                        <a:lnSpc>
                          <a:spcPct val="200000"/>
                        </a:lnSpc>
                        <a:spcBef>
                          <a:spcPts val="0"/>
                        </a:spcBef>
                        <a:spcAft>
                          <a:spcPts val="0"/>
                        </a:spcAft>
                        <a:buNone/>
                      </a:pPr>
                      <a:r>
                        <a:rPr lang="en" sz="1200"/>
                        <a:t>50%</a:t>
                      </a:r>
                      <a:endParaRPr sz="12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182" name="Shape 182"/>
        <p:cNvGrpSpPr/>
        <p:nvPr/>
      </p:nvGrpSpPr>
      <p:grpSpPr>
        <a:xfrm>
          <a:off x="0" y="0"/>
          <a:ext cx="0" cy="0"/>
          <a:chOff x="0" y="0"/>
          <a:chExt cx="0" cy="0"/>
        </a:xfrm>
      </p:grpSpPr>
      <p:sp>
        <p:nvSpPr>
          <p:cNvPr id="183" name="Google Shape;183;p32"/>
          <p:cNvSpPr txBox="1"/>
          <p:nvPr/>
        </p:nvSpPr>
        <p:spPr>
          <a:xfrm>
            <a:off x="503435" y="471488"/>
            <a:ext cx="8115300" cy="2925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lang="en" sz="1900">
                <a:solidFill>
                  <a:srgbClr val="2B2C30"/>
                </a:solidFill>
                <a:latin typeface="Public Sans"/>
                <a:ea typeface="Public Sans"/>
                <a:cs typeface="Public Sans"/>
                <a:sym typeface="Public Sans"/>
              </a:rPr>
              <a:t>Model Evaluation</a:t>
            </a:r>
            <a:endParaRPr b="1" sz="1900">
              <a:solidFill>
                <a:srgbClr val="2B2C30"/>
              </a:solidFill>
              <a:latin typeface="Public Sans"/>
              <a:ea typeface="Public Sans"/>
              <a:cs typeface="Public Sans"/>
              <a:sym typeface="Public Sans"/>
            </a:endParaRPr>
          </a:p>
        </p:txBody>
      </p:sp>
      <p:cxnSp>
        <p:nvCxnSpPr>
          <p:cNvPr id="184" name="Google Shape;184;p32"/>
          <p:cNvCxnSpPr/>
          <p:nvPr/>
        </p:nvCxnSpPr>
        <p:spPr>
          <a:xfrm flipH="1" rot="10800000">
            <a:off x="514347" y="880435"/>
            <a:ext cx="8115300" cy="19200"/>
          </a:xfrm>
          <a:prstGeom prst="straightConnector1">
            <a:avLst/>
          </a:prstGeom>
          <a:noFill/>
          <a:ln cap="flat" cmpd="sng" w="9525">
            <a:solidFill>
              <a:srgbClr val="2B2C30"/>
            </a:solidFill>
            <a:prstDash val="solid"/>
            <a:round/>
            <a:headEnd len="sm" w="sm" type="none"/>
            <a:tailEnd len="sm" w="sm" type="none"/>
          </a:ln>
        </p:spPr>
      </p:cxnSp>
      <p:sp>
        <p:nvSpPr>
          <p:cNvPr id="185" name="Google Shape;185;p32"/>
          <p:cNvSpPr txBox="1"/>
          <p:nvPr/>
        </p:nvSpPr>
        <p:spPr>
          <a:xfrm>
            <a:off x="514350" y="1113525"/>
            <a:ext cx="8284800" cy="2801400"/>
          </a:xfrm>
          <a:prstGeom prst="rect">
            <a:avLst/>
          </a:prstGeom>
          <a:noFill/>
          <a:ln>
            <a:noFill/>
          </a:ln>
        </p:spPr>
        <p:txBody>
          <a:bodyPr anchorCtr="0" anchor="t" bIns="0" lIns="0" spcFirstLastPara="1" rIns="0" wrap="square" tIns="0">
            <a:spAutoFit/>
          </a:bodyPr>
          <a:lstStyle/>
          <a:p>
            <a:pPr indent="0" lvl="0" marL="0" marR="0" rtl="0" algn="l">
              <a:lnSpc>
                <a:spcPct val="200000"/>
              </a:lnSpc>
              <a:spcBef>
                <a:spcPts val="0"/>
              </a:spcBef>
              <a:spcAft>
                <a:spcPts val="0"/>
              </a:spcAft>
              <a:buNone/>
            </a:pPr>
            <a:r>
              <a:rPr lang="en">
                <a:solidFill>
                  <a:srgbClr val="2B2C30"/>
                </a:solidFill>
                <a:latin typeface="Public Sans"/>
                <a:ea typeface="Public Sans"/>
                <a:cs typeface="Public Sans"/>
                <a:sym typeface="Public Sans"/>
              </a:rPr>
              <a:t>The following metrics are used to evaluate the model performance</a:t>
            </a:r>
            <a:endParaRPr>
              <a:solidFill>
                <a:srgbClr val="2B2C30"/>
              </a:solidFill>
              <a:latin typeface="Public Sans"/>
              <a:ea typeface="Public Sans"/>
              <a:cs typeface="Public Sans"/>
              <a:sym typeface="Public Sans"/>
            </a:endParaRPr>
          </a:p>
          <a:p>
            <a:pPr indent="-317500" lvl="0" marL="457200" rtl="0" algn="l">
              <a:lnSpc>
                <a:spcPct val="200000"/>
              </a:lnSpc>
              <a:spcBef>
                <a:spcPts val="0"/>
              </a:spcBef>
              <a:spcAft>
                <a:spcPts val="0"/>
              </a:spcAft>
              <a:buClr>
                <a:srgbClr val="2B2C30"/>
              </a:buClr>
              <a:buSzPts val="1400"/>
              <a:buFont typeface="Public Sans"/>
              <a:buChar char="●"/>
            </a:pPr>
            <a:r>
              <a:rPr b="1" lang="en">
                <a:solidFill>
                  <a:srgbClr val="2B2C30"/>
                </a:solidFill>
                <a:latin typeface="Public Sans"/>
                <a:ea typeface="Public Sans"/>
                <a:cs typeface="Public Sans"/>
                <a:sym typeface="Public Sans"/>
              </a:rPr>
              <a:t>Accuracy</a:t>
            </a:r>
            <a:r>
              <a:rPr lang="en">
                <a:solidFill>
                  <a:srgbClr val="2B2C30"/>
                </a:solidFill>
                <a:latin typeface="Public Sans"/>
                <a:ea typeface="Public Sans"/>
                <a:cs typeface="Public Sans"/>
                <a:sym typeface="Public Sans"/>
              </a:rPr>
              <a:t>: Measures overall correctness of loan default predictions.</a:t>
            </a:r>
            <a:endParaRPr>
              <a:solidFill>
                <a:srgbClr val="2B2C30"/>
              </a:solidFill>
              <a:latin typeface="Public Sans"/>
              <a:ea typeface="Public Sans"/>
              <a:cs typeface="Public Sans"/>
              <a:sym typeface="Public Sans"/>
            </a:endParaRPr>
          </a:p>
          <a:p>
            <a:pPr indent="-317500" lvl="0" marL="457200" rtl="0" algn="l">
              <a:lnSpc>
                <a:spcPct val="200000"/>
              </a:lnSpc>
              <a:spcBef>
                <a:spcPts val="0"/>
              </a:spcBef>
              <a:spcAft>
                <a:spcPts val="0"/>
              </a:spcAft>
              <a:buClr>
                <a:srgbClr val="2B2C30"/>
              </a:buClr>
              <a:buSzPts val="1400"/>
              <a:buFont typeface="Public Sans"/>
              <a:buChar char="●"/>
            </a:pPr>
            <a:r>
              <a:rPr b="1" lang="en">
                <a:solidFill>
                  <a:srgbClr val="2B2C30"/>
                </a:solidFill>
                <a:latin typeface="Public Sans"/>
                <a:ea typeface="Public Sans"/>
                <a:cs typeface="Public Sans"/>
                <a:sym typeface="Public Sans"/>
              </a:rPr>
              <a:t>Precision</a:t>
            </a:r>
            <a:r>
              <a:rPr lang="en">
                <a:solidFill>
                  <a:srgbClr val="2B2C30"/>
                </a:solidFill>
                <a:latin typeface="Public Sans"/>
                <a:ea typeface="Public Sans"/>
                <a:cs typeface="Public Sans"/>
                <a:sym typeface="Public Sans"/>
              </a:rPr>
              <a:t>: Indicates how accurately the model predicts actual loan defaults.</a:t>
            </a:r>
            <a:endParaRPr>
              <a:solidFill>
                <a:srgbClr val="2B2C30"/>
              </a:solidFill>
              <a:latin typeface="Public Sans"/>
              <a:ea typeface="Public Sans"/>
              <a:cs typeface="Public Sans"/>
              <a:sym typeface="Public Sans"/>
            </a:endParaRPr>
          </a:p>
          <a:p>
            <a:pPr indent="-317500" lvl="0" marL="457200" rtl="0" algn="l">
              <a:lnSpc>
                <a:spcPct val="200000"/>
              </a:lnSpc>
              <a:spcBef>
                <a:spcPts val="0"/>
              </a:spcBef>
              <a:spcAft>
                <a:spcPts val="0"/>
              </a:spcAft>
              <a:buClr>
                <a:srgbClr val="2B2C30"/>
              </a:buClr>
              <a:buSzPts val="1400"/>
              <a:buFont typeface="Public Sans"/>
              <a:buChar char="●"/>
            </a:pPr>
            <a:r>
              <a:rPr b="1" lang="en">
                <a:solidFill>
                  <a:srgbClr val="2B2C30"/>
                </a:solidFill>
                <a:latin typeface="Public Sans"/>
                <a:ea typeface="Public Sans"/>
                <a:cs typeface="Public Sans"/>
                <a:sym typeface="Public Sans"/>
              </a:rPr>
              <a:t>Recall</a:t>
            </a:r>
            <a:r>
              <a:rPr lang="en">
                <a:solidFill>
                  <a:srgbClr val="2B2C30"/>
                </a:solidFill>
                <a:latin typeface="Public Sans"/>
                <a:ea typeface="Public Sans"/>
                <a:cs typeface="Public Sans"/>
                <a:sym typeface="Public Sans"/>
              </a:rPr>
              <a:t>: Shows the model’s ability to identify all actual loan defaults.</a:t>
            </a:r>
            <a:endParaRPr>
              <a:solidFill>
                <a:srgbClr val="2B2C30"/>
              </a:solidFill>
              <a:latin typeface="Public Sans"/>
              <a:ea typeface="Public Sans"/>
              <a:cs typeface="Public Sans"/>
              <a:sym typeface="Public Sans"/>
            </a:endParaRPr>
          </a:p>
          <a:p>
            <a:pPr indent="-317500" lvl="0" marL="457200" rtl="0" algn="l">
              <a:lnSpc>
                <a:spcPct val="200000"/>
              </a:lnSpc>
              <a:spcBef>
                <a:spcPts val="0"/>
              </a:spcBef>
              <a:spcAft>
                <a:spcPts val="0"/>
              </a:spcAft>
              <a:buClr>
                <a:srgbClr val="2B2C30"/>
              </a:buClr>
              <a:buSzPts val="1400"/>
              <a:buFont typeface="Public Sans"/>
              <a:buChar char="●"/>
            </a:pPr>
            <a:r>
              <a:rPr b="1" lang="en">
                <a:solidFill>
                  <a:srgbClr val="2B2C30"/>
                </a:solidFill>
                <a:latin typeface="Public Sans"/>
                <a:ea typeface="Public Sans"/>
                <a:cs typeface="Public Sans"/>
                <a:sym typeface="Public Sans"/>
              </a:rPr>
              <a:t>F1-Score</a:t>
            </a:r>
            <a:r>
              <a:rPr lang="en">
                <a:solidFill>
                  <a:srgbClr val="2B2C30"/>
                </a:solidFill>
                <a:latin typeface="Public Sans"/>
                <a:ea typeface="Public Sans"/>
                <a:cs typeface="Public Sans"/>
                <a:sym typeface="Public Sans"/>
              </a:rPr>
              <a:t>: Balances precision and recall, useful when loan default classes are imbalanced.</a:t>
            </a:r>
            <a:endParaRPr>
              <a:solidFill>
                <a:srgbClr val="2B2C30"/>
              </a:solidFill>
              <a:latin typeface="Public Sans"/>
              <a:ea typeface="Public Sans"/>
              <a:cs typeface="Public Sans"/>
              <a:sym typeface="Public Sans"/>
            </a:endParaRPr>
          </a:p>
          <a:p>
            <a:pPr indent="-317500" lvl="0" marL="457200" rtl="0" algn="l">
              <a:lnSpc>
                <a:spcPct val="200000"/>
              </a:lnSpc>
              <a:spcBef>
                <a:spcPts val="0"/>
              </a:spcBef>
              <a:spcAft>
                <a:spcPts val="0"/>
              </a:spcAft>
              <a:buClr>
                <a:srgbClr val="2B2C30"/>
              </a:buClr>
              <a:buSzPts val="1400"/>
              <a:buFont typeface="Public Sans"/>
              <a:buChar char="●"/>
            </a:pPr>
            <a:r>
              <a:rPr b="1" lang="en">
                <a:solidFill>
                  <a:srgbClr val="2B2C30"/>
                </a:solidFill>
                <a:latin typeface="Public Sans"/>
                <a:ea typeface="Public Sans"/>
                <a:cs typeface="Public Sans"/>
                <a:sym typeface="Public Sans"/>
              </a:rPr>
              <a:t>ROC AUC</a:t>
            </a:r>
            <a:r>
              <a:rPr lang="en">
                <a:solidFill>
                  <a:srgbClr val="2B2C30"/>
                </a:solidFill>
                <a:latin typeface="Public Sans"/>
                <a:ea typeface="Public Sans"/>
                <a:cs typeface="Public Sans"/>
                <a:sym typeface="Public Sans"/>
              </a:rPr>
              <a:t>: Assesses the model’s ability to distinguish between default and non-default loans.</a:t>
            </a:r>
            <a:endParaRPr>
              <a:solidFill>
                <a:srgbClr val="2B2C30"/>
              </a:solidFill>
              <a:latin typeface="Public Sans"/>
              <a:ea typeface="Public Sans"/>
              <a:cs typeface="Public Sans"/>
              <a:sym typeface="Public Sans"/>
            </a:endParaRPr>
          </a:p>
          <a:p>
            <a:pPr indent="0" lvl="0" marL="0" marR="0" rtl="0" algn="l">
              <a:lnSpc>
                <a:spcPct val="200000"/>
              </a:lnSpc>
              <a:spcBef>
                <a:spcPts val="0"/>
              </a:spcBef>
              <a:spcAft>
                <a:spcPts val="0"/>
              </a:spcAft>
              <a:buNone/>
            </a:pPr>
            <a:r>
              <a:t/>
            </a:r>
            <a:endParaRPr>
              <a:solidFill>
                <a:srgbClr val="2B2C30"/>
              </a:solidFill>
              <a:latin typeface="Public Sans"/>
              <a:ea typeface="Public Sans"/>
              <a:cs typeface="Public Sans"/>
              <a:sym typeface="Public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189" name="Shape 189"/>
        <p:cNvGrpSpPr/>
        <p:nvPr/>
      </p:nvGrpSpPr>
      <p:grpSpPr>
        <a:xfrm>
          <a:off x="0" y="0"/>
          <a:ext cx="0" cy="0"/>
          <a:chOff x="0" y="0"/>
          <a:chExt cx="0" cy="0"/>
        </a:xfrm>
      </p:grpSpPr>
      <p:sp>
        <p:nvSpPr>
          <p:cNvPr id="190" name="Google Shape;190;p33"/>
          <p:cNvSpPr txBox="1"/>
          <p:nvPr/>
        </p:nvSpPr>
        <p:spPr>
          <a:xfrm>
            <a:off x="514350" y="1113525"/>
            <a:ext cx="8284800" cy="3879000"/>
          </a:xfrm>
          <a:prstGeom prst="rect">
            <a:avLst/>
          </a:prstGeom>
          <a:noFill/>
          <a:ln>
            <a:noFill/>
          </a:ln>
        </p:spPr>
        <p:txBody>
          <a:bodyPr anchorCtr="0" anchor="t" bIns="0" lIns="0" spcFirstLastPara="1" rIns="0" wrap="square" tIns="0">
            <a:spAutoFit/>
          </a:bodyPr>
          <a:lstStyle/>
          <a:p>
            <a:pPr indent="-304800" lvl="0" marL="457200" marR="0" rtl="0" algn="l">
              <a:lnSpc>
                <a:spcPct val="200000"/>
              </a:lnSpc>
              <a:spcBef>
                <a:spcPts val="0"/>
              </a:spcBef>
              <a:spcAft>
                <a:spcPts val="0"/>
              </a:spcAft>
              <a:buClr>
                <a:srgbClr val="2B2C30"/>
              </a:buClr>
              <a:buSzPts val="1200"/>
              <a:buFont typeface="Public Sans"/>
              <a:buAutoNum type="arabicPeriod"/>
            </a:pPr>
            <a:r>
              <a:rPr b="1" lang="en" sz="1200">
                <a:solidFill>
                  <a:srgbClr val="2B2C30"/>
                </a:solidFill>
                <a:latin typeface="Public Sans"/>
                <a:ea typeface="Public Sans"/>
                <a:cs typeface="Public Sans"/>
                <a:sym typeface="Public Sans"/>
              </a:rPr>
              <a:t>Decision Tree:</a:t>
            </a:r>
            <a:r>
              <a:rPr lang="en" sz="1200">
                <a:solidFill>
                  <a:srgbClr val="2B2C30"/>
                </a:solidFill>
                <a:latin typeface="Public Sans"/>
                <a:ea typeface="Public Sans"/>
                <a:cs typeface="Public Sans"/>
                <a:sym typeface="Public Sans"/>
              </a:rPr>
              <a:t> Optimized max_depth with values [2, 6, 10]</a:t>
            </a:r>
            <a:endParaRPr sz="1200">
              <a:solidFill>
                <a:srgbClr val="2B2C30"/>
              </a:solidFill>
              <a:latin typeface="Public Sans"/>
              <a:ea typeface="Public Sans"/>
              <a:cs typeface="Public Sans"/>
              <a:sym typeface="Public Sans"/>
            </a:endParaRPr>
          </a:p>
          <a:p>
            <a:pPr indent="-304800" lvl="0" marL="457200" marR="0" rtl="0" algn="l">
              <a:lnSpc>
                <a:spcPct val="200000"/>
              </a:lnSpc>
              <a:spcBef>
                <a:spcPts val="0"/>
              </a:spcBef>
              <a:spcAft>
                <a:spcPts val="0"/>
              </a:spcAft>
              <a:buClr>
                <a:srgbClr val="2B2C30"/>
              </a:buClr>
              <a:buSzPts val="1200"/>
              <a:buFont typeface="Public Sans"/>
              <a:buAutoNum type="arabicPeriod"/>
            </a:pPr>
            <a:r>
              <a:rPr b="1" lang="en" sz="1200">
                <a:solidFill>
                  <a:srgbClr val="2B2C30"/>
                </a:solidFill>
                <a:latin typeface="Public Sans"/>
                <a:ea typeface="Public Sans"/>
                <a:cs typeface="Public Sans"/>
                <a:sym typeface="Public Sans"/>
              </a:rPr>
              <a:t>k-Nearest Neighbors:</a:t>
            </a:r>
            <a:r>
              <a:rPr lang="en" sz="1200">
                <a:solidFill>
                  <a:srgbClr val="2B2C30"/>
                </a:solidFill>
                <a:latin typeface="Public Sans"/>
                <a:ea typeface="Public Sans"/>
                <a:cs typeface="Public Sans"/>
                <a:sym typeface="Public Sans"/>
              </a:rPr>
              <a:t> Optimized n_neighbors with values [3, 4, 5, 6, 7, 8]</a:t>
            </a:r>
            <a:endParaRPr sz="1200">
              <a:solidFill>
                <a:srgbClr val="2B2C30"/>
              </a:solidFill>
              <a:latin typeface="Public Sans"/>
              <a:ea typeface="Public Sans"/>
              <a:cs typeface="Public Sans"/>
              <a:sym typeface="Public Sans"/>
            </a:endParaRPr>
          </a:p>
          <a:p>
            <a:pPr indent="-304800" lvl="0" marL="457200" marR="0" rtl="0" algn="l">
              <a:lnSpc>
                <a:spcPct val="200000"/>
              </a:lnSpc>
              <a:spcBef>
                <a:spcPts val="0"/>
              </a:spcBef>
              <a:spcAft>
                <a:spcPts val="0"/>
              </a:spcAft>
              <a:buClr>
                <a:srgbClr val="2B2C30"/>
              </a:buClr>
              <a:buSzPts val="1200"/>
              <a:buFont typeface="Public Sans"/>
              <a:buAutoNum type="arabicPeriod"/>
            </a:pPr>
            <a:r>
              <a:rPr b="1" lang="en" sz="1200">
                <a:solidFill>
                  <a:srgbClr val="2B2C30"/>
                </a:solidFill>
                <a:latin typeface="Public Sans"/>
                <a:ea typeface="Public Sans"/>
                <a:cs typeface="Public Sans"/>
                <a:sym typeface="Public Sans"/>
              </a:rPr>
              <a:t>Logistic Regression: </a:t>
            </a:r>
            <a:r>
              <a:rPr lang="en" sz="1200">
                <a:solidFill>
                  <a:srgbClr val="2B2C30"/>
                </a:solidFill>
                <a:latin typeface="Public Sans"/>
                <a:ea typeface="Public Sans"/>
                <a:cs typeface="Public Sans"/>
                <a:sym typeface="Public Sans"/>
              </a:rPr>
              <a:t>Default parameters with max_iter set to 1000.</a:t>
            </a:r>
            <a:endParaRPr sz="1200">
              <a:solidFill>
                <a:srgbClr val="2B2C30"/>
              </a:solidFill>
              <a:latin typeface="Public Sans"/>
              <a:ea typeface="Public Sans"/>
              <a:cs typeface="Public Sans"/>
              <a:sym typeface="Public Sans"/>
            </a:endParaRPr>
          </a:p>
          <a:p>
            <a:pPr indent="-304800" lvl="0" marL="457200" marR="0" rtl="0" algn="l">
              <a:lnSpc>
                <a:spcPct val="200000"/>
              </a:lnSpc>
              <a:spcBef>
                <a:spcPts val="0"/>
              </a:spcBef>
              <a:spcAft>
                <a:spcPts val="0"/>
              </a:spcAft>
              <a:buClr>
                <a:srgbClr val="2B2C30"/>
              </a:buClr>
              <a:buSzPts val="1200"/>
              <a:buFont typeface="Public Sans"/>
              <a:buAutoNum type="arabicPeriod"/>
            </a:pPr>
            <a:r>
              <a:rPr b="1" lang="en" sz="1200">
                <a:solidFill>
                  <a:srgbClr val="2B2C30"/>
                </a:solidFill>
                <a:latin typeface="Public Sans"/>
                <a:ea typeface="Public Sans"/>
                <a:cs typeface="Public Sans"/>
                <a:sym typeface="Public Sans"/>
              </a:rPr>
              <a:t>Random Forest Classifier: </a:t>
            </a:r>
            <a:r>
              <a:rPr lang="en" sz="1200">
                <a:solidFill>
                  <a:srgbClr val="2B2C30"/>
                </a:solidFill>
                <a:latin typeface="Public Sans"/>
                <a:ea typeface="Public Sans"/>
                <a:cs typeface="Public Sans"/>
                <a:sym typeface="Public Sans"/>
              </a:rPr>
              <a:t>GridSearchCV </a:t>
            </a:r>
            <a:r>
              <a:rPr lang="en" sz="1200">
                <a:solidFill>
                  <a:srgbClr val="2B2C30"/>
                </a:solidFill>
                <a:latin typeface="Public Sans"/>
                <a:ea typeface="Public Sans"/>
                <a:cs typeface="Public Sans"/>
                <a:sym typeface="Public Sans"/>
              </a:rPr>
              <a:t>with cv=5. Parameters </a:t>
            </a:r>
            <a:r>
              <a:rPr lang="en" sz="1200">
                <a:solidFill>
                  <a:srgbClr val="2B2C30"/>
                </a:solidFill>
                <a:latin typeface="Public Sans"/>
                <a:ea typeface="Public Sans"/>
                <a:cs typeface="Public Sans"/>
                <a:sym typeface="Public Sans"/>
              </a:rPr>
              <a:t>max_features values [2, 4, 6, 8, 10] and max_depth [6, 8, 10, 12, 14]</a:t>
            </a:r>
            <a:endParaRPr sz="1200">
              <a:solidFill>
                <a:srgbClr val="2B2C30"/>
              </a:solidFill>
              <a:latin typeface="Public Sans"/>
              <a:ea typeface="Public Sans"/>
              <a:cs typeface="Public Sans"/>
              <a:sym typeface="Public Sans"/>
            </a:endParaRPr>
          </a:p>
          <a:p>
            <a:pPr indent="-304800" lvl="0" marL="457200" marR="0" rtl="0" algn="l">
              <a:lnSpc>
                <a:spcPct val="200000"/>
              </a:lnSpc>
              <a:spcBef>
                <a:spcPts val="0"/>
              </a:spcBef>
              <a:spcAft>
                <a:spcPts val="0"/>
              </a:spcAft>
              <a:buClr>
                <a:srgbClr val="2B2C30"/>
              </a:buClr>
              <a:buSzPts val="1200"/>
              <a:buFont typeface="Public Sans"/>
              <a:buAutoNum type="arabicPeriod"/>
            </a:pPr>
            <a:r>
              <a:rPr b="1" lang="en" sz="1200">
                <a:solidFill>
                  <a:srgbClr val="2B2C30"/>
                </a:solidFill>
                <a:latin typeface="Public Sans"/>
                <a:ea typeface="Public Sans"/>
                <a:cs typeface="Public Sans"/>
                <a:sym typeface="Public Sans"/>
              </a:rPr>
              <a:t>Support Vector Machine:</a:t>
            </a:r>
            <a:r>
              <a:rPr lang="en" sz="1200">
                <a:solidFill>
                  <a:srgbClr val="2B2C30"/>
                </a:solidFill>
                <a:latin typeface="Public Sans"/>
                <a:ea typeface="Public Sans"/>
                <a:cs typeface="Public Sans"/>
                <a:sym typeface="Public Sans"/>
              </a:rPr>
              <a:t> GridSearchCV with cv=5. </a:t>
            </a:r>
            <a:r>
              <a:rPr lang="en" sz="1200">
                <a:solidFill>
                  <a:srgbClr val="2B2C30"/>
                </a:solidFill>
                <a:latin typeface="Public Sans"/>
                <a:ea typeface="Public Sans"/>
                <a:cs typeface="Public Sans"/>
                <a:sym typeface="Public Sans"/>
              </a:rPr>
              <a:t>Parameters </a:t>
            </a:r>
            <a:r>
              <a:rPr lang="en" sz="1200">
                <a:solidFill>
                  <a:srgbClr val="2B2C30"/>
                </a:solidFill>
                <a:latin typeface="Public Sans"/>
                <a:ea typeface="Public Sans"/>
                <a:cs typeface="Public Sans"/>
                <a:sym typeface="Public Sans"/>
              </a:rPr>
              <a:t>C and gamma with values np.logspace(-2, 2, 3)</a:t>
            </a:r>
            <a:endParaRPr sz="1200">
              <a:solidFill>
                <a:srgbClr val="2B2C30"/>
              </a:solidFill>
              <a:latin typeface="Public Sans"/>
              <a:ea typeface="Public Sans"/>
              <a:cs typeface="Public Sans"/>
              <a:sym typeface="Public Sans"/>
            </a:endParaRPr>
          </a:p>
          <a:p>
            <a:pPr indent="-304800" lvl="0" marL="457200" marR="0" rtl="0" algn="l">
              <a:lnSpc>
                <a:spcPct val="200000"/>
              </a:lnSpc>
              <a:spcBef>
                <a:spcPts val="0"/>
              </a:spcBef>
              <a:spcAft>
                <a:spcPts val="0"/>
              </a:spcAft>
              <a:buClr>
                <a:srgbClr val="2B2C30"/>
              </a:buClr>
              <a:buSzPts val="1200"/>
              <a:buFont typeface="Public Sans"/>
              <a:buAutoNum type="arabicPeriod"/>
            </a:pPr>
            <a:r>
              <a:rPr b="1" lang="en" sz="1200">
                <a:solidFill>
                  <a:srgbClr val="2B2C30"/>
                </a:solidFill>
                <a:latin typeface="Public Sans"/>
                <a:ea typeface="Public Sans"/>
                <a:cs typeface="Public Sans"/>
                <a:sym typeface="Public Sans"/>
              </a:rPr>
              <a:t>Gradient Booster Classifier: </a:t>
            </a:r>
            <a:r>
              <a:rPr lang="en" sz="1200">
                <a:solidFill>
                  <a:srgbClr val="2B2C30"/>
                </a:solidFill>
                <a:latin typeface="Public Sans"/>
                <a:ea typeface="Public Sans"/>
                <a:cs typeface="Public Sans"/>
                <a:sym typeface="Public Sans"/>
              </a:rPr>
              <a:t>GridSearchCV with cv=5. </a:t>
            </a:r>
            <a:r>
              <a:rPr lang="en" sz="1200">
                <a:solidFill>
                  <a:srgbClr val="2B2C30"/>
                </a:solidFill>
                <a:latin typeface="Public Sans"/>
                <a:ea typeface="Public Sans"/>
                <a:cs typeface="Public Sans"/>
                <a:sym typeface="Public Sans"/>
              </a:rPr>
              <a:t>learning_rate with values from np.logspace(-2, 0, 3) and n_estimators with values [50, 100, 200] and max_depth of 6</a:t>
            </a:r>
            <a:endParaRPr sz="1200">
              <a:solidFill>
                <a:srgbClr val="2B2C30"/>
              </a:solidFill>
              <a:latin typeface="Public Sans"/>
              <a:ea typeface="Public Sans"/>
              <a:cs typeface="Public Sans"/>
              <a:sym typeface="Public Sans"/>
            </a:endParaRPr>
          </a:p>
          <a:p>
            <a:pPr indent="-304800" lvl="0" marL="457200" marR="0" rtl="0" algn="l">
              <a:lnSpc>
                <a:spcPct val="200000"/>
              </a:lnSpc>
              <a:spcBef>
                <a:spcPts val="0"/>
              </a:spcBef>
              <a:spcAft>
                <a:spcPts val="0"/>
              </a:spcAft>
              <a:buClr>
                <a:srgbClr val="2B2C30"/>
              </a:buClr>
              <a:buSzPts val="1200"/>
              <a:buFont typeface="Public Sans"/>
              <a:buAutoNum type="arabicPeriod"/>
            </a:pPr>
            <a:r>
              <a:rPr b="1" lang="en" sz="1200">
                <a:solidFill>
                  <a:srgbClr val="2B2C30"/>
                </a:solidFill>
                <a:latin typeface="Public Sans"/>
                <a:ea typeface="Public Sans"/>
                <a:cs typeface="Public Sans"/>
                <a:sym typeface="Public Sans"/>
              </a:rPr>
              <a:t>XG Booster Classifier:</a:t>
            </a:r>
            <a:r>
              <a:rPr lang="en" sz="1200">
                <a:solidFill>
                  <a:srgbClr val="2B2C30"/>
                </a:solidFill>
                <a:latin typeface="Public Sans"/>
                <a:ea typeface="Public Sans"/>
                <a:cs typeface="Public Sans"/>
                <a:sym typeface="Public Sans"/>
              </a:rPr>
              <a:t> Default parameters</a:t>
            </a:r>
            <a:endParaRPr sz="1200">
              <a:solidFill>
                <a:srgbClr val="2B2C30"/>
              </a:solidFill>
              <a:latin typeface="Public Sans"/>
              <a:ea typeface="Public Sans"/>
              <a:cs typeface="Public Sans"/>
              <a:sym typeface="Public Sans"/>
            </a:endParaRPr>
          </a:p>
          <a:p>
            <a:pPr indent="-304800" lvl="0" marL="457200" marR="0" rtl="0" algn="l">
              <a:lnSpc>
                <a:spcPct val="200000"/>
              </a:lnSpc>
              <a:spcBef>
                <a:spcPts val="0"/>
              </a:spcBef>
              <a:spcAft>
                <a:spcPts val="0"/>
              </a:spcAft>
              <a:buClr>
                <a:srgbClr val="2B2C30"/>
              </a:buClr>
              <a:buSzPts val="1200"/>
              <a:buFont typeface="Public Sans"/>
              <a:buAutoNum type="arabicPeriod"/>
            </a:pPr>
            <a:r>
              <a:rPr b="1" lang="en" sz="1200">
                <a:solidFill>
                  <a:srgbClr val="2B2C30"/>
                </a:solidFill>
                <a:latin typeface="Public Sans"/>
                <a:ea typeface="Public Sans"/>
                <a:cs typeface="Public Sans"/>
                <a:sym typeface="Public Sans"/>
              </a:rPr>
              <a:t>Light GBM Classifier: </a:t>
            </a:r>
            <a:r>
              <a:rPr lang="en" sz="1200">
                <a:solidFill>
                  <a:srgbClr val="2B2C30"/>
                </a:solidFill>
                <a:latin typeface="Public Sans"/>
                <a:ea typeface="Public Sans"/>
                <a:cs typeface="Public Sans"/>
                <a:sym typeface="Public Sans"/>
              </a:rPr>
              <a:t>Default parameters</a:t>
            </a:r>
            <a:endParaRPr sz="1200">
              <a:solidFill>
                <a:srgbClr val="2B2C30"/>
              </a:solidFill>
              <a:latin typeface="Public Sans"/>
              <a:ea typeface="Public Sans"/>
              <a:cs typeface="Public Sans"/>
              <a:sym typeface="Public Sans"/>
            </a:endParaRPr>
          </a:p>
          <a:p>
            <a:pPr indent="-304800" lvl="0" marL="457200" marR="0" rtl="0" algn="l">
              <a:lnSpc>
                <a:spcPct val="200000"/>
              </a:lnSpc>
              <a:spcBef>
                <a:spcPts val="0"/>
              </a:spcBef>
              <a:spcAft>
                <a:spcPts val="0"/>
              </a:spcAft>
              <a:buClr>
                <a:srgbClr val="2B2C30"/>
              </a:buClr>
              <a:buSzPts val="1200"/>
              <a:buFont typeface="Public Sans"/>
              <a:buAutoNum type="arabicPeriod"/>
            </a:pPr>
            <a:r>
              <a:rPr b="1" lang="en" sz="1200">
                <a:solidFill>
                  <a:srgbClr val="2B2C30"/>
                </a:solidFill>
                <a:latin typeface="Public Sans"/>
                <a:ea typeface="Public Sans"/>
                <a:cs typeface="Public Sans"/>
                <a:sym typeface="Public Sans"/>
              </a:rPr>
              <a:t>CatBoost Classifier:</a:t>
            </a:r>
            <a:r>
              <a:rPr lang="en" sz="1200">
                <a:solidFill>
                  <a:srgbClr val="2B2C30"/>
                </a:solidFill>
                <a:latin typeface="Public Sans"/>
                <a:ea typeface="Public Sans"/>
                <a:cs typeface="Public Sans"/>
                <a:sym typeface="Public Sans"/>
              </a:rPr>
              <a:t> Default parameters</a:t>
            </a:r>
            <a:endParaRPr sz="1200">
              <a:solidFill>
                <a:srgbClr val="2B2C30"/>
              </a:solidFill>
              <a:latin typeface="Public Sans"/>
              <a:ea typeface="Public Sans"/>
              <a:cs typeface="Public Sans"/>
              <a:sym typeface="Public Sans"/>
            </a:endParaRPr>
          </a:p>
        </p:txBody>
      </p:sp>
      <p:sp>
        <p:nvSpPr>
          <p:cNvPr id="191" name="Google Shape;191;p33"/>
          <p:cNvSpPr txBox="1"/>
          <p:nvPr/>
        </p:nvSpPr>
        <p:spPr>
          <a:xfrm>
            <a:off x="503435" y="471488"/>
            <a:ext cx="8115300" cy="2925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lang="en" sz="1900">
                <a:solidFill>
                  <a:srgbClr val="2B2C30"/>
                </a:solidFill>
                <a:latin typeface="Public Sans"/>
                <a:ea typeface="Public Sans"/>
                <a:cs typeface="Public Sans"/>
                <a:sym typeface="Public Sans"/>
              </a:rPr>
              <a:t>Model Optimization</a:t>
            </a:r>
            <a:endParaRPr b="1" sz="1900">
              <a:solidFill>
                <a:srgbClr val="2B2C30"/>
              </a:solidFill>
              <a:latin typeface="Public Sans"/>
              <a:ea typeface="Public Sans"/>
              <a:cs typeface="Public Sans"/>
              <a:sym typeface="Public Sans"/>
            </a:endParaRPr>
          </a:p>
        </p:txBody>
      </p:sp>
      <p:cxnSp>
        <p:nvCxnSpPr>
          <p:cNvPr id="192" name="Google Shape;192;p33"/>
          <p:cNvCxnSpPr/>
          <p:nvPr/>
        </p:nvCxnSpPr>
        <p:spPr>
          <a:xfrm flipH="1" rot="10800000">
            <a:off x="514347" y="880435"/>
            <a:ext cx="8115300" cy="19200"/>
          </a:xfrm>
          <a:prstGeom prst="straightConnector1">
            <a:avLst/>
          </a:prstGeom>
          <a:noFill/>
          <a:ln cap="flat" cmpd="sng" w="9525">
            <a:solidFill>
              <a:srgbClr val="2B2C30"/>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