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4" r:id="rId4"/>
    <p:sldId id="260" r:id="rId5"/>
    <p:sldId id="267" r:id="rId6"/>
    <p:sldId id="257" r:id="rId7"/>
    <p:sldId id="261" r:id="rId8"/>
    <p:sldId id="258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961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5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18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61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180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956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7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69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660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783474-1E84-489B-91C8-F517FE80B75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0A1E39-0446-4A9C-B0AB-A44A4372F2E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099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82919-D018-45B2-9F94-9A803A41E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17" y="1615223"/>
            <a:ext cx="11285755" cy="4520534"/>
          </a:xfrm>
        </p:spPr>
        <p:txBody>
          <a:bodyPr/>
          <a:lstStyle/>
          <a:p>
            <a:r>
              <a:rPr lang="pt-BR" sz="6000" b="1" cap="small" dirty="0"/>
              <a:t>monitoramento e controle de estufa para plantação de tomates</a:t>
            </a:r>
            <a:r>
              <a:rPr lang="pt-BR" b="1" cap="small" dirty="0"/>
              <a:t/>
            </a:r>
            <a:br>
              <a:rPr lang="pt-BR" b="1" cap="small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CAA757-1485-44AA-A6EB-D4104782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242778"/>
            <a:ext cx="8108398" cy="1478698"/>
          </a:xfrm>
        </p:spPr>
        <p:txBody>
          <a:bodyPr>
            <a:normAutofit/>
          </a:bodyPr>
          <a:lstStyle/>
          <a:p>
            <a:r>
              <a:rPr lang="pt-BR" dirty="0"/>
              <a:t>Carine </a:t>
            </a:r>
            <a:r>
              <a:rPr lang="pt-BR" dirty="0" err="1" smtClean="0"/>
              <a:t>gottschall</a:t>
            </a:r>
            <a:endParaRPr lang="pt-BR" dirty="0"/>
          </a:p>
          <a:p>
            <a:r>
              <a:rPr lang="pt-BR" dirty="0"/>
              <a:t>Danielle brito</a:t>
            </a:r>
          </a:p>
          <a:p>
            <a:r>
              <a:rPr lang="pt-BR" dirty="0"/>
              <a:t>Romualdo </a:t>
            </a:r>
            <a:r>
              <a:rPr lang="pt-BR" dirty="0" err="1"/>
              <a:t>teixeira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60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76BEA-A0BA-41C5-B569-F0395A38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B2E017-2174-4521-A273-9B94D1BC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48" y="1381539"/>
            <a:ext cx="7036903" cy="5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72CD1-314F-430A-BEEC-3BA6D6A3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B5791-A1C2-41CD-9D48-45F9326B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9287"/>
            <a:ext cx="10178322" cy="4726328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pt-BR" dirty="0"/>
              <a:t>Albuquerque, C. (2014). Lâmpadas de LED aumentam produção de mini tomates. </a:t>
            </a:r>
            <a:r>
              <a:rPr lang="pt-BR" i="1" dirty="0"/>
              <a:t>Agência USP de Notícias</a:t>
            </a:r>
            <a:r>
              <a:rPr lang="pt-BR" dirty="0"/>
              <a:t>. [online] Piracicaba: ESALQ. Disponível em: http://www.usp.br/agen/?p=189464 [Acessado em 10 de agosto de 2018].</a:t>
            </a:r>
          </a:p>
          <a:p>
            <a:pPr marL="0" indent="0" hangingPunct="0">
              <a:buNone/>
            </a:pPr>
            <a:r>
              <a:rPr lang="pt-BR" dirty="0"/>
              <a:t>NISE, N. S. (2012). </a:t>
            </a:r>
            <a:r>
              <a:rPr lang="pt-BR" i="1" dirty="0"/>
              <a:t>Engenharia de Sistemas de Controle</a:t>
            </a:r>
            <a:r>
              <a:rPr lang="pt-BR" dirty="0"/>
              <a:t>. Editora LTC, 6 ed. </a:t>
            </a:r>
          </a:p>
          <a:p>
            <a:pPr marL="0" indent="0">
              <a:buNone/>
            </a:pPr>
            <a:r>
              <a:rPr lang="pt-BR" dirty="0" err="1"/>
              <a:t>Agrianual</a:t>
            </a:r>
            <a:r>
              <a:rPr lang="pt-BR" dirty="0"/>
              <a:t>. Anuário de Agricultura Brasileira. São Paulo: FNP Consultoria e Comércio, 2007. 397p</a:t>
            </a:r>
          </a:p>
          <a:p>
            <a:pPr marL="0" indent="0">
              <a:buNone/>
            </a:pPr>
            <a:r>
              <a:rPr lang="pt-BR" dirty="0"/>
              <a:t>MARTINS G. 1984. A produção de tomate em casa de vegetação no Amazonas. Piracicaba: FEALQ. 55 p. (Relatório de pesquisa). MARTINS G. 1992. Uso de casa de vegetação com cobertura plástica na </a:t>
            </a:r>
            <a:r>
              <a:rPr lang="pt-BR" dirty="0" err="1"/>
              <a:t>tomaticultura</a:t>
            </a:r>
            <a:r>
              <a:rPr lang="pt-BR" dirty="0"/>
              <a:t> de verão. Jaboticabal: UNESP-FCAV. 65 p (Tese doutorado)</a:t>
            </a:r>
          </a:p>
          <a:p>
            <a:pPr marL="0" indent="0">
              <a:buNone/>
            </a:pPr>
            <a:r>
              <a:rPr lang="pt-BR" dirty="0"/>
              <a:t>ANDRIOLO JL; DUARTE TS; LUDKE L; SKREBSKY EC. 1999. Caracterização e avaliação de substratos para o cultivo do tomateiro fora do solo. Horticultura Brasileira 17: 215-219</a:t>
            </a:r>
          </a:p>
          <a:p>
            <a:pPr marL="0" indent="0">
              <a:buNone/>
            </a:pPr>
            <a:r>
              <a:rPr lang="pt-BR" dirty="0"/>
              <a:t>FONTES PCR; SILVA DJH. 2002. Fatores climáticos. In: FONTES PCR (</a:t>
            </a:r>
            <a:r>
              <a:rPr lang="pt-BR" dirty="0" err="1"/>
              <a:t>ed</a:t>
            </a:r>
            <a:r>
              <a:rPr lang="pt-BR" dirty="0"/>
              <a:t>). Produção de tomate de mesa. Viçosa: Editora Aprenda Fácil. p 23-25</a:t>
            </a:r>
          </a:p>
          <a:p>
            <a:pPr marL="0" indent="0">
              <a:buNone/>
            </a:pPr>
            <a:r>
              <a:rPr lang="pt-BR" dirty="0"/>
              <a:t>FIGUEIREDO, Gilberto. CASA DA AGRICULTURA: Produção em Ambiente Protegido. Campinas, São Paulo: CATI, n. 2, jun. 2011.</a:t>
            </a:r>
          </a:p>
          <a:p>
            <a:pPr marL="0" indent="0">
              <a:buNone/>
            </a:pPr>
            <a:endParaRPr lang="pt-BR" dirty="0"/>
          </a:p>
          <a:p>
            <a:pPr marL="0" indent="0" hangingPunc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81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16D7-5D47-46CE-98A4-C334394E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331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A4BFA-32AF-4384-B934-C2D6A34A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0261"/>
            <a:ext cx="10178322" cy="511533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 verão, as chuvas demasiadas danificam as plantas e criam condições favoráveis para o aparecimento de doenças, atrapalhando a produção, sendo a época de maiores preços dos produtos hortícolas pela falta de oferta para abastecimento. Por outro lado, o frio e os ventos do inverno prolongam o ciclo dessas culturas, </a:t>
            </a:r>
            <a:r>
              <a:rPr lang="pt-BR" dirty="0" err="1"/>
              <a:t>desprogramando</a:t>
            </a:r>
            <a:r>
              <a:rPr lang="pt-BR" dirty="0"/>
              <a:t> a produção e causando grandes prejuízos econômicos. (MIURA, 2011)</a:t>
            </a:r>
          </a:p>
          <a:p>
            <a:pPr algn="just"/>
            <a:r>
              <a:rPr lang="pt-BR" dirty="0"/>
              <a:t>Estufas como alternativa viável.</a:t>
            </a:r>
          </a:p>
          <a:p>
            <a:r>
              <a:rPr lang="pt-BR" dirty="0"/>
              <a:t>Segundo dados da Organização das Nações Unidas para a Alimentação e a Agricultura (FAO), a produção mundial de tomates em 2014 foi de 170,7 milhões de toneladas. A China foi o maior produtor mundial de tomates no ano com 52,5 milhões de toneladas, e representa 31% da produção mundial. Com uma produção de 4,3 milhões de toneladas, o Brasil foi o oitavo produtor mundial, correspondendo a 3% da produção mundial. Numa área cultivada, segundo o IBGE (2017), de aproximadamente 65 mil hectares.</a:t>
            </a:r>
          </a:p>
          <a:p>
            <a:r>
              <a:rPr lang="pt-BR" dirty="0"/>
              <a:t>Conforme IBGE (2007) o tomateiro é a segunda hortaliça em importância econômica no Brasil e também uma das mais importantes no mundo (</a:t>
            </a:r>
            <a:r>
              <a:rPr lang="pt-BR" dirty="0" err="1"/>
              <a:t>Agrianual</a:t>
            </a:r>
            <a:r>
              <a:rPr lang="pt-BR" dirty="0"/>
              <a:t>, 2007),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39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7517B-ECDC-423B-BC80-51261BE9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0798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98C14-6D71-4B17-A323-D5A4C0E0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88434"/>
            <a:ext cx="10178322" cy="440860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Construção de uma mini estufa automatizada para o cultivo de tomates  capaz de realizar o controle de importantes fatores na criação de plantas, tais como: temperatura, luminosidade, umidade e a ventilação.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8CBFB4-11DE-4F86-B3B5-0015620F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09" y="3617071"/>
            <a:ext cx="4041913" cy="26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7517B-ECDC-423B-BC80-51261BE9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0798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98C14-6D71-4B17-A323-D5A4C0E0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0991"/>
            <a:ext cx="10178322" cy="4408601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Temperatura:  </a:t>
            </a:r>
            <a:r>
              <a:rPr lang="pt-BR" dirty="0"/>
              <a:t>A temperatura média no período de de cultivo deve ser entre16 a 25ºC, mas a planta tolera uma faixa de 10 a 34ºC.</a:t>
            </a:r>
          </a:p>
          <a:p>
            <a:pPr marL="0" indent="0" algn="just">
              <a:buNone/>
            </a:pPr>
            <a:r>
              <a:rPr lang="pt-BR" dirty="0"/>
              <a:t>             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Figura 01. Manejo da temperatura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6DCF04-0380-44F0-9270-8A373CA5F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2" t="34481" r="31304" b="24721"/>
          <a:stretch/>
        </p:blipFill>
        <p:spPr>
          <a:xfrm>
            <a:off x="1503469" y="3057099"/>
            <a:ext cx="5374809" cy="331640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F6EB4EF-0A45-4550-8595-B1D7CBE1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03850"/>
              </p:ext>
            </p:extLst>
          </p:nvPr>
        </p:nvGraphicFramePr>
        <p:xfrm>
          <a:off x="7328451" y="2882731"/>
          <a:ext cx="3936947" cy="3592884"/>
        </p:xfrm>
        <a:graphic>
          <a:graphicData uri="http://schemas.openxmlformats.org/drawingml/2006/table">
            <a:tbl>
              <a:tblPr/>
              <a:tblGrid>
                <a:gridCol w="1456670">
                  <a:extLst>
                    <a:ext uri="{9D8B030D-6E8A-4147-A177-3AD203B41FA5}">
                      <a16:colId xmlns:a16="http://schemas.microsoft.com/office/drawing/2014/main" val="940049870"/>
                    </a:ext>
                  </a:extLst>
                </a:gridCol>
                <a:gridCol w="866128">
                  <a:extLst>
                    <a:ext uri="{9D8B030D-6E8A-4147-A177-3AD203B41FA5}">
                      <a16:colId xmlns:a16="http://schemas.microsoft.com/office/drawing/2014/main" val="4003402052"/>
                    </a:ext>
                  </a:extLst>
                </a:gridCol>
                <a:gridCol w="984237">
                  <a:extLst>
                    <a:ext uri="{9D8B030D-6E8A-4147-A177-3AD203B41FA5}">
                      <a16:colId xmlns:a16="http://schemas.microsoft.com/office/drawing/2014/main" val="1860190345"/>
                    </a:ext>
                  </a:extLst>
                </a:gridCol>
                <a:gridCol w="629912">
                  <a:extLst>
                    <a:ext uri="{9D8B030D-6E8A-4147-A177-3AD203B41FA5}">
                      <a16:colId xmlns:a16="http://schemas.microsoft.com/office/drawing/2014/main" val="2619601566"/>
                    </a:ext>
                  </a:extLst>
                </a:gridCol>
              </a:tblGrid>
              <a:tr h="267473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</a:rPr>
                        <a:t>Tabela 1</a:t>
                      </a:r>
                      <a:r>
                        <a:rPr lang="pt-BR" sz="1400" dirty="0"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</a:rPr>
                        <a:t>. Temperaturas para os diferentes estádios de desenvolvimento do tomateiro</a:t>
                      </a:r>
                      <a:r>
                        <a:rPr lang="pt-BR" sz="800" dirty="0"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6015"/>
                  </a:ext>
                </a:extLst>
              </a:tr>
              <a:tr h="334341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Estádio de desenvolvimento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Temperatura (º C)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67174"/>
                  </a:ext>
                </a:extLst>
              </a:tr>
              <a:tr h="3343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Mínima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Ótima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Máxima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29187"/>
                  </a:ext>
                </a:extLst>
              </a:tr>
              <a:tr h="334341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Germinação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16 a 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769295"/>
                  </a:ext>
                </a:extLst>
              </a:tr>
              <a:tr h="334341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Crescimento vegetativo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21 a 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70012"/>
                  </a:ext>
                </a:extLst>
              </a:tr>
              <a:tr h="334341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Pegamento de frutos (noite)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14 a 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96993"/>
                  </a:ext>
                </a:extLst>
              </a:tr>
              <a:tr h="334341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Pegamento de frutos (dia)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19 a 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17475"/>
                  </a:ext>
                </a:extLst>
              </a:tr>
              <a:tr h="334341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Desenvolvimento da cor vermelha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" panose="020B0604020202020204" pitchFamily="34" charset="0"/>
                        </a:rPr>
                        <a:t>20 a 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32285"/>
                  </a:ext>
                </a:extLst>
              </a:tr>
              <a:tr h="334341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Desenvolvimento da cor amarela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21 a 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83184"/>
                  </a:ext>
                </a:extLst>
              </a:tr>
              <a:tr h="3343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Fonte: GEISENBERG &amp; STEWART (1986)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0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06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7517B-ECDC-423B-BC80-51261BE9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0798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98C14-6D71-4B17-A323-D5A4C0E0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0991"/>
            <a:ext cx="10178322" cy="4408601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Umidade: </a:t>
            </a:r>
            <a:r>
              <a:rPr lang="pt-BR" dirty="0"/>
              <a:t>O tomateiro necessita entre 400 a 600 mm de água, durante todo o seu ciclo. O excesso de chuva ou de irrigação e a alta umidade relativa do ar favorecem a ocorrência de doenças e prejudicam a qualidade dos frutos, porque reduzem o teor de sólidos solúveis e propiciam o crescimento de fungos na polpa”. Por isso, não é aconselhável fazer o plantio de tomate em áreas de baixada e vales, onde a umidade do ar é maior.</a:t>
            </a:r>
          </a:p>
          <a:p>
            <a:pPr lvl="1" algn="just"/>
            <a:r>
              <a:rPr lang="pt-BR" dirty="0"/>
              <a:t>O manejo correto da estufa envolve retirar a umidade de seu interior por meio da ventilação. 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/>
              <a:t>Luminosidade: </a:t>
            </a:r>
            <a:r>
              <a:rPr lang="pt-BR" dirty="0"/>
              <a:t>A pouca luminosidade prolonga a fase vegetativa do tomateiro, retardando a produção. Por outro lado, alta luminosidade antecipa o início da frutificação.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75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21364-CFF0-4166-B15B-8397CB1C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4293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820743-9661-4D32-AAC3-1FBB7E1A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937" y="2490221"/>
            <a:ext cx="2769290" cy="27692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0E8303-012C-4BF7-8C47-7244BB8E6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506498"/>
            <a:ext cx="2635385" cy="23266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AA55DFE-A923-4E8C-9AB7-88247BF89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94" y="2506498"/>
            <a:ext cx="3141412" cy="2359613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1AD70BF-F55D-4972-877A-AD551CC8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8957"/>
            <a:ext cx="2008357" cy="704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/>
              <a:t>SENSORES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B044AD-5D15-4482-BD5E-241932703A87}"/>
              </a:ext>
            </a:extLst>
          </p:cNvPr>
          <p:cNvSpPr txBox="1"/>
          <p:nvPr/>
        </p:nvSpPr>
        <p:spPr>
          <a:xfrm>
            <a:off x="1282358" y="1843890"/>
            <a:ext cx="276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de Temperatura –</a:t>
            </a:r>
          </a:p>
          <a:p>
            <a:r>
              <a:rPr lang="pt-BR" dirty="0"/>
              <a:t>LM35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A6BFD8-60EB-4ABF-A911-DEF8CB0E43BA}"/>
              </a:ext>
            </a:extLst>
          </p:cNvPr>
          <p:cNvSpPr txBox="1"/>
          <p:nvPr/>
        </p:nvSpPr>
        <p:spPr>
          <a:xfrm>
            <a:off x="4582479" y="1807899"/>
            <a:ext cx="276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de Luminosidade –</a:t>
            </a:r>
          </a:p>
          <a:p>
            <a:r>
              <a:rPr lang="pt-BR" dirty="0"/>
              <a:t>LDR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DCE352-20FF-4035-8C02-9D40B7C63EBE}"/>
              </a:ext>
            </a:extLst>
          </p:cNvPr>
          <p:cNvSpPr txBox="1"/>
          <p:nvPr/>
        </p:nvSpPr>
        <p:spPr>
          <a:xfrm>
            <a:off x="8140352" y="1801969"/>
            <a:ext cx="276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de Umidade –</a:t>
            </a:r>
          </a:p>
          <a:p>
            <a:r>
              <a:rPr lang="pt-BR" dirty="0"/>
              <a:t>DHT11</a:t>
            </a:r>
          </a:p>
        </p:txBody>
      </p:sp>
    </p:spTree>
    <p:extLst>
      <p:ext uri="{BB962C8B-B14F-4D97-AF65-F5344CB8AC3E}">
        <p14:creationId xmlns:p14="http://schemas.microsoft.com/office/powerpoint/2010/main" val="118532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21364-CFF0-4166-B15B-8397CB1C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4293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1AD70BF-F55D-4972-877A-AD551CC8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8957"/>
            <a:ext cx="2008357" cy="704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/>
              <a:t>ATUADORES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B044AD-5D15-4482-BD5E-241932703A87}"/>
              </a:ext>
            </a:extLst>
          </p:cNvPr>
          <p:cNvSpPr txBox="1"/>
          <p:nvPr/>
        </p:nvSpPr>
        <p:spPr>
          <a:xfrm>
            <a:off x="1428425" y="2182498"/>
            <a:ext cx="276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RELÉ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A6BFD8-60EB-4ABF-A911-DEF8CB0E43BA}"/>
              </a:ext>
            </a:extLst>
          </p:cNvPr>
          <p:cNvSpPr txBox="1"/>
          <p:nvPr/>
        </p:nvSpPr>
        <p:spPr>
          <a:xfrm>
            <a:off x="3846924" y="2149590"/>
            <a:ext cx="276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COOLER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DCE352-20FF-4035-8C02-9D40B7C63EBE}"/>
              </a:ext>
            </a:extLst>
          </p:cNvPr>
          <p:cNvSpPr txBox="1"/>
          <p:nvPr/>
        </p:nvSpPr>
        <p:spPr>
          <a:xfrm>
            <a:off x="6960432" y="2182498"/>
            <a:ext cx="276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VÁLVULA SOLENÓIDE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55263C-4B0E-4AD4-B730-22C2C1177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88" y="2645159"/>
            <a:ext cx="2952403" cy="22293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A7CE14A-B36C-425D-AFF6-C3C09E32F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90" y="2645159"/>
            <a:ext cx="2221680" cy="22216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BCA9DC-67EB-424D-87A7-FA6140FEB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01" y="2655895"/>
            <a:ext cx="2281588" cy="228158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C05386E-C41C-4414-9DE9-7499E7131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47" y="2751323"/>
            <a:ext cx="1984809" cy="198480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9B963A-6213-4399-BD95-431A3A317D17}"/>
              </a:ext>
            </a:extLst>
          </p:cNvPr>
          <p:cNvSpPr txBox="1"/>
          <p:nvPr/>
        </p:nvSpPr>
        <p:spPr>
          <a:xfrm>
            <a:off x="9810743" y="2182498"/>
            <a:ext cx="276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LEDS</a:t>
            </a:r>
          </a:p>
        </p:txBody>
      </p:sp>
    </p:spTree>
    <p:extLst>
      <p:ext uri="{BB962C8B-B14F-4D97-AF65-F5344CB8AC3E}">
        <p14:creationId xmlns:p14="http://schemas.microsoft.com/office/powerpoint/2010/main" val="93245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30E6B-D38C-462B-92B1-A54C6E7F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0798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FB5069-0B8A-40F3-A910-C8C940FD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Imagem 4">
            <a:extLst>
              <a:ext uri="{FF2B5EF4-FFF2-40B4-BE49-F238E27FC236}">
                <a16:creationId xmlns:a16="http://schemas.microsoft.com/office/drawing/2014/main" id="{C2881F53-1034-469F-A0C2-6CFD9151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2" y="1495568"/>
            <a:ext cx="5632173" cy="43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E73E160-45FF-4BE5-A888-5D67B4473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80" y="5977685"/>
            <a:ext cx="103541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1. Diagrama esquemático de ligação dos sistemas de monitoramento e controle da estufa.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Fonte: Autores (2018).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7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76BEA-A0BA-41C5-B569-F0395A38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7AC9F4-D35F-4388-A6F2-B6EF9D7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17" y="1995279"/>
            <a:ext cx="4949361" cy="37120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2AC7B06-20D9-4D4C-9FFA-555A2AC5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3" y="2084729"/>
            <a:ext cx="4949363" cy="37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2018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56</TotalTime>
  <Words>673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Impact</vt:lpstr>
      <vt:lpstr>Times New Roman</vt:lpstr>
      <vt:lpstr>Verdana</vt:lpstr>
      <vt:lpstr>Selo</vt:lpstr>
      <vt:lpstr>monitoramento e controle de estufa para plantação de tomates </vt:lpstr>
      <vt:lpstr>introdução</vt:lpstr>
      <vt:lpstr>OBJETIVO</vt:lpstr>
      <vt:lpstr>FUNDAMENTAÇÃO TEÓRICA</vt:lpstr>
      <vt:lpstr>FUNDAMENTAÇÃO TEÓRICA</vt:lpstr>
      <vt:lpstr>metodologia</vt:lpstr>
      <vt:lpstr>metodologia</vt:lpstr>
      <vt:lpstr>metodologia</vt:lpstr>
      <vt:lpstr>RESULTADOS</vt:lpstr>
      <vt:lpstr>RESULTADOS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e controle de estufa para plantação de tomates</dc:title>
  <dc:creator>Danielle Brito</dc:creator>
  <cp:lastModifiedBy>Carine Gottschall</cp:lastModifiedBy>
  <cp:revision>7</cp:revision>
  <dcterms:created xsi:type="dcterms:W3CDTF">2018-08-13T18:55:25Z</dcterms:created>
  <dcterms:modified xsi:type="dcterms:W3CDTF">2020-06-02T15:10:42Z</dcterms:modified>
</cp:coreProperties>
</file>