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31"/>
  </p:notesMasterIdLst>
  <p:handoutMasterIdLst>
    <p:handoutMasterId r:id="rId32"/>
  </p:handoutMasterIdLst>
  <p:sldIdLst>
    <p:sldId id="355" r:id="rId5"/>
    <p:sldId id="354" r:id="rId6"/>
    <p:sldId id="361" r:id="rId7"/>
    <p:sldId id="353" r:id="rId8"/>
    <p:sldId id="364" r:id="rId9"/>
    <p:sldId id="362" r:id="rId10"/>
    <p:sldId id="365" r:id="rId11"/>
    <p:sldId id="366" r:id="rId12"/>
    <p:sldId id="367" r:id="rId13"/>
    <p:sldId id="363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1" r:id="rId27"/>
    <p:sldId id="380" r:id="rId28"/>
    <p:sldId id="382" r:id="rId29"/>
    <p:sldId id="386" r:id="rId3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 Therond" initials="BT" lastIdx="3" clrIdx="0">
    <p:extLst>
      <p:ext uri="{19B8F6BF-5375-455C-9EA6-DF929625EA0E}">
        <p15:presenceInfo xmlns:p15="http://schemas.microsoft.com/office/powerpoint/2012/main" userId="c4a7773a51912a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74328" autoAdjust="0"/>
  </p:normalViewPr>
  <p:slideViewPr>
    <p:cSldViewPr snapToGrid="0">
      <p:cViewPr varScale="1">
        <p:scale>
          <a:sx n="55" d="100"/>
          <a:sy n="55" d="100"/>
        </p:scale>
        <p:origin x="102" y="510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6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6T21:30:33.318" idx="3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0F003DB-7B2B-4CB0-9AE3-FF3A4D289880}" type="datetime1">
              <a:rPr lang="fr-FR" smtClean="0"/>
              <a:t>03/10/2021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fr-FR"/>
              <a:t>Carine Therond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544E0-8A55-4B60-9503-EB1D794761A2}" type="datetime1">
              <a:rPr lang="fr-FR" smtClean="0"/>
              <a:pPr/>
              <a:t>03/10/2021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fr-FR" noProof="0"/>
              <a:t>Carine Therond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EFCE12-1431-4D4A-83D5-125EE2E584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434607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 :			</a:t>
            </a:r>
            <a:r>
              <a:rPr lang="fr-FR" dirty="0" err="1"/>
              <a:t>Books_csv_analysis.ipynb</a:t>
            </a:r>
            <a:endParaRPr lang="fr-FR" dirty="0"/>
          </a:p>
          <a:p>
            <a:r>
              <a:rPr lang="fr-FR" dirty="0" err="1"/>
              <a:t>Then</a:t>
            </a:r>
            <a:r>
              <a:rPr lang="fr-FR" dirty="0"/>
              <a:t>  a </a:t>
            </a:r>
            <a:r>
              <a:rPr lang="fr-FR" dirty="0" err="1"/>
              <a:t>specific</a:t>
            </a:r>
            <a:r>
              <a:rPr lang="fr-FR" dirty="0"/>
              <a:t> one to replace </a:t>
            </a:r>
            <a:r>
              <a:rPr lang="fr-FR" dirty="0" err="1"/>
              <a:t>some</a:t>
            </a:r>
            <a:r>
              <a:rPr lang="fr-FR" dirty="0"/>
              <a:t> books </a:t>
            </a:r>
            <a:r>
              <a:rPr lang="fr-FR" dirty="0" err="1"/>
              <a:t>categories</a:t>
            </a:r>
            <a:r>
              <a:rPr lang="fr-FR" dirty="0"/>
              <a:t> : 	</a:t>
            </a:r>
            <a:r>
              <a:rPr lang="fr-FR" dirty="0" err="1"/>
              <a:t>Cat_AutGenr_Selection.ipynb</a:t>
            </a:r>
            <a:endParaRPr lang="fr-FR" dirty="0"/>
          </a:p>
          <a:p>
            <a:r>
              <a:rPr lang="fr-FR" dirty="0" err="1"/>
              <a:t>Finally</a:t>
            </a:r>
            <a:r>
              <a:rPr lang="fr-FR" dirty="0"/>
              <a:t> the </a:t>
            </a:r>
            <a:r>
              <a:rPr lang="fr-FR" dirty="0" err="1"/>
              <a:t>automatic</a:t>
            </a:r>
            <a:r>
              <a:rPr lang="fr-FR" dirty="0"/>
              <a:t> </a:t>
            </a:r>
            <a:r>
              <a:rPr lang="fr-FR" dirty="0" err="1"/>
              <a:t>cleaning</a:t>
            </a:r>
            <a:r>
              <a:rPr lang="fr-FR" dirty="0"/>
              <a:t> has been </a:t>
            </a:r>
            <a:r>
              <a:rPr lang="fr-FR" dirty="0" err="1"/>
              <a:t>performed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:	</a:t>
            </a:r>
            <a:r>
              <a:rPr lang="en-US" dirty="0" err="1"/>
              <a:t>Automatic_cleaning_colab_csv.ipynb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8F26E9-2465-41C6-A4B1-70A65898E7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3935649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11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DB5F98-8CE8-4B4A-A2CC-19D5F68DEA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3620833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A1798F-D0AD-421F-B4DF-2836011086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1845989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97EE2C-0D04-4291-88E3-D66009AD57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3076925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14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A3CD53-85CD-45BD-B4FF-0F74E11352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1585170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en-GB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15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B5CDA6-D5E3-4957-B677-D7B065FF7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1235006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C89025-651D-4709-9592-71A28C2CB2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3721462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17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119B8-D22E-4A74-BFCA-393C2857B8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1818812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18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1556D-4235-489D-81AB-2DB29A7074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3384358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19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B012D9-40FC-4902-A06F-389B054E78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173883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D76D74-A3DF-4812-A1AA-5EF336996A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4266163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Find</a:t>
            </a:r>
            <a:r>
              <a:rPr lang="fr-FR" dirty="0"/>
              <a:t> ratings of the book,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book’s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inputs are </a:t>
            </a:r>
            <a:r>
              <a:rPr lang="fr-FR" dirty="0" err="1"/>
              <a:t>given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D3477-9557-457C-BCA7-0009C4ABC8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3420412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21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E77F58-3F9D-4557-92F1-4DE9268A4E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4064154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336620-7E36-4F51-8E85-E4C3211963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2350040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23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1ED800-48F1-406A-B536-19846408E4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3717769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lang="en-GB" dirty="0"/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24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761081-F9A4-4681-83CE-96BB9A1750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30870940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25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9C64B0-C4F0-4BE8-8296-F0EA3AFF6F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3084710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26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F73EAF-C331-40C4-93A9-6A73B7FDD4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353777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F4F633-1EDB-4178-8978-8EF304A3F7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232904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48F08E-45A2-40E1-8B0B-1E36DD7D0E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1079856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5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72BCC-33A4-4405-9A57-0539D06097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2232382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BooksSearch_BothWebSites.py </a:t>
            </a:r>
            <a:r>
              <a:rPr lang="fr-FR" dirty="0" err="1"/>
              <a:t>is</a:t>
            </a:r>
            <a:r>
              <a:rPr lang="fr-FR" dirty="0"/>
              <a:t> the main script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dirty="0"/>
              <a:t>Calls :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fr-FR" dirty="0"/>
              <a:t>	- BooksSearch_GoodReads.py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fr-FR" dirty="0"/>
              <a:t>	- BooksSearch_Google.py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fr-FR" dirty="0"/>
              <a:t>	- Parser_csv_BooksList.py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6FE3A-F808-4AE9-9E2C-DEDCE590DD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1961360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7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A51757-06B9-4509-95D2-A766A7C14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2835022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8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1D6A0-C8E1-478C-BF24-7C05B02958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1422715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fr-FR" noProof="0" smtClean="0"/>
              <a:t>9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E597F-41E5-474F-859C-08E07A40FD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Carine Therond</a:t>
            </a:r>
          </a:p>
        </p:txBody>
      </p:sp>
    </p:spTree>
    <p:extLst>
      <p:ext uri="{BB962C8B-B14F-4D97-AF65-F5344CB8AC3E}">
        <p14:creationId xmlns:p14="http://schemas.microsoft.com/office/powerpoint/2010/main" val="391713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ce réservé d’image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9" name="Espace réservé du pied de page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fr-FR" noProof="0"/>
              <a:t>Carine Therond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ce réservé d’image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9" name="Espace réservé du pied de page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fr-FR" noProof="0"/>
              <a:t>Carine Therond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ce réservé d’image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Espace réservé d’image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24" name="Espace réservé d’image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fr-FR" noProof="0"/>
              <a:t>Icône</a:t>
            </a:r>
          </a:p>
        </p:txBody>
      </p:sp>
      <p:sp>
        <p:nvSpPr>
          <p:cNvPr id="25" name="Espace réservé d’image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fr-FR" noProof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Carine Therond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Carine Therond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Carine Therond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Carine Therond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/>
              <a:t>Carine Therond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Carine Therond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Carine Therond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10" name="Espace réservé d’image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16" name="Espace réservé d’image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2" name="Espace réservé d’image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33" name="Espace réservé d’image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Photo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fr-FR" noProof="0"/>
              <a:t>Carine Therond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37" name="Espace réservé du texte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38" name="Espace réservé du texte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39" name="Espace réservé du texte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40" name="Espace réservé du texte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  <p:sp>
        <p:nvSpPr>
          <p:cNvPr id="41" name="Espace réservé du texte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 noProof="0"/>
              <a:t>Nom</a:t>
            </a:r>
          </a:p>
          <a:p>
            <a:pPr lvl="1" rtl="0"/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 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Carine Therond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mparais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 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Carine Therond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contenu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Carine Therond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pour une image  16">
            <a:extLst>
              <a:ext uri="{FF2B5EF4-FFF2-40B4-BE49-F238E27FC236}">
                <a16:creationId xmlns:a16="http://schemas.microsoft.com/office/drawing/2014/main" id="{B102C749-7741-4838-96A4-36BE6EB48A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432" t="-29062" r="-1680" b="-19750"/>
          <a:stretch/>
        </p:blipFill>
        <p:spPr>
          <a:xfrm>
            <a:off x="2609304" y="2349253"/>
            <a:ext cx="3486696" cy="4801094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084" y="2352525"/>
            <a:ext cx="2032000" cy="637256"/>
          </a:xfrm>
        </p:spPr>
        <p:txBody>
          <a:bodyPr rtlCol="0">
            <a:normAutofit/>
          </a:bodyPr>
          <a:lstStyle/>
          <a:p>
            <a:pPr rtl="0"/>
            <a:r>
              <a:rPr lang="fr-FR" sz="2800" dirty="0">
                <a:latin typeface="+mj-lt"/>
              </a:rPr>
              <a:t>Summary</a:t>
            </a:r>
            <a:endParaRPr lang="fr-FR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284" y="3509997"/>
            <a:ext cx="5097127" cy="2740152"/>
          </a:xfrm>
        </p:spPr>
        <p:txBody>
          <a:bodyPr rtlCol="0">
            <a:normAutofit/>
          </a:bodyPr>
          <a:lstStyle/>
          <a:p>
            <a:pPr marL="285750" indent="-285750" rtl="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/>
              <a:t>First idea</a:t>
            </a:r>
          </a:p>
          <a:p>
            <a:pPr marL="285750" indent="-285750" rtl="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/>
              <a:t>Data for the project</a:t>
            </a:r>
          </a:p>
          <a:p>
            <a:pPr marL="285750" indent="-285750" rtl="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/>
              <a:t>Data handling</a:t>
            </a:r>
          </a:p>
          <a:p>
            <a:pPr marL="285750" indent="-285750" rtl="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/>
              <a:t>Recommendation algorithms</a:t>
            </a:r>
          </a:p>
          <a:p>
            <a:pPr marL="285750" indent="-285750" rtl="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/>
              <a:t>Project structure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4E39E-D8A0-4428-97D8-FE54523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Carine Therond</a:t>
            </a:r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smtClean="0"/>
              <a:t>1</a:t>
            </a:fld>
            <a:endParaRPr lang="fr-FR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CBA55F9B-BE2E-45AB-816B-5B2A96CB7E43}"/>
              </a:ext>
            </a:extLst>
          </p:cNvPr>
          <p:cNvSpPr txBox="1">
            <a:spLocks/>
          </p:cNvSpPr>
          <p:nvPr/>
        </p:nvSpPr>
        <p:spPr>
          <a:xfrm>
            <a:off x="279400" y="355709"/>
            <a:ext cx="7877048" cy="162221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</a:rPr>
              <a:t>Understanding how a book recommendation works</a:t>
            </a:r>
            <a:endParaRPr lang="fr-FR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5400" dirty="0"/>
              <a:t>Start with data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First </a:t>
            </a:r>
            <a:r>
              <a:rPr lang="fr-FR"/>
              <a:t>Statistics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322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9">
            <a:extLst>
              <a:ext uri="{FF2B5EF4-FFF2-40B4-BE49-F238E27FC236}">
                <a16:creationId xmlns:a16="http://schemas.microsoft.com/office/drawing/2014/main" id="{4AD20570-079B-44E4-A3E3-195EEBB10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786" t="-1" r="-1193" b="326"/>
          <a:stretch/>
        </p:blipFill>
        <p:spPr>
          <a:xfrm rot="1211366">
            <a:off x="9172813" y="3194749"/>
            <a:ext cx="2358780" cy="3359421"/>
          </a:xfrm>
          <a:prstGeom prst="rect">
            <a:avLst/>
          </a:prstGeom>
          <a:noFill/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587246" y="1057379"/>
            <a:ext cx="10352203" cy="55021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Publication between 1983 and 2006 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English books 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Max number of awards for a same book : 27  !!! 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2 033 kind’s of awards 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5 010 book's categories (lots of fiction…)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618" y="537026"/>
            <a:ext cx="2736526" cy="81280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Mainly…</a:t>
            </a:r>
          </a:p>
        </p:txBody>
      </p:sp>
    </p:spTree>
    <p:extLst>
      <p:ext uri="{BB962C8B-B14F-4D97-AF65-F5344CB8AC3E}">
        <p14:creationId xmlns:p14="http://schemas.microsoft.com/office/powerpoint/2010/main" val="377533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5400" dirty="0"/>
              <a:t>Data handling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Cleaning</a:t>
            </a:r>
          </a:p>
        </p:txBody>
      </p:sp>
    </p:spTree>
    <p:extLst>
      <p:ext uri="{BB962C8B-B14F-4D97-AF65-F5344CB8AC3E}">
        <p14:creationId xmlns:p14="http://schemas.microsoft.com/office/powerpoint/2010/main" val="123737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989" y="319313"/>
            <a:ext cx="1735039" cy="77494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ISBN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7430A72-4AE0-488B-9EF8-F919587ACC9C}"/>
              </a:ext>
            </a:extLst>
          </p:cNvPr>
          <p:cNvSpPr txBox="1">
            <a:spLocks/>
          </p:cNvSpPr>
          <p:nvPr/>
        </p:nvSpPr>
        <p:spPr>
          <a:xfrm>
            <a:off x="6096000" y="1481735"/>
            <a:ext cx="5225725" cy="12374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Coding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ISO 639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Unexpected words 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(ex. "Catalan; Valencian“ 	=&gt; 	ca)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E0AADC1-63F1-4324-831C-33C57D02290A}"/>
              </a:ext>
            </a:extLst>
          </p:cNvPr>
          <p:cNvSpPr txBox="1">
            <a:spLocks/>
          </p:cNvSpPr>
          <p:nvPr/>
        </p:nvSpPr>
        <p:spPr>
          <a:xfrm>
            <a:off x="325989" y="915590"/>
            <a:ext cx="2867153" cy="774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Removing of </a:t>
            </a:r>
            <a:r>
              <a:rPr lang="en-GB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"\n"</a:t>
            </a:r>
            <a:r>
              <a:rPr lang="en-GB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FAE9CDC-C136-4AB7-A334-328986D6E082}"/>
              </a:ext>
            </a:extLst>
          </p:cNvPr>
          <p:cNvSpPr txBox="1">
            <a:spLocks/>
          </p:cNvSpPr>
          <p:nvPr/>
        </p:nvSpPr>
        <p:spPr>
          <a:xfrm>
            <a:off x="6179313" y="706787"/>
            <a:ext cx="1876116" cy="77494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Language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9E4AD5BD-95EA-48E7-AB4D-09AE3CC2576A}"/>
              </a:ext>
            </a:extLst>
          </p:cNvPr>
          <p:cNvSpPr txBox="1">
            <a:spLocks/>
          </p:cNvSpPr>
          <p:nvPr/>
        </p:nvSpPr>
        <p:spPr>
          <a:xfrm>
            <a:off x="997857" y="2690921"/>
            <a:ext cx="1735039" cy="77494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Awards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4584CA1E-F23E-4EFE-85F5-75A2A986CC8A}"/>
              </a:ext>
            </a:extLst>
          </p:cNvPr>
          <p:cNvSpPr txBox="1">
            <a:spLocks/>
          </p:cNvSpPr>
          <p:nvPr/>
        </p:nvSpPr>
        <p:spPr>
          <a:xfrm>
            <a:off x="786962" y="3106620"/>
            <a:ext cx="7127390" cy="19004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Split according to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","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		(list of awards)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Split according to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"(“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		(keep only name)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Keep only 1 award name per book 	(most famous awards) 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2EA3DBD3-3043-4DA6-8C68-6F699D2A8C07}"/>
              </a:ext>
            </a:extLst>
          </p:cNvPr>
          <p:cNvSpPr txBox="1">
            <a:spLocks/>
          </p:cNvSpPr>
          <p:nvPr/>
        </p:nvSpPr>
        <p:spPr>
          <a:xfrm>
            <a:off x="6973823" y="5007091"/>
            <a:ext cx="2054063" cy="75664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Duplicates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DA01698-14E0-4884-9C31-C8FCE9040EAB}"/>
              </a:ext>
            </a:extLst>
          </p:cNvPr>
          <p:cNvSpPr txBox="1">
            <a:spLocks/>
          </p:cNvSpPr>
          <p:nvPr/>
        </p:nvSpPr>
        <p:spPr>
          <a:xfrm>
            <a:off x="6669315" y="5620589"/>
            <a:ext cx="5225725" cy="12374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On ISBN 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Then title + author.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8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959" y="254809"/>
            <a:ext cx="6626355" cy="885374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Category / Author gender 		(1/2)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E0AADC1-63F1-4324-831C-33C57D02290A}"/>
              </a:ext>
            </a:extLst>
          </p:cNvPr>
          <p:cNvSpPr txBox="1">
            <a:spLocks/>
          </p:cNvSpPr>
          <p:nvPr/>
        </p:nvSpPr>
        <p:spPr>
          <a:xfrm>
            <a:off x="1240388" y="1230493"/>
            <a:ext cx="10138812" cy="56275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First cleaning :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Several words, separated by </a:t>
            </a:r>
            <a:r>
              <a:rPr lang="en-GB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"&amp;"</a:t>
            </a:r>
            <a:r>
              <a:rPr lang="en-GB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"(…)"</a:t>
            </a:r>
            <a:r>
              <a:rPr lang="en-GB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  </a:t>
            </a:r>
            <a:r>
              <a:rPr lang="en-GB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","</a:t>
            </a: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  	(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column created)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Stemming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operation 				(PorterStemmer)</a:t>
            </a:r>
          </a:p>
          <a:p>
            <a:pPr marL="914400" lvl="3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r>
              <a:rPr lang="en-US" sz="2000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Number of categories reduction :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Keep only the first 1 953 categories (steeper decline)… but only two books inside !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first 403 categories have at least 10 books inside </a:t>
            </a: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9622075-45E5-4815-9BE1-7162CD7F5C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5504" y="3285875"/>
            <a:ext cx="42100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8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959" y="254809"/>
            <a:ext cx="6626355" cy="885374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Category / Author gender 		(2/2)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E0AADC1-63F1-4324-831C-33C57D02290A}"/>
              </a:ext>
            </a:extLst>
          </p:cNvPr>
          <p:cNvSpPr txBox="1">
            <a:spLocks/>
          </p:cNvSpPr>
          <p:nvPr/>
        </p:nvSpPr>
        <p:spPr>
          <a:xfrm>
            <a:off x="360637" y="1504246"/>
            <a:ext cx="5320069" cy="38495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GB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CAT_SEL 			CAT_OTHER</a:t>
            </a:r>
          </a:p>
          <a:p>
            <a:pPr marL="457200" lvl="2"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cat_1			          - oth_1</a:t>
            </a:r>
          </a:p>
          <a:p>
            <a:pPr marL="457200" lvl="2"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cat_2			          - oth_2</a:t>
            </a:r>
          </a:p>
          <a:p>
            <a:pPr marL="457200" lvl="2"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…                                                         - …</a:t>
            </a:r>
          </a:p>
          <a:p>
            <a:pPr marL="457200" lvl="2"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cat 403                                               - …</a:t>
            </a: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9C54B04-A177-4F7E-9571-9E013A5DC262}"/>
              </a:ext>
            </a:extLst>
          </p:cNvPr>
          <p:cNvCxnSpPr>
            <a:cxnSpLocks/>
          </p:cNvCxnSpPr>
          <p:nvPr/>
        </p:nvCxnSpPr>
        <p:spPr>
          <a:xfrm>
            <a:off x="5513260" y="2713239"/>
            <a:ext cx="1865638" cy="152131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E4735F7-326E-47D3-B215-F899681D16EA}"/>
              </a:ext>
            </a:extLst>
          </p:cNvPr>
          <p:cNvSpPr txBox="1">
            <a:spLocks/>
          </p:cNvSpPr>
          <p:nvPr/>
        </p:nvSpPr>
        <p:spPr>
          <a:xfrm rot="2324743">
            <a:off x="3189741" y="3512946"/>
            <a:ext cx="1748972" cy="13986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GB" sz="20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neighbour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6E1E672-CF05-415D-9766-FD0A94880641}"/>
              </a:ext>
            </a:extLst>
          </p:cNvPr>
          <p:cNvCxnSpPr>
            <a:cxnSpLocks/>
          </p:cNvCxnSpPr>
          <p:nvPr/>
        </p:nvCxnSpPr>
        <p:spPr>
          <a:xfrm flipH="1" flipV="1">
            <a:off x="2263941" y="3119530"/>
            <a:ext cx="3832059" cy="3075913"/>
          </a:xfrm>
          <a:prstGeom prst="straightConnector1">
            <a:avLst/>
          </a:prstGeom>
          <a:ln w="1270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33BDFC9-C605-4CB1-8AB5-F5E8ABE9D805}"/>
              </a:ext>
            </a:extLst>
          </p:cNvPr>
          <p:cNvSpPr txBox="1">
            <a:spLocks/>
          </p:cNvSpPr>
          <p:nvPr/>
        </p:nvSpPr>
        <p:spPr>
          <a:xfrm rot="2320704">
            <a:off x="5067261" y="2434779"/>
            <a:ext cx="2757638" cy="13986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GB" sz="20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Word Embedding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3B1C578A-EF9E-4ABC-AD4A-6F66AE0EDA8E}"/>
              </a:ext>
            </a:extLst>
          </p:cNvPr>
          <p:cNvSpPr txBox="1">
            <a:spLocks/>
          </p:cNvSpPr>
          <p:nvPr/>
        </p:nvSpPr>
        <p:spPr>
          <a:xfrm>
            <a:off x="5680706" y="3554928"/>
            <a:ext cx="4247353" cy="33632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Word2Vec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trained with :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	"book_description"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	"Category"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	"Category_other"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	"author_genres"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	"author_genres_other"</a:t>
            </a:r>
          </a:p>
        </p:txBody>
      </p:sp>
    </p:spTree>
    <p:extLst>
      <p:ext uri="{BB962C8B-B14F-4D97-AF65-F5344CB8AC3E}">
        <p14:creationId xmlns:p14="http://schemas.microsoft.com/office/powerpoint/2010/main" val="83911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5400" dirty="0"/>
              <a:t>Data handling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Embedding</a:t>
            </a:r>
          </a:p>
        </p:txBody>
      </p:sp>
    </p:spTree>
    <p:extLst>
      <p:ext uri="{BB962C8B-B14F-4D97-AF65-F5344CB8AC3E}">
        <p14:creationId xmlns:p14="http://schemas.microsoft.com/office/powerpoint/2010/main" val="2113500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9">
            <a:extLst>
              <a:ext uri="{FF2B5EF4-FFF2-40B4-BE49-F238E27FC236}">
                <a16:creationId xmlns:a16="http://schemas.microsoft.com/office/drawing/2014/main" id="{4AD20570-079B-44E4-A3E3-195EEBB107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8" t="234" r="-342" b="126"/>
          <a:stretch/>
        </p:blipFill>
        <p:spPr>
          <a:xfrm>
            <a:off x="5254979" y="136649"/>
            <a:ext cx="6802051" cy="6721351"/>
          </a:xfrm>
          <a:prstGeom prst="rect">
            <a:avLst/>
          </a:prstGeom>
          <a:noFill/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-196524" y="1219200"/>
            <a:ext cx="10352203" cy="550215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Transform in tokens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Pretrained BertModel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Outputs are of 4 dimensions :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- 13 layers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 batch number (for us: nb of sentences per description)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- 64 (size of sentence)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- 768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Final dimension is of 768 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(averaging and reduction)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35" y="298469"/>
            <a:ext cx="4117735" cy="1036845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en-US" dirty="0"/>
              <a:t>sentenceBERT embedding  </a:t>
            </a:r>
          </a:p>
          <a:p>
            <a:pPr rtl="0"/>
            <a:r>
              <a:rPr lang="en-US" dirty="0"/>
              <a:t>- book's description -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558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0" y="1409083"/>
            <a:ext cx="6176410" cy="44217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Book’s description cleaning + tokenization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Training of FastText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All tokens embedding of dimension 60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Final dimension is of 60 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(Tokens of same book's description averaged)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092" y="1198355"/>
            <a:ext cx="3522650" cy="920731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US" dirty="0"/>
              <a:t>Fast Text embedding  </a:t>
            </a:r>
          </a:p>
          <a:p>
            <a:pPr rtl="0"/>
            <a:r>
              <a:rPr lang="en-US" dirty="0"/>
              <a:t>- book's description -</a:t>
            </a:r>
            <a:endParaRPr lang="en-GB" dirty="0"/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9F0110FD-3BEE-43FA-B483-10D748645E2D}"/>
              </a:ext>
            </a:extLst>
          </p:cNvPr>
          <p:cNvSpPr txBox="1">
            <a:spLocks/>
          </p:cNvSpPr>
          <p:nvPr/>
        </p:nvSpPr>
        <p:spPr>
          <a:xfrm>
            <a:off x="6468276" y="2628746"/>
            <a:ext cx="3522650" cy="92073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Fast Text embedding  </a:t>
            </a:r>
          </a:p>
          <a:p>
            <a:r>
              <a:rPr lang="en-US" dirty="0"/>
              <a:t>- categories context -</a:t>
            </a:r>
            <a:endParaRPr lang="en-GB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E11BAC8-84B6-4ACF-9D4A-14BE10F271A6}"/>
              </a:ext>
            </a:extLst>
          </p:cNvPr>
          <p:cNvSpPr txBox="1">
            <a:spLocks/>
          </p:cNvSpPr>
          <p:nvPr/>
        </p:nvSpPr>
        <p:spPr>
          <a:xfrm>
            <a:off x="6096000" y="3089112"/>
            <a:ext cx="6176410" cy="36044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Sentence created with :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"book_title" 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"book_author"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"Category"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"Category_other"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"author_genres"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"author_genres_other"</a:t>
            </a:r>
          </a:p>
        </p:txBody>
      </p:sp>
    </p:spTree>
    <p:extLst>
      <p:ext uri="{BB962C8B-B14F-4D97-AF65-F5344CB8AC3E}">
        <p14:creationId xmlns:p14="http://schemas.microsoft.com/office/powerpoint/2010/main" val="231763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537029" y="406399"/>
            <a:ext cx="6618514" cy="64516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Like Skip Gram : word =&gt; context</a:t>
            </a: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Center word treatment</a:t>
            </a: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Prediction</a:t>
            </a: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 </a:t>
            </a: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AE762F2-2552-41F1-9D3D-FEE1DAED68D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70171" y="3126212"/>
            <a:ext cx="2305685" cy="86169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4E43F39-5526-4583-A5CA-14B38A4585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84685" y="1775662"/>
            <a:ext cx="2305685" cy="42310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3E8038-91AB-4A25-A3D6-48E7C7CBFDD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84685" y="4499346"/>
            <a:ext cx="4802505" cy="1847215"/>
          </a:xfrm>
          <a:prstGeom prst="rect">
            <a:avLst/>
          </a:prstGeom>
        </p:spPr>
      </p:pic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E390B852-2FA6-4EEF-A24E-99DF0D0E3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4779" y="266607"/>
            <a:ext cx="3522650" cy="920731"/>
          </a:xfrm>
        </p:spPr>
        <p:txBody>
          <a:bodyPr rtlCol="0">
            <a:normAutofit fontScale="92500"/>
          </a:bodyPr>
          <a:lstStyle/>
          <a:p>
            <a:pPr rtl="0"/>
            <a:r>
              <a:rPr lang="en-US" dirty="0"/>
              <a:t>Fast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75775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200" y="874125"/>
            <a:ext cx="8636799" cy="155487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First idea</a:t>
            </a:r>
            <a:br>
              <a:rPr lang="en-GB" dirty="0"/>
            </a:br>
            <a:b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Lots of books recommendations applications, but…</a:t>
            </a:r>
            <a:endParaRPr lang="en-GB" sz="31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652" y="3109225"/>
            <a:ext cx="7710062" cy="3445093"/>
          </a:xfrm>
        </p:spPr>
        <p:txBody>
          <a:bodyPr rtlCol="0">
            <a:noAutofit/>
          </a:bodyPr>
          <a:lstStyle/>
          <a:p>
            <a:pPr rtl="0">
              <a:spcBef>
                <a:spcPts val="0"/>
              </a:spcBef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want : </a:t>
            </a:r>
          </a:p>
          <a:p>
            <a:pPr rtl="0">
              <a:spcBef>
                <a:spcPts val="0"/>
              </a:spcBef>
            </a:pP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French site, 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ots of international referenced books (paper and electronic) 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give our opinion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export our personal created library 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have personal recommendations…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GB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…there only one site left…</a:t>
            </a:r>
            <a:endParaRPr lang="fr-FR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smtClean="0"/>
              <a:pPr rtl="0"/>
              <a:t>2</a:t>
            </a:fld>
            <a:endParaRPr lang="fr-FR" dirty="0"/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66FAE002-F759-4CC6-B998-4282CBD3F39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-873" t="-1376" r="-691" b="-856"/>
          <a:stretch/>
        </p:blipFill>
        <p:spPr>
          <a:xfrm>
            <a:off x="189485" y="742333"/>
            <a:ext cx="3273153" cy="2205175"/>
          </a:xfrm>
        </p:spPr>
      </p:pic>
      <p:pic>
        <p:nvPicPr>
          <p:cNvPr id="13" name="Espace réservé pour une image  9">
            <a:extLst>
              <a:ext uri="{FF2B5EF4-FFF2-40B4-BE49-F238E27FC236}">
                <a16:creationId xmlns:a16="http://schemas.microsoft.com/office/drawing/2014/main" id="{91064A7A-6237-469F-A8AE-47E98FE5C0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109" t="-5254" r="-4971" b="-4902"/>
          <a:stretch/>
        </p:blipFill>
        <p:spPr>
          <a:xfrm>
            <a:off x="7285373" y="5928637"/>
            <a:ext cx="2050071" cy="85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5400" dirty="0"/>
              <a:t>Recommendation algorithms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Classifiers</a:t>
            </a:r>
          </a:p>
        </p:txBody>
      </p:sp>
    </p:spTree>
    <p:extLst>
      <p:ext uri="{BB962C8B-B14F-4D97-AF65-F5344CB8AC3E}">
        <p14:creationId xmlns:p14="http://schemas.microsoft.com/office/powerpoint/2010/main" val="10421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-80410" y="1358011"/>
            <a:ext cx="6176410" cy="54999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Extension of simple logistic regression model</a:t>
            </a: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 losses used :</a:t>
            </a: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Immediate-threshold 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36" y="298469"/>
            <a:ext cx="3522650" cy="920731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Ordinal regression</a:t>
            </a:r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B3A3AC-A8DF-4CA0-A6B4-EE5E7F600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430" y="2323999"/>
            <a:ext cx="6216339" cy="5522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46C52BC-D3BF-482F-A413-AF3C6904C5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59042" y="4448880"/>
            <a:ext cx="2916776" cy="230831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AC4A06C-5DE0-4783-B755-00E3FB78829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71658" y="4565095"/>
            <a:ext cx="2790056" cy="2192095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5BBAA8F5-B27D-48EE-9021-1C5BBE82C975}"/>
              </a:ext>
            </a:extLst>
          </p:cNvPr>
          <p:cNvSpPr txBox="1">
            <a:spLocks/>
          </p:cNvSpPr>
          <p:nvPr/>
        </p:nvSpPr>
        <p:spPr>
          <a:xfrm>
            <a:off x="5334474" y="3934160"/>
            <a:ext cx="3237266" cy="10085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All-threshold </a:t>
            </a:r>
          </a:p>
          <a:p>
            <a:pPr marL="914400" lvl="3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90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5400" dirty="0"/>
              <a:t>Recommendation algorithms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40024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-123954" y="1358011"/>
            <a:ext cx="7453667" cy="54999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Each algorithms executed 3 times (3 embeddings)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10 unbalanced classes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 unbalanced classes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 binary classes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 10 classes (over / under sampling)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 5 classes (over / under sampling)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PCA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Book's description embedded with Bert Model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 10 classes (over / under sampling)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With 100 components : 82% of variance explained</a:t>
            </a:r>
          </a:p>
          <a:p>
            <a:pPr marL="1714500" lvl="4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With 150 components : 87% of variance explained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35" y="298469"/>
            <a:ext cx="4277393" cy="1059542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One embedding only</a:t>
            </a:r>
            <a:endParaRPr lang="en-GB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CC216B3-6762-4E1E-9FCB-4B3B727964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 rot="1111787">
            <a:off x="7883660" y="1862499"/>
            <a:ext cx="2247311" cy="241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18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693751" y="1358011"/>
            <a:ext cx="9448800" cy="54999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Concatenation of 2 embeddings :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Unbalanced classes and Balanced binary classes</a:t>
            </a:r>
          </a:p>
          <a:p>
            <a:pPr marL="2114550" lvl="5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book's description with Bert || Categories context with fastText</a:t>
            </a:r>
          </a:p>
          <a:p>
            <a:pPr marL="2114550" lvl="5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book's description with fastText || Categories context with fastText</a:t>
            </a:r>
          </a:p>
          <a:p>
            <a:pPr marL="914400" lvl="3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Addition of 2 embeddings :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Unbalanced classes and Balanced binary classes</a:t>
            </a:r>
          </a:p>
          <a:p>
            <a:pPr marL="2114550" lvl="5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book's description with fastText + Categories context with fastText</a:t>
            </a:r>
          </a:p>
          <a:p>
            <a:pPr marL="1200150" lvl="3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Incremental embeddings :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 classes (over / under sampling) and fastText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Concatenation and addition</a:t>
            </a:r>
          </a:p>
          <a:p>
            <a:pPr marL="2114550" lvl="5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Embed features one by one</a:t>
            </a:r>
          </a:p>
          <a:p>
            <a:pPr marL="914400" lvl="3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35" y="298469"/>
            <a:ext cx="4277393" cy="1059542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Several embeddings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564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0" y="1190171"/>
            <a:ext cx="11868364" cy="58129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Results :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LogisticAT in unbalanced case predicts the </a:t>
            </a:r>
            <a:r>
              <a:rPr lang="en-US" sz="2000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mostly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represented class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Random Forest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slightly better </a:t>
            </a:r>
          </a:p>
          <a:p>
            <a:pPr marL="1828800" lvl="5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(begins to predict the 2 other classes the mostly represented)</a:t>
            </a:r>
          </a:p>
          <a:p>
            <a:pPr marL="1828800" lvl="5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OrdinalRidge and LinearReg better predict the </a:t>
            </a:r>
            <a:r>
              <a:rPr lang="en-US" sz="2000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least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represented classes </a:t>
            </a:r>
          </a:p>
          <a:p>
            <a:pPr marL="1371600" lvl="4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(poorly)</a:t>
            </a: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Improvements :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Number of classes reduced to 5</a:t>
            </a: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Balanced classes with over / under sampling </a:t>
            </a:r>
          </a:p>
          <a:p>
            <a:pPr marL="1371600" lvl="4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(more classes are predicts, even if very poorly)</a:t>
            </a:r>
          </a:p>
          <a:p>
            <a:pPr marL="1371600" lvl="4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657350" lvl="4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PCA in for Random Forest</a:t>
            </a:r>
          </a:p>
          <a:p>
            <a:pPr marL="914400" lvl="3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635" y="298469"/>
            <a:ext cx="4277393" cy="74656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949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F593AA9-6FBF-4064-AD7F-BB4A4AEB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86" y="1187946"/>
            <a:ext cx="5134882" cy="507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9">
            <a:extLst>
              <a:ext uri="{FF2B5EF4-FFF2-40B4-BE49-F238E27FC236}">
                <a16:creationId xmlns:a16="http://schemas.microsoft.com/office/drawing/2014/main" id="{BD2750B3-BE76-4B87-93B6-EAE3C9A26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980" t="-8112" r="-3457" b="-5575"/>
          <a:stretch/>
        </p:blipFill>
        <p:spPr>
          <a:xfrm>
            <a:off x="4867801" y="4667251"/>
            <a:ext cx="6255657" cy="219074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272" y="1045134"/>
            <a:ext cx="5602514" cy="155487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First idea</a:t>
            </a:r>
            <a:br>
              <a:rPr lang="en-GB" dirty="0"/>
            </a:br>
            <a:b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some database ???</a:t>
            </a:r>
            <a:endParaRPr lang="en-GB" sz="31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290" y="3077327"/>
            <a:ext cx="7222310" cy="3157820"/>
          </a:xfrm>
        </p:spPr>
        <p:txBody>
          <a:bodyPr rtlCol="0">
            <a:noAutofit/>
          </a:bodyPr>
          <a:lstStyle/>
          <a:p>
            <a:pPr rtl="0">
              <a:spcBef>
                <a:spcPts val="0"/>
              </a:spcBef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some : </a:t>
            </a:r>
          </a:p>
          <a:p>
            <a:pPr rtl="0">
              <a:spcBef>
                <a:spcPts val="0"/>
              </a:spcBef>
            </a:pP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course… not free !</a:t>
            </a: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Amazon, Good Reads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…do not share anymore their API !</a:t>
            </a:r>
          </a:p>
          <a:p>
            <a:pPr marL="1028700" lvl="1" indent="-342900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Partial on some data science web site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GB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…it remains only one solution…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fr-FR" smtClean="0"/>
              <a:pPr rtl="0"/>
              <a:t>3</a:t>
            </a:fld>
            <a:endParaRPr lang="fr-FR" dirty="0"/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66FAE002-F759-4CC6-B998-4282CBD3F39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7786" b="7786"/>
          <a:stretch/>
        </p:blipFill>
        <p:spPr>
          <a:xfrm>
            <a:off x="331142" y="728407"/>
            <a:ext cx="3248153" cy="2188332"/>
          </a:xfrm>
        </p:spPr>
      </p:pic>
    </p:spTree>
    <p:extLst>
      <p:ext uri="{BB962C8B-B14F-4D97-AF65-F5344CB8AC3E}">
        <p14:creationId xmlns:p14="http://schemas.microsoft.com/office/powerpoint/2010/main" val="418410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dirty="0"/>
              <a:t>Start with data</a:t>
            </a:r>
            <a:endParaRPr lang="en-GB" sz="54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2486804" y="449943"/>
            <a:ext cx="7218391" cy="26125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300 000 books on Book Crossing	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	1/3 completed</a:t>
            </a:r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10 000 books on Good Books		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	completed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C6E08A6-143E-44A3-AFAB-A17E3634216E}"/>
              </a:ext>
            </a:extLst>
          </p:cNvPr>
          <p:cNvSpPr txBox="1">
            <a:spLocks/>
          </p:cNvSpPr>
          <p:nvPr/>
        </p:nvSpPr>
        <p:spPr>
          <a:xfrm>
            <a:off x="4963885" y="2616200"/>
            <a:ext cx="3381830" cy="441959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isbn_13 / OtherID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Category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book_description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book_language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number_of_pages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author_genres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books_in_series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average_rating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awards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561" y="1417392"/>
            <a:ext cx="1952752" cy="677672"/>
          </a:xfrm>
        </p:spPr>
        <p:txBody>
          <a:bodyPr rtlCol="0"/>
          <a:lstStyle/>
          <a:p>
            <a:pPr rtl="0"/>
            <a:r>
              <a:rPr lang="en-GB" dirty="0"/>
              <a:t>Raw data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88C663F5-F11C-43F5-9356-105C93D073B7}"/>
              </a:ext>
            </a:extLst>
          </p:cNvPr>
          <p:cNvSpPr txBox="1">
            <a:spLocks/>
          </p:cNvSpPr>
          <p:nvPr/>
        </p:nvSpPr>
        <p:spPr>
          <a:xfrm>
            <a:off x="2486804" y="4137875"/>
            <a:ext cx="2852056" cy="10908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GB" dirty="0">
                <a:sym typeface="Symbol" panose="05050102010706020507" pitchFamily="18" charset="2"/>
              </a:rPr>
              <a:t>Additional fields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33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lnSpc>
                <a:spcPct val="110000"/>
              </a:lnSpc>
              <a:buNone/>
            </a:pPr>
            <a:r>
              <a:rPr lang="en-GB" dirty="0"/>
              <a:t>Start with data</a:t>
            </a:r>
            <a:endParaRPr lang="en-GB" sz="54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Scrapping</a:t>
            </a:r>
          </a:p>
        </p:txBody>
      </p:sp>
    </p:spTree>
    <p:extLst>
      <p:ext uri="{BB962C8B-B14F-4D97-AF65-F5344CB8AC3E}">
        <p14:creationId xmlns:p14="http://schemas.microsoft.com/office/powerpoint/2010/main" val="303280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ADF5E198-1CD1-4983-BFEB-1980483FE4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1671" y="1925924"/>
            <a:ext cx="5184329" cy="4932076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1563625" y="168483"/>
            <a:ext cx="7218391" cy="26125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Easy way to access to book's information thanks to public API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618" y="537026"/>
            <a:ext cx="2736526" cy="81280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Google books </a:t>
            </a:r>
          </a:p>
        </p:txBody>
      </p:sp>
      <p:sp>
        <p:nvSpPr>
          <p:cNvPr id="2" name="Flèche : bas 1">
            <a:extLst>
              <a:ext uri="{FF2B5EF4-FFF2-40B4-BE49-F238E27FC236}">
                <a16:creationId xmlns:a16="http://schemas.microsoft.com/office/drawing/2014/main" id="{040E8BE8-428A-4A1E-9C55-48D6F63E2C93}"/>
              </a:ext>
            </a:extLst>
          </p:cNvPr>
          <p:cNvSpPr/>
          <p:nvPr/>
        </p:nvSpPr>
        <p:spPr>
          <a:xfrm rot="1284431">
            <a:off x="4241736" y="1780047"/>
            <a:ext cx="471165" cy="683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7430A72-4AE0-488B-9EF8-F919587ACC9C}"/>
              </a:ext>
            </a:extLst>
          </p:cNvPr>
          <p:cNvSpPr txBox="1">
            <a:spLocks/>
          </p:cNvSpPr>
          <p:nvPr/>
        </p:nvSpPr>
        <p:spPr>
          <a:xfrm>
            <a:off x="6718926" y="2525487"/>
            <a:ext cx="4957502" cy="43603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But…</a:t>
            </a:r>
          </a:p>
          <a:p>
            <a:pPr marL="457200" lvl="2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always reliable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information are not available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results with the title are always prolific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5DF40A76-374E-4F04-AA9E-78E30DF042E8}"/>
              </a:ext>
            </a:extLst>
          </p:cNvPr>
          <p:cNvSpPr/>
          <p:nvPr/>
        </p:nvSpPr>
        <p:spPr>
          <a:xfrm rot="20293858">
            <a:off x="6857990" y="2245094"/>
            <a:ext cx="471165" cy="683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1563625" y="168483"/>
            <a:ext cx="7218391" cy="26125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Information directly parsed from multiple web pages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618" y="537026"/>
            <a:ext cx="2736526" cy="81280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Good Reads</a:t>
            </a:r>
          </a:p>
        </p:txBody>
      </p:sp>
      <p:sp>
        <p:nvSpPr>
          <p:cNvPr id="2" name="Flèche : bas 1">
            <a:extLst>
              <a:ext uri="{FF2B5EF4-FFF2-40B4-BE49-F238E27FC236}">
                <a16:creationId xmlns:a16="http://schemas.microsoft.com/office/drawing/2014/main" id="{040E8BE8-428A-4A1E-9C55-48D6F63E2C93}"/>
              </a:ext>
            </a:extLst>
          </p:cNvPr>
          <p:cNvSpPr/>
          <p:nvPr/>
        </p:nvSpPr>
        <p:spPr>
          <a:xfrm rot="1284431">
            <a:off x="4241736" y="1780047"/>
            <a:ext cx="471165" cy="683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7430A72-4AE0-488B-9EF8-F919587ACC9C}"/>
              </a:ext>
            </a:extLst>
          </p:cNvPr>
          <p:cNvSpPr txBox="1">
            <a:spLocks/>
          </p:cNvSpPr>
          <p:nvPr/>
        </p:nvSpPr>
        <p:spPr>
          <a:xfrm>
            <a:off x="7269415" y="2351245"/>
            <a:ext cx="4957502" cy="43603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But…</a:t>
            </a:r>
          </a:p>
          <a:p>
            <a:pPr marL="457200" lvl="2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available API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 jumps on web pages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Links for series were specific</a:t>
            </a:r>
          </a:p>
          <a:p>
            <a:pPr marL="800100" lvl="2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5DF40A76-374E-4F04-AA9E-78E30DF042E8}"/>
              </a:ext>
            </a:extLst>
          </p:cNvPr>
          <p:cNvSpPr/>
          <p:nvPr/>
        </p:nvSpPr>
        <p:spPr>
          <a:xfrm rot="20293858">
            <a:off x="7379269" y="2358998"/>
            <a:ext cx="471165" cy="6830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E0AADC1-63F1-4324-831C-33C57D02290A}"/>
              </a:ext>
            </a:extLst>
          </p:cNvPr>
          <p:cNvSpPr txBox="1">
            <a:spLocks/>
          </p:cNvSpPr>
          <p:nvPr/>
        </p:nvSpPr>
        <p:spPr>
          <a:xfrm>
            <a:off x="396461" y="1855377"/>
            <a:ext cx="7218391" cy="51074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 Python libraries used :</a:t>
            </a:r>
          </a:p>
          <a:p>
            <a:pPr marL="457200" lvl="2"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urlopen from urllib.request</a:t>
            </a:r>
          </a:p>
          <a:p>
            <a:pPr marL="1257300" lvl="3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BeautifulSoup from bs4</a:t>
            </a:r>
          </a:p>
          <a:p>
            <a:pPr marL="800100" lvl="2" indent="-342900">
              <a:spcBef>
                <a:spcPts val="0"/>
              </a:spcBef>
              <a:buFontTx/>
              <a:buChar char="-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:</a:t>
            </a:r>
          </a:p>
          <a:p>
            <a:pPr marL="457200" lvl="2"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        book's gender	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		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key words "actionLinkLite bookPageGenreLink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</a:p>
          <a:p>
            <a:pPr marL="914400" lvl="3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Zone de texte 50">
            <a:extLst>
              <a:ext uri="{FF2B5EF4-FFF2-40B4-BE49-F238E27FC236}">
                <a16:creationId xmlns:a16="http://schemas.microsoft.com/office/drawing/2014/main" id="{40859720-A1EC-451B-8EA2-0585D3C34438}"/>
              </a:ext>
            </a:extLst>
          </p:cNvPr>
          <p:cNvSpPr txBox="1"/>
          <p:nvPr/>
        </p:nvSpPr>
        <p:spPr>
          <a:xfrm>
            <a:off x="456618" y="5976510"/>
            <a:ext cx="6495725" cy="688927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(soup.find("a", class_="actionLinkLite bookPageGenreLink")):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catSearched = soup.find_all("a", class_="actionLinkLite bookPageGenreLink")[0].text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79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2A8453-1285-4E05-AEAB-06F2828D20B7}"/>
              </a:ext>
            </a:extLst>
          </p:cNvPr>
          <p:cNvSpPr txBox="1">
            <a:spLocks/>
          </p:cNvSpPr>
          <p:nvPr/>
        </p:nvSpPr>
        <p:spPr>
          <a:xfrm>
            <a:off x="645304" y="1407883"/>
            <a:ext cx="10501668" cy="550817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>
              <a:spcBef>
                <a:spcPts val="0"/>
              </a:spcBef>
            </a:pPr>
            <a:r>
              <a:rPr lang="en-US" sz="2000" b="1" i="1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Both web sites used :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1</a:t>
            </a:r>
            <a:r>
              <a:rPr lang="en-US" sz="2000" baseline="30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search with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ISBN on Google Books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	=&gt; 	ISBN found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complementary search on Good Reads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	=&gt; 	Else : search with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ISBN on Good Reads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			=&gt;	ISBN found : finished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			=&gt; 	Else : search with </a:t>
            </a: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title and author on Good Reads</a:t>
            </a:r>
          </a:p>
          <a:p>
            <a:pPr marL="457200" lvl="2">
              <a:spcBef>
                <a:spcPts val="0"/>
              </a:spcBef>
            </a:pPr>
            <a:endParaRPr lang="en-US" sz="2000" b="1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endParaRPr lang="en-US" sz="2000" b="1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2">
              <a:spcBef>
                <a:spcPts val="0"/>
              </a:spcBef>
            </a:pPr>
            <a:r>
              <a:rPr lang="en-US" sz="2000" b="1" i="1" u="sng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AWS :</a:t>
            </a:r>
          </a:p>
          <a:p>
            <a:pPr marL="457200" lvl="2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The scraping was very long	=&gt;	Ubuntu EC2 instance opened</a:t>
            </a:r>
          </a:p>
          <a:p>
            <a:pPr marL="457200" lvl="2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171700" lvl="5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Anaconda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installed (use of jupyter notebooks)</a:t>
            </a:r>
          </a:p>
          <a:p>
            <a:pPr marL="2171700" lvl="5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services (use of scripts and files from our project GitHub)</a:t>
            </a:r>
          </a:p>
          <a:p>
            <a:pPr marL="2171700" lvl="5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Byobu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(continuous scraping)</a:t>
            </a:r>
          </a:p>
          <a:p>
            <a:pPr marL="2171700" lvl="5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sftp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connection (scraped information from remote computer to our PC)</a:t>
            </a:r>
          </a:p>
          <a:p>
            <a:pPr marL="2171700" lvl="5" indent="-342900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7A745BB-7C58-44B6-950B-0941556E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618" y="537026"/>
            <a:ext cx="2736526" cy="81280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Final solution</a:t>
            </a:r>
          </a:p>
        </p:txBody>
      </p:sp>
    </p:spTree>
    <p:extLst>
      <p:ext uri="{BB962C8B-B14F-4D97-AF65-F5344CB8AC3E}">
        <p14:creationId xmlns:p14="http://schemas.microsoft.com/office/powerpoint/2010/main" val="333265490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757178.tgt.Office_48399897_TF89213316_Win32_OJ108761954.potx" id="{B3D44FD0-7C9A-4F5B-9373-133FAF6299C7}" vid="{EC270E08-C71A-41FA-AD70-C833E72BC7B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d’AccentBox</Template>
  <TotalTime>458</TotalTime>
  <Words>1259</Words>
  <Application>Microsoft Office PowerPoint</Application>
  <PresentationFormat>Grand écran</PresentationFormat>
  <Paragraphs>331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Avenir Next LT Pro</vt:lpstr>
      <vt:lpstr>Calibri</vt:lpstr>
      <vt:lpstr>Symbol</vt:lpstr>
      <vt:lpstr>Wingdings</vt:lpstr>
      <vt:lpstr>AccentBoxVTI</vt:lpstr>
      <vt:lpstr>Summary</vt:lpstr>
      <vt:lpstr>First idea   Lots of books recommendations applications, but…</vt:lpstr>
      <vt:lpstr>First idea   Is there some database ???</vt:lpstr>
      <vt:lpstr>Start with data</vt:lpstr>
      <vt:lpstr>Présentation PowerPoint</vt:lpstr>
      <vt:lpstr>Start with data</vt:lpstr>
      <vt:lpstr>Présentation PowerPoint</vt:lpstr>
      <vt:lpstr>Présentation PowerPoint</vt:lpstr>
      <vt:lpstr>Présentation PowerPoint</vt:lpstr>
      <vt:lpstr>Start with data</vt:lpstr>
      <vt:lpstr>Présentation PowerPoint</vt:lpstr>
      <vt:lpstr>Data handling</vt:lpstr>
      <vt:lpstr>Présentation PowerPoint</vt:lpstr>
      <vt:lpstr>Présentation PowerPoint</vt:lpstr>
      <vt:lpstr>Présentation PowerPoint</vt:lpstr>
      <vt:lpstr>Data handling</vt:lpstr>
      <vt:lpstr>Présentation PowerPoint</vt:lpstr>
      <vt:lpstr>Présentation PowerPoint</vt:lpstr>
      <vt:lpstr>Présentation PowerPoint</vt:lpstr>
      <vt:lpstr>Recommendation algorithms</vt:lpstr>
      <vt:lpstr>Présentation PowerPoint</vt:lpstr>
      <vt:lpstr>Recommendation algorithms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Books’ recommendation</dc:title>
  <dc:creator>Benjamin Therond</dc:creator>
  <cp:lastModifiedBy>Benjamin Therond</cp:lastModifiedBy>
  <cp:revision>75</cp:revision>
  <dcterms:created xsi:type="dcterms:W3CDTF">2021-07-07T19:15:09Z</dcterms:created>
  <dcterms:modified xsi:type="dcterms:W3CDTF">2021-10-03T20:09:26Z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