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ebas Neu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0551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890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3624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283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72128" y="3026146"/>
            <a:ext cx="15939687" cy="2898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15000" dirty="0" err="1" smtClean="0">
                <a:solidFill>
                  <a:srgbClr val="FFFFFF"/>
                </a:solidFill>
                <a:latin typeface="Bebas Neue Bold"/>
              </a:rPr>
              <a:t>Foca</a:t>
            </a:r>
            <a:r>
              <a:rPr lang="en-US" sz="15000" dirty="0" smtClean="0">
                <a:solidFill>
                  <a:srgbClr val="FFFFFF"/>
                </a:solidFill>
                <a:latin typeface="Bebas Neue Bold"/>
              </a:rPr>
              <a:t> </a:t>
            </a:r>
            <a:r>
              <a:rPr lang="en-US" sz="15000" dirty="0" err="1" smtClean="0">
                <a:solidFill>
                  <a:srgbClr val="FFFFFF"/>
                </a:solidFill>
                <a:latin typeface="Bebas Neue Bold"/>
              </a:rPr>
              <a:t>na</a:t>
            </a:r>
            <a:r>
              <a:rPr lang="en-US" sz="15000" dirty="0" smtClean="0">
                <a:solidFill>
                  <a:srgbClr val="FFFFFF"/>
                </a:solidFill>
                <a:latin typeface="Bebas Neue Bold"/>
              </a:rPr>
              <a:t> </a:t>
            </a:r>
            <a:r>
              <a:rPr lang="en-US" sz="15000" dirty="0" err="1" smtClean="0">
                <a:solidFill>
                  <a:srgbClr val="FFFFFF"/>
                </a:solidFill>
                <a:latin typeface="Bebas Neue Bold"/>
              </a:rPr>
              <a:t>carreira</a:t>
            </a:r>
            <a:endParaRPr lang="en-US" sz="15000" dirty="0">
              <a:solidFill>
                <a:srgbClr val="FFFFFF"/>
              </a:solidFill>
              <a:latin typeface="Bebas Neue Bold"/>
            </a:endParaRPr>
          </a:p>
          <a:p>
            <a:pPr algn="l">
              <a:lnSpc>
                <a:spcPts val="6048"/>
              </a:lnSpc>
            </a:pPr>
            <a:r>
              <a:rPr lang="en-US" sz="7200" dirty="0" smtClean="0">
                <a:solidFill>
                  <a:srgbClr val="FFD966"/>
                </a:solidFill>
                <a:latin typeface="Bebas Neue Bold"/>
              </a:rPr>
              <a:t>Landing page</a:t>
            </a:r>
            <a:endParaRPr lang="en-US" sz="7200" dirty="0">
              <a:solidFill>
                <a:srgbClr val="FFD966"/>
              </a:solidFill>
              <a:latin typeface="Bebas Neue Bold"/>
            </a:endParaRPr>
          </a:p>
          <a:p>
            <a:pPr algn="l">
              <a:lnSpc>
                <a:spcPts val="4032"/>
              </a:lnSpc>
            </a:pPr>
            <a:r>
              <a:rPr lang="en-US" sz="4800" dirty="0" err="1" smtClean="0">
                <a:solidFill>
                  <a:srgbClr val="00B050"/>
                </a:solidFill>
                <a:latin typeface="Bebas Neue Bold"/>
              </a:rPr>
              <a:t>Apresentação</a:t>
            </a:r>
            <a:r>
              <a:rPr lang="en-US" sz="4800" dirty="0" smtClean="0">
                <a:solidFill>
                  <a:srgbClr val="00B050"/>
                </a:solidFill>
                <a:latin typeface="Bebas Neue Bold"/>
              </a:rPr>
              <a:t> </a:t>
            </a:r>
            <a:r>
              <a:rPr lang="en-US" sz="4800" dirty="0" err="1" smtClean="0">
                <a:solidFill>
                  <a:srgbClr val="00B050"/>
                </a:solidFill>
                <a:latin typeface="Bebas Neue Bold"/>
              </a:rPr>
              <a:t>geral</a:t>
            </a:r>
            <a:r>
              <a:rPr lang="en-US" sz="4800" dirty="0" smtClean="0">
                <a:solidFill>
                  <a:srgbClr val="00B050"/>
                </a:solidFill>
                <a:latin typeface="Bebas Neue Bold"/>
              </a:rPr>
              <a:t> do </a:t>
            </a:r>
            <a:r>
              <a:rPr lang="en-US" sz="4800" dirty="0" err="1" smtClean="0">
                <a:solidFill>
                  <a:srgbClr val="00B050"/>
                </a:solidFill>
                <a:latin typeface="Bebas Neue Bold"/>
              </a:rPr>
              <a:t>projeto</a:t>
            </a:r>
            <a:endParaRPr lang="en-US" sz="4800" dirty="0">
              <a:solidFill>
                <a:srgbClr val="00B050"/>
              </a:solidFill>
              <a:latin typeface="Bebas Neue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174793" y="8410575"/>
            <a:ext cx="115970" cy="895350"/>
            <a:chOff x="0" y="0"/>
            <a:chExt cx="154626" cy="119380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03886" cy="1143000"/>
            </a:xfrm>
            <a:custGeom>
              <a:avLst/>
              <a:gdLst/>
              <a:ahLst/>
              <a:cxnLst/>
              <a:rect l="l" t="t" r="r" b="b"/>
              <a:pathLst>
                <a:path w="103886" h="1143000">
                  <a:moveTo>
                    <a:pt x="0" y="0"/>
                  </a:moveTo>
                  <a:lnTo>
                    <a:pt x="103886" y="0"/>
                  </a:lnTo>
                  <a:lnTo>
                    <a:pt x="103886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00B05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4686" cy="1193800"/>
            </a:xfrm>
            <a:custGeom>
              <a:avLst/>
              <a:gdLst/>
              <a:ahLst/>
              <a:cxnLst/>
              <a:rect l="l" t="t" r="r" b="b"/>
              <a:pathLst>
                <a:path w="154686" h="1193800">
                  <a:moveTo>
                    <a:pt x="25400" y="0"/>
                  </a:moveTo>
                  <a:lnTo>
                    <a:pt x="129286" y="0"/>
                  </a:lnTo>
                  <a:cubicBezTo>
                    <a:pt x="143256" y="0"/>
                    <a:pt x="154686" y="11430"/>
                    <a:pt x="154686" y="25400"/>
                  </a:cubicBezTo>
                  <a:lnTo>
                    <a:pt x="154686" y="1168400"/>
                  </a:lnTo>
                  <a:cubicBezTo>
                    <a:pt x="154686" y="1182370"/>
                    <a:pt x="143256" y="1193800"/>
                    <a:pt x="129286" y="1193800"/>
                  </a:cubicBezTo>
                  <a:lnTo>
                    <a:pt x="25400" y="1193800"/>
                  </a:lnTo>
                  <a:cubicBezTo>
                    <a:pt x="11430" y="1193800"/>
                    <a:pt x="0" y="1182370"/>
                    <a:pt x="0" y="11684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0"/>
                  </a:lnTo>
                  <a:lnTo>
                    <a:pt x="25400" y="1168400"/>
                  </a:lnTo>
                  <a:lnTo>
                    <a:pt x="25400" y="1143000"/>
                  </a:lnTo>
                  <a:lnTo>
                    <a:pt x="129286" y="1143000"/>
                  </a:lnTo>
                  <a:lnTo>
                    <a:pt x="129286" y="1168400"/>
                  </a:lnTo>
                  <a:lnTo>
                    <a:pt x="103886" y="1168400"/>
                  </a:lnTo>
                  <a:lnTo>
                    <a:pt x="103886" y="25400"/>
                  </a:lnTo>
                  <a:lnTo>
                    <a:pt x="129286" y="25400"/>
                  </a:lnTo>
                  <a:lnTo>
                    <a:pt x="129286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B05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36743" y="7984029"/>
            <a:ext cx="4835668" cy="1948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05132" y="987569"/>
            <a:ext cx="1353315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TÓPICOS 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05132" y="3006138"/>
            <a:ext cx="9734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3600" b="1" dirty="0" smtClean="0"/>
              <a:t>COMO SURGIU A IDEIA;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3600" b="1" dirty="0" smtClean="0"/>
              <a:t>O QUE TEMOS ATÉ AGORA;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3600" b="1" dirty="0" smtClean="0"/>
              <a:t>VANTAGENS E DESVANTAGENS;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3600" b="1" dirty="0" smtClean="0"/>
              <a:t>COMO IRÁ FUNCIONAR O PROCESSO;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pt-BR" sz="3600" b="1" dirty="0" smtClean="0"/>
              <a:t>PLANOS PARA O FUTURO;</a:t>
            </a:r>
          </a:p>
        </p:txBody>
      </p:sp>
    </p:spTree>
    <p:extLst>
      <p:ext uri="{BB962C8B-B14F-4D97-AF65-F5344CB8AC3E}">
        <p14:creationId xmlns:p14="http://schemas.microsoft.com/office/powerpoint/2010/main" val="8385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05132" y="878605"/>
            <a:ext cx="1353315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pt-BR" sz="7200" dirty="0" smtClean="0">
                <a:solidFill>
                  <a:srgbClr val="005487"/>
                </a:solidFill>
                <a:latin typeface="Bebas Neue Bold"/>
              </a:rPr>
              <a:t>COMO</a:t>
            </a: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 </a:t>
            </a:r>
            <a:r>
              <a:rPr lang="pt-BR" sz="7200" dirty="0" smtClean="0">
                <a:solidFill>
                  <a:srgbClr val="005487"/>
                </a:solidFill>
                <a:latin typeface="Bebas Neue Bold"/>
              </a:rPr>
              <a:t>surgiu</a:t>
            </a: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 a </a:t>
            </a:r>
            <a:r>
              <a:rPr lang="pt-BR" sz="7200" dirty="0" smtClean="0">
                <a:solidFill>
                  <a:srgbClr val="005487"/>
                </a:solidFill>
                <a:latin typeface="Bebas Neue Bold"/>
              </a:rPr>
              <a:t>ideia</a:t>
            </a: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?  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05132" y="2757484"/>
            <a:ext cx="97344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Aumentar captação de LEADS;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Diminuir uso de papeis;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Agilidade;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Inovação;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Tecnologia;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77425" y="800100"/>
            <a:ext cx="1353315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O QUE TEMOS ATÉ AGORA?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4" y="2309812"/>
            <a:ext cx="14568772" cy="6397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61922" y="800100"/>
            <a:ext cx="1353315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VANTAGENS E PONTOS DE MELHORIAS?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8600" y="2336800"/>
            <a:ext cx="9067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Os Dados Estarão Em Posse Total Da </a:t>
            </a:r>
            <a:r>
              <a:rPr lang="pt-BR" sz="2800" b="1" dirty="0" err="1" smtClean="0"/>
              <a:t>Unicesumar</a:t>
            </a:r>
            <a:r>
              <a:rPr lang="pt-BR" sz="2800" b="1" dirty="0" smtClean="0"/>
              <a:t>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Diminuir Uso </a:t>
            </a:r>
            <a:r>
              <a:rPr lang="pt-BR" sz="2800" b="1" dirty="0"/>
              <a:t>D</a:t>
            </a:r>
            <a:r>
              <a:rPr lang="pt-BR" sz="2800" b="1" dirty="0" smtClean="0"/>
              <a:t>e </a:t>
            </a:r>
            <a:r>
              <a:rPr lang="pt-BR" sz="2800" b="1" dirty="0"/>
              <a:t>P</a:t>
            </a:r>
            <a:r>
              <a:rPr lang="pt-BR" sz="2800" b="1" dirty="0" smtClean="0"/>
              <a:t>apeis;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Redução De Gasto Com Terceirizadas;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Uma Técnica De Carreia Com Identidade da </a:t>
            </a:r>
            <a:r>
              <a:rPr lang="pt-BR" sz="2800" b="1" dirty="0" err="1" smtClean="0"/>
              <a:t>Unicesumar</a:t>
            </a:r>
            <a:r>
              <a:rPr lang="pt-BR" sz="2800" b="1" dirty="0" smtClean="0"/>
              <a:t>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Alcance De Colégios Que O Programa Não Acessa;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Desenvolvido Pelos Psicólogos Do Programa FOCA;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Fácil Divulgação Para Publico Externo e Interno;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9296400" y="2552700"/>
            <a:ext cx="0" cy="630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296401" y="2366818"/>
            <a:ext cx="8963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Alguns Colégios Podem Não Aceitar O Uso de Celular;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A Técnica Envolve Cursos Que Não Tem Na Instituição;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/>
              <a:t>Não Temos Um Canal Formal Para Esclarecimento de Duvidas;</a:t>
            </a:r>
          </a:p>
          <a:p>
            <a:pPr>
              <a:lnSpc>
                <a:spcPct val="200000"/>
              </a:lnSpc>
            </a:pPr>
            <a:endParaRPr lang="pt-BR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61922" y="800100"/>
            <a:ext cx="14511346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COMO IRÁ FUNCIONAR O PROCESSO?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564640" y="4495800"/>
            <a:ext cx="22098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DIVULGAÇÃO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234825" y="4495800"/>
            <a:ext cx="22098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REALIZAÇÃO DA TÉCNICA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708852" y="4495800"/>
            <a:ext cx="22098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LEAD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2192000" y="3183082"/>
            <a:ext cx="22098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NUTRIDOS PELO CRM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2192000" y="5791200"/>
            <a:ext cx="22098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IMPACTADOS PELO COMERCIAL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4036580" y="4785881"/>
            <a:ext cx="936105" cy="71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7608686" y="4785881"/>
            <a:ext cx="936105" cy="71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 rot="19834864">
            <a:off x="11087273" y="3886854"/>
            <a:ext cx="936105" cy="71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 rot="1336012">
            <a:off x="11072575" y="5686067"/>
            <a:ext cx="936105" cy="71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61922" y="800100"/>
            <a:ext cx="14511346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dirty="0" smtClean="0">
                <a:solidFill>
                  <a:srgbClr val="005487"/>
                </a:solidFill>
                <a:latin typeface="Bebas Neue Bold"/>
              </a:rPr>
              <a:t>PLANOS PARA O FUTURO?</a:t>
            </a:r>
            <a:endParaRPr lang="en-US" sz="7200" dirty="0">
              <a:solidFill>
                <a:srgbClr val="005487"/>
              </a:solidFill>
              <a:latin typeface="Bebas Neue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r="56180"/>
          <a:stretch>
            <a:fillRect/>
          </a:stretch>
        </p:blipFill>
        <p:spPr>
          <a:xfrm>
            <a:off x="15929708" y="9005884"/>
            <a:ext cx="943560" cy="10585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37650" y="8856525"/>
            <a:ext cx="3029960" cy="135731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05132" y="2757484"/>
            <a:ext cx="127062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Aumentar A Divulgação Da Técnica Para Toda A Instituição;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Usar A Base De Leads Para Ambas As Modalidades;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Maior </a:t>
            </a:r>
            <a:r>
              <a:rPr lang="pt-BR" sz="3600" b="1" dirty="0" smtClean="0"/>
              <a:t>Meio De Captação De Leads;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Fortalecimento Do Programa Foca;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pt-BR" sz="3600" b="1" dirty="0" smtClean="0"/>
              <a:t>Impactar Um Publico Geral, Não Apenas Ensino Médio;</a:t>
            </a:r>
          </a:p>
        </p:txBody>
      </p:sp>
    </p:spTree>
    <p:extLst>
      <p:ext uri="{BB962C8B-B14F-4D97-AF65-F5344CB8AC3E}">
        <p14:creationId xmlns:p14="http://schemas.microsoft.com/office/powerpoint/2010/main" val="1221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28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27852" y="8098788"/>
            <a:ext cx="3832296" cy="15441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226347" y="4569454"/>
            <a:ext cx="5835306" cy="164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15000">
                <a:solidFill>
                  <a:srgbClr val="FFFFFF"/>
                </a:solidFill>
                <a:latin typeface="Bebas Neue Bold"/>
              </a:rPr>
              <a:t>obrigado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233</Words>
  <Application>Microsoft Office PowerPoint</Application>
  <PresentationFormat>Personalizar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Wingdings</vt:lpstr>
      <vt:lpstr>Arial</vt:lpstr>
      <vt:lpstr>Bebas Neue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Modelo_Apresentação_Vitru.pptx</dc:title>
  <dc:creator>Ariane Angelica Moreno</dc:creator>
  <cp:lastModifiedBy>Gabriel Oliveira Borges</cp:lastModifiedBy>
  <cp:revision>17</cp:revision>
  <dcterms:created xsi:type="dcterms:W3CDTF">2006-08-16T00:00:00Z</dcterms:created>
  <dcterms:modified xsi:type="dcterms:W3CDTF">2023-09-11T14:31:21Z</dcterms:modified>
  <dc:identifier>DAFhrrz3CPE</dc:identifier>
</cp:coreProperties>
</file>