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Lexend SemiBold"/>
      <p:regular r:id="rId20"/>
      <p:bold r:id="rId21"/>
    </p:embeddedFont>
    <p:embeddedFont>
      <p:font typeface="Proxima Nova"/>
      <p:regular r:id="rId22"/>
      <p:bold r:id="rId23"/>
      <p:italic r:id="rId24"/>
      <p:boldItalic r:id="rId25"/>
    </p:embeddedFont>
    <p:embeddedFont>
      <p:font typeface="Lexend Medium"/>
      <p:regular r:id="rId26"/>
      <p:bold r:id="rId27"/>
    </p:embeddedFont>
    <p:embeddedFont>
      <p:font typeface="Lexend"/>
      <p:regular r:id="rId28"/>
      <p:bold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64E6AD-854F-4A51-93E3-4D77EAC81400}">
  <a:tblStyle styleId="{D864E6AD-854F-4A51-93E3-4D77EAC8140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regular.fntdata"/><Relationship Id="rId22" Type="http://schemas.openxmlformats.org/officeDocument/2006/relationships/font" Target="fonts/ProximaNova-regular.fntdata"/><Relationship Id="rId21" Type="http://schemas.openxmlformats.org/officeDocument/2006/relationships/font" Target="fonts/LexendSemiBold-bold.fntdata"/><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exendMedium-regular.fntdata"/><Relationship Id="rId25" Type="http://schemas.openxmlformats.org/officeDocument/2006/relationships/font" Target="fonts/ProximaNova-boldItalic.fntdata"/><Relationship Id="rId28" Type="http://schemas.openxmlformats.org/officeDocument/2006/relationships/font" Target="fonts/Lexend-regular.fntdata"/><Relationship Id="rId27" Type="http://schemas.openxmlformats.org/officeDocument/2006/relationships/font" Target="fonts/Lexend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exend-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lfaSlabOn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My name is Carissa Medlock, thank you for coming here to learn about my research which focuses on a gap in AI bias research.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f5bee336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f5bee336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all for coming to listen to my talk. I would like to take a moment to thank Daeun and Carlos for your support in working on this project! Thank you.</a:t>
            </a:r>
            <a:endParaRPr/>
          </a:p>
          <a:p>
            <a:pPr indent="0" lvl="0" marL="0" rtl="0" algn="l">
              <a:spcBef>
                <a:spcPts val="0"/>
              </a:spcBef>
              <a:spcAft>
                <a:spcPts val="0"/>
              </a:spcAft>
              <a:buNone/>
            </a:pPr>
            <a:r>
              <a:rPr lang="en"/>
              <a:t>If you have any questions, now is the time to ask and I would love to answer them for you!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49e3fd0a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49e3fd0a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Formula:</a:t>
            </a:r>
            <a:endParaRPr/>
          </a:p>
          <a:p>
            <a:pPr indent="0" lvl="0" marL="0" rtl="0" algn="l">
              <a:spcBef>
                <a:spcPts val="0"/>
              </a:spcBef>
              <a:spcAft>
                <a:spcPts val="0"/>
              </a:spcAft>
              <a:buNone/>
            </a:pPr>
            <a:r>
              <a:rPr lang="en"/>
              <a:t>My formula was one minus the number of words in common between the input prompt and the output feedback over whichever number is greater of the number of unique words between the input and output. This gave me a ratio of change that was turned into a percent.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 of American English Dialects:</a:t>
            </a:r>
            <a:endParaRPr/>
          </a:p>
          <a:p>
            <a:pPr indent="0" lvl="0" marL="0" rtl="0" algn="l">
              <a:spcBef>
                <a:spcPts val="0"/>
              </a:spcBef>
              <a:spcAft>
                <a:spcPts val="0"/>
              </a:spcAft>
              <a:buNone/>
            </a:pPr>
            <a:r>
              <a:rPr lang="en"/>
              <a:t>There is this site called the International Dialects of English </a:t>
            </a:r>
            <a:r>
              <a:rPr lang="en"/>
              <a:t>Archive</a:t>
            </a:r>
            <a:r>
              <a:rPr lang="en"/>
              <a:t> that actually </a:t>
            </a:r>
            <a:r>
              <a:rPr lang="en"/>
              <a:t>gives</a:t>
            </a:r>
            <a:r>
              <a:rPr lang="en"/>
              <a:t> audio recordings of dialects from around the world. You can even get down to state by state in the US and some have multiple different cities represented. I didn’t actually end up finding this until later, so I used a historical reference that also </a:t>
            </a:r>
            <a:r>
              <a:rPr lang="en"/>
              <a:t>referred</a:t>
            </a:r>
            <a:r>
              <a:rPr lang="en"/>
              <a:t> to the Appalachian dialect. They often will use “a-” as a prefix to words ending in “ing”. It also shared some of its plural ideas with African American English. I decided not to use it because of those similarities since I wanted to have a larger distinction between my two dialects.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AAE?</a:t>
            </a:r>
            <a:endParaRPr/>
          </a:p>
          <a:p>
            <a:pPr indent="0" lvl="0" marL="0" rtl="0" algn="l">
              <a:spcBef>
                <a:spcPts val="0"/>
              </a:spcBef>
              <a:spcAft>
                <a:spcPts val="0"/>
              </a:spcAft>
              <a:buNone/>
            </a:pPr>
            <a:r>
              <a:rPr lang="en"/>
              <a:t>African</a:t>
            </a:r>
            <a:r>
              <a:rPr lang="en"/>
              <a:t> American English is the dialect that </a:t>
            </a:r>
            <a:r>
              <a:rPr lang="en"/>
              <a:t>developed</a:t>
            </a:r>
            <a:r>
              <a:rPr lang="en"/>
              <a:t> from when slavery was happening in the US. It was mainly due to the fact that education was impossible due to the </a:t>
            </a:r>
            <a:r>
              <a:rPr lang="en"/>
              <a:t>systematic</a:t>
            </a:r>
            <a:r>
              <a:rPr lang="en"/>
              <a:t> racism; it is now a reclaimed dialect that black people use as a sense of pride in their own dialect. I thought it would be important to use when focusing on racism since it has such a historical background that has since been adapted. This just meant it was much more well known and represented in the </a:t>
            </a:r>
            <a:r>
              <a:rPr lang="en"/>
              <a:t>historical</a:t>
            </a:r>
            <a:r>
              <a:rPr lang="en"/>
              <a:t> data Chat GPT might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UCNY?</a:t>
            </a:r>
            <a:endParaRPr/>
          </a:p>
          <a:p>
            <a:pPr indent="0" lvl="0" marL="0" rtl="0" algn="l">
              <a:spcBef>
                <a:spcPts val="0"/>
              </a:spcBef>
              <a:spcAft>
                <a:spcPts val="0"/>
              </a:spcAft>
              <a:buNone/>
            </a:pPr>
            <a:r>
              <a:rPr lang="en"/>
              <a:t>Upper Class New York </a:t>
            </a:r>
            <a:r>
              <a:rPr lang="en"/>
              <a:t>referred</a:t>
            </a:r>
            <a:r>
              <a:rPr lang="en"/>
              <a:t> to a historical dialect when the socioeconomic class divide of America was much larger. It is mainly a tonal dialect </a:t>
            </a:r>
            <a:r>
              <a:rPr lang="en"/>
              <a:t>difference</a:t>
            </a:r>
            <a:r>
              <a:rPr lang="en"/>
              <a:t> where the vowels are </a:t>
            </a:r>
            <a:r>
              <a:rPr lang="en"/>
              <a:t>elongated</a:t>
            </a:r>
            <a:r>
              <a:rPr lang="en"/>
              <a:t> similarly to British English dialects, but it also sounds much more formal to the common person. I liked using this as my distinction since it was in the same historical </a:t>
            </a:r>
            <a:r>
              <a:rPr lang="en"/>
              <a:t>reference</a:t>
            </a:r>
            <a:r>
              <a:rPr lang="en"/>
              <a:t> that I found AAE examples in and it was distinctive </a:t>
            </a:r>
            <a:r>
              <a:rPr lang="en"/>
              <a:t>enough</a:t>
            </a:r>
            <a:r>
              <a:rPr lang="en"/>
              <a:t> that it wouldn’t get confusing.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49e3fd0a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49e3fd0a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1077804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1077804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49e3fd0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49e3fd0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impetus for this research was based on the increasing adoption of generative AI for content creation in many different fields. What do people use genAI for? To help us with our homework, to rubber duck off of something when a friend is </a:t>
            </a:r>
            <a:r>
              <a:rPr lang="en">
                <a:solidFill>
                  <a:schemeClr val="dk1"/>
                </a:solidFill>
              </a:rPr>
              <a:t>unavailable</a:t>
            </a:r>
            <a:r>
              <a:rPr lang="en">
                <a:solidFill>
                  <a:schemeClr val="dk1"/>
                </a:solidFill>
              </a:rPr>
              <a:t>, or to figure out some difficult code.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AI-generated content becomes more mainstream, we should be cautious about how we consume such content. The prior AI research has shown that generative AI can be biased in many ways. For example, researchers were able to measure this bias by asking an AI image generator to make an image of a person or scenario to be “even more funnier”, DALL-E showed older people, women, larger people and people with visual impairment, implying those social groups were comical.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Similarly, when asked about portraying a grandmother, AI showed biases in how they represented certain racial groups. AI images of Black grandmothers were shown more rundown areas such as in the images shown here. Moreover, they were given servant type clothing, like a cook's hat, which is an artifact of the food industry, not home cooking.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text generation, AI often tries to say that your corrections are right and it was wrong. This perpetuates confirmation bias in the ideas that you– the user– are always right. It also usually described students of color as getting lower scores, lower graduation rate, and lower pay simply based off of knowing their name.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Why might these biases occur?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49e3fd0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49e3fd0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AI is trained on both the datasets that exist from scraping millions of webpages as well as human labor that looks over AI responses to find the most natural or most appropriate response to a prompt. Both the training data and these human laborers have implicit, or sometimes explicit, biases that then influence the training data. In fact, ChatGPT’s training data has been said to be about </a:t>
            </a:r>
            <a:r>
              <a:rPr lang="en">
                <a:solidFill>
                  <a:schemeClr val="dk1"/>
                </a:solidFill>
              </a:rPr>
              <a:t>40 terabytes</a:t>
            </a:r>
            <a:r>
              <a:rPr lang="en">
                <a:solidFill>
                  <a:schemeClr val="dk1"/>
                </a:solidFill>
              </a:rPr>
              <a:t> data including</a:t>
            </a:r>
            <a:r>
              <a:rPr lang="en">
                <a:solidFill>
                  <a:schemeClr val="dk1"/>
                </a:solidFill>
              </a:rPr>
              <a:t> wikipedia, social media, and non-authoritative sources.  If you printed out that data and stacked it, you would have a 2-mile tall stack of paper– 4 times taller than the tallest building in the world.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long history of racism in the world was has been picked up by genAI’s training data so the content it generates reflects the world’s biases to its users.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49e3fd0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49e3fd0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AI has shown biases in image generation and in parts of text generation, the emphasis here in the research has been on the output, or what genAI gives you.</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not a lot of research has been done on the input and how genAI may be biased toward how people talk to AI, and subsequently affects its responses. Thus, this work aims to close the gap in our understanding of how LLMs react to different ways of how users communicate and give it prompts.</a:t>
            </a:r>
            <a:endParaRPr>
              <a:solidFill>
                <a:schemeClr val="dk1"/>
              </a:solidFill>
            </a:endParaRPr>
          </a:p>
          <a:p>
            <a:pPr indent="0" lvl="0" marL="0" rtl="0" algn="l">
              <a:lnSpc>
                <a:spcPct val="115000"/>
              </a:lnSpc>
              <a:spcBef>
                <a:spcPts val="0"/>
              </a:spcBef>
              <a:spcAft>
                <a:spcPts val="0"/>
              </a:spcAft>
              <a:buNone/>
            </a:pPr>
            <a:r>
              <a:rPr lang="en">
                <a:solidFill>
                  <a:schemeClr val="dk1"/>
                </a:solidFill>
              </a:rPr>
              <a:t>To achieve this goal, I decided to examine how American Dialects might affect your responses. I chose dialects because the United States is a very diverse place, but certain ways of communicating are given more value and legitimacy than others. Even though this should not be the case, it is an unfortunate part of the status quo.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Dialect relies a lot on tone and slang, but it also has a lot of changes that can be written out and so this study focuses on the written dimension of dialect. For example, in African American English the use of </a:t>
            </a:r>
            <a:r>
              <a:rPr i="1" lang="en">
                <a:solidFill>
                  <a:schemeClr val="dk1"/>
                </a:solidFill>
              </a:rPr>
              <a:t>be</a:t>
            </a:r>
            <a:r>
              <a:rPr b="1" lang="en">
                <a:solidFill>
                  <a:schemeClr val="dk1"/>
                </a:solidFill>
              </a:rPr>
              <a:t> </a:t>
            </a:r>
            <a:r>
              <a:rPr lang="en">
                <a:solidFill>
                  <a:schemeClr val="dk1"/>
                </a:solidFill>
              </a:rPr>
              <a:t>is often used in habitual contexts such as “My wife and I be looking forward to our holiday”, and the use of </a:t>
            </a:r>
            <a:r>
              <a:rPr i="1" lang="en">
                <a:solidFill>
                  <a:schemeClr val="dk1"/>
                </a:solidFill>
              </a:rPr>
              <a:t>of</a:t>
            </a:r>
            <a:r>
              <a:rPr lang="en">
                <a:solidFill>
                  <a:schemeClr val="dk1"/>
                </a:solidFill>
              </a:rPr>
              <a:t> in Upper Class New York is used when talking about an amount of a verb or noun.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49e3fd0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49e3fd0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think this gap in research is mainly due to the newness of AI and the focus of linguists. A lot of linguists are more focused on Algospeek and </a:t>
            </a:r>
            <a:r>
              <a:rPr lang="en">
                <a:solidFill>
                  <a:schemeClr val="dk1"/>
                </a:solidFill>
              </a:rPr>
              <a:t>L33t Speak</a:t>
            </a:r>
            <a:r>
              <a:rPr lang="en">
                <a:solidFill>
                  <a:schemeClr val="dk1"/>
                </a:solidFill>
              </a:rPr>
              <a:t>– Both are ways that internet users will censor themselves to get around an algorithm’s censoring, but algospeak is about replacing words with synonyms and </a:t>
            </a:r>
            <a:r>
              <a:rPr lang="en">
                <a:solidFill>
                  <a:schemeClr val="dk1"/>
                </a:solidFill>
              </a:rPr>
              <a:t>l33t speak</a:t>
            </a:r>
            <a:r>
              <a:rPr lang="en">
                <a:solidFill>
                  <a:schemeClr val="dk1"/>
                </a:solidFill>
              </a:rPr>
              <a:t> is about replacing letters with numbers and symbols in a word.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Computer scientists are a lot more focused on developing the AI’s capabilities. Many are trying to work on the ethics behind the AI, but this has been a slow process as the better pay is in developing new AI tools for different companies.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is a lack of Computer Scientists and Linguists working together on how text generation changes or prompt engineering being </a:t>
            </a:r>
            <a:r>
              <a:rPr lang="en">
                <a:solidFill>
                  <a:schemeClr val="dk1"/>
                </a:solidFill>
              </a:rPr>
              <a:t>influenced</a:t>
            </a:r>
            <a:r>
              <a:rPr lang="en">
                <a:solidFill>
                  <a:schemeClr val="dk1"/>
                </a:solidFill>
              </a:rPr>
              <a:t> by </a:t>
            </a:r>
            <a:r>
              <a:rPr lang="en">
                <a:solidFill>
                  <a:schemeClr val="dk1"/>
                </a:solidFill>
              </a:rPr>
              <a:t>linguistic</a:t>
            </a:r>
            <a:r>
              <a:rPr lang="en">
                <a:solidFill>
                  <a:schemeClr val="dk1"/>
                </a:solidFill>
              </a:rPr>
              <a:t> research. Some researchers might also not consider implicit biases within ChatGPT when doing research.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49e3fd0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49e3fd0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a computer scientist, I have a lot more experience in coding than experience in linguistics, but that just made me more interested in the idea of engineering my prompts to fit into certain dialects as I had a base background understanding of how these datasets that Chat GPT is trained on works and how it “learns”.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really wanted to focus on how language gets used to communicate and the way Chat GPT takes that communication and adapts for your circumstances. My main hypothesis was that Chat GPT would correct AAE more than UCNY, but I also was looking into what the nature of the feedback was– as in if it was more constructive or direct, if it talked about the two dialects differently, or if it would correct to a standard.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main problem with AI tools being used for correction, is that they are used in even more conversational areas of the internet such as social media. If AI is correcting to a standard all of the time, it erases dialects that it considers to be too far away from its idea of proper.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f453e73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f453e73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set up Chat GPT, I posed as an employer who received these messages as part of emails from my employees, and I said I wanted to use these as examples in a presentation on formality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collect the data, I designed a</a:t>
            </a:r>
            <a:r>
              <a:rPr lang="en">
                <a:solidFill>
                  <a:schemeClr val="dk1"/>
                </a:solidFill>
              </a:rPr>
              <a:t> base prompt about asking for time off from work, a question that someone may ask when they use GPT to help with their daily work emails.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then adapted it for both African American English and Upper Class New York dialects, two common dialects which have historically different levels of status and prestige, with UCNY seen as the "proper" English.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created questions of different lengths. The sample is a one-sentence query, but I also tested questions that were three and five sentences long. Then for each length variation, I also manipulated the number of AAE or UCNY elements included. The sample shown is just one change per prompt, but I also tested two and three-word changes.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f5bee33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f5bee33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 was expecting the percent change to be much higher on all of the responses for AAE, but I actually found that 66% of the responses had a higher percent change for UCNY. However, none of the feedback was presented with compliments on what was done well like you might find when normally prompting ChatGPT. When I have prompted it with code in the past, it often gives me a “compliment sandwich” where it starts with a compliment, has constructive feedback and criticism, and then reminds me of what I did well. This did not happen, and I imagine this is due to the nature of the setup prompt I gave it. I wonder if I had prompted it like </a:t>
            </a:r>
            <a:r>
              <a:rPr b="1" lang="en">
                <a:solidFill>
                  <a:schemeClr val="dk1"/>
                </a:solidFill>
              </a:rPr>
              <a:t>I</a:t>
            </a:r>
            <a:r>
              <a:rPr lang="en">
                <a:solidFill>
                  <a:schemeClr val="dk1"/>
                </a:solidFill>
              </a:rPr>
              <a:t> had written those messages if it would have been more constructive.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Another result that I found interesting was the difference in the feedback between AAE and UCNY.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f453e738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f453e73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show off this difference, here is an example with the “3 sentences with 3 changes” condition.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You can see that AAE’s feedback focuses a lot on fixing the grammar to fit what it thinks is professional, but the UCNY focuses more on clarifying your message without being too casual. We also see that AAE’s alternative is considered more formal, but UCNY’s alternative is “streamline”. This is a pretty common trend that I saw in my preliminary data analysis.</a:t>
            </a:r>
            <a:endParaRPr>
              <a:solidFill>
                <a:schemeClr val="dk1"/>
              </a:solidFill>
            </a:endParaRPr>
          </a:p>
          <a:p>
            <a:pPr indent="0" lvl="0" marL="0" rtl="0" algn="l">
              <a:lnSpc>
                <a:spcPct val="115000"/>
              </a:lnSpc>
              <a:spcBef>
                <a:spcPts val="0"/>
              </a:spcBef>
              <a:spcAft>
                <a:spcPts val="0"/>
              </a:spcAft>
              <a:buNone/>
            </a:pPr>
            <a:r>
              <a:rPr lang="en">
                <a:solidFill>
                  <a:schemeClr val="dk1"/>
                </a:solidFill>
              </a:rPr>
              <a:t>Not shown here, UCNY often also corrected gendered terms to be more gender neutral, but that did not happen for any AAE prompts!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the very least, my research shows that there is a difference between </a:t>
            </a:r>
            <a:r>
              <a:rPr lang="en">
                <a:solidFill>
                  <a:schemeClr val="dk1"/>
                </a:solidFill>
              </a:rPr>
              <a:t>how</a:t>
            </a:r>
            <a:r>
              <a:rPr lang="en">
                <a:solidFill>
                  <a:schemeClr val="dk1"/>
                </a:solidFill>
              </a:rPr>
              <a:t> AAE and UCNY are treated as dialects by ChatGPT. This means that there is a lot more research that could– and should– be done on the way other dialects are treated by genAI in order to analyze the </a:t>
            </a:r>
            <a:r>
              <a:rPr lang="en">
                <a:solidFill>
                  <a:schemeClr val="dk1"/>
                </a:solidFill>
              </a:rPr>
              <a:t>extent</a:t>
            </a:r>
            <a:r>
              <a:rPr lang="en">
                <a:solidFill>
                  <a:schemeClr val="dk1"/>
                </a:solidFill>
              </a:rPr>
              <a:t> of racial biases that genAI implicitly shows to its user base. With these racial biases showing up in genAI, it is </a:t>
            </a:r>
            <a:r>
              <a:rPr lang="en">
                <a:solidFill>
                  <a:schemeClr val="dk1"/>
                </a:solidFill>
              </a:rPr>
              <a:t>definitely</a:t>
            </a:r>
            <a:r>
              <a:rPr lang="en">
                <a:solidFill>
                  <a:schemeClr val="dk1"/>
                </a:solidFill>
              </a:rPr>
              <a:t> possible that it also shows up in everyday chatbots, screenings, or other AI usage that has not been </a:t>
            </a:r>
            <a:r>
              <a:rPr lang="en">
                <a:solidFill>
                  <a:schemeClr val="dk1"/>
                </a:solidFill>
              </a:rPr>
              <a:t>linguistically</a:t>
            </a:r>
            <a:r>
              <a:rPr lang="en">
                <a:solidFill>
                  <a:schemeClr val="dk1"/>
                </a:solidFill>
              </a:rPr>
              <a:t> studied just yet. Right now, our AI tools are correcting dialect differences, next, they’ll make it so no writing has a unique voice.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gradFill>
          <a:gsLst>
            <a:gs pos="0">
              <a:srgbClr val="F5D0D0"/>
            </a:gs>
            <a:gs pos="100000">
              <a:srgbClr val="D96868"/>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i.org/10.31219/osf.io/987ra" TargetMode="External"/><Relationship Id="rId4" Type="http://schemas.openxmlformats.org/officeDocument/2006/relationships/hyperlink" Target="https://doi.org/10.31219/osf.io/987ra" TargetMode="External"/><Relationship Id="rId9" Type="http://schemas.openxmlformats.org/officeDocument/2006/relationships/hyperlink" Target="https://doi.org/10.1002/9781119147282.ch18" TargetMode="External"/><Relationship Id="rId5" Type="http://schemas.openxmlformats.org/officeDocument/2006/relationships/hyperlink" Target="https://doi.org/10.31219/osf.io/987ra" TargetMode="External"/><Relationship Id="rId6" Type="http://schemas.openxmlformats.org/officeDocument/2006/relationships/hyperlink" Target="https://doi.org/10.1145/3653666.3656065" TargetMode="External"/><Relationship Id="rId7" Type="http://schemas.openxmlformats.org/officeDocument/2006/relationships/hyperlink" Target="https://doi.org/10.1145/3653666.3656065" TargetMode="External"/><Relationship Id="rId8" Type="http://schemas.openxmlformats.org/officeDocument/2006/relationships/hyperlink" Target="https://doi.org/10.1002/9781119147282.ch1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What is missing?</a:t>
            </a:r>
            <a:endParaRPr>
              <a:solidFill>
                <a:srgbClr val="000000"/>
              </a:solidFill>
            </a:endParaRPr>
          </a:p>
          <a:p>
            <a:pPr indent="0" lvl="0" marL="0" rtl="0" algn="ctr">
              <a:spcBef>
                <a:spcPts val="0"/>
              </a:spcBef>
              <a:spcAft>
                <a:spcPts val="0"/>
              </a:spcAft>
              <a:buNone/>
            </a:pPr>
            <a:r>
              <a:rPr lang="en" sz="2600">
                <a:solidFill>
                  <a:srgbClr val="000000"/>
                </a:solidFill>
              </a:rPr>
              <a:t>Bias in AI</a:t>
            </a:r>
            <a:endParaRPr sz="2600">
              <a:solidFill>
                <a:srgbClr val="000000"/>
              </a:solidFill>
            </a:endParaRPr>
          </a:p>
        </p:txBody>
      </p:sp>
      <p:sp>
        <p:nvSpPr>
          <p:cNvPr id="57" name="Google Shape;57;p13"/>
          <p:cNvSpPr txBox="1"/>
          <p:nvPr>
            <p:ph idx="1" type="subTitle"/>
          </p:nvPr>
        </p:nvSpPr>
        <p:spPr>
          <a:xfrm>
            <a:off x="311700" y="2906375"/>
            <a:ext cx="8520600" cy="2075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2700">
                <a:solidFill>
                  <a:srgbClr val="434343"/>
                </a:solidFill>
                <a:latin typeface="Lexend"/>
                <a:ea typeface="Lexend"/>
                <a:cs typeface="Lexend"/>
                <a:sym typeface="Lexend"/>
              </a:rPr>
              <a:t>Carissa Medlock </a:t>
            </a:r>
            <a:endParaRPr sz="2700">
              <a:solidFill>
                <a:srgbClr val="434343"/>
              </a:solidFill>
              <a:latin typeface="Lexend"/>
              <a:ea typeface="Lexend"/>
              <a:cs typeface="Lexend"/>
              <a:sym typeface="Lexend"/>
            </a:endParaRPr>
          </a:p>
          <a:p>
            <a:pPr indent="0" lvl="0" marL="0" rtl="0" algn="ctr">
              <a:lnSpc>
                <a:spcPct val="80000"/>
              </a:lnSpc>
              <a:spcBef>
                <a:spcPts val="0"/>
              </a:spcBef>
              <a:spcAft>
                <a:spcPts val="0"/>
              </a:spcAft>
              <a:buNone/>
            </a:pPr>
            <a:r>
              <a:rPr lang="en" sz="1900">
                <a:latin typeface="Lexend"/>
                <a:ea typeface="Lexend"/>
                <a:cs typeface="Lexend"/>
                <a:sym typeface="Lexend"/>
              </a:rPr>
              <a:t>Department of Computer Science</a:t>
            </a:r>
            <a:endParaRPr sz="1900">
              <a:latin typeface="Lexend"/>
              <a:ea typeface="Lexend"/>
              <a:cs typeface="Lexend"/>
              <a:sym typeface="Lexend"/>
            </a:endParaRPr>
          </a:p>
          <a:p>
            <a:pPr indent="0" lvl="0" marL="0" rtl="0" algn="ctr">
              <a:lnSpc>
                <a:spcPct val="80000"/>
              </a:lnSpc>
              <a:spcBef>
                <a:spcPts val="0"/>
              </a:spcBef>
              <a:spcAft>
                <a:spcPts val="0"/>
              </a:spcAft>
              <a:buNone/>
            </a:pPr>
            <a:r>
              <a:t/>
            </a:r>
            <a:endParaRPr sz="1900">
              <a:latin typeface="Lexend"/>
              <a:ea typeface="Lexend"/>
              <a:cs typeface="Lexend"/>
              <a:sym typeface="Lexend"/>
            </a:endParaRPr>
          </a:p>
          <a:p>
            <a:pPr indent="0" lvl="0" marL="0" rtl="0" algn="ctr">
              <a:lnSpc>
                <a:spcPct val="80000"/>
              </a:lnSpc>
              <a:spcBef>
                <a:spcPts val="0"/>
              </a:spcBef>
              <a:spcAft>
                <a:spcPts val="0"/>
              </a:spcAft>
              <a:buNone/>
            </a:pPr>
            <a:r>
              <a:rPr lang="en" sz="2700">
                <a:solidFill>
                  <a:srgbClr val="434343"/>
                </a:solidFill>
                <a:latin typeface="Lexend"/>
                <a:ea typeface="Lexend"/>
                <a:cs typeface="Lexend"/>
                <a:sym typeface="Lexend"/>
              </a:rPr>
              <a:t>Ming Lei, PhD</a:t>
            </a:r>
            <a:endParaRPr sz="2700">
              <a:solidFill>
                <a:srgbClr val="434343"/>
              </a:solidFill>
              <a:latin typeface="Lexend"/>
              <a:ea typeface="Lexend"/>
              <a:cs typeface="Lexend"/>
              <a:sym typeface="Lexend"/>
            </a:endParaRPr>
          </a:p>
          <a:p>
            <a:pPr indent="0" lvl="0" marL="0" rtl="0" algn="ctr">
              <a:lnSpc>
                <a:spcPct val="80000"/>
              </a:lnSpc>
              <a:spcBef>
                <a:spcPts val="0"/>
              </a:spcBef>
              <a:spcAft>
                <a:spcPts val="0"/>
              </a:spcAft>
              <a:buNone/>
            </a:pPr>
            <a:r>
              <a:rPr lang="en" sz="1900">
                <a:latin typeface="Lexend"/>
                <a:ea typeface="Lexend"/>
                <a:cs typeface="Lexend"/>
                <a:sym typeface="Lexend"/>
              </a:rPr>
              <a:t>Department of Educational Studies</a:t>
            </a:r>
            <a:endParaRPr sz="1900">
              <a:latin typeface="Lexend"/>
              <a:ea typeface="Lexend"/>
              <a:cs typeface="Lexend"/>
              <a:sym typeface="Lexend"/>
            </a:endParaRPr>
          </a:p>
          <a:p>
            <a:pPr indent="0" lvl="0" marL="0" rtl="0" algn="ctr">
              <a:lnSpc>
                <a:spcPct val="80000"/>
              </a:lnSpc>
              <a:spcBef>
                <a:spcPts val="0"/>
              </a:spcBef>
              <a:spcAft>
                <a:spcPts val="0"/>
              </a:spcAft>
              <a:buNone/>
            </a:pPr>
            <a:r>
              <a:t/>
            </a:r>
            <a:endParaRPr sz="1900">
              <a:latin typeface="Lexend"/>
              <a:ea typeface="Lexend"/>
              <a:cs typeface="Lexend"/>
              <a:sym typeface="Lexend"/>
            </a:endParaRPr>
          </a:p>
          <a:p>
            <a:pPr indent="0" lvl="0" marL="0" rtl="0" algn="ctr">
              <a:lnSpc>
                <a:spcPct val="80000"/>
              </a:lnSpc>
              <a:spcBef>
                <a:spcPts val="0"/>
              </a:spcBef>
              <a:spcAft>
                <a:spcPts val="0"/>
              </a:spcAft>
              <a:buNone/>
            </a:pPr>
            <a:r>
              <a:rPr lang="en" sz="1900">
                <a:latin typeface="Lexend"/>
                <a:ea typeface="Lexend"/>
                <a:cs typeface="Lexend"/>
                <a:sym typeface="Lexend"/>
              </a:rPr>
              <a:t>July 23, 2025</a:t>
            </a:r>
            <a:endParaRPr sz="1900">
              <a:latin typeface="Lexend"/>
              <a:ea typeface="Lexend"/>
              <a:cs typeface="Lexend"/>
              <a:sym typeface="Lexend"/>
            </a:endParaRPr>
          </a:p>
          <a:p>
            <a:pPr indent="0" lvl="0" marL="0" rtl="0" algn="ctr">
              <a:lnSpc>
                <a:spcPct val="80000"/>
              </a:lnSpc>
              <a:spcBef>
                <a:spcPts val="0"/>
              </a:spcBef>
              <a:spcAft>
                <a:spcPts val="0"/>
              </a:spcAft>
              <a:buNone/>
            </a:pPr>
            <a:r>
              <a:t/>
            </a:r>
            <a:endParaRPr sz="27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900375" y="480150"/>
            <a:ext cx="4809600" cy="75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000000"/>
                </a:solidFill>
              </a:rPr>
              <a:t>Acknowledgments</a:t>
            </a:r>
            <a:endParaRPr sz="3600">
              <a:solidFill>
                <a:srgbClr val="000000"/>
              </a:solidFill>
            </a:endParaRPr>
          </a:p>
        </p:txBody>
      </p:sp>
      <p:sp>
        <p:nvSpPr>
          <p:cNvPr id="140" name="Google Shape;140;p22"/>
          <p:cNvSpPr txBox="1"/>
          <p:nvPr>
            <p:ph idx="1" type="body"/>
          </p:nvPr>
        </p:nvSpPr>
        <p:spPr>
          <a:xfrm>
            <a:off x="1900375" y="1808100"/>
            <a:ext cx="4809600" cy="2648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852"/>
              <a:buNone/>
            </a:pPr>
            <a:r>
              <a:rPr lang="en" sz="3095">
                <a:solidFill>
                  <a:srgbClr val="000000"/>
                </a:solidFill>
                <a:latin typeface="Lexend"/>
                <a:ea typeface="Lexend"/>
                <a:cs typeface="Lexend"/>
                <a:sym typeface="Lexend"/>
              </a:rPr>
              <a:t>Thank you to Daeun Kim and Carlos Rebello da Silva for your support!</a:t>
            </a:r>
            <a:endParaRPr sz="3095">
              <a:solidFill>
                <a:srgbClr val="000000"/>
              </a:solidFill>
              <a:latin typeface="Lexend"/>
              <a:ea typeface="Lexend"/>
              <a:cs typeface="Lexend"/>
              <a:sym typeface="Lexend"/>
            </a:endParaRPr>
          </a:p>
          <a:p>
            <a:pPr indent="0" lvl="0" marL="0" rtl="0" algn="ctr">
              <a:lnSpc>
                <a:spcPct val="80000"/>
              </a:lnSpc>
              <a:spcBef>
                <a:spcPts val="0"/>
              </a:spcBef>
              <a:spcAft>
                <a:spcPts val="0"/>
              </a:spcAft>
              <a:buSzPts val="852"/>
              <a:buNone/>
            </a:pPr>
            <a:r>
              <a:rPr lang="en" sz="2295">
                <a:solidFill>
                  <a:srgbClr val="000000"/>
                </a:solidFill>
                <a:latin typeface="Lexend"/>
                <a:ea typeface="Lexend"/>
                <a:cs typeface="Lexend"/>
                <a:sym typeface="Lexend"/>
              </a:rPr>
              <a:t>Thank you to the Vovis Center for the Richter Memorial Funding of this project!</a:t>
            </a:r>
            <a:endParaRPr sz="2295">
              <a:solidFill>
                <a:srgbClr val="000000"/>
              </a:solidFill>
              <a:latin typeface="Lexend"/>
              <a:ea typeface="Lexend"/>
              <a:cs typeface="Lexend"/>
              <a:sym typeface="Lexend"/>
            </a:endParaRPr>
          </a:p>
          <a:p>
            <a:pPr indent="0" lvl="0" marL="0" rtl="0" algn="ctr">
              <a:lnSpc>
                <a:spcPct val="80000"/>
              </a:lnSpc>
              <a:spcBef>
                <a:spcPts val="0"/>
              </a:spcBef>
              <a:spcAft>
                <a:spcPts val="0"/>
              </a:spcAft>
              <a:buSzPts val="852"/>
              <a:buNone/>
            </a:pPr>
            <a:r>
              <a:t/>
            </a:r>
            <a:endParaRPr sz="3095">
              <a:solidFill>
                <a:srgbClr val="000000"/>
              </a:solidFill>
              <a:latin typeface="Lexend"/>
              <a:ea typeface="Lexend"/>
              <a:cs typeface="Lexend"/>
              <a:sym typeface="Lexend"/>
            </a:endParaRPr>
          </a:p>
          <a:p>
            <a:pPr indent="0" lvl="0" marL="0" rtl="0" algn="l">
              <a:lnSpc>
                <a:spcPct val="95000"/>
              </a:lnSpc>
              <a:spcBef>
                <a:spcPts val="0"/>
              </a:spcBef>
              <a:spcAft>
                <a:spcPts val="1200"/>
              </a:spcAft>
              <a:buSzPts val="852"/>
              <a:buNone/>
            </a:pPr>
            <a:r>
              <a:t/>
            </a:r>
            <a:endParaRPr sz="1395">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p:nvPr/>
        </p:nvSpPr>
        <p:spPr>
          <a:xfrm>
            <a:off x="352425" y="356625"/>
            <a:ext cx="3317700" cy="4380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6" name="Google Shape;146;p23"/>
          <p:cNvSpPr/>
          <p:nvPr/>
        </p:nvSpPr>
        <p:spPr>
          <a:xfrm>
            <a:off x="5518313" y="381450"/>
            <a:ext cx="3317700" cy="4380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7" name="Google Shape;147;p23"/>
          <p:cNvSpPr txBox="1"/>
          <p:nvPr>
            <p:ph type="ctrTitle"/>
          </p:nvPr>
        </p:nvSpPr>
        <p:spPr>
          <a:xfrm>
            <a:off x="3581850" y="1668225"/>
            <a:ext cx="1980300" cy="1182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QnA</a:t>
            </a:r>
            <a:endParaRPr/>
          </a:p>
        </p:txBody>
      </p:sp>
      <p:pic>
        <p:nvPicPr>
          <p:cNvPr id="148" name="Google Shape;148;p23" title="Untitled 3.png"/>
          <p:cNvPicPr preferRelativeResize="0"/>
          <p:nvPr/>
        </p:nvPicPr>
        <p:blipFill rotWithShape="1">
          <a:blip r:embed="rId3">
            <a:alphaModFix/>
          </a:blip>
          <a:srcRect b="0" l="149" r="139" t="0"/>
          <a:stretch/>
        </p:blipFill>
        <p:spPr>
          <a:xfrm>
            <a:off x="636288" y="1293275"/>
            <a:ext cx="2749975" cy="2758026"/>
          </a:xfrm>
          <a:prstGeom prst="rect">
            <a:avLst/>
          </a:prstGeom>
          <a:noFill/>
          <a:ln>
            <a:noFill/>
          </a:ln>
        </p:spPr>
      </p:pic>
      <p:sp>
        <p:nvSpPr>
          <p:cNvPr id="149" name="Google Shape;149;p23"/>
          <p:cNvSpPr txBox="1"/>
          <p:nvPr/>
        </p:nvSpPr>
        <p:spPr>
          <a:xfrm>
            <a:off x="1025650" y="586175"/>
            <a:ext cx="19416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exend Medium"/>
                <a:ea typeface="Lexend Medium"/>
                <a:cs typeface="Lexend Medium"/>
                <a:sym typeface="Lexend Medium"/>
              </a:rPr>
              <a:t>AAE</a:t>
            </a:r>
            <a:endParaRPr sz="1800">
              <a:latin typeface="Lexend Medium"/>
              <a:ea typeface="Lexend Medium"/>
              <a:cs typeface="Lexend Medium"/>
              <a:sym typeface="Lexend Medium"/>
            </a:endParaRPr>
          </a:p>
          <a:p>
            <a:pPr indent="0" lvl="0" marL="0" rtl="0" algn="ctr">
              <a:spcBef>
                <a:spcPts val="0"/>
              </a:spcBef>
              <a:spcAft>
                <a:spcPts val="0"/>
              </a:spcAft>
              <a:buNone/>
            </a:pPr>
            <a:r>
              <a:rPr lang="en" sz="1800">
                <a:latin typeface="Lexend Medium"/>
                <a:ea typeface="Lexend Medium"/>
                <a:cs typeface="Lexend Medium"/>
                <a:sym typeface="Lexend Medium"/>
              </a:rPr>
              <a:t>Transcript Link</a:t>
            </a:r>
            <a:endParaRPr sz="1800">
              <a:latin typeface="Lexend Medium"/>
              <a:ea typeface="Lexend Medium"/>
              <a:cs typeface="Lexend Medium"/>
              <a:sym typeface="Lexend Medium"/>
            </a:endParaRPr>
          </a:p>
        </p:txBody>
      </p:sp>
      <p:pic>
        <p:nvPicPr>
          <p:cNvPr id="150" name="Google Shape;150;p23" title="Untitled 2.png"/>
          <p:cNvPicPr preferRelativeResize="0"/>
          <p:nvPr/>
        </p:nvPicPr>
        <p:blipFill rotWithShape="1">
          <a:blip r:embed="rId4">
            <a:alphaModFix/>
          </a:blip>
          <a:srcRect b="0" l="129" r="119" t="0"/>
          <a:stretch/>
        </p:blipFill>
        <p:spPr>
          <a:xfrm>
            <a:off x="5839950" y="1341596"/>
            <a:ext cx="2749975" cy="2756856"/>
          </a:xfrm>
          <a:prstGeom prst="rect">
            <a:avLst/>
          </a:prstGeom>
          <a:noFill/>
          <a:ln>
            <a:noFill/>
          </a:ln>
        </p:spPr>
      </p:pic>
      <p:sp>
        <p:nvSpPr>
          <p:cNvPr id="151" name="Google Shape;151;p23"/>
          <p:cNvSpPr txBox="1"/>
          <p:nvPr/>
        </p:nvSpPr>
        <p:spPr>
          <a:xfrm>
            <a:off x="6187025" y="586175"/>
            <a:ext cx="19803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exend Medium"/>
                <a:ea typeface="Lexend Medium"/>
                <a:cs typeface="Lexend Medium"/>
                <a:sym typeface="Lexend Medium"/>
              </a:rPr>
              <a:t>UCNY</a:t>
            </a:r>
            <a:r>
              <a:rPr lang="en" sz="1800">
                <a:latin typeface="Lexend Medium"/>
                <a:ea typeface="Lexend Medium"/>
                <a:cs typeface="Lexend Medium"/>
                <a:sym typeface="Lexend Medium"/>
              </a:rPr>
              <a:t> Transcript Link</a:t>
            </a:r>
            <a:endParaRPr sz="1800">
              <a:latin typeface="Lexend Medium"/>
              <a:ea typeface="Lexend Medium"/>
              <a:cs typeface="Lexend Medium"/>
              <a:sym typeface="Lexend Medium"/>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52" name="Google Shape;152;p23"/>
          <p:cNvSpPr txBox="1"/>
          <p:nvPr/>
        </p:nvSpPr>
        <p:spPr>
          <a:xfrm>
            <a:off x="5801325" y="4221300"/>
            <a:ext cx="28272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exend Medium"/>
                <a:ea typeface="Lexend Medium"/>
                <a:cs typeface="Lexend Medium"/>
                <a:sym typeface="Lexend Medium"/>
              </a:rPr>
              <a:t>https://tinyurl.com/kpu52sw4</a:t>
            </a:r>
            <a:endParaRPr>
              <a:solidFill>
                <a:schemeClr val="dk2"/>
              </a:solidFill>
              <a:latin typeface="Lexend Medium"/>
              <a:ea typeface="Lexend Medium"/>
              <a:cs typeface="Lexend Medium"/>
              <a:sym typeface="Lexend Medium"/>
            </a:endParaRPr>
          </a:p>
        </p:txBody>
      </p:sp>
      <p:sp>
        <p:nvSpPr>
          <p:cNvPr id="153" name="Google Shape;153;p23"/>
          <p:cNvSpPr txBox="1"/>
          <p:nvPr/>
        </p:nvSpPr>
        <p:spPr>
          <a:xfrm>
            <a:off x="582850" y="4221300"/>
            <a:ext cx="2827200" cy="3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Lexend Medium"/>
                <a:ea typeface="Lexend Medium"/>
                <a:cs typeface="Lexend Medium"/>
                <a:sym typeface="Lexend Medium"/>
              </a:rPr>
              <a:t>https://tinyurl.com/ycxzr6rb</a:t>
            </a:r>
            <a:endParaRPr>
              <a:solidFill>
                <a:schemeClr val="dk2"/>
              </a:solidFill>
              <a:latin typeface="Lexend Medium"/>
              <a:ea typeface="Lexend Medium"/>
              <a:cs typeface="Lexend Medium"/>
              <a:sym typeface="Lexen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159" name="Google Shape;15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solidFill>
                  <a:srgbClr val="000000"/>
                </a:solidFill>
                <a:latin typeface="Lexend"/>
                <a:ea typeface="Lexend"/>
                <a:cs typeface="Lexend"/>
                <a:sym typeface="Lexend"/>
              </a:rPr>
              <a:t>[1] Hosseini, D. D. (2024). Generative AI: A problematic illustration of the intersections of racialized gender, race</a:t>
            </a:r>
            <a:r>
              <a:rPr lang="en">
                <a:solidFill>
                  <a:srgbClr val="000000"/>
                </a:solidFill>
                <a:latin typeface="Lexend"/>
                <a:ea typeface="Lexend"/>
                <a:cs typeface="Lexend"/>
                <a:sym typeface="Lexend"/>
              </a:rPr>
              <a:t>, </a:t>
            </a:r>
            <a:r>
              <a:rPr lang="en">
                <a:solidFill>
                  <a:srgbClr val="000000"/>
                </a:solidFill>
                <a:latin typeface="Lexend"/>
                <a:ea typeface="Lexend"/>
                <a:cs typeface="Lexend"/>
                <a:sym typeface="Lexend"/>
              </a:rPr>
              <a:t>ethnicity</a:t>
            </a:r>
            <a:r>
              <a:rPr lang="en">
                <a:solidFill>
                  <a:srgbClr val="000000"/>
                </a:solidFill>
                <a:latin typeface="Lexend"/>
                <a:ea typeface="Lexend"/>
                <a:cs typeface="Lexend"/>
                <a:sym typeface="Lexend"/>
              </a:rPr>
              <a:t>.</a:t>
            </a:r>
            <a:r>
              <a:rPr lang="en" u="sng">
                <a:solidFill>
                  <a:srgbClr val="000000"/>
                </a:solidFill>
                <a:latin typeface="Lexend"/>
                <a:ea typeface="Lexend"/>
                <a:cs typeface="Lexend"/>
                <a:sym typeface="Lexend"/>
                <a:hlinkClick r:id="rId3">
                  <a:extLst>
                    <a:ext uri="{A12FA001-AC4F-418D-AE19-62706E023703}">
                      <ahyp:hlinkClr val="tx"/>
                    </a:ext>
                  </a:extLst>
                </a:hlinkClick>
              </a:rPr>
              <a:t> </a:t>
            </a:r>
            <a:r>
              <a:rPr lang="en" u="sng">
                <a:solidFill>
                  <a:schemeClr val="dk1"/>
                </a:solidFill>
                <a:latin typeface="Lexend"/>
                <a:ea typeface="Lexend"/>
                <a:cs typeface="Lexend"/>
                <a:sym typeface="Lexend"/>
                <a:hlinkClick r:id="rId4">
                  <a:extLst>
                    <a:ext uri="{A12FA001-AC4F-418D-AE19-62706E023703}">
                      <ahyp:hlinkClr val="tx"/>
                    </a:ext>
                  </a:extLst>
                </a:hlinkClick>
              </a:rPr>
              <a:t>https://doi.org/10.31219/osf.io/987r</a:t>
            </a:r>
            <a:r>
              <a:rPr lang="en" u="sng">
                <a:solidFill>
                  <a:schemeClr val="dk1"/>
                </a:solidFill>
                <a:latin typeface="Lexend"/>
                <a:ea typeface="Lexend"/>
                <a:cs typeface="Lexend"/>
                <a:sym typeface="Lexend"/>
                <a:hlinkClick r:id="rId5">
                  <a:extLst>
                    <a:ext uri="{A12FA001-AC4F-418D-AE19-62706E023703}">
                      <ahyp:hlinkClr val="tx"/>
                    </a:ext>
                  </a:extLst>
                </a:hlinkClick>
              </a:rPr>
              <a:t>a</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rgbClr val="000000"/>
                </a:solidFill>
                <a:latin typeface="Lexend"/>
                <a:ea typeface="Lexend"/>
                <a:cs typeface="Lexend"/>
                <a:sym typeface="Lexend"/>
              </a:rPr>
              <a:t>[2] Du, Y. (2014). Confirmation Bias in Generative AI Chatbots: Mechanisms, Risks, Mitigation Strategies, and Future Research Directions.</a:t>
            </a:r>
            <a:endParaRPr>
              <a:solidFill>
                <a:srgbClr val="000000"/>
              </a:solidFill>
              <a:latin typeface="Lexend"/>
              <a:ea typeface="Lexend"/>
              <a:cs typeface="Lexend"/>
              <a:sym typeface="Lexend"/>
            </a:endParaRPr>
          </a:p>
          <a:p>
            <a:pPr indent="0" lvl="0" marL="0" rtl="0" algn="l">
              <a:spcBef>
                <a:spcPts val="1200"/>
              </a:spcBef>
              <a:spcAft>
                <a:spcPts val="0"/>
              </a:spcAft>
              <a:buNone/>
            </a:pPr>
            <a:r>
              <a:rPr lang="en">
                <a:solidFill>
                  <a:srgbClr val="000000"/>
                </a:solidFill>
                <a:latin typeface="Lexend"/>
                <a:ea typeface="Lexend"/>
                <a:cs typeface="Lexend"/>
                <a:sym typeface="Lexend"/>
              </a:rPr>
              <a:t>[3] Smith, J. M. (2024). “I’m Sorry, but I Can’t Assist”: Bias in Generative AI. Proceedings of the 2024 on RESPECT Annual Conference, 75–80.</a:t>
            </a:r>
            <a:r>
              <a:rPr lang="en" u="sng">
                <a:solidFill>
                  <a:srgbClr val="000000"/>
                </a:solidFill>
                <a:latin typeface="Lexend"/>
                <a:ea typeface="Lexend"/>
                <a:cs typeface="Lexend"/>
                <a:sym typeface="Lexend"/>
                <a:hlinkClick r:id="rId6">
                  <a:extLst>
                    <a:ext uri="{A12FA001-AC4F-418D-AE19-62706E023703}">
                      <ahyp:hlinkClr val="tx"/>
                    </a:ext>
                  </a:extLst>
                </a:hlinkClick>
              </a:rPr>
              <a:t> </a:t>
            </a:r>
            <a:r>
              <a:rPr lang="en" u="sng">
                <a:solidFill>
                  <a:schemeClr val="dk1"/>
                </a:solidFill>
                <a:latin typeface="Lexend"/>
                <a:ea typeface="Lexend"/>
                <a:cs typeface="Lexend"/>
                <a:sym typeface="Lexend"/>
                <a:hlinkClick r:id="rId7">
                  <a:extLst>
                    <a:ext uri="{A12FA001-AC4F-418D-AE19-62706E023703}">
                      <ahyp:hlinkClr val="tx"/>
                    </a:ext>
                  </a:extLst>
                </a:hlinkClick>
              </a:rPr>
              <a:t>https://doi.org/10.1145/3653666.3656065</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solidFill>
                  <a:srgbClr val="000000"/>
                </a:solidFill>
                <a:latin typeface="Lexend"/>
                <a:ea typeface="Lexend"/>
                <a:cs typeface="Lexend"/>
                <a:sym typeface="Lexend"/>
              </a:rPr>
              <a:t>[4] African‐American English. (2019). In W. Wolfram, The Handbook of World Englishes (1st ed., pp. 314–330). Wiley.</a:t>
            </a:r>
            <a:r>
              <a:rPr lang="en" u="sng">
                <a:solidFill>
                  <a:srgbClr val="000000"/>
                </a:solidFill>
                <a:latin typeface="Lexend"/>
                <a:ea typeface="Lexend"/>
                <a:cs typeface="Lexend"/>
                <a:sym typeface="Lexend"/>
                <a:hlinkClick r:id="rId8">
                  <a:extLst>
                    <a:ext uri="{A12FA001-AC4F-418D-AE19-62706E023703}">
                      <ahyp:hlinkClr val="tx"/>
                    </a:ext>
                  </a:extLst>
                </a:hlinkClick>
              </a:rPr>
              <a:t> </a:t>
            </a:r>
            <a:r>
              <a:rPr lang="en" u="sng">
                <a:solidFill>
                  <a:schemeClr val="dk1"/>
                </a:solidFill>
                <a:latin typeface="Lexend"/>
                <a:ea typeface="Lexend"/>
                <a:cs typeface="Lexend"/>
                <a:sym typeface="Lexend"/>
                <a:hlinkClick r:id="rId9">
                  <a:extLst>
                    <a:ext uri="{A12FA001-AC4F-418D-AE19-62706E023703}">
                      <ahyp:hlinkClr val="tx"/>
                    </a:ext>
                  </a:extLst>
                </a:hlinkClick>
              </a:rPr>
              <a:t>https://doi.org/10.1002/9781119147282.ch18</a:t>
            </a:r>
            <a:endParaRPr>
              <a:solidFill>
                <a:schemeClr val="dk1"/>
              </a:solidFill>
              <a:latin typeface="Lexend"/>
              <a:ea typeface="Lexend"/>
              <a:cs typeface="Lexend"/>
              <a:sym typeface="Lexend"/>
            </a:endParaRPr>
          </a:p>
          <a:p>
            <a:pPr indent="0" lvl="0" marL="0" rtl="0" algn="l">
              <a:spcBef>
                <a:spcPts val="1200"/>
              </a:spcBef>
              <a:spcAft>
                <a:spcPts val="1200"/>
              </a:spcAft>
              <a:buNone/>
            </a:pPr>
            <a:r>
              <a:t/>
            </a:r>
            <a:endParaRPr>
              <a:solidFill>
                <a:srgbClr val="000000"/>
              </a:solidFill>
              <a:latin typeface="Lexend"/>
              <a:ea typeface="Lexend"/>
              <a:cs typeface="Lexend"/>
              <a:sym typeface="Lexe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5"/>
          <p:cNvPicPr preferRelativeResize="0"/>
          <p:nvPr/>
        </p:nvPicPr>
        <p:blipFill rotWithShape="1">
          <a:blip r:embed="rId3">
            <a:alphaModFix/>
          </a:blip>
          <a:srcRect b="39418" l="0" r="0" t="391"/>
          <a:stretch/>
        </p:blipFill>
        <p:spPr>
          <a:xfrm>
            <a:off x="0" y="494262"/>
            <a:ext cx="9144001" cy="4951263"/>
          </a:xfrm>
          <a:prstGeom prst="rect">
            <a:avLst/>
          </a:prstGeom>
          <a:noFill/>
          <a:ln>
            <a:noFill/>
          </a:ln>
        </p:spPr>
      </p:pic>
      <p:sp>
        <p:nvSpPr>
          <p:cNvPr id="165" name="Google Shape;165;p25"/>
          <p:cNvSpPr txBox="1"/>
          <p:nvPr>
            <p:ph type="title"/>
          </p:nvPr>
        </p:nvSpPr>
        <p:spPr>
          <a:xfrm>
            <a:off x="311700" y="-2607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Appendix 1 - Features of AAE (Wolfram, 2019)</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3858450" y="247050"/>
            <a:ext cx="5214600" cy="2942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63" name="Google Shape;63;p14"/>
          <p:cNvSpPr txBox="1"/>
          <p:nvPr>
            <p:ph type="title"/>
          </p:nvPr>
        </p:nvSpPr>
        <p:spPr>
          <a:xfrm>
            <a:off x="311700" y="445025"/>
            <a:ext cx="31143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What is found?</a:t>
            </a:r>
            <a:endParaRPr>
              <a:solidFill>
                <a:srgbClr val="000000"/>
              </a:solidFill>
            </a:endParaRPr>
          </a:p>
        </p:txBody>
      </p:sp>
      <p:sp>
        <p:nvSpPr>
          <p:cNvPr id="64" name="Google Shape;64;p14"/>
          <p:cNvSpPr txBox="1"/>
          <p:nvPr>
            <p:ph idx="1" type="body"/>
          </p:nvPr>
        </p:nvSpPr>
        <p:spPr>
          <a:xfrm>
            <a:off x="311700" y="1152475"/>
            <a:ext cx="3502800" cy="19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exend SemiBold"/>
                <a:ea typeface="Lexend SemiBold"/>
                <a:cs typeface="Lexend SemiBold"/>
                <a:sym typeface="Lexend SemiBold"/>
              </a:rPr>
              <a:t>Image Generation:</a:t>
            </a:r>
            <a:endParaRPr>
              <a:solidFill>
                <a:srgbClr val="000000"/>
              </a:solidFill>
              <a:latin typeface="Lexend SemiBold"/>
              <a:ea typeface="Lexend SemiBold"/>
              <a:cs typeface="Lexend SemiBold"/>
              <a:sym typeface="Lexend SemiBold"/>
            </a:endParaRPr>
          </a:p>
          <a:p>
            <a:pPr indent="-342900" lvl="0" marL="457200" rtl="0" algn="l">
              <a:spcBef>
                <a:spcPts val="1200"/>
              </a:spcBef>
              <a:spcAft>
                <a:spcPts val="0"/>
              </a:spcAft>
              <a:buClr>
                <a:srgbClr val="000000"/>
              </a:buClr>
              <a:buSzPts val="1800"/>
              <a:buFont typeface="Lexend"/>
              <a:buChar char="-"/>
            </a:pPr>
            <a:r>
              <a:rPr lang="en">
                <a:solidFill>
                  <a:srgbClr val="000000"/>
                </a:solidFill>
                <a:latin typeface="Lexend"/>
                <a:ea typeface="Lexend"/>
                <a:cs typeface="Lexend"/>
                <a:sym typeface="Lexend"/>
              </a:rPr>
              <a:t>Bias has been shown in generating images that represent common </a:t>
            </a:r>
            <a:r>
              <a:rPr lang="en">
                <a:solidFill>
                  <a:srgbClr val="000000"/>
                </a:solidFill>
                <a:latin typeface="Lexend"/>
                <a:ea typeface="Lexend"/>
                <a:cs typeface="Lexend"/>
                <a:sym typeface="Lexend"/>
              </a:rPr>
              <a:t>stereotypes</a:t>
            </a:r>
            <a:r>
              <a:rPr baseline="30000" lang="en">
                <a:solidFill>
                  <a:srgbClr val="000000"/>
                </a:solidFill>
                <a:latin typeface="Lexend"/>
                <a:ea typeface="Lexend"/>
                <a:cs typeface="Lexend"/>
                <a:sym typeface="Lexend"/>
              </a:rPr>
              <a:t>1</a:t>
            </a:r>
            <a:endParaRPr baseline="30000">
              <a:solidFill>
                <a:srgbClr val="000000"/>
              </a:solidFill>
              <a:latin typeface="Lexend"/>
              <a:ea typeface="Lexend"/>
              <a:cs typeface="Lexend"/>
              <a:sym typeface="Lexend"/>
            </a:endParaRPr>
          </a:p>
        </p:txBody>
      </p:sp>
      <p:sp>
        <p:nvSpPr>
          <p:cNvPr id="65" name="Google Shape;65;p14"/>
          <p:cNvSpPr txBox="1"/>
          <p:nvPr>
            <p:ph idx="1" type="body"/>
          </p:nvPr>
        </p:nvSpPr>
        <p:spPr>
          <a:xfrm>
            <a:off x="311700" y="3042500"/>
            <a:ext cx="7933800" cy="18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exend SemiBold"/>
                <a:ea typeface="Lexend SemiBold"/>
                <a:cs typeface="Lexend SemiBold"/>
                <a:sym typeface="Lexend SemiBold"/>
              </a:rPr>
              <a:t>Text Generation:</a:t>
            </a:r>
            <a:endParaRPr>
              <a:solidFill>
                <a:srgbClr val="000000"/>
              </a:solidFill>
              <a:latin typeface="Lexend SemiBold"/>
              <a:ea typeface="Lexend SemiBold"/>
              <a:cs typeface="Lexend SemiBold"/>
              <a:sym typeface="Lexend SemiBold"/>
            </a:endParaRPr>
          </a:p>
          <a:p>
            <a:pPr indent="-342900" lvl="0" marL="457200" rtl="0" algn="l">
              <a:spcBef>
                <a:spcPts val="1200"/>
              </a:spcBef>
              <a:spcAft>
                <a:spcPts val="0"/>
              </a:spcAft>
              <a:buClr>
                <a:srgbClr val="000000"/>
              </a:buClr>
              <a:buSzPts val="1800"/>
              <a:buFont typeface="Lexend"/>
              <a:buChar char="-"/>
            </a:pPr>
            <a:r>
              <a:rPr lang="en">
                <a:solidFill>
                  <a:srgbClr val="000000"/>
                </a:solidFill>
                <a:latin typeface="Lexend"/>
                <a:ea typeface="Lexend"/>
                <a:cs typeface="Lexend"/>
                <a:sym typeface="Lexend"/>
              </a:rPr>
              <a:t>Confirmation bias</a:t>
            </a:r>
            <a:r>
              <a:rPr baseline="30000" lang="en">
                <a:solidFill>
                  <a:srgbClr val="000000"/>
                </a:solidFill>
                <a:latin typeface="Lexend"/>
                <a:ea typeface="Lexend"/>
                <a:cs typeface="Lexend"/>
                <a:sym typeface="Lexend"/>
              </a:rPr>
              <a:t>2</a:t>
            </a:r>
            <a:endParaRPr>
              <a:solidFill>
                <a:srgbClr val="000000"/>
              </a:solidFill>
              <a:latin typeface="Lexend"/>
              <a:ea typeface="Lexend"/>
              <a:cs typeface="Lexend"/>
              <a:sym typeface="Lexend"/>
            </a:endParaRPr>
          </a:p>
          <a:p>
            <a:pPr indent="-342900" lvl="0" marL="457200" rtl="0" algn="l">
              <a:spcBef>
                <a:spcPts val="0"/>
              </a:spcBef>
              <a:spcAft>
                <a:spcPts val="0"/>
              </a:spcAft>
              <a:buClr>
                <a:srgbClr val="000000"/>
              </a:buClr>
              <a:buSzPts val="1800"/>
              <a:buFont typeface="Lexend"/>
              <a:buChar char="-"/>
            </a:pPr>
            <a:r>
              <a:rPr lang="en">
                <a:solidFill>
                  <a:srgbClr val="000000"/>
                </a:solidFill>
                <a:latin typeface="Lexend"/>
                <a:ea typeface="Lexend"/>
                <a:cs typeface="Lexend"/>
                <a:sym typeface="Lexend"/>
              </a:rPr>
              <a:t>Tendency to describe college of Students of Color more negatively (lower SAT, lower graduation rate)</a:t>
            </a:r>
            <a:r>
              <a:rPr baseline="30000" lang="en">
                <a:solidFill>
                  <a:srgbClr val="000000"/>
                </a:solidFill>
                <a:latin typeface="Lexend"/>
                <a:ea typeface="Lexend"/>
                <a:cs typeface="Lexend"/>
                <a:sym typeface="Lexend"/>
              </a:rPr>
              <a:t>3</a:t>
            </a:r>
            <a:endParaRPr baseline="30000">
              <a:latin typeface="Lexend"/>
              <a:ea typeface="Lexend"/>
              <a:cs typeface="Lexend"/>
              <a:sym typeface="Lexend"/>
            </a:endParaRPr>
          </a:p>
        </p:txBody>
      </p:sp>
      <p:pic>
        <p:nvPicPr>
          <p:cNvPr id="66" name="Google Shape;66;p14"/>
          <p:cNvPicPr preferRelativeResize="0"/>
          <p:nvPr/>
        </p:nvPicPr>
        <p:blipFill rotWithShape="1">
          <a:blip r:embed="rId3">
            <a:alphaModFix/>
          </a:blip>
          <a:srcRect b="7944" l="15464" r="7446" t="0"/>
          <a:stretch/>
        </p:blipFill>
        <p:spPr>
          <a:xfrm>
            <a:off x="4122225" y="445025"/>
            <a:ext cx="2098426" cy="2160825"/>
          </a:xfrm>
          <a:prstGeom prst="rect">
            <a:avLst/>
          </a:prstGeom>
          <a:noFill/>
          <a:ln>
            <a:noFill/>
          </a:ln>
        </p:spPr>
      </p:pic>
      <p:pic>
        <p:nvPicPr>
          <p:cNvPr id="67" name="Google Shape;67;p14"/>
          <p:cNvPicPr preferRelativeResize="0"/>
          <p:nvPr/>
        </p:nvPicPr>
        <p:blipFill rotWithShape="1">
          <a:blip r:embed="rId4">
            <a:alphaModFix/>
          </a:blip>
          <a:srcRect b="5517" l="15797" r="6689" t="0"/>
          <a:stretch/>
        </p:blipFill>
        <p:spPr>
          <a:xfrm>
            <a:off x="6641525" y="416500"/>
            <a:ext cx="2190775" cy="2217875"/>
          </a:xfrm>
          <a:prstGeom prst="rect">
            <a:avLst/>
          </a:prstGeom>
          <a:noFill/>
          <a:ln>
            <a:noFill/>
          </a:ln>
        </p:spPr>
      </p:pic>
      <p:sp>
        <p:nvSpPr>
          <p:cNvPr id="68" name="Google Shape;68;p14"/>
          <p:cNvSpPr txBox="1"/>
          <p:nvPr/>
        </p:nvSpPr>
        <p:spPr>
          <a:xfrm>
            <a:off x="4686150" y="2713400"/>
            <a:ext cx="3559200" cy="329100"/>
          </a:xfrm>
          <a:prstGeom prst="rect">
            <a:avLst/>
          </a:prstGeom>
          <a:noFill/>
          <a:ln>
            <a:noFill/>
          </a:ln>
        </p:spPr>
        <p:txBody>
          <a:bodyPr anchorCtr="0" anchor="t" bIns="91425" lIns="91425" spcFirstLastPara="1" rIns="91425" wrap="square" tIns="91425">
            <a:noAutofit/>
          </a:bodyPr>
          <a:lstStyle/>
          <a:p>
            <a:pPr indent="-279400" lvl="0" marL="279400" rtl="0" algn="l">
              <a:lnSpc>
                <a:spcPct val="200000"/>
              </a:lnSpc>
              <a:spcBef>
                <a:spcPts val="0"/>
              </a:spcBef>
              <a:spcAft>
                <a:spcPts val="0"/>
              </a:spcAft>
              <a:buNone/>
            </a:pPr>
            <a:r>
              <a:rPr lang="en" sz="1000">
                <a:latin typeface="Lexend"/>
                <a:ea typeface="Lexend"/>
                <a:cs typeface="Lexend"/>
                <a:sym typeface="Lexend"/>
              </a:rPr>
              <a:t>Sample images of grandmothers from </a:t>
            </a:r>
            <a:r>
              <a:rPr lang="en" sz="1000">
                <a:latin typeface="Lexend"/>
                <a:ea typeface="Lexend"/>
                <a:cs typeface="Lexend"/>
                <a:sym typeface="Lexend"/>
              </a:rPr>
              <a:t>Hosseini (2024)</a:t>
            </a:r>
            <a:endParaRPr sz="17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224800" y="388525"/>
            <a:ext cx="46944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How Does This Happen?</a:t>
            </a:r>
            <a:endParaRPr>
              <a:solidFill>
                <a:srgbClr val="000000"/>
              </a:solidFill>
            </a:endParaRPr>
          </a:p>
        </p:txBody>
      </p:sp>
      <p:sp>
        <p:nvSpPr>
          <p:cNvPr id="74" name="Google Shape;74;p15"/>
          <p:cNvSpPr/>
          <p:nvPr/>
        </p:nvSpPr>
        <p:spPr>
          <a:xfrm>
            <a:off x="666750" y="1257600"/>
            <a:ext cx="2091600" cy="1145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300">
                <a:latin typeface="Lexend Medium"/>
                <a:ea typeface="Lexend Medium"/>
                <a:cs typeface="Lexend Medium"/>
                <a:sym typeface="Lexend Medium"/>
              </a:rPr>
              <a:t>Long history of racism and stereotypes in literature and media</a:t>
            </a:r>
            <a:endParaRPr sz="900">
              <a:latin typeface="Lexend Medium"/>
              <a:ea typeface="Lexend Medium"/>
              <a:cs typeface="Lexend Medium"/>
              <a:sym typeface="Lexend Medium"/>
            </a:endParaRPr>
          </a:p>
        </p:txBody>
      </p:sp>
      <p:sp>
        <p:nvSpPr>
          <p:cNvPr id="75" name="Google Shape;75;p15"/>
          <p:cNvSpPr/>
          <p:nvPr/>
        </p:nvSpPr>
        <p:spPr>
          <a:xfrm>
            <a:off x="2086500" y="3194450"/>
            <a:ext cx="2091600" cy="1145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300">
                <a:latin typeface="Lexend Medium"/>
                <a:ea typeface="Lexend Medium"/>
                <a:cs typeface="Lexend Medium"/>
                <a:sym typeface="Lexend Medium"/>
              </a:rPr>
              <a:t>This gets reflected into training data sets</a:t>
            </a:r>
            <a:endParaRPr sz="1300">
              <a:latin typeface="Lexend Medium"/>
              <a:ea typeface="Lexend Medium"/>
              <a:cs typeface="Lexend Medium"/>
              <a:sym typeface="Lexend Medium"/>
            </a:endParaRPr>
          </a:p>
        </p:txBody>
      </p:sp>
      <p:sp>
        <p:nvSpPr>
          <p:cNvPr id="76" name="Google Shape;76;p15"/>
          <p:cNvSpPr/>
          <p:nvPr/>
        </p:nvSpPr>
        <p:spPr>
          <a:xfrm>
            <a:off x="3526200" y="1257600"/>
            <a:ext cx="2091600" cy="1145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300">
                <a:latin typeface="Lexend Medium"/>
                <a:ea typeface="Lexend Medium"/>
                <a:cs typeface="Lexend Medium"/>
                <a:sym typeface="Lexend Medium"/>
              </a:rPr>
              <a:t>AI uses these training sets</a:t>
            </a:r>
            <a:endParaRPr sz="1300">
              <a:latin typeface="Lexend Medium"/>
              <a:ea typeface="Lexend Medium"/>
              <a:cs typeface="Lexend Medium"/>
              <a:sym typeface="Lexend Medium"/>
            </a:endParaRPr>
          </a:p>
        </p:txBody>
      </p:sp>
      <p:sp>
        <p:nvSpPr>
          <p:cNvPr id="77" name="Google Shape;77;p15"/>
          <p:cNvSpPr/>
          <p:nvPr/>
        </p:nvSpPr>
        <p:spPr>
          <a:xfrm>
            <a:off x="5002825" y="3194450"/>
            <a:ext cx="2091600" cy="1145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300">
                <a:latin typeface="Lexend Medium"/>
                <a:ea typeface="Lexend Medium"/>
                <a:cs typeface="Lexend Medium"/>
                <a:sym typeface="Lexend Medium"/>
              </a:rPr>
              <a:t>AI learns from the bias that it is shown</a:t>
            </a:r>
            <a:endParaRPr sz="900">
              <a:latin typeface="Lexend Medium"/>
              <a:ea typeface="Lexend Medium"/>
              <a:cs typeface="Lexend Medium"/>
              <a:sym typeface="Lexend Medium"/>
            </a:endParaRPr>
          </a:p>
        </p:txBody>
      </p:sp>
      <p:sp>
        <p:nvSpPr>
          <p:cNvPr id="78" name="Google Shape;78;p15"/>
          <p:cNvSpPr/>
          <p:nvPr/>
        </p:nvSpPr>
        <p:spPr>
          <a:xfrm>
            <a:off x="6385650" y="1257600"/>
            <a:ext cx="2091600" cy="11454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1300">
                <a:latin typeface="Lexend Medium"/>
                <a:ea typeface="Lexend Medium"/>
                <a:cs typeface="Lexend Medium"/>
                <a:sym typeface="Lexend Medium"/>
              </a:rPr>
              <a:t>Racism gets reflected into how AI generates responses</a:t>
            </a:r>
            <a:endParaRPr sz="1300">
              <a:latin typeface="Lexend Medium"/>
              <a:ea typeface="Lexend Medium"/>
              <a:cs typeface="Lexend Medium"/>
              <a:sym typeface="Lexend Medium"/>
            </a:endParaRPr>
          </a:p>
        </p:txBody>
      </p:sp>
      <p:cxnSp>
        <p:nvCxnSpPr>
          <p:cNvPr id="79" name="Google Shape;79;p15"/>
          <p:cNvCxnSpPr>
            <a:stCxn id="74" idx="2"/>
          </p:cNvCxnSpPr>
          <p:nvPr/>
        </p:nvCxnSpPr>
        <p:spPr>
          <a:xfrm>
            <a:off x="1712550" y="2403000"/>
            <a:ext cx="700800" cy="791400"/>
          </a:xfrm>
          <a:prstGeom prst="straightConnector1">
            <a:avLst/>
          </a:prstGeom>
          <a:noFill/>
          <a:ln cap="flat" cmpd="sng" w="38100">
            <a:solidFill>
              <a:srgbClr val="000000"/>
            </a:solidFill>
            <a:prstDash val="solid"/>
            <a:round/>
            <a:headEnd len="med" w="med" type="none"/>
            <a:tailEnd len="med" w="med" type="triangle"/>
          </a:ln>
          <a:effectLst>
            <a:outerShdw blurRad="57150" rotWithShape="0" algn="bl" dir="5400000" dist="19050">
              <a:srgbClr val="FF0000">
                <a:alpha val="50000"/>
              </a:srgbClr>
            </a:outerShdw>
          </a:effectLst>
        </p:spPr>
      </p:cxnSp>
      <p:cxnSp>
        <p:nvCxnSpPr>
          <p:cNvPr id="80" name="Google Shape;80;p15"/>
          <p:cNvCxnSpPr>
            <a:stCxn id="76" idx="2"/>
          </p:cNvCxnSpPr>
          <p:nvPr/>
        </p:nvCxnSpPr>
        <p:spPr>
          <a:xfrm>
            <a:off x="4572000" y="2403000"/>
            <a:ext cx="716100" cy="799500"/>
          </a:xfrm>
          <a:prstGeom prst="straightConnector1">
            <a:avLst/>
          </a:prstGeom>
          <a:noFill/>
          <a:ln cap="flat" cmpd="sng" w="38100">
            <a:solidFill>
              <a:srgbClr val="000000"/>
            </a:solidFill>
            <a:prstDash val="solid"/>
            <a:round/>
            <a:headEnd len="med" w="med" type="none"/>
            <a:tailEnd len="med" w="med" type="triangle"/>
          </a:ln>
          <a:effectLst>
            <a:outerShdw blurRad="57150" rotWithShape="0" algn="bl" dir="5400000" dist="19050">
              <a:srgbClr val="FF0000">
                <a:alpha val="50000"/>
              </a:srgbClr>
            </a:outerShdw>
          </a:effectLst>
        </p:spPr>
      </p:cxnSp>
      <p:cxnSp>
        <p:nvCxnSpPr>
          <p:cNvPr id="81" name="Google Shape;81;p15"/>
          <p:cNvCxnSpPr>
            <a:stCxn id="75" idx="0"/>
          </p:cNvCxnSpPr>
          <p:nvPr/>
        </p:nvCxnSpPr>
        <p:spPr>
          <a:xfrm flipH="1" rot="10800000">
            <a:off x="3132300" y="2403050"/>
            <a:ext cx="871800" cy="791400"/>
          </a:xfrm>
          <a:prstGeom prst="straightConnector1">
            <a:avLst/>
          </a:prstGeom>
          <a:noFill/>
          <a:ln cap="flat" cmpd="sng" w="38100">
            <a:solidFill>
              <a:srgbClr val="000000"/>
            </a:solidFill>
            <a:prstDash val="solid"/>
            <a:round/>
            <a:headEnd len="med" w="med" type="none"/>
            <a:tailEnd len="med" w="med" type="triangle"/>
          </a:ln>
          <a:effectLst>
            <a:outerShdw blurRad="57150" rotWithShape="0" algn="bl" dir="5400000" dist="19050">
              <a:srgbClr val="FF0000">
                <a:alpha val="50000"/>
              </a:srgbClr>
            </a:outerShdw>
          </a:effectLst>
        </p:spPr>
      </p:cxnSp>
      <p:cxnSp>
        <p:nvCxnSpPr>
          <p:cNvPr id="82" name="Google Shape;82;p15"/>
          <p:cNvCxnSpPr>
            <a:stCxn id="77" idx="0"/>
          </p:cNvCxnSpPr>
          <p:nvPr/>
        </p:nvCxnSpPr>
        <p:spPr>
          <a:xfrm flipH="1" rot="10800000">
            <a:off x="6048625" y="2394950"/>
            <a:ext cx="813900" cy="799500"/>
          </a:xfrm>
          <a:prstGeom prst="straightConnector1">
            <a:avLst/>
          </a:prstGeom>
          <a:noFill/>
          <a:ln cap="flat" cmpd="sng" w="38100">
            <a:solidFill>
              <a:srgbClr val="000000"/>
            </a:solidFill>
            <a:prstDash val="solid"/>
            <a:round/>
            <a:headEnd len="med" w="med" type="none"/>
            <a:tailEnd len="med" w="med" type="triangle"/>
          </a:ln>
          <a:effectLst>
            <a:outerShdw blurRad="57150" rotWithShape="0" algn="bl" dir="5400000" dist="19050">
              <a:srgbClr val="FF0000">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p:nvPr/>
        </p:nvSpPr>
        <p:spPr>
          <a:xfrm>
            <a:off x="4434250" y="-125"/>
            <a:ext cx="4709700" cy="51435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a:latin typeface="Proxima Nova"/>
              <a:ea typeface="Proxima Nova"/>
              <a:cs typeface="Proxima Nova"/>
              <a:sym typeface="Proxima Nova"/>
            </a:endParaRPr>
          </a:p>
        </p:txBody>
      </p:sp>
      <p:sp>
        <p:nvSpPr>
          <p:cNvPr id="88" name="Google Shape;88;p16"/>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The Gap </a:t>
            </a:r>
            <a:endParaRPr>
              <a:solidFill>
                <a:srgbClr val="000000"/>
              </a:solidFill>
            </a:endParaRPr>
          </a:p>
        </p:txBody>
      </p:sp>
      <p:sp>
        <p:nvSpPr>
          <p:cNvPr id="89" name="Google Shape;89;p16"/>
          <p:cNvSpPr txBox="1"/>
          <p:nvPr>
            <p:ph idx="1" type="body"/>
          </p:nvPr>
        </p:nvSpPr>
        <p:spPr>
          <a:xfrm>
            <a:off x="311700" y="1152475"/>
            <a:ext cx="4260300" cy="36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Lexend SemiBold"/>
                <a:ea typeface="Lexend SemiBold"/>
                <a:cs typeface="Lexend SemiBold"/>
                <a:sym typeface="Lexend SemiBold"/>
              </a:rPr>
              <a:t>Dialect:</a:t>
            </a:r>
            <a:endParaRPr>
              <a:solidFill>
                <a:srgbClr val="000000"/>
              </a:solidFill>
              <a:latin typeface="Lexend SemiBold"/>
              <a:ea typeface="Lexend SemiBold"/>
              <a:cs typeface="Lexend SemiBold"/>
              <a:sym typeface="Lexend SemiBold"/>
            </a:endParaRPr>
          </a:p>
          <a:p>
            <a:pPr indent="-342900" lvl="0" marL="457200" rtl="0" algn="l">
              <a:spcBef>
                <a:spcPts val="1200"/>
              </a:spcBef>
              <a:spcAft>
                <a:spcPts val="0"/>
              </a:spcAft>
              <a:buClr>
                <a:srgbClr val="000000"/>
              </a:buClr>
              <a:buSzPts val="1800"/>
              <a:buFont typeface="Lexend"/>
              <a:buChar char="-"/>
            </a:pPr>
            <a:r>
              <a:rPr lang="en">
                <a:solidFill>
                  <a:srgbClr val="000000"/>
                </a:solidFill>
                <a:latin typeface="Lexend"/>
                <a:ea typeface="Lexend"/>
                <a:cs typeface="Lexend"/>
                <a:sym typeface="Lexend"/>
              </a:rPr>
              <a:t>There are many different dialects that people use when talking to each other or AI</a:t>
            </a:r>
            <a:endParaRPr>
              <a:solidFill>
                <a:srgbClr val="000000"/>
              </a:solidFill>
              <a:latin typeface="Lexend"/>
              <a:ea typeface="Lexend"/>
              <a:cs typeface="Lexend"/>
              <a:sym typeface="Lexend"/>
            </a:endParaRPr>
          </a:p>
          <a:p>
            <a:pPr indent="-317500" lvl="1" marL="914400" rtl="0" algn="l">
              <a:spcBef>
                <a:spcPts val="0"/>
              </a:spcBef>
              <a:spcAft>
                <a:spcPts val="0"/>
              </a:spcAft>
              <a:buClr>
                <a:srgbClr val="000000"/>
              </a:buClr>
              <a:buSzPts val="1400"/>
              <a:buFont typeface="Lexend"/>
              <a:buChar char="-"/>
            </a:pPr>
            <a:r>
              <a:rPr lang="en">
                <a:solidFill>
                  <a:srgbClr val="000000"/>
                </a:solidFill>
                <a:latin typeface="Lexend"/>
                <a:ea typeface="Lexend"/>
                <a:cs typeface="Lexend"/>
                <a:sym typeface="Lexend"/>
              </a:rPr>
              <a:t>How does ChatGPT associate these dialects with professionalism?</a:t>
            </a:r>
            <a:endParaRPr>
              <a:solidFill>
                <a:srgbClr val="000000"/>
              </a:solidFill>
              <a:latin typeface="Lexend"/>
              <a:ea typeface="Lexend"/>
              <a:cs typeface="Lexend"/>
              <a:sym typeface="Lexend"/>
            </a:endParaRPr>
          </a:p>
          <a:p>
            <a:pPr indent="-317500" lvl="1" marL="914400" rtl="0" algn="l">
              <a:spcBef>
                <a:spcPts val="0"/>
              </a:spcBef>
              <a:spcAft>
                <a:spcPts val="0"/>
              </a:spcAft>
              <a:buClr>
                <a:srgbClr val="000000"/>
              </a:buClr>
              <a:buSzPts val="1400"/>
              <a:buFont typeface="Lexend"/>
              <a:buChar char="-"/>
            </a:pPr>
            <a:r>
              <a:rPr lang="en">
                <a:solidFill>
                  <a:srgbClr val="000000"/>
                </a:solidFill>
                <a:latin typeface="Lexend"/>
                <a:ea typeface="Lexend"/>
                <a:cs typeface="Lexend"/>
                <a:sym typeface="Lexend"/>
              </a:rPr>
              <a:t>What biases might GenAI reflect based on the dialect used?</a:t>
            </a:r>
            <a:endParaRPr>
              <a:solidFill>
                <a:srgbClr val="000000"/>
              </a:solidFill>
              <a:latin typeface="Lexend"/>
              <a:ea typeface="Lexend"/>
              <a:cs typeface="Lexend"/>
              <a:sym typeface="Lexend"/>
            </a:endParaRPr>
          </a:p>
          <a:p>
            <a:pPr indent="-342900" lvl="0" marL="457200" rtl="0" algn="l">
              <a:spcBef>
                <a:spcPts val="0"/>
              </a:spcBef>
              <a:spcAft>
                <a:spcPts val="0"/>
              </a:spcAft>
              <a:buClr>
                <a:srgbClr val="000000"/>
              </a:buClr>
              <a:buSzPts val="1800"/>
              <a:buFont typeface="Lexend"/>
              <a:buChar char="-"/>
            </a:pPr>
            <a:r>
              <a:rPr lang="en">
                <a:solidFill>
                  <a:srgbClr val="000000"/>
                </a:solidFill>
                <a:latin typeface="Lexend"/>
                <a:ea typeface="Lexend"/>
                <a:cs typeface="Lexend"/>
                <a:sym typeface="Lexend"/>
              </a:rPr>
              <a:t>Not much research focuses on how dialect affects your responses</a:t>
            </a:r>
            <a:endParaRPr>
              <a:solidFill>
                <a:srgbClr val="000000"/>
              </a:solidFill>
              <a:latin typeface="Lexend"/>
              <a:ea typeface="Lexend"/>
              <a:cs typeface="Lexend"/>
              <a:sym typeface="Lexend"/>
            </a:endParaRPr>
          </a:p>
        </p:txBody>
      </p:sp>
      <p:pic>
        <p:nvPicPr>
          <p:cNvPr id="90" name="Google Shape;90;p16"/>
          <p:cNvPicPr preferRelativeResize="0"/>
          <p:nvPr/>
        </p:nvPicPr>
        <p:blipFill>
          <a:blip r:embed="rId3">
            <a:alphaModFix/>
          </a:blip>
          <a:stretch>
            <a:fillRect/>
          </a:stretch>
        </p:blipFill>
        <p:spPr>
          <a:xfrm>
            <a:off x="4683525" y="297363"/>
            <a:ext cx="4247260" cy="3820975"/>
          </a:xfrm>
          <a:prstGeom prst="rect">
            <a:avLst/>
          </a:prstGeom>
          <a:noFill/>
          <a:ln>
            <a:noFill/>
          </a:ln>
        </p:spPr>
      </p:pic>
      <p:sp>
        <p:nvSpPr>
          <p:cNvPr id="91" name="Google Shape;91;p16"/>
          <p:cNvSpPr txBox="1"/>
          <p:nvPr/>
        </p:nvSpPr>
        <p:spPr>
          <a:xfrm>
            <a:off x="4795125" y="4196050"/>
            <a:ext cx="40374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latin typeface="Lexend"/>
                <a:ea typeface="Lexend"/>
                <a:cs typeface="Lexend"/>
                <a:sym typeface="Lexend"/>
              </a:rPr>
              <a:t>The </a:t>
            </a:r>
            <a:r>
              <a:rPr lang="en" sz="1700">
                <a:latin typeface="Lexend"/>
                <a:ea typeface="Lexend"/>
                <a:cs typeface="Lexend"/>
                <a:sym typeface="Lexend"/>
              </a:rPr>
              <a:t>reference</a:t>
            </a:r>
            <a:r>
              <a:rPr lang="en" sz="1700">
                <a:latin typeface="Lexend"/>
                <a:ea typeface="Lexend"/>
                <a:cs typeface="Lexend"/>
                <a:sym typeface="Lexend"/>
              </a:rPr>
              <a:t> table used for making AAE prompts from Wolfram (2019)</a:t>
            </a:r>
            <a:endParaRPr sz="17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rgbClr val="000000"/>
                </a:solidFill>
                <a:latin typeface="Lexend SemiBold"/>
                <a:ea typeface="Lexend SemiBold"/>
                <a:cs typeface="Lexend SemiBold"/>
                <a:sym typeface="Lexend SemiBold"/>
              </a:rPr>
              <a:t>Linguistic Gap:</a:t>
            </a:r>
            <a:endParaRPr sz="2000">
              <a:solidFill>
                <a:srgbClr val="000000"/>
              </a:solidFill>
              <a:latin typeface="Lexend SemiBold"/>
              <a:ea typeface="Lexend SemiBold"/>
              <a:cs typeface="Lexend SemiBold"/>
              <a:sym typeface="Lexend SemiBold"/>
            </a:endParaRPr>
          </a:p>
          <a:p>
            <a:pPr indent="-342900" lvl="0" marL="457200" rtl="0" algn="l">
              <a:spcBef>
                <a:spcPts val="1200"/>
              </a:spcBef>
              <a:spcAft>
                <a:spcPts val="0"/>
              </a:spcAft>
              <a:buClr>
                <a:srgbClr val="000000"/>
              </a:buClr>
              <a:buSzPts val="1800"/>
              <a:buFont typeface="Lexend"/>
              <a:buChar char="-"/>
            </a:pPr>
            <a:r>
              <a:rPr lang="en">
                <a:solidFill>
                  <a:srgbClr val="000000"/>
                </a:solidFill>
                <a:latin typeface="Lexend"/>
                <a:ea typeface="Lexend"/>
                <a:cs typeface="Lexend"/>
                <a:sym typeface="Lexend"/>
              </a:rPr>
              <a:t>There is little crossover between AI Research and </a:t>
            </a:r>
            <a:r>
              <a:rPr lang="en">
                <a:solidFill>
                  <a:srgbClr val="000000"/>
                </a:solidFill>
                <a:latin typeface="Lexend"/>
                <a:ea typeface="Lexend"/>
                <a:cs typeface="Lexend"/>
                <a:sym typeface="Lexend"/>
              </a:rPr>
              <a:t>Linguistics</a:t>
            </a:r>
            <a:endParaRPr>
              <a:solidFill>
                <a:srgbClr val="000000"/>
              </a:solidFill>
              <a:latin typeface="Lexend"/>
              <a:ea typeface="Lexend"/>
              <a:cs typeface="Lexend"/>
              <a:sym typeface="Lexend"/>
            </a:endParaRPr>
          </a:p>
          <a:p>
            <a:pPr indent="-342900" lvl="0" marL="457200" rtl="0" algn="l">
              <a:spcBef>
                <a:spcPts val="0"/>
              </a:spcBef>
              <a:spcAft>
                <a:spcPts val="0"/>
              </a:spcAft>
              <a:buClr>
                <a:srgbClr val="000000"/>
              </a:buClr>
              <a:buSzPts val="1800"/>
              <a:buFont typeface="Lexend"/>
              <a:buChar char="-"/>
            </a:pPr>
            <a:r>
              <a:rPr lang="en">
                <a:solidFill>
                  <a:srgbClr val="000000"/>
                </a:solidFill>
                <a:latin typeface="Lexend"/>
                <a:ea typeface="Lexend"/>
                <a:cs typeface="Lexend"/>
                <a:sym typeface="Lexend"/>
              </a:rPr>
              <a:t>Most researchers do not look into the </a:t>
            </a:r>
            <a:r>
              <a:rPr lang="en">
                <a:solidFill>
                  <a:srgbClr val="000000"/>
                </a:solidFill>
                <a:latin typeface="Lexend"/>
                <a:ea typeface="Lexend"/>
                <a:cs typeface="Lexend"/>
                <a:sym typeface="Lexend"/>
              </a:rPr>
              <a:t>linguistic</a:t>
            </a:r>
            <a:r>
              <a:rPr lang="en">
                <a:solidFill>
                  <a:srgbClr val="000000"/>
                </a:solidFill>
                <a:latin typeface="Lexend"/>
                <a:ea typeface="Lexend"/>
                <a:cs typeface="Lexend"/>
                <a:sym typeface="Lexend"/>
              </a:rPr>
              <a:t> implications of how they prompt AI</a:t>
            </a:r>
            <a:endParaRPr>
              <a:solidFill>
                <a:srgbClr val="000000"/>
              </a:solidFill>
              <a:latin typeface="Lexend"/>
              <a:ea typeface="Lexend"/>
              <a:cs typeface="Lexend"/>
              <a:sym typeface="Lexend"/>
            </a:endParaRPr>
          </a:p>
          <a:p>
            <a:pPr indent="-317500" lvl="1" marL="914400" rtl="0" algn="l">
              <a:spcBef>
                <a:spcPts val="0"/>
              </a:spcBef>
              <a:spcAft>
                <a:spcPts val="0"/>
              </a:spcAft>
              <a:buClr>
                <a:srgbClr val="000000"/>
              </a:buClr>
              <a:buSzPts val="1400"/>
              <a:buFont typeface="Lexend"/>
              <a:buChar char="-"/>
            </a:pPr>
            <a:r>
              <a:rPr lang="en">
                <a:solidFill>
                  <a:srgbClr val="000000"/>
                </a:solidFill>
                <a:latin typeface="Lexend"/>
                <a:ea typeface="Lexend"/>
                <a:cs typeface="Lexend"/>
                <a:sym typeface="Lexend"/>
              </a:rPr>
              <a:t>This leads to implicit biases that are not accounted for</a:t>
            </a:r>
            <a:endParaRPr>
              <a:solidFill>
                <a:srgbClr val="000000"/>
              </a:solidFill>
              <a:latin typeface="Lexend"/>
              <a:ea typeface="Lexend"/>
              <a:cs typeface="Lexend"/>
              <a:sym typeface="Lexend"/>
            </a:endParaRPr>
          </a:p>
          <a:p>
            <a:pPr indent="-342900" lvl="0" marL="457200" rtl="0" algn="l">
              <a:spcBef>
                <a:spcPts val="0"/>
              </a:spcBef>
              <a:spcAft>
                <a:spcPts val="0"/>
              </a:spcAft>
              <a:buClr>
                <a:srgbClr val="000000"/>
              </a:buClr>
              <a:buSzPts val="1800"/>
              <a:buFont typeface="Lexend"/>
              <a:buChar char="-"/>
            </a:pPr>
            <a:r>
              <a:rPr lang="en">
                <a:solidFill>
                  <a:srgbClr val="000000"/>
                </a:solidFill>
                <a:latin typeface="Lexend"/>
                <a:ea typeface="Lexend"/>
                <a:cs typeface="Lexend"/>
                <a:sym typeface="Lexend"/>
              </a:rPr>
              <a:t>AI is still relatively new, so the collaboration between linguists and computer scientists is still limited</a:t>
            </a:r>
            <a:endParaRPr>
              <a:solidFill>
                <a:srgbClr val="000000"/>
              </a:solidFill>
              <a:latin typeface="Lexend"/>
              <a:ea typeface="Lexend"/>
              <a:cs typeface="Lexend"/>
              <a:sym typeface="Lexend"/>
            </a:endParaRPr>
          </a:p>
          <a:p>
            <a:pPr indent="-317500" lvl="1" marL="914400" rtl="0" algn="l">
              <a:spcBef>
                <a:spcPts val="0"/>
              </a:spcBef>
              <a:spcAft>
                <a:spcPts val="0"/>
              </a:spcAft>
              <a:buClr>
                <a:srgbClr val="000000"/>
              </a:buClr>
              <a:buSzPts val="1400"/>
              <a:buFont typeface="Lexend"/>
              <a:buChar char="-"/>
            </a:pPr>
            <a:r>
              <a:rPr lang="en">
                <a:solidFill>
                  <a:srgbClr val="000000"/>
                </a:solidFill>
                <a:latin typeface="Lexend"/>
                <a:ea typeface="Lexend"/>
                <a:cs typeface="Lexend"/>
                <a:sym typeface="Lexend"/>
              </a:rPr>
              <a:t>Larger focus on development of the AI for Computer Science</a:t>
            </a:r>
            <a:endParaRPr>
              <a:solidFill>
                <a:srgbClr val="000000"/>
              </a:solidFill>
              <a:latin typeface="Lexend"/>
              <a:ea typeface="Lexend"/>
              <a:cs typeface="Lexend"/>
              <a:sym typeface="Lexend"/>
            </a:endParaRPr>
          </a:p>
          <a:p>
            <a:pPr indent="-317500" lvl="1" marL="914400" rtl="0" algn="l">
              <a:spcBef>
                <a:spcPts val="0"/>
              </a:spcBef>
              <a:spcAft>
                <a:spcPts val="0"/>
              </a:spcAft>
              <a:buClr>
                <a:srgbClr val="000000"/>
              </a:buClr>
              <a:buSzPts val="1400"/>
              <a:buFont typeface="Lexend"/>
              <a:buChar char="-"/>
            </a:pPr>
            <a:r>
              <a:rPr lang="en">
                <a:solidFill>
                  <a:srgbClr val="000000"/>
                </a:solidFill>
                <a:latin typeface="Lexend"/>
                <a:ea typeface="Lexend"/>
                <a:cs typeface="Lexend"/>
                <a:sym typeface="Lexend"/>
              </a:rPr>
              <a:t>Larger focus on development of languages (such as Algospeak) for Linguistics</a:t>
            </a:r>
            <a:endParaRPr>
              <a:solidFill>
                <a:srgbClr val="000000"/>
              </a:solidFill>
              <a:latin typeface="Lexend"/>
              <a:ea typeface="Lexend"/>
              <a:cs typeface="Lexend"/>
              <a:sym typeface="Lexend"/>
            </a:endParaRPr>
          </a:p>
          <a:p>
            <a:pPr indent="0" lvl="0" marL="0" rtl="0" algn="l">
              <a:spcBef>
                <a:spcPts val="1200"/>
              </a:spcBef>
              <a:spcAft>
                <a:spcPts val="1200"/>
              </a:spcAft>
              <a:buNone/>
            </a:pPr>
            <a:r>
              <a:t/>
            </a:r>
            <a:endParaRPr>
              <a:solidFill>
                <a:srgbClr val="000000"/>
              </a:solidFill>
            </a:endParaRPr>
          </a:p>
        </p:txBody>
      </p:sp>
      <p:sp>
        <p:nvSpPr>
          <p:cNvPr id="97" name="Google Shape;97;p17"/>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My Theories on The Gap</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278875" y="1064575"/>
            <a:ext cx="8190300" cy="338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Lexend"/>
              <a:buChar char="-"/>
            </a:pPr>
            <a:r>
              <a:rPr lang="en" sz="2000">
                <a:solidFill>
                  <a:srgbClr val="000000"/>
                </a:solidFill>
                <a:latin typeface="Lexend"/>
                <a:ea typeface="Lexend"/>
                <a:cs typeface="Lexend"/>
                <a:sym typeface="Lexend"/>
              </a:rPr>
              <a:t>What racial biases is AI perpetuating when talking to the users?</a:t>
            </a:r>
            <a:endParaRPr sz="2000">
              <a:solidFill>
                <a:srgbClr val="000000"/>
              </a:solidFill>
              <a:latin typeface="Lexend"/>
              <a:ea typeface="Lexend"/>
              <a:cs typeface="Lexend"/>
              <a:sym typeface="Lexend"/>
            </a:endParaRPr>
          </a:p>
          <a:p>
            <a:pPr indent="-330200" lvl="1" marL="914400" rtl="0" algn="l">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Is it more </a:t>
            </a:r>
            <a:r>
              <a:rPr lang="en" sz="1600">
                <a:solidFill>
                  <a:srgbClr val="000000"/>
                </a:solidFill>
                <a:latin typeface="Lexend"/>
                <a:ea typeface="Lexend"/>
                <a:cs typeface="Lexend"/>
                <a:sym typeface="Lexend"/>
              </a:rPr>
              <a:t>condescending</a:t>
            </a:r>
            <a:r>
              <a:rPr lang="en" sz="1600">
                <a:solidFill>
                  <a:srgbClr val="000000"/>
                </a:solidFill>
                <a:latin typeface="Lexend"/>
                <a:ea typeface="Lexend"/>
                <a:cs typeface="Lexend"/>
                <a:sym typeface="Lexend"/>
              </a:rPr>
              <a:t> to certain groups?</a:t>
            </a:r>
            <a:endParaRPr sz="1600">
              <a:solidFill>
                <a:srgbClr val="000000"/>
              </a:solidFill>
              <a:latin typeface="Lexend"/>
              <a:ea typeface="Lexend"/>
              <a:cs typeface="Lexend"/>
              <a:sym typeface="Lexend"/>
            </a:endParaRPr>
          </a:p>
          <a:p>
            <a:pPr indent="-330200" lvl="1" marL="914400" rtl="0" algn="l">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How does dialect change how it talks to you?</a:t>
            </a:r>
            <a:endParaRPr sz="1600">
              <a:solidFill>
                <a:srgbClr val="000000"/>
              </a:solidFill>
              <a:latin typeface="Lexend"/>
              <a:ea typeface="Lexend"/>
              <a:cs typeface="Lexend"/>
              <a:sym typeface="Lexend"/>
            </a:endParaRPr>
          </a:p>
          <a:p>
            <a:pPr indent="-330200" lvl="1" marL="914400" rtl="0" algn="l">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Are certain dialects “more proper” than others?</a:t>
            </a:r>
            <a:endParaRPr sz="1600">
              <a:solidFill>
                <a:srgbClr val="000000"/>
              </a:solidFill>
              <a:latin typeface="Lexend"/>
              <a:ea typeface="Lexend"/>
              <a:cs typeface="Lexend"/>
              <a:sym typeface="Lexend"/>
            </a:endParaRPr>
          </a:p>
          <a:p>
            <a:pPr indent="-355600" lvl="0" marL="457200" rtl="0" algn="l">
              <a:spcBef>
                <a:spcPts val="0"/>
              </a:spcBef>
              <a:spcAft>
                <a:spcPts val="0"/>
              </a:spcAft>
              <a:buClr>
                <a:srgbClr val="000000"/>
              </a:buClr>
              <a:buSzPts val="2000"/>
              <a:buFont typeface="Lexend"/>
              <a:buChar char="-"/>
            </a:pPr>
            <a:r>
              <a:rPr lang="en" sz="2000">
                <a:solidFill>
                  <a:srgbClr val="000000"/>
                </a:solidFill>
                <a:latin typeface="Lexend"/>
                <a:ea typeface="Lexend"/>
                <a:cs typeface="Lexend"/>
                <a:sym typeface="Lexend"/>
              </a:rPr>
              <a:t>Most crossover research in AI and </a:t>
            </a:r>
            <a:r>
              <a:rPr lang="en" sz="2000">
                <a:solidFill>
                  <a:srgbClr val="000000"/>
                </a:solidFill>
                <a:latin typeface="Lexend"/>
                <a:ea typeface="Lexend"/>
                <a:cs typeface="Lexend"/>
                <a:sym typeface="Lexend"/>
              </a:rPr>
              <a:t>Linguistics</a:t>
            </a:r>
            <a:r>
              <a:rPr lang="en" sz="2000">
                <a:solidFill>
                  <a:srgbClr val="000000"/>
                </a:solidFill>
                <a:latin typeface="Lexend"/>
                <a:ea typeface="Lexend"/>
                <a:cs typeface="Lexend"/>
                <a:sym typeface="Lexend"/>
              </a:rPr>
              <a:t> do not focus on the current languages or dialect differences</a:t>
            </a:r>
            <a:endParaRPr sz="2000">
              <a:solidFill>
                <a:srgbClr val="000000"/>
              </a:solidFill>
              <a:latin typeface="Lexend"/>
              <a:ea typeface="Lexend"/>
              <a:cs typeface="Lexend"/>
              <a:sym typeface="Lexend"/>
            </a:endParaRPr>
          </a:p>
          <a:p>
            <a:pPr indent="-355600" lvl="0" marL="457200" rtl="0" algn="l">
              <a:spcBef>
                <a:spcPts val="0"/>
              </a:spcBef>
              <a:spcAft>
                <a:spcPts val="0"/>
              </a:spcAft>
              <a:buClr>
                <a:srgbClr val="000000"/>
              </a:buClr>
              <a:buSzPts val="2000"/>
              <a:buFont typeface="Lexend"/>
              <a:buChar char="-"/>
            </a:pPr>
            <a:r>
              <a:rPr lang="en" sz="2000">
                <a:solidFill>
                  <a:srgbClr val="000000"/>
                </a:solidFill>
                <a:latin typeface="Lexend"/>
                <a:ea typeface="Lexend"/>
                <a:cs typeface="Lexend"/>
                <a:sym typeface="Lexend"/>
              </a:rPr>
              <a:t>Language</a:t>
            </a:r>
            <a:r>
              <a:rPr lang="en" sz="2000">
                <a:solidFill>
                  <a:srgbClr val="000000"/>
                </a:solidFill>
                <a:latin typeface="Lexend"/>
                <a:ea typeface="Lexend"/>
                <a:cs typeface="Lexend"/>
                <a:sym typeface="Lexend"/>
              </a:rPr>
              <a:t> is an important tool in communication</a:t>
            </a:r>
            <a:endParaRPr sz="2000">
              <a:solidFill>
                <a:srgbClr val="000000"/>
              </a:solidFill>
              <a:latin typeface="Lexend"/>
              <a:ea typeface="Lexend"/>
              <a:cs typeface="Lexend"/>
              <a:sym typeface="Lexend"/>
            </a:endParaRPr>
          </a:p>
          <a:p>
            <a:pPr indent="-330200" lvl="1" marL="914400" rtl="0" algn="l">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If our communication correcting AI tools show bias to certain dialects, then certain dialects get silenced</a:t>
            </a:r>
            <a:endParaRPr sz="1600">
              <a:solidFill>
                <a:srgbClr val="000000"/>
              </a:solidFill>
              <a:latin typeface="Lexend"/>
              <a:ea typeface="Lexend"/>
              <a:cs typeface="Lexend"/>
              <a:sym typeface="Lexend"/>
            </a:endParaRPr>
          </a:p>
        </p:txBody>
      </p:sp>
      <p:sp>
        <p:nvSpPr>
          <p:cNvPr id="103" name="Google Shape;103;p18"/>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Why My Research Matters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My Research</a:t>
            </a:r>
            <a:endParaRPr>
              <a:solidFill>
                <a:srgbClr val="000000"/>
              </a:solidFill>
            </a:endParaRPr>
          </a:p>
        </p:txBody>
      </p:sp>
      <p:graphicFrame>
        <p:nvGraphicFramePr>
          <p:cNvPr id="109" name="Google Shape;109;p19"/>
          <p:cNvGraphicFramePr/>
          <p:nvPr/>
        </p:nvGraphicFramePr>
        <p:xfrm>
          <a:off x="952500" y="1626775"/>
          <a:ext cx="3000000" cy="3000000"/>
        </p:xfrm>
        <a:graphic>
          <a:graphicData uri="http://schemas.openxmlformats.org/drawingml/2006/table">
            <a:tbl>
              <a:tblPr>
                <a:noFill/>
                <a:tableStyleId>{D864E6AD-854F-4A51-93E3-4D77EAC81400}</a:tableStyleId>
              </a:tblPr>
              <a:tblGrid>
                <a:gridCol w="2521500"/>
                <a:gridCol w="2521500"/>
                <a:gridCol w="2521500"/>
              </a:tblGrid>
              <a:tr h="492800">
                <a:tc>
                  <a:txBody>
                    <a:bodyPr/>
                    <a:lstStyle/>
                    <a:p>
                      <a:pPr indent="0" lvl="0" marL="0" rtl="0" algn="l">
                        <a:spcBef>
                          <a:spcPts val="0"/>
                        </a:spcBef>
                        <a:spcAft>
                          <a:spcPts val="0"/>
                        </a:spcAft>
                        <a:buNone/>
                      </a:pPr>
                      <a:r>
                        <a:rPr b="1" lang="en" sz="1800"/>
                        <a:t>Base</a:t>
                      </a:r>
                      <a:endParaRPr b="1" sz="18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800"/>
                        <a:t>AAE</a:t>
                      </a:r>
                      <a:endParaRPr b="1" sz="18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 sz="1800"/>
                        <a:t>UCNY</a:t>
                      </a:r>
                      <a:endParaRPr b="1" sz="18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r>
              <a:tr h="882350">
                <a:tc>
                  <a:txBody>
                    <a:bodyPr/>
                    <a:lstStyle/>
                    <a:p>
                      <a:pPr indent="0" lvl="0" marL="0" rtl="0" algn="l">
                        <a:spcBef>
                          <a:spcPts val="0"/>
                        </a:spcBef>
                        <a:spcAft>
                          <a:spcPts val="0"/>
                        </a:spcAft>
                        <a:buNone/>
                      </a:pPr>
                      <a:r>
                        <a:rPr lang="en" sz="1800"/>
                        <a:t>My wife and I are looking forward to our holiday.</a:t>
                      </a:r>
                      <a:endParaRPr sz="1800"/>
                    </a:p>
                  </a:txBody>
                  <a:tcPr marT="91425" marB="91425" marR="91425" marL="91425">
                    <a:lnL cap="flat" cmpd="sng" w="952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800"/>
                        <a:t>My wife and I </a:t>
                      </a:r>
                      <a:r>
                        <a:rPr b="1" lang="en" sz="1800">
                          <a:highlight>
                            <a:srgbClr val="FFF2CC"/>
                          </a:highlight>
                        </a:rPr>
                        <a:t>be</a:t>
                      </a:r>
                      <a:r>
                        <a:rPr lang="en" sz="1800"/>
                        <a:t> looking forward to our holiday.</a:t>
                      </a:r>
                      <a:endParaRPr sz="18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800"/>
                        <a:t>My wife and I are looking forward to our </a:t>
                      </a:r>
                      <a:r>
                        <a:rPr b="1" lang="en" sz="1800">
                          <a:highlight>
                            <a:srgbClr val="FFF2CC"/>
                          </a:highlight>
                        </a:rPr>
                        <a:t>vacation</a:t>
                      </a:r>
                      <a:r>
                        <a:rPr lang="en" sz="1800"/>
                        <a:t>.</a:t>
                      </a:r>
                      <a:endParaRPr sz="1800"/>
                    </a:p>
                  </a:txBody>
                  <a:tcPr marT="19050" marB="19050" marR="28575" marL="28575">
                    <a:lnL cap="flat" cmpd="sng" w="10575">
                      <a:solidFill>
                        <a:srgbClr val="F3F3F3"/>
                      </a:solidFill>
                      <a:prstDash val="solid"/>
                      <a:round/>
                      <a:headEnd len="sm" w="sm" type="none"/>
                      <a:tailEnd len="sm" w="sm" type="none"/>
                    </a:lnL>
                    <a:lnR cap="flat" cmpd="sng" w="10575">
                      <a:solidFill>
                        <a:srgbClr val="F3F3F3"/>
                      </a:solidFill>
                      <a:prstDash val="solid"/>
                      <a:round/>
                      <a:headEnd len="sm" w="sm" type="none"/>
                      <a:tailEnd len="sm" w="sm" type="none"/>
                    </a:lnR>
                    <a:lnT cap="flat" cmpd="sng" w="10575">
                      <a:solidFill>
                        <a:srgbClr val="F3F3F3"/>
                      </a:solidFill>
                      <a:prstDash val="solid"/>
                      <a:round/>
                      <a:headEnd len="sm" w="sm" type="none"/>
                      <a:tailEnd len="sm" w="sm" type="none"/>
                    </a:lnT>
                    <a:lnB cap="flat" cmpd="sng" w="10575">
                      <a:solidFill>
                        <a:srgbClr val="F3F3F3"/>
                      </a:solidFill>
                      <a:prstDash val="solid"/>
                      <a:round/>
                      <a:headEnd len="sm" w="sm" type="none"/>
                      <a:tailEnd len="sm" w="sm" type="none"/>
                    </a:lnB>
                    <a:solidFill>
                      <a:schemeClr val="lt1"/>
                    </a:solidFill>
                  </a:tcPr>
                </a:tc>
              </a:tr>
            </a:tbl>
          </a:graphicData>
        </a:graphic>
      </p:graphicFrame>
      <p:sp>
        <p:nvSpPr>
          <p:cNvPr id="110" name="Google Shape;110;p19"/>
          <p:cNvSpPr txBox="1"/>
          <p:nvPr>
            <p:ph idx="1" type="body"/>
          </p:nvPr>
        </p:nvSpPr>
        <p:spPr>
          <a:xfrm>
            <a:off x="930750" y="3338450"/>
            <a:ext cx="7760400" cy="13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Lexend"/>
                <a:ea typeface="Lexend"/>
                <a:cs typeface="Lexend"/>
                <a:sym typeface="Lexend"/>
              </a:rPr>
              <a:t>Treatment conditions:</a:t>
            </a:r>
            <a:endParaRPr>
              <a:solidFill>
                <a:srgbClr val="000000"/>
              </a:solidFill>
              <a:latin typeface="Lexend"/>
              <a:ea typeface="Lexend"/>
              <a:cs typeface="Lexend"/>
              <a:sym typeface="Lexend"/>
            </a:endParaRPr>
          </a:p>
          <a:p>
            <a:pPr indent="-342900" lvl="0" marL="457200" rtl="0" algn="l">
              <a:spcBef>
                <a:spcPts val="1200"/>
              </a:spcBef>
              <a:spcAft>
                <a:spcPts val="0"/>
              </a:spcAft>
              <a:buClr>
                <a:srgbClr val="000000"/>
              </a:buClr>
              <a:buSzPts val="1800"/>
              <a:buFont typeface="Lexend"/>
              <a:buChar char="●"/>
            </a:pPr>
            <a:r>
              <a:rPr lang="en">
                <a:solidFill>
                  <a:srgbClr val="000000"/>
                </a:solidFill>
                <a:latin typeface="Lexend"/>
                <a:ea typeface="Lexend"/>
                <a:cs typeface="Lexend"/>
                <a:sym typeface="Lexend"/>
              </a:rPr>
              <a:t>Length: One sentence, three sentences, five sentences (paragraph)</a:t>
            </a:r>
            <a:endParaRPr>
              <a:solidFill>
                <a:srgbClr val="000000"/>
              </a:solidFill>
              <a:latin typeface="Lexend"/>
              <a:ea typeface="Lexend"/>
              <a:cs typeface="Lexend"/>
              <a:sym typeface="Lexend"/>
            </a:endParaRPr>
          </a:p>
          <a:p>
            <a:pPr indent="-342900" lvl="0" marL="457200" rtl="0" algn="l">
              <a:spcBef>
                <a:spcPts val="0"/>
              </a:spcBef>
              <a:spcAft>
                <a:spcPts val="0"/>
              </a:spcAft>
              <a:buClr>
                <a:srgbClr val="000000"/>
              </a:buClr>
              <a:buSzPts val="1800"/>
              <a:buFont typeface="Lexend"/>
              <a:buChar char="●"/>
            </a:pPr>
            <a:r>
              <a:rPr lang="en">
                <a:solidFill>
                  <a:srgbClr val="000000"/>
                </a:solidFill>
                <a:latin typeface="Lexend"/>
                <a:ea typeface="Lexend"/>
                <a:cs typeface="Lexend"/>
                <a:sym typeface="Lexend"/>
              </a:rPr>
              <a:t>Number of changes: One word, two words, three words</a:t>
            </a:r>
            <a:endParaRPr>
              <a:solidFill>
                <a:srgbClr val="000000"/>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1047075"/>
            <a:ext cx="3249300" cy="40086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Lexend"/>
              <a:buChar char="-"/>
            </a:pPr>
            <a:r>
              <a:rPr lang="en" sz="1900">
                <a:solidFill>
                  <a:srgbClr val="000000"/>
                </a:solidFill>
                <a:latin typeface="Lexend"/>
                <a:ea typeface="Lexend"/>
                <a:cs typeface="Lexend"/>
                <a:sym typeface="Lexend"/>
              </a:rPr>
              <a:t>I assessed how much the AI changed the prompts to fit their “standard”</a:t>
            </a:r>
            <a:endParaRPr sz="1900">
              <a:solidFill>
                <a:srgbClr val="000000"/>
              </a:solidFill>
              <a:latin typeface="Lexend"/>
              <a:ea typeface="Lexend"/>
              <a:cs typeface="Lexend"/>
              <a:sym typeface="Lexend"/>
            </a:endParaRPr>
          </a:p>
          <a:p>
            <a:pPr indent="-349250" lvl="0" marL="457200" rtl="0" algn="l">
              <a:spcBef>
                <a:spcPts val="0"/>
              </a:spcBef>
              <a:spcAft>
                <a:spcPts val="0"/>
              </a:spcAft>
              <a:buClr>
                <a:srgbClr val="000000"/>
              </a:buClr>
              <a:buSzPts val="1900"/>
              <a:buFont typeface="Lexend"/>
              <a:buChar char="-"/>
            </a:pPr>
            <a:r>
              <a:rPr lang="en" sz="1900">
                <a:solidFill>
                  <a:srgbClr val="000000"/>
                </a:solidFill>
                <a:latin typeface="Lexend"/>
                <a:ea typeface="Lexend"/>
                <a:cs typeface="Lexend"/>
                <a:sym typeface="Lexend"/>
              </a:rPr>
              <a:t>I now need to assess what kind of feedback was actually given:</a:t>
            </a:r>
            <a:endParaRPr sz="1900">
              <a:solidFill>
                <a:srgbClr val="000000"/>
              </a:solidFill>
              <a:latin typeface="Lexend"/>
              <a:ea typeface="Lexend"/>
              <a:cs typeface="Lexend"/>
              <a:sym typeface="Lexend"/>
            </a:endParaRPr>
          </a:p>
          <a:p>
            <a:pPr indent="-323850" lvl="1" marL="914400" rtl="0" algn="l">
              <a:spcBef>
                <a:spcPts val="0"/>
              </a:spcBef>
              <a:spcAft>
                <a:spcPts val="0"/>
              </a:spcAft>
              <a:buClr>
                <a:srgbClr val="000000"/>
              </a:buClr>
              <a:buSzPts val="1500"/>
              <a:buFont typeface="Lexend"/>
              <a:buChar char="-"/>
            </a:pPr>
            <a:r>
              <a:rPr lang="en" sz="1500">
                <a:solidFill>
                  <a:srgbClr val="000000"/>
                </a:solidFill>
                <a:latin typeface="Lexend"/>
                <a:ea typeface="Lexend"/>
                <a:cs typeface="Lexend"/>
                <a:sym typeface="Lexend"/>
              </a:rPr>
              <a:t>Was it constructive?</a:t>
            </a:r>
            <a:endParaRPr sz="1500">
              <a:solidFill>
                <a:srgbClr val="000000"/>
              </a:solidFill>
              <a:latin typeface="Lexend"/>
              <a:ea typeface="Lexend"/>
              <a:cs typeface="Lexend"/>
              <a:sym typeface="Lexend"/>
            </a:endParaRPr>
          </a:p>
          <a:p>
            <a:pPr indent="-323850" lvl="1" marL="914400" rtl="0" algn="l">
              <a:spcBef>
                <a:spcPts val="0"/>
              </a:spcBef>
              <a:spcAft>
                <a:spcPts val="0"/>
              </a:spcAft>
              <a:buClr>
                <a:srgbClr val="000000"/>
              </a:buClr>
              <a:buSzPts val="1500"/>
              <a:buFont typeface="Lexend"/>
              <a:buChar char="-"/>
            </a:pPr>
            <a:r>
              <a:rPr lang="en" sz="1500">
                <a:solidFill>
                  <a:srgbClr val="000000"/>
                </a:solidFill>
                <a:latin typeface="Lexend"/>
                <a:ea typeface="Lexend"/>
                <a:cs typeface="Lexend"/>
                <a:sym typeface="Lexend"/>
              </a:rPr>
              <a:t>What did it focus on for each group?</a:t>
            </a:r>
            <a:endParaRPr sz="1500">
              <a:solidFill>
                <a:srgbClr val="000000"/>
              </a:solidFill>
              <a:latin typeface="Lexend"/>
              <a:ea typeface="Lexend"/>
              <a:cs typeface="Lexend"/>
              <a:sym typeface="Lexend"/>
            </a:endParaRPr>
          </a:p>
        </p:txBody>
      </p:sp>
      <p:sp>
        <p:nvSpPr>
          <p:cNvPr id="116" name="Google Shape;116;p20"/>
          <p:cNvSpPr txBox="1"/>
          <p:nvPr>
            <p:ph type="title"/>
          </p:nvPr>
        </p:nvSpPr>
        <p:spPr>
          <a:xfrm>
            <a:off x="311700" y="445025"/>
            <a:ext cx="85206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My Research</a:t>
            </a:r>
            <a:endParaRPr>
              <a:solidFill>
                <a:srgbClr val="000000"/>
              </a:solidFill>
            </a:endParaRPr>
          </a:p>
        </p:txBody>
      </p:sp>
      <p:sp>
        <p:nvSpPr>
          <p:cNvPr id="117" name="Google Shape;117;p20"/>
          <p:cNvSpPr/>
          <p:nvPr/>
        </p:nvSpPr>
        <p:spPr>
          <a:xfrm>
            <a:off x="3426375" y="216750"/>
            <a:ext cx="5686200" cy="47100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8" name="Google Shape;118;p20" title="Chart"/>
          <p:cNvPicPr preferRelativeResize="0"/>
          <p:nvPr/>
        </p:nvPicPr>
        <p:blipFill>
          <a:blip r:embed="rId3">
            <a:alphaModFix/>
          </a:blip>
          <a:stretch>
            <a:fillRect/>
          </a:stretch>
        </p:blipFill>
        <p:spPr>
          <a:xfrm>
            <a:off x="4568800" y="356800"/>
            <a:ext cx="3401349" cy="2039350"/>
          </a:xfrm>
          <a:prstGeom prst="rect">
            <a:avLst/>
          </a:prstGeom>
          <a:noFill/>
          <a:ln>
            <a:noFill/>
          </a:ln>
        </p:spPr>
      </p:pic>
      <p:sp>
        <p:nvSpPr>
          <p:cNvPr id="119" name="Google Shape;119;p20"/>
          <p:cNvSpPr txBox="1"/>
          <p:nvPr/>
        </p:nvSpPr>
        <p:spPr>
          <a:xfrm>
            <a:off x="4726425" y="4418225"/>
            <a:ext cx="30861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Proxima Nova"/>
                <a:ea typeface="Proxima Nova"/>
                <a:cs typeface="Proxima Nova"/>
                <a:sym typeface="Proxima Nova"/>
              </a:rPr>
              <a:t>Result Comparison of % Changed</a:t>
            </a:r>
            <a:endParaRPr b="1" sz="1500">
              <a:latin typeface="Proxima Nova"/>
              <a:ea typeface="Proxima Nova"/>
              <a:cs typeface="Proxima Nova"/>
              <a:sym typeface="Proxima Nova"/>
            </a:endParaRPr>
          </a:p>
        </p:txBody>
      </p:sp>
      <p:pic>
        <p:nvPicPr>
          <p:cNvPr id="120" name="Google Shape;120;p20" title="Chart"/>
          <p:cNvPicPr preferRelativeResize="0"/>
          <p:nvPr/>
        </p:nvPicPr>
        <p:blipFill>
          <a:blip r:embed="rId4">
            <a:alphaModFix/>
          </a:blip>
          <a:stretch>
            <a:fillRect/>
          </a:stretch>
        </p:blipFill>
        <p:spPr>
          <a:xfrm>
            <a:off x="3478700" y="2477862"/>
            <a:ext cx="2959434" cy="1829937"/>
          </a:xfrm>
          <a:prstGeom prst="rect">
            <a:avLst/>
          </a:prstGeom>
          <a:solidFill>
            <a:srgbClr val="FFFFFF"/>
          </a:solidFill>
          <a:ln>
            <a:noFill/>
          </a:ln>
        </p:spPr>
      </p:pic>
      <p:pic>
        <p:nvPicPr>
          <p:cNvPr id="121" name="Google Shape;121;p20" title="Chart"/>
          <p:cNvPicPr preferRelativeResize="0"/>
          <p:nvPr/>
        </p:nvPicPr>
        <p:blipFill>
          <a:blip r:embed="rId5">
            <a:alphaModFix/>
          </a:blip>
          <a:stretch>
            <a:fillRect/>
          </a:stretch>
        </p:blipFill>
        <p:spPr>
          <a:xfrm>
            <a:off x="6108300" y="2477870"/>
            <a:ext cx="2959425" cy="1829906"/>
          </a:xfrm>
          <a:prstGeom prst="rect">
            <a:avLst/>
          </a:prstGeom>
          <a:solidFill>
            <a:srgbClr val="FFFFFF"/>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2777250" y="131025"/>
            <a:ext cx="3589500" cy="572700"/>
          </a:xfrm>
          <a:prstGeom prst="rect">
            <a:avLst/>
          </a:prstGeom>
          <a:effectLst>
            <a:outerShdw blurRad="57150" rotWithShape="0" algn="bl" dir="5400000" dist="19050">
              <a:srgbClr val="FFFFFF">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Example Feedback</a:t>
            </a:r>
            <a:endParaRPr>
              <a:solidFill>
                <a:srgbClr val="000000"/>
              </a:solidFill>
            </a:endParaRPr>
          </a:p>
        </p:txBody>
      </p:sp>
      <p:sp>
        <p:nvSpPr>
          <p:cNvPr id="127" name="Google Shape;127;p21"/>
          <p:cNvSpPr/>
          <p:nvPr/>
        </p:nvSpPr>
        <p:spPr>
          <a:xfrm>
            <a:off x="314400" y="616025"/>
            <a:ext cx="8413500" cy="35511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28" name="Google Shape;128;p21"/>
          <p:cNvPicPr preferRelativeResize="0"/>
          <p:nvPr/>
        </p:nvPicPr>
        <p:blipFill rotWithShape="1">
          <a:blip r:embed="rId3">
            <a:alphaModFix/>
          </a:blip>
          <a:srcRect b="17903" l="0" r="0" t="11164"/>
          <a:stretch/>
        </p:blipFill>
        <p:spPr>
          <a:xfrm>
            <a:off x="645250" y="1342102"/>
            <a:ext cx="3643751" cy="2576275"/>
          </a:xfrm>
          <a:prstGeom prst="rect">
            <a:avLst/>
          </a:prstGeom>
          <a:noFill/>
          <a:ln>
            <a:noFill/>
          </a:ln>
        </p:spPr>
      </p:pic>
      <p:pic>
        <p:nvPicPr>
          <p:cNvPr id="129" name="Google Shape;129;p21"/>
          <p:cNvPicPr preferRelativeResize="0"/>
          <p:nvPr/>
        </p:nvPicPr>
        <p:blipFill rotWithShape="1">
          <a:blip r:embed="rId4">
            <a:alphaModFix/>
          </a:blip>
          <a:srcRect b="22489" l="0" r="0" t="19201"/>
          <a:stretch/>
        </p:blipFill>
        <p:spPr>
          <a:xfrm>
            <a:off x="4848825" y="1342100"/>
            <a:ext cx="3445401" cy="2195575"/>
          </a:xfrm>
          <a:prstGeom prst="rect">
            <a:avLst/>
          </a:prstGeom>
          <a:noFill/>
          <a:ln>
            <a:noFill/>
          </a:ln>
        </p:spPr>
      </p:pic>
      <p:sp>
        <p:nvSpPr>
          <p:cNvPr id="130" name="Google Shape;130;p21"/>
          <p:cNvSpPr txBox="1"/>
          <p:nvPr/>
        </p:nvSpPr>
        <p:spPr>
          <a:xfrm>
            <a:off x="4627675" y="616025"/>
            <a:ext cx="3887700" cy="6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exend"/>
                <a:ea typeface="Lexend"/>
                <a:cs typeface="Lexend"/>
                <a:sym typeface="Lexend"/>
              </a:rPr>
              <a:t>I would like to request two weeks of leave. I have arranged for a coworker to get my shift covered. Is there anything else I need to do?</a:t>
            </a:r>
            <a:endParaRPr sz="1200">
              <a:latin typeface="Lexend"/>
              <a:ea typeface="Lexend"/>
              <a:cs typeface="Lexend"/>
              <a:sym typeface="Lexend"/>
            </a:endParaRPr>
          </a:p>
          <a:p>
            <a:pPr indent="0" lvl="0" marL="0" rtl="0" algn="l">
              <a:spcBef>
                <a:spcPts val="0"/>
              </a:spcBef>
              <a:spcAft>
                <a:spcPts val="0"/>
              </a:spcAft>
              <a:buNone/>
            </a:pPr>
            <a:r>
              <a:t/>
            </a:r>
            <a:endParaRPr sz="1200">
              <a:latin typeface="Lexend"/>
              <a:ea typeface="Lexend"/>
              <a:cs typeface="Lexend"/>
              <a:sym typeface="Lexend"/>
            </a:endParaRPr>
          </a:p>
        </p:txBody>
      </p:sp>
      <p:sp>
        <p:nvSpPr>
          <p:cNvPr id="131" name="Google Shape;131;p21"/>
          <p:cNvSpPr txBox="1"/>
          <p:nvPr/>
        </p:nvSpPr>
        <p:spPr>
          <a:xfrm>
            <a:off x="523275" y="616025"/>
            <a:ext cx="3887700" cy="6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Lexend"/>
                <a:ea typeface="Lexend"/>
                <a:cs typeface="Lexend"/>
                <a:sym typeface="Lexend"/>
              </a:rPr>
              <a:t>I would like to request 2 week off. I had talked to a coworker to get my shift covered. Is there anything else I be needing to do?</a:t>
            </a:r>
            <a:endParaRPr sz="1200">
              <a:latin typeface="Lexend"/>
              <a:ea typeface="Lexend"/>
              <a:cs typeface="Lexend"/>
              <a:sym typeface="Lexend"/>
            </a:endParaRPr>
          </a:p>
          <a:p>
            <a:pPr indent="0" lvl="0" marL="0" rtl="0" algn="l">
              <a:spcBef>
                <a:spcPts val="0"/>
              </a:spcBef>
              <a:spcAft>
                <a:spcPts val="0"/>
              </a:spcAft>
              <a:buNone/>
            </a:pPr>
            <a:r>
              <a:t/>
            </a:r>
            <a:endParaRPr sz="1200">
              <a:latin typeface="Lexend"/>
              <a:ea typeface="Lexend"/>
              <a:cs typeface="Lexend"/>
              <a:sym typeface="Lexend"/>
            </a:endParaRPr>
          </a:p>
        </p:txBody>
      </p:sp>
      <p:sp>
        <p:nvSpPr>
          <p:cNvPr id="132" name="Google Shape;132;p21"/>
          <p:cNvSpPr txBox="1"/>
          <p:nvPr/>
        </p:nvSpPr>
        <p:spPr>
          <a:xfrm>
            <a:off x="2100825" y="3755825"/>
            <a:ext cx="732600" cy="41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exend Medium"/>
                <a:ea typeface="Lexend Medium"/>
                <a:cs typeface="Lexend Medium"/>
                <a:sym typeface="Lexend Medium"/>
              </a:rPr>
              <a:t>AAE</a:t>
            </a:r>
            <a:endParaRPr sz="1800">
              <a:latin typeface="Lexend Medium"/>
              <a:ea typeface="Lexend Medium"/>
              <a:cs typeface="Lexend Medium"/>
              <a:sym typeface="Lexend Medium"/>
            </a:endParaRPr>
          </a:p>
        </p:txBody>
      </p:sp>
      <p:sp>
        <p:nvSpPr>
          <p:cNvPr id="133" name="Google Shape;133;p21"/>
          <p:cNvSpPr txBox="1"/>
          <p:nvPr/>
        </p:nvSpPr>
        <p:spPr>
          <a:xfrm>
            <a:off x="6094675" y="3755825"/>
            <a:ext cx="953700" cy="41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Lexend Medium"/>
                <a:ea typeface="Lexend Medium"/>
                <a:cs typeface="Lexend Medium"/>
                <a:sym typeface="Lexend Medium"/>
              </a:rPr>
              <a:t>UCNY</a:t>
            </a:r>
            <a:endParaRPr sz="1800">
              <a:latin typeface="Lexend Medium"/>
              <a:ea typeface="Lexend Medium"/>
              <a:cs typeface="Lexend Medium"/>
              <a:sym typeface="Lexend Medium"/>
            </a:endParaRPr>
          </a:p>
        </p:txBody>
      </p:sp>
      <p:sp>
        <p:nvSpPr>
          <p:cNvPr id="134" name="Google Shape;134;p21"/>
          <p:cNvSpPr txBox="1"/>
          <p:nvPr/>
        </p:nvSpPr>
        <p:spPr>
          <a:xfrm>
            <a:off x="523275" y="4182250"/>
            <a:ext cx="7770900" cy="88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exend"/>
              <a:buChar char="-"/>
            </a:pPr>
            <a:r>
              <a:rPr lang="en" sz="1800">
                <a:latin typeface="Lexend"/>
                <a:ea typeface="Lexend"/>
                <a:cs typeface="Lexend"/>
                <a:sym typeface="Lexend"/>
              </a:rPr>
              <a:t>There is a difference in treatment</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 sz="1800">
                <a:latin typeface="Lexend"/>
                <a:ea typeface="Lexend"/>
                <a:cs typeface="Lexend"/>
                <a:sym typeface="Lexend"/>
              </a:rPr>
              <a:t>With the corrections being </a:t>
            </a:r>
            <a:r>
              <a:rPr lang="en" sz="1800">
                <a:latin typeface="Lexend"/>
                <a:ea typeface="Lexend"/>
                <a:cs typeface="Lexend"/>
                <a:sym typeface="Lexend"/>
              </a:rPr>
              <a:t>racially</a:t>
            </a:r>
            <a:r>
              <a:rPr lang="en" sz="1800">
                <a:latin typeface="Lexend"/>
                <a:ea typeface="Lexend"/>
                <a:cs typeface="Lexend"/>
                <a:sym typeface="Lexend"/>
              </a:rPr>
              <a:t> biased now, what happens next?</a:t>
            </a:r>
            <a:endParaRPr sz="18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