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61" r:id="rId3"/>
    <p:sldId id="263" r:id="rId4"/>
    <p:sldId id="264" r:id="rId5"/>
    <p:sldId id="265" r:id="rId6"/>
  </p:sldIdLst>
  <p:sldSz cx="15122525" cy="7921625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18" y="72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Mandala</a:t>
            </a: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Yoga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Programa: Full </a:t>
            </a:r>
            <a:r>
              <a:rPr lang="es-MX" sz="32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Stack</a:t>
            </a:r>
            <a:r>
              <a:rPr lang="es-MX" sz="3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Python</a:t>
            </a: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MX" sz="2900" dirty="0">
                <a:solidFill>
                  <a:schemeClr val="lt1"/>
                </a:solidFill>
                <a:latin typeface="Montserrat SemiBold"/>
                <a:sym typeface="Montserrat SemiBold"/>
              </a:rPr>
              <a:t>Backend con Python-Django</a:t>
            </a:r>
            <a:endParaRPr sz="2900" dirty="0">
              <a:solidFill>
                <a:schemeClr val="lt1"/>
              </a:solidFill>
              <a:latin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8"/>
          <p:cNvSpPr txBox="1"/>
          <p:nvPr/>
        </p:nvSpPr>
        <p:spPr>
          <a:xfrm rot="-5400000">
            <a:off x="14014927" y="4957781"/>
            <a:ext cx="921846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3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453742" y="2482127"/>
            <a:ext cx="8033657" cy="253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 SemiBold"/>
                <a:sym typeface="Montserrat SemiBold"/>
              </a:rPr>
              <a:t>Sitio web que expone, de manera atractiva, los productos y servicios que ofrece </a:t>
            </a:r>
            <a:r>
              <a:rPr lang="es-MX" sz="2600" dirty="0" err="1">
                <a:solidFill>
                  <a:srgbClr val="EE6000"/>
                </a:solidFill>
                <a:latin typeface="Montserrat SemiBold"/>
                <a:sym typeface="Montserrat SemiBold"/>
              </a:rPr>
              <a:t>Mandala</a:t>
            </a:r>
            <a:r>
              <a:rPr lang="es-MX" sz="2600" dirty="0">
                <a:solidFill>
                  <a:srgbClr val="EE6000"/>
                </a:solidFill>
                <a:latin typeface="Montserrat SemiBold"/>
                <a:sym typeface="Montserrat SemiBold"/>
              </a:rPr>
              <a:t> Yoga</a:t>
            </a:r>
            <a:r>
              <a:rPr lang="es-MX" sz="2600" dirty="0">
                <a:solidFill>
                  <a:srgbClr val="2B303C"/>
                </a:solidFill>
                <a:latin typeface="Montserrat SemiBold"/>
                <a:sym typeface="Montserrat SemiBold"/>
              </a:rPr>
              <a:t>; además de procurar la captación de clientes potenciales </a:t>
            </a:r>
            <a:r>
              <a:rPr lang="es-MX" sz="2600" dirty="0">
                <a:solidFill>
                  <a:srgbClr val="2B303C"/>
                </a:solidFill>
                <a:latin typeface="Montserrat SemiBold"/>
              </a:rPr>
              <a:t>por medio de ofertas y promociones determinadas.</a:t>
            </a:r>
            <a:endParaRPr sz="2600" dirty="0">
              <a:solidFill>
                <a:srgbClr val="2B303C"/>
              </a:solidFill>
              <a:latin typeface="Montserrat SemiBold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16023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Elevator pitch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488" y="2433140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20"/>
          <p:cNvSpPr txBox="1"/>
          <p:nvPr/>
        </p:nvSpPr>
        <p:spPr>
          <a:xfrm>
            <a:off x="516029" y="1628012"/>
            <a:ext cx="13630853" cy="2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SzPts val="2600"/>
              <a:buNone/>
              <a:defRPr sz="2600">
                <a:solidFill>
                  <a:srgbClr val="2B303C"/>
                </a:solidFill>
                <a:latin typeface="Montserrat SemiBold"/>
              </a:defRPr>
            </a:lvl1pPr>
          </a:lstStyle>
          <a:p>
            <a:r>
              <a:rPr lang="es-MX" dirty="0">
                <a:sym typeface="Montserrat"/>
              </a:rPr>
              <a:t>No se cuenta con una base de datos de </a:t>
            </a:r>
            <a:r>
              <a:rPr lang="es-MX" dirty="0">
                <a:solidFill>
                  <a:srgbClr val="EE6000"/>
                </a:solidFill>
                <a:sym typeface="Montserrat"/>
              </a:rPr>
              <a:t>clientes potenciales.</a:t>
            </a:r>
          </a:p>
          <a:p>
            <a:endParaRPr lang="es-MX" dirty="0">
              <a:sym typeface="Montserrat"/>
            </a:endParaRPr>
          </a:p>
          <a:p>
            <a:r>
              <a:rPr lang="es-MX" dirty="0">
                <a:sym typeface="Montserrat"/>
              </a:rPr>
              <a:t>No se cuenta con un sistema de </a:t>
            </a:r>
            <a:r>
              <a:rPr lang="es-MX" dirty="0">
                <a:solidFill>
                  <a:srgbClr val="EE6000"/>
                </a:solidFill>
                <a:sym typeface="Montserrat"/>
              </a:rPr>
              <a:t>venta de accesorios en línea.</a:t>
            </a:r>
          </a:p>
          <a:p>
            <a:endParaRPr lang="es-MX" dirty="0">
              <a:sym typeface="Montserrat"/>
            </a:endParaRPr>
          </a:p>
          <a:p>
            <a:r>
              <a:rPr lang="es-MX" dirty="0">
                <a:sym typeface="Montserrat"/>
              </a:rPr>
              <a:t>No se cuenta con un sitio que comunique las características y beneficios de los </a:t>
            </a:r>
            <a:r>
              <a:rPr lang="es-MX" dirty="0">
                <a:solidFill>
                  <a:srgbClr val="EE6000"/>
                </a:solidFill>
                <a:sym typeface="Montserrat"/>
              </a:rPr>
              <a:t>planes de yoga </a:t>
            </a:r>
            <a:r>
              <a:rPr lang="es-MX" dirty="0">
                <a:sym typeface="Montserrat"/>
              </a:rPr>
              <a:t>que ofrece la escuela.</a:t>
            </a:r>
          </a:p>
          <a:p>
            <a:endParaRPr dirty="0"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8337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Problema a solucionar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1930" y="5124225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8;p18">
            <a:extLst>
              <a:ext uri="{FF2B5EF4-FFF2-40B4-BE49-F238E27FC236}">
                <a16:creationId xmlns:a16="http://schemas.microsoft.com/office/drawing/2014/main" id="{C9543D0B-1DEA-440F-88EB-0ACA50F0E6EB}"/>
              </a:ext>
            </a:extLst>
          </p:cNvPr>
          <p:cNvSpPr txBox="1"/>
          <p:nvPr/>
        </p:nvSpPr>
        <p:spPr>
          <a:xfrm rot="-5400000">
            <a:off x="14014927" y="4957781"/>
            <a:ext cx="921846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3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21"/>
          <p:cNvSpPr txBox="1"/>
          <p:nvPr/>
        </p:nvSpPr>
        <p:spPr>
          <a:xfrm>
            <a:off x="516022" y="1371968"/>
            <a:ext cx="13346933" cy="148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 SemiBold"/>
                <a:sym typeface="Montserrat SemiBold"/>
              </a:rPr>
              <a:t>Sitio web que muestra los productos y servicios que ofrece la escuela.</a:t>
            </a:r>
            <a:endParaRPr lang="es-MX" sz="2600" dirty="0">
              <a:solidFill>
                <a:srgbClr val="2B303C"/>
              </a:solidFill>
              <a:latin typeface="Montserrat SemiBold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16023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8;p18">
            <a:extLst>
              <a:ext uri="{FF2B5EF4-FFF2-40B4-BE49-F238E27FC236}">
                <a16:creationId xmlns:a16="http://schemas.microsoft.com/office/drawing/2014/main" id="{F226688F-5CB9-4DFA-9F2F-6354A91BD9ED}"/>
              </a:ext>
            </a:extLst>
          </p:cNvPr>
          <p:cNvSpPr txBox="1"/>
          <p:nvPr/>
        </p:nvSpPr>
        <p:spPr>
          <a:xfrm rot="-5400000">
            <a:off x="14014927" y="4908794"/>
            <a:ext cx="921846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3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D82D563-08C9-4021-94C0-1E32F64DBE08}"/>
              </a:ext>
            </a:extLst>
          </p:cNvPr>
          <p:cNvGrpSpPr/>
          <p:nvPr/>
        </p:nvGrpSpPr>
        <p:grpSpPr>
          <a:xfrm>
            <a:off x="8263390" y="5235960"/>
            <a:ext cx="4146324" cy="2636678"/>
            <a:chOff x="8573634" y="5284947"/>
            <a:chExt cx="4146324" cy="2636678"/>
          </a:xfrm>
        </p:grpSpPr>
        <p:sp>
          <p:nvSpPr>
            <p:cNvPr id="16" name="Google Shape;158;p21">
              <a:extLst>
                <a:ext uri="{FF2B5EF4-FFF2-40B4-BE49-F238E27FC236}">
                  <a16:creationId xmlns:a16="http://schemas.microsoft.com/office/drawing/2014/main" id="{3A09F8B7-B5F4-461F-96CA-56DF594F977D}"/>
                </a:ext>
              </a:extLst>
            </p:cNvPr>
            <p:cNvSpPr txBox="1"/>
            <p:nvPr/>
          </p:nvSpPr>
          <p:spPr>
            <a:xfrm>
              <a:off x="8573634" y="6436093"/>
              <a:ext cx="4146324" cy="1485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725" tIns="147725" rIns="147725" bIns="147725" anchor="t" anchorCtr="0">
              <a:noAutofit/>
            </a:bodyPr>
            <a:lstStyle/>
            <a:p>
              <a:pPr marL="0" lvl="0" indent="0" algn="ctr">
                <a:buSzPts val="2600"/>
                <a:buFont typeface="Arial"/>
                <a:buNone/>
              </a:pPr>
              <a:r>
                <a:rPr lang="es-MX" sz="2400" b="1" dirty="0">
                  <a:solidFill>
                    <a:srgbClr val="EE6000"/>
                  </a:solidFill>
                  <a:latin typeface="Montserrat SemiBold"/>
                  <a:sym typeface="Montserrat SemiBold"/>
                </a:rPr>
                <a:t>Ganancias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Incremento en ventas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por tienda en línea</a:t>
              </a:r>
              <a:endParaRPr lang="es-MX" sz="2100" dirty="0">
                <a:solidFill>
                  <a:srgbClr val="2B303C"/>
                </a:solidFill>
                <a:latin typeface="Montserrat SemiBold"/>
                <a:sym typeface="Montserrat"/>
              </a:endParaRPr>
            </a:p>
          </p:txBody>
        </p:sp>
        <p:pic>
          <p:nvPicPr>
            <p:cNvPr id="1026" name="Picture 2" descr="Icono De Análisis De Crecimiento De Ganancia Vector Naranja Ilustración del  Vector - Ilustración de datos, finanzas: 191177258">
              <a:extLst>
                <a:ext uri="{FF2B5EF4-FFF2-40B4-BE49-F238E27FC236}">
                  <a16:creationId xmlns:a16="http://schemas.microsoft.com/office/drawing/2014/main" id="{DA744D09-B8FB-4E0F-BDBB-0C367153AF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42" t="15526" r="15086" b="15525"/>
            <a:stretch/>
          </p:blipFill>
          <p:spPr bwMode="auto">
            <a:xfrm>
              <a:off x="10061125" y="5284947"/>
              <a:ext cx="1240969" cy="122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6B93512-0F69-4321-A63E-E8D059B4DFC8}"/>
              </a:ext>
            </a:extLst>
          </p:cNvPr>
          <p:cNvGrpSpPr/>
          <p:nvPr/>
        </p:nvGrpSpPr>
        <p:grpSpPr>
          <a:xfrm>
            <a:off x="1724342" y="5184303"/>
            <a:ext cx="5362261" cy="2573299"/>
            <a:chOff x="516021" y="5461890"/>
            <a:chExt cx="5362261" cy="2573299"/>
          </a:xfrm>
        </p:grpSpPr>
        <p:sp>
          <p:nvSpPr>
            <p:cNvPr id="14" name="Google Shape;158;p21">
              <a:extLst>
                <a:ext uri="{FF2B5EF4-FFF2-40B4-BE49-F238E27FC236}">
                  <a16:creationId xmlns:a16="http://schemas.microsoft.com/office/drawing/2014/main" id="{3994B685-C303-48AD-97E1-0AC809539ACC}"/>
                </a:ext>
              </a:extLst>
            </p:cNvPr>
            <p:cNvSpPr txBox="1"/>
            <p:nvPr/>
          </p:nvSpPr>
          <p:spPr>
            <a:xfrm>
              <a:off x="516021" y="6549657"/>
              <a:ext cx="5362261" cy="1485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725" tIns="147725" rIns="147725" bIns="147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400" b="1" dirty="0">
                  <a:solidFill>
                    <a:srgbClr val="EE6000"/>
                  </a:solidFill>
                  <a:latin typeface="Montserrat SemiBold"/>
                  <a:sym typeface="Montserrat SemiBold"/>
                </a:rPr>
                <a:t>Leads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Captación de clientes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potenciales</a:t>
              </a:r>
              <a:endParaRPr lang="es-MX" sz="2100" dirty="0">
                <a:solidFill>
                  <a:srgbClr val="2B303C"/>
                </a:solidFill>
                <a:latin typeface="Montserrat SemiBold"/>
                <a:sym typeface="Montserrat"/>
              </a:endParaRPr>
            </a:p>
          </p:txBody>
        </p:sp>
        <p:pic>
          <p:nvPicPr>
            <p:cNvPr id="1028" name="Picture 4" descr="Iconos de la computadora, icono de amigos, texto, Servicio, naranja png |  PNGWing">
              <a:extLst>
                <a:ext uri="{FF2B5EF4-FFF2-40B4-BE49-F238E27FC236}">
                  <a16:creationId xmlns:a16="http://schemas.microsoft.com/office/drawing/2014/main" id="{3F9FF070-ECB1-4A68-BBDE-7E04BF0E65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102" b="92773" l="10000" r="90000">
                          <a14:foregroundMark x1="38478" y1="9570" x2="46304" y2="4102"/>
                          <a14:foregroundMark x1="46304" y1="4102" x2="52500" y2="4102"/>
                          <a14:foregroundMark x1="52500" y1="4102" x2="61522" y2="9375"/>
                          <a14:foregroundMark x1="40109" y1="89063" x2="46522" y2="92578"/>
                          <a14:foregroundMark x1="46522" y1="92578" x2="54674" y2="92773"/>
                          <a14:foregroundMark x1="54674" y1="92773" x2="59457" y2="90039"/>
                          <a14:foregroundMark x1="43696" y1="5859" x2="49891" y2="5469"/>
                          <a14:foregroundMark x1="49891" y1="5469" x2="54130" y2="66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4" t="2650" r="23107" b="2650"/>
            <a:stretch/>
          </p:blipFill>
          <p:spPr bwMode="auto">
            <a:xfrm>
              <a:off x="2576666" y="5461890"/>
              <a:ext cx="1240969" cy="122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90B45CF-FEA1-454D-A5F6-1EABA4742B35}"/>
              </a:ext>
            </a:extLst>
          </p:cNvPr>
          <p:cNvGrpSpPr/>
          <p:nvPr/>
        </p:nvGrpSpPr>
        <p:grpSpPr>
          <a:xfrm>
            <a:off x="1449319" y="2293340"/>
            <a:ext cx="6127140" cy="2650486"/>
            <a:chOff x="943131" y="2636245"/>
            <a:chExt cx="6127140" cy="2650486"/>
          </a:xfrm>
        </p:grpSpPr>
        <p:sp>
          <p:nvSpPr>
            <p:cNvPr id="13" name="Google Shape;158;p21">
              <a:extLst>
                <a:ext uri="{FF2B5EF4-FFF2-40B4-BE49-F238E27FC236}">
                  <a16:creationId xmlns:a16="http://schemas.microsoft.com/office/drawing/2014/main" id="{4F54D79C-869A-4CAA-B792-F2539831ED9C}"/>
                </a:ext>
              </a:extLst>
            </p:cNvPr>
            <p:cNvSpPr txBox="1"/>
            <p:nvPr/>
          </p:nvSpPr>
          <p:spPr>
            <a:xfrm>
              <a:off x="943131" y="3801199"/>
              <a:ext cx="6127140" cy="1485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725" tIns="147725" rIns="147725" bIns="147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400" b="1" dirty="0">
                  <a:solidFill>
                    <a:srgbClr val="EE6000"/>
                  </a:solidFill>
                  <a:latin typeface="Montserrat SemiBold"/>
                  <a:sym typeface="Montserrat SemiBold"/>
                </a:rPr>
                <a:t>Contenido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Información detallada.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Ofertas y promociones.</a:t>
              </a:r>
              <a:endParaRPr lang="es-MX" sz="2100" dirty="0">
                <a:solidFill>
                  <a:srgbClr val="2B303C"/>
                </a:solidFill>
                <a:latin typeface="Montserrat SemiBold"/>
                <a:sym typeface="Montserrat"/>
              </a:endParaRPr>
            </a:p>
          </p:txBody>
        </p:sp>
        <p:pic>
          <p:nvPicPr>
            <p:cNvPr id="1030" name="Picture 6" descr="Icono De Contenido Duplicado Vector Naranja Ilustración del Vector -  Ilustración de nota, insignia: 191617246">
              <a:extLst>
                <a:ext uri="{FF2B5EF4-FFF2-40B4-BE49-F238E27FC236}">
                  <a16:creationId xmlns:a16="http://schemas.microsoft.com/office/drawing/2014/main" id="{882C1FB0-B86B-4833-AD12-BA9252D8AC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0" t="15526" r="15831" b="15525"/>
            <a:stretch/>
          </p:blipFill>
          <p:spPr bwMode="auto">
            <a:xfrm>
              <a:off x="3353558" y="2636245"/>
              <a:ext cx="1240969" cy="124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7207A3E-DADB-4D93-8D76-D9716E3359A2}"/>
              </a:ext>
            </a:extLst>
          </p:cNvPr>
          <p:cNvGrpSpPr/>
          <p:nvPr/>
        </p:nvGrpSpPr>
        <p:grpSpPr>
          <a:xfrm>
            <a:off x="8073326" y="2324211"/>
            <a:ext cx="4650191" cy="2575276"/>
            <a:chOff x="7975353" y="2454843"/>
            <a:chExt cx="4650191" cy="2575276"/>
          </a:xfrm>
        </p:grpSpPr>
        <p:sp>
          <p:nvSpPr>
            <p:cNvPr id="15" name="Google Shape;158;p21">
              <a:extLst>
                <a:ext uri="{FF2B5EF4-FFF2-40B4-BE49-F238E27FC236}">
                  <a16:creationId xmlns:a16="http://schemas.microsoft.com/office/drawing/2014/main" id="{A8A14BC7-A264-46AE-BDD2-03DF584987A3}"/>
                </a:ext>
              </a:extLst>
            </p:cNvPr>
            <p:cNvSpPr txBox="1"/>
            <p:nvPr/>
          </p:nvSpPr>
          <p:spPr>
            <a:xfrm>
              <a:off x="7975353" y="3544587"/>
              <a:ext cx="4650191" cy="1485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725" tIns="147725" rIns="147725" bIns="147725" anchor="t" anchorCtr="0">
              <a:noAutofit/>
            </a:bodyPr>
            <a:lstStyle/>
            <a:p>
              <a:pPr algn="ctr">
                <a:buSzPts val="2600"/>
              </a:pPr>
              <a:r>
                <a:rPr lang="es-MX" sz="2400" b="1" dirty="0">
                  <a:solidFill>
                    <a:srgbClr val="EE6000"/>
                  </a:solidFill>
                  <a:latin typeface="Montserrat SemiBold"/>
                  <a:sym typeface="Montserrat SemiBold"/>
                </a:rPr>
                <a:t>Imagen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Personalidad y profesionalismo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s-MX" sz="2100" dirty="0">
                  <a:solidFill>
                    <a:srgbClr val="2B303C"/>
                  </a:solidFill>
                  <a:latin typeface="Montserrat SemiBold"/>
                  <a:sym typeface="Montserrat SemiBold"/>
                </a:rPr>
                <a:t>para la empresa</a:t>
              </a:r>
              <a:endParaRPr lang="es-MX" sz="2100" dirty="0">
                <a:solidFill>
                  <a:srgbClr val="2B303C"/>
                </a:solidFill>
                <a:latin typeface="Montserrat SemiBold"/>
                <a:sym typeface="Montserrat"/>
              </a:endParaRPr>
            </a:p>
          </p:txBody>
        </p:sp>
        <p:pic>
          <p:nvPicPr>
            <p:cNvPr id="1032" name="Picture 8" descr="Color Naranja Del Icono De Seguridad Del Sitio Web Ilustración del Vector -  Ilustración de blindaje, internet: 191523609">
              <a:extLst>
                <a:ext uri="{FF2B5EF4-FFF2-40B4-BE49-F238E27FC236}">
                  <a16:creationId xmlns:a16="http://schemas.microsoft.com/office/drawing/2014/main" id="{757B5636-FDC7-4D6B-95D4-AC119E9C6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11" t="7870" r="8761" b="8455"/>
            <a:stretch/>
          </p:blipFill>
          <p:spPr bwMode="auto">
            <a:xfrm>
              <a:off x="9702038" y="2454843"/>
              <a:ext cx="1216106" cy="124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22"/>
          <p:cNvSpPr txBox="1"/>
          <p:nvPr/>
        </p:nvSpPr>
        <p:spPr>
          <a:xfrm>
            <a:off x="509734" y="1529625"/>
            <a:ext cx="13171270" cy="359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 panose="02070309020205020404" pitchFamily="49" charset="0"/>
              <a:buChar char="o"/>
            </a:pP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Agregar un sistema de autenticación al sitio web, con el objetivo de que los usuarios con permisos de administrador puedan actualizar los productos y servicios mostrados; así como consultar la base de datos de clientes potenciales.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 panose="02070309020205020404" pitchFamily="49" charset="0"/>
              <a:buChar char="o"/>
            </a:pPr>
            <a:endParaRPr lang="es-MX" sz="2600" b="0" i="0" u="none" strike="noStrike" cap="none" dirty="0">
              <a:solidFill>
                <a:srgbClr val="2B303C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 panose="02070309020205020404" pitchFamily="49" charset="0"/>
              <a:buChar char="o"/>
            </a:pPr>
            <a:r>
              <a:rPr lang="es-MX" sz="2600" dirty="0">
                <a:solidFill>
                  <a:srgbClr val="2B303C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Agregar una sección en la que se incluyan artículos de interés para los practicantes de yoga.</a:t>
            </a:r>
            <a:endParaRPr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65010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4983" y="5004087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8;p18">
            <a:extLst>
              <a:ext uri="{FF2B5EF4-FFF2-40B4-BE49-F238E27FC236}">
                <a16:creationId xmlns:a16="http://schemas.microsoft.com/office/drawing/2014/main" id="{A56AF1C3-4221-46CA-A89E-52E33CB91A9E}"/>
              </a:ext>
            </a:extLst>
          </p:cNvPr>
          <p:cNvSpPr txBox="1"/>
          <p:nvPr/>
        </p:nvSpPr>
        <p:spPr>
          <a:xfrm rot="-5400000">
            <a:off x="14014927" y="4957781"/>
            <a:ext cx="921846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3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202</Words>
  <Application>Microsoft Office PowerPoint</Application>
  <PresentationFormat>Personalizado</PresentationFormat>
  <Paragraphs>33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Montserrat SemiBold</vt:lpstr>
      <vt:lpstr>Calibri</vt:lpstr>
      <vt:lpstr>Courier New</vt:lpstr>
      <vt:lpstr>Montserrat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Bolayna Alvarez</dc:creator>
  <cp:lastModifiedBy>Carolina Bolayna Alvarez</cp:lastModifiedBy>
  <cp:revision>33</cp:revision>
  <dcterms:modified xsi:type="dcterms:W3CDTF">2021-12-09T01:52:22Z</dcterms:modified>
</cp:coreProperties>
</file>