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00FF"/>
    <a:srgbClr val="000000"/>
    <a:srgbClr val="FF0000"/>
    <a:srgbClr val="FFFFFF"/>
    <a:srgbClr val="005293"/>
    <a:srgbClr val="0065BD"/>
    <a:srgbClr val="64A0C8"/>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87" autoAdjust="0"/>
    <p:restoredTop sz="93216" autoAdjust="0"/>
  </p:normalViewPr>
  <p:slideViewPr>
    <p:cSldViewPr snapToGrid="0">
      <p:cViewPr>
        <p:scale>
          <a:sx n="25" d="100"/>
          <a:sy n="25" d="100"/>
        </p:scale>
        <p:origin x="2296"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301C6-7EEA-E14D-A2EB-D86579570BB4}" type="datetimeFigureOut">
              <a:rPr lang="en-US" smtClean="0"/>
              <a:t>2/2/2020</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C99EF-C53D-6D4C-9400-C9DBA3054A78}" type="slidenum">
              <a:rPr lang="en-US" smtClean="0"/>
              <a:t>‹Nr.›</a:t>
            </a:fld>
            <a:endParaRPr lang="en-US"/>
          </a:p>
        </p:txBody>
      </p:sp>
    </p:spTree>
    <p:extLst>
      <p:ext uri="{BB962C8B-B14F-4D97-AF65-F5344CB8AC3E}">
        <p14:creationId xmlns:p14="http://schemas.microsoft.com/office/powerpoint/2010/main" val="130945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C99EF-C53D-6D4C-9400-C9DBA3054A78}" type="slidenum">
              <a:rPr lang="en-US" smtClean="0"/>
              <a:t>1</a:t>
            </a:fld>
            <a:endParaRPr lang="en-US"/>
          </a:p>
        </p:txBody>
      </p:sp>
    </p:spTree>
    <p:extLst>
      <p:ext uri="{BB962C8B-B14F-4D97-AF65-F5344CB8AC3E}">
        <p14:creationId xmlns:p14="http://schemas.microsoft.com/office/powerpoint/2010/main" val="4162742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34B2D814-C921-4685-A108-92E7946A142E}"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63553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4B2D814-C921-4685-A108-92E7946A142E}"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184996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4B2D814-C921-4685-A108-92E7946A142E}"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195027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4B2D814-C921-4685-A108-92E7946A142E}"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2179527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4B2D814-C921-4685-A108-92E7946A142E}"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301121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4B2D814-C921-4685-A108-92E7946A142E}"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25353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4B2D814-C921-4685-A108-92E7946A142E}" type="datetimeFigureOut">
              <a:rPr lang="en-US" smtClean="0"/>
              <a:t>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1922140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4B2D814-C921-4685-A108-92E7946A142E}" type="datetimeFigureOut">
              <a:rPr lang="en-US" smtClean="0"/>
              <a:t>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319367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2D814-C921-4685-A108-92E7946A142E}" type="datetimeFigureOut">
              <a:rPr lang="en-US" smtClean="0"/>
              <a:t>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1551029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34B2D814-C921-4685-A108-92E7946A142E}"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84488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34B2D814-C921-4685-A108-92E7946A142E}"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9542-8052-4C5E-99FB-4382C89C2F50}" type="slidenum">
              <a:rPr lang="en-US" smtClean="0"/>
              <a:t>‹Nr.›</a:t>
            </a:fld>
            <a:endParaRPr lang="en-US"/>
          </a:p>
        </p:txBody>
      </p:sp>
    </p:spTree>
    <p:extLst>
      <p:ext uri="{BB962C8B-B14F-4D97-AF65-F5344CB8AC3E}">
        <p14:creationId xmlns:p14="http://schemas.microsoft.com/office/powerpoint/2010/main" val="14301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4B2D814-C921-4685-A108-92E7946A142E}" type="datetimeFigureOut">
              <a:rPr lang="en-US" smtClean="0"/>
              <a:t>2/2/2020</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34A9542-8052-4C5E-99FB-4382C89C2F50}" type="slidenum">
              <a:rPr lang="en-US" smtClean="0"/>
              <a:t>‹Nr.›</a:t>
            </a:fld>
            <a:endParaRPr lang="en-US"/>
          </a:p>
        </p:txBody>
      </p:sp>
    </p:spTree>
    <p:extLst>
      <p:ext uri="{BB962C8B-B14F-4D97-AF65-F5344CB8AC3E}">
        <p14:creationId xmlns:p14="http://schemas.microsoft.com/office/powerpoint/2010/main" val="282772538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9" Type="http://schemas.openxmlformats.org/officeDocument/2006/relationships/image" Target="../media/image37.png"/><Relationship Id="rId21" Type="http://schemas.openxmlformats.org/officeDocument/2006/relationships/image" Target="../media/image19.svg"/><Relationship Id="rId34" Type="http://schemas.openxmlformats.org/officeDocument/2006/relationships/image" Target="../media/image32.png"/><Relationship Id="rId42" Type="http://schemas.openxmlformats.org/officeDocument/2006/relationships/image" Target="../media/image40.png"/><Relationship Id="rId47" Type="http://schemas.openxmlformats.org/officeDocument/2006/relationships/image" Target="../media/image45.png"/><Relationship Id="rId50" Type="http://schemas.openxmlformats.org/officeDocument/2006/relationships/image" Target="../media/image48.svg"/><Relationship Id="rId55" Type="http://schemas.microsoft.com/office/2007/relationships/hdphoto" Target="../media/hdphoto1.wdp"/><Relationship Id="rId63" Type="http://schemas.openxmlformats.org/officeDocument/2006/relationships/image" Target="../media/image60.png"/><Relationship Id="rId68" Type="http://schemas.openxmlformats.org/officeDocument/2006/relationships/image" Target="../media/image65.png"/><Relationship Id="rId76" Type="http://schemas.openxmlformats.org/officeDocument/2006/relationships/image" Target="../media/image73.png"/><Relationship Id="rId84" Type="http://schemas.openxmlformats.org/officeDocument/2006/relationships/image" Target="../media/image81.png"/><Relationship Id="rId7" Type="http://schemas.openxmlformats.org/officeDocument/2006/relationships/image" Target="../media/image5.svg"/><Relationship Id="rId71" Type="http://schemas.openxmlformats.org/officeDocument/2006/relationships/image" Target="../media/image68.png"/><Relationship Id="rId2" Type="http://schemas.openxmlformats.org/officeDocument/2006/relationships/notesSlide" Target="../notesSlides/notesSlide1.xml"/><Relationship Id="rId16" Type="http://schemas.openxmlformats.org/officeDocument/2006/relationships/image" Target="../media/image14.png"/><Relationship Id="rId29" Type="http://schemas.openxmlformats.org/officeDocument/2006/relationships/image" Target="../media/image27.png"/><Relationship Id="rId11" Type="http://schemas.openxmlformats.org/officeDocument/2006/relationships/image" Target="../media/image9.sv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45" Type="http://schemas.openxmlformats.org/officeDocument/2006/relationships/image" Target="../media/image43.png"/><Relationship Id="rId53" Type="http://schemas.openxmlformats.org/officeDocument/2006/relationships/image" Target="../media/image51.jpeg"/><Relationship Id="rId58" Type="http://schemas.openxmlformats.org/officeDocument/2006/relationships/image" Target="../media/image55.png"/><Relationship Id="rId66" Type="http://schemas.openxmlformats.org/officeDocument/2006/relationships/image" Target="../media/image63.png"/><Relationship Id="rId74" Type="http://schemas.openxmlformats.org/officeDocument/2006/relationships/image" Target="../media/image71.png"/><Relationship Id="rId79" Type="http://schemas.openxmlformats.org/officeDocument/2006/relationships/image" Target="../media/image76.png"/><Relationship Id="rId5" Type="http://schemas.openxmlformats.org/officeDocument/2006/relationships/image" Target="../media/image3.svg"/><Relationship Id="rId61" Type="http://schemas.openxmlformats.org/officeDocument/2006/relationships/image" Target="../media/image58.png"/><Relationship Id="rId82" Type="http://schemas.openxmlformats.org/officeDocument/2006/relationships/image" Target="../media/image79.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43" Type="http://schemas.openxmlformats.org/officeDocument/2006/relationships/image" Target="../media/image41.png"/><Relationship Id="rId48" Type="http://schemas.openxmlformats.org/officeDocument/2006/relationships/image" Target="../media/image46.svg"/><Relationship Id="rId56" Type="http://schemas.openxmlformats.org/officeDocument/2006/relationships/image" Target="../media/image53.png"/><Relationship Id="rId64" Type="http://schemas.openxmlformats.org/officeDocument/2006/relationships/image" Target="../media/image61.png"/><Relationship Id="rId69" Type="http://schemas.openxmlformats.org/officeDocument/2006/relationships/image" Target="../media/image66.png"/><Relationship Id="rId77" Type="http://schemas.openxmlformats.org/officeDocument/2006/relationships/image" Target="../media/image74.png"/><Relationship Id="rId8" Type="http://schemas.openxmlformats.org/officeDocument/2006/relationships/image" Target="../media/image6.png"/><Relationship Id="rId51" Type="http://schemas.openxmlformats.org/officeDocument/2006/relationships/image" Target="../media/image49.png"/><Relationship Id="rId72" Type="http://schemas.openxmlformats.org/officeDocument/2006/relationships/image" Target="../media/image69.png"/><Relationship Id="rId80" Type="http://schemas.openxmlformats.org/officeDocument/2006/relationships/image" Target="../media/image77.png"/><Relationship Id="rId85" Type="http://schemas.openxmlformats.org/officeDocument/2006/relationships/image" Target="../media/image82.sv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 Id="rId46" Type="http://schemas.openxmlformats.org/officeDocument/2006/relationships/image" Target="../media/image44.png"/><Relationship Id="rId59" Type="http://schemas.openxmlformats.org/officeDocument/2006/relationships/image" Target="../media/image56.png"/><Relationship Id="rId67" Type="http://schemas.openxmlformats.org/officeDocument/2006/relationships/image" Target="../media/image64.png"/><Relationship Id="rId20" Type="http://schemas.openxmlformats.org/officeDocument/2006/relationships/image" Target="../media/image18.png"/><Relationship Id="rId41" Type="http://schemas.openxmlformats.org/officeDocument/2006/relationships/image" Target="../media/image39.png"/><Relationship Id="rId54" Type="http://schemas.openxmlformats.org/officeDocument/2006/relationships/image" Target="../media/image52.png"/><Relationship Id="rId62" Type="http://schemas.openxmlformats.org/officeDocument/2006/relationships/image" Target="../media/image59.png"/><Relationship Id="rId70" Type="http://schemas.openxmlformats.org/officeDocument/2006/relationships/image" Target="../media/image67.png"/><Relationship Id="rId75" Type="http://schemas.openxmlformats.org/officeDocument/2006/relationships/image" Target="../media/image72.png"/><Relationship Id="rId83" Type="http://schemas.openxmlformats.org/officeDocument/2006/relationships/image" Target="../media/image80.png"/><Relationship Id="rId1" Type="http://schemas.openxmlformats.org/officeDocument/2006/relationships/slideLayout" Target="../slideLayouts/slideLayout1.xml"/><Relationship Id="rId6"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49" Type="http://schemas.openxmlformats.org/officeDocument/2006/relationships/image" Target="../media/image47.png"/><Relationship Id="rId57" Type="http://schemas.openxmlformats.org/officeDocument/2006/relationships/image" Target="../media/image54.png"/><Relationship Id="rId10" Type="http://schemas.openxmlformats.org/officeDocument/2006/relationships/image" Target="../media/image8.png"/><Relationship Id="rId31" Type="http://schemas.openxmlformats.org/officeDocument/2006/relationships/image" Target="../media/image29.png"/><Relationship Id="rId44" Type="http://schemas.openxmlformats.org/officeDocument/2006/relationships/image" Target="../media/image42.png"/><Relationship Id="rId52" Type="http://schemas.openxmlformats.org/officeDocument/2006/relationships/image" Target="../media/image50.svg"/><Relationship Id="rId60" Type="http://schemas.openxmlformats.org/officeDocument/2006/relationships/image" Target="../media/image57.png"/><Relationship Id="rId65" Type="http://schemas.openxmlformats.org/officeDocument/2006/relationships/image" Target="../media/image62.png"/><Relationship Id="rId73" Type="http://schemas.openxmlformats.org/officeDocument/2006/relationships/image" Target="../media/image70.png"/><Relationship Id="rId78" Type="http://schemas.openxmlformats.org/officeDocument/2006/relationships/image" Target="../media/image75.png"/><Relationship Id="rId81" Type="http://schemas.openxmlformats.org/officeDocument/2006/relationships/image" Target="../media/image7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9" name="Gruppieren 30">
            <a:extLst>
              <a:ext uri="{FF2B5EF4-FFF2-40B4-BE49-F238E27FC236}">
                <a16:creationId xmlns:a16="http://schemas.microsoft.com/office/drawing/2014/main" id="{2EAEB67C-F783-D846-8C7A-89B1C61BAD31}"/>
              </a:ext>
            </a:extLst>
          </p:cNvPr>
          <p:cNvGrpSpPr/>
          <p:nvPr/>
        </p:nvGrpSpPr>
        <p:grpSpPr>
          <a:xfrm>
            <a:off x="15307177" y="4208901"/>
            <a:ext cx="14732830" cy="3975765"/>
            <a:chOff x="487680" y="6633686"/>
            <a:chExt cx="19994880" cy="12629674"/>
          </a:xfrm>
        </p:grpSpPr>
        <p:sp>
          <p:nvSpPr>
            <p:cNvPr id="260" name="Abgerundetes Rechteck 31">
              <a:extLst>
                <a:ext uri="{FF2B5EF4-FFF2-40B4-BE49-F238E27FC236}">
                  <a16:creationId xmlns:a16="http://schemas.microsoft.com/office/drawing/2014/main" id="{F72D3CDA-A267-6A45-B1E1-72BFDCDBBB97}"/>
                </a:ext>
              </a:extLst>
            </p:cNvPr>
            <p:cNvSpPr/>
            <p:nvPr/>
          </p:nvSpPr>
          <p:spPr>
            <a:xfrm>
              <a:off x="487680" y="6633686"/>
              <a:ext cx="19994880" cy="12629674"/>
            </a:xfrm>
            <a:prstGeom prst="roundRect">
              <a:avLst>
                <a:gd name="adj" fmla="val 2292"/>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Related Work</a:t>
              </a:r>
            </a:p>
          </p:txBody>
        </p:sp>
        <p:sp>
          <p:nvSpPr>
            <p:cNvPr id="261" name="Abgerundetes Rechteck 32">
              <a:extLst>
                <a:ext uri="{FF2B5EF4-FFF2-40B4-BE49-F238E27FC236}">
                  <a16:creationId xmlns:a16="http://schemas.microsoft.com/office/drawing/2014/main" id="{26D38E34-E710-5446-82BE-34D391D7D161}"/>
                </a:ext>
              </a:extLst>
            </p:cNvPr>
            <p:cNvSpPr/>
            <p:nvPr/>
          </p:nvSpPr>
          <p:spPr>
            <a:xfrm>
              <a:off x="660401" y="8866716"/>
              <a:ext cx="19649439" cy="10049205"/>
            </a:xfrm>
            <a:prstGeom prst="roundRect">
              <a:avLst>
                <a:gd name="adj" fmla="val 29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grpSp>
      <p:sp>
        <p:nvSpPr>
          <p:cNvPr id="198" name="Abgerundetes Rechteck 31">
            <a:extLst>
              <a:ext uri="{FF2B5EF4-FFF2-40B4-BE49-F238E27FC236}">
                <a16:creationId xmlns:a16="http://schemas.microsoft.com/office/drawing/2014/main" id="{16855189-180B-3343-B77F-0CC27C4B83C6}"/>
              </a:ext>
            </a:extLst>
          </p:cNvPr>
          <p:cNvSpPr/>
          <p:nvPr/>
        </p:nvSpPr>
        <p:spPr>
          <a:xfrm>
            <a:off x="15307177" y="8386969"/>
            <a:ext cx="14732830" cy="8368378"/>
          </a:xfrm>
          <a:prstGeom prst="roundRect">
            <a:avLst>
              <a:gd name="adj" fmla="val 826"/>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Latent Space Video Generation (LSVG)</a:t>
            </a:r>
          </a:p>
        </p:txBody>
      </p:sp>
      <p:sp>
        <p:nvSpPr>
          <p:cNvPr id="199" name="Abgerundetes Rechteck 32">
            <a:extLst>
              <a:ext uri="{FF2B5EF4-FFF2-40B4-BE49-F238E27FC236}">
                <a16:creationId xmlns:a16="http://schemas.microsoft.com/office/drawing/2014/main" id="{B5429F49-2E82-3540-9661-5E018075AB7A}"/>
              </a:ext>
            </a:extLst>
          </p:cNvPr>
          <p:cNvSpPr/>
          <p:nvPr/>
        </p:nvSpPr>
        <p:spPr>
          <a:xfrm>
            <a:off x="15434443" y="9110077"/>
            <a:ext cx="14478299" cy="7532810"/>
          </a:xfrm>
          <a:prstGeom prst="roundRect">
            <a:avLst>
              <a:gd name="adj" fmla="val 13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sp>
        <p:nvSpPr>
          <p:cNvPr id="184" name="Abgerundetes Rechteck 31">
            <a:extLst>
              <a:ext uri="{FF2B5EF4-FFF2-40B4-BE49-F238E27FC236}">
                <a16:creationId xmlns:a16="http://schemas.microsoft.com/office/drawing/2014/main" id="{05082EE6-A033-FF48-B0D3-E7069FEF0D3F}"/>
              </a:ext>
            </a:extLst>
          </p:cNvPr>
          <p:cNvSpPr/>
          <p:nvPr/>
        </p:nvSpPr>
        <p:spPr>
          <a:xfrm>
            <a:off x="258703" y="18968979"/>
            <a:ext cx="14732830" cy="21159099"/>
          </a:xfrm>
          <a:prstGeom prst="roundRect">
            <a:avLst>
              <a:gd name="adj" fmla="val 687"/>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20" dirty="0">
                <a:solidFill>
                  <a:schemeClr val="bg1"/>
                </a:solidFill>
                <a:latin typeface="Raleway" panose="020B0503030101060003" pitchFamily="34" charset="77"/>
              </a:rPr>
              <a:t>Incorporating Depth - Results</a:t>
            </a:r>
          </a:p>
        </p:txBody>
      </p:sp>
      <p:sp>
        <p:nvSpPr>
          <p:cNvPr id="185" name="Abgerundetes Rechteck 32">
            <a:extLst>
              <a:ext uri="{FF2B5EF4-FFF2-40B4-BE49-F238E27FC236}">
                <a16:creationId xmlns:a16="http://schemas.microsoft.com/office/drawing/2014/main" id="{65784C93-BE70-F34E-BC6B-90ADF83981A2}"/>
              </a:ext>
            </a:extLst>
          </p:cNvPr>
          <p:cNvSpPr/>
          <p:nvPr/>
        </p:nvSpPr>
        <p:spPr>
          <a:xfrm>
            <a:off x="385969" y="19708153"/>
            <a:ext cx="14478299" cy="20303667"/>
          </a:xfrm>
          <a:prstGeom prst="roundRect">
            <a:avLst>
              <a:gd name="adj" fmla="val 80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grpSp>
        <p:nvGrpSpPr>
          <p:cNvPr id="17" name="Group 16">
            <a:extLst>
              <a:ext uri="{FF2B5EF4-FFF2-40B4-BE49-F238E27FC236}">
                <a16:creationId xmlns:a16="http://schemas.microsoft.com/office/drawing/2014/main" id="{564F603C-5DC9-1840-B49A-F0C62D6AB6F9}"/>
              </a:ext>
            </a:extLst>
          </p:cNvPr>
          <p:cNvGrpSpPr/>
          <p:nvPr/>
        </p:nvGrpSpPr>
        <p:grpSpPr>
          <a:xfrm>
            <a:off x="5905136" y="560734"/>
            <a:ext cx="18464940" cy="2714383"/>
            <a:chOff x="8651279" y="9416272"/>
            <a:chExt cx="19543731" cy="3746725"/>
          </a:xfrm>
        </p:grpSpPr>
        <p:grpSp>
          <p:nvGrpSpPr>
            <p:cNvPr id="15" name="Group 14">
              <a:extLst>
                <a:ext uri="{FF2B5EF4-FFF2-40B4-BE49-F238E27FC236}">
                  <a16:creationId xmlns:a16="http://schemas.microsoft.com/office/drawing/2014/main" id="{0D0E2412-EEDD-A544-97F8-E1D60780B74E}"/>
                </a:ext>
              </a:extLst>
            </p:cNvPr>
            <p:cNvGrpSpPr/>
            <p:nvPr/>
          </p:nvGrpSpPr>
          <p:grpSpPr>
            <a:xfrm>
              <a:off x="8651279" y="9416272"/>
              <a:ext cx="19543731" cy="2685610"/>
              <a:chOff x="8651279" y="9416272"/>
              <a:chExt cx="19543731" cy="2685610"/>
            </a:xfrm>
          </p:grpSpPr>
          <p:sp>
            <p:nvSpPr>
              <p:cNvPr id="13" name="Rechteck 12"/>
              <p:cNvSpPr/>
              <p:nvPr/>
            </p:nvSpPr>
            <p:spPr>
              <a:xfrm>
                <a:off x="8651279" y="11294703"/>
                <a:ext cx="18966429" cy="807179"/>
              </a:xfrm>
              <a:prstGeom prst="rect">
                <a:avLst/>
              </a:prstGeom>
            </p:spPr>
            <p:txBody>
              <a:bodyPr wrap="square">
                <a:spAutoFit/>
              </a:bodyPr>
              <a:lstStyle/>
              <a:p>
                <a:pPr algn="ctr"/>
                <a:r>
                  <a:rPr lang="en-US" sz="3200" dirty="0">
                    <a:latin typeface="Raleway" panose="020B0503030101060003" pitchFamily="34" charset="77"/>
                  </a:rPr>
                  <a:t>Michael </a:t>
                </a:r>
                <a:r>
                  <a:rPr lang="en-US" sz="3200" dirty="0" err="1">
                    <a:latin typeface="Raleway" panose="020B0503030101060003" pitchFamily="34" charset="77"/>
                  </a:rPr>
                  <a:t>Gentner</a:t>
                </a:r>
                <a:r>
                  <a:rPr lang="en-US" sz="3200" dirty="0">
                    <a:latin typeface="Raleway" panose="020B0503030101060003" pitchFamily="34" charset="77"/>
                  </a:rPr>
                  <a:t>          Lars Carius</a:t>
                </a:r>
                <a:endParaRPr lang="en-US" sz="3200" baseline="30000" dirty="0">
                  <a:latin typeface="Raleway" panose="020B0503030101060003" pitchFamily="34" charset="77"/>
                </a:endParaRPr>
              </a:p>
            </p:txBody>
          </p:sp>
          <p:sp>
            <p:nvSpPr>
              <p:cNvPr id="4" name="Rechteck 3"/>
              <p:cNvSpPr/>
              <p:nvPr/>
            </p:nvSpPr>
            <p:spPr>
              <a:xfrm>
                <a:off x="9228581" y="9416272"/>
                <a:ext cx="18966429" cy="2676436"/>
              </a:xfrm>
              <a:prstGeom prst="rect">
                <a:avLst/>
              </a:prstGeom>
            </p:spPr>
            <p:txBody>
              <a:bodyPr wrap="square">
                <a:spAutoFit/>
              </a:bodyPr>
              <a:lstStyle/>
              <a:p>
                <a:pPr algn="ctr"/>
                <a:r>
                  <a:rPr lang="en-GB" sz="6000" b="1" dirty="0">
                    <a:latin typeface="Raleway" panose="020B0503030101060003" pitchFamily="34" charset="77"/>
                  </a:rPr>
                  <a:t>Improving State-of-the-Art GAN Video Synthesis</a:t>
                </a:r>
                <a:endParaRPr lang="en-US" sz="6000" dirty="0">
                  <a:latin typeface="Raleway" panose="020B0503030101060003" pitchFamily="34" charset="77"/>
                </a:endParaRPr>
              </a:p>
            </p:txBody>
          </p:sp>
        </p:grpSp>
        <p:sp>
          <p:nvSpPr>
            <p:cNvPr id="14" name="Rechteck 13"/>
            <p:cNvSpPr/>
            <p:nvPr/>
          </p:nvSpPr>
          <p:spPr>
            <a:xfrm>
              <a:off x="9228581" y="12355819"/>
              <a:ext cx="18966429" cy="807178"/>
            </a:xfrm>
            <a:prstGeom prst="rect">
              <a:avLst/>
            </a:prstGeom>
          </p:spPr>
          <p:txBody>
            <a:bodyPr wrap="square">
              <a:spAutoFit/>
            </a:bodyPr>
            <a:lstStyle/>
            <a:p>
              <a:pPr algn="ctr"/>
              <a:r>
                <a:rPr lang="en-US" sz="3200" i="1" dirty="0">
                  <a:latin typeface="Raleway" panose="020B0503030101060003" pitchFamily="34" charset="77"/>
                </a:rPr>
                <a:t>Advanced Deep Learning for Computer Vision (IN2364)</a:t>
              </a:r>
            </a:p>
          </p:txBody>
        </p:sp>
      </p:grpSp>
      <p:grpSp>
        <p:nvGrpSpPr>
          <p:cNvPr id="31" name="Gruppieren 30"/>
          <p:cNvGrpSpPr/>
          <p:nvPr/>
        </p:nvGrpSpPr>
        <p:grpSpPr>
          <a:xfrm>
            <a:off x="258703" y="4208901"/>
            <a:ext cx="14732830" cy="4220366"/>
            <a:chOff x="487680" y="6633686"/>
            <a:chExt cx="19994880" cy="12629674"/>
          </a:xfrm>
        </p:grpSpPr>
        <p:sp>
          <p:nvSpPr>
            <p:cNvPr id="32" name="Abgerundetes Rechteck 31"/>
            <p:cNvSpPr/>
            <p:nvPr/>
          </p:nvSpPr>
          <p:spPr>
            <a:xfrm>
              <a:off x="487680" y="6633686"/>
              <a:ext cx="19994880" cy="12629674"/>
            </a:xfrm>
            <a:prstGeom prst="roundRect">
              <a:avLst>
                <a:gd name="adj" fmla="val 1380"/>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Abstract</a:t>
              </a:r>
            </a:p>
          </p:txBody>
        </p:sp>
        <p:sp>
          <p:nvSpPr>
            <p:cNvPr id="33" name="Abgerundetes Rechteck 32"/>
            <p:cNvSpPr/>
            <p:nvPr/>
          </p:nvSpPr>
          <p:spPr>
            <a:xfrm>
              <a:off x="660401" y="8737293"/>
              <a:ext cx="19649439" cy="10226847"/>
            </a:xfrm>
            <a:prstGeom prst="roundRect">
              <a:avLst>
                <a:gd name="adj" fmla="val 29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solidFill>
                  <a:schemeClr val="tx1"/>
                </a:solidFill>
                <a:latin typeface="Raleway" panose="020B0503030101060003" pitchFamily="34" charset="77"/>
              </a:endParaRPr>
            </a:p>
          </p:txBody>
        </p:sp>
      </p:grpSp>
      <p:sp>
        <p:nvSpPr>
          <p:cNvPr id="132" name="Textfeld 131"/>
          <p:cNvSpPr txBox="1"/>
          <p:nvPr/>
        </p:nvSpPr>
        <p:spPr>
          <a:xfrm>
            <a:off x="258702" y="40188037"/>
            <a:ext cx="16196756" cy="2585323"/>
          </a:xfrm>
          <a:prstGeom prst="rect">
            <a:avLst/>
          </a:prstGeom>
          <a:noFill/>
        </p:spPr>
        <p:txBody>
          <a:bodyPr wrap="square" rtlCol="0">
            <a:spAutoFit/>
          </a:bodyPr>
          <a:lstStyle/>
          <a:p>
            <a:r>
              <a:rPr lang="en-US" sz="2700" b="1" dirty="0">
                <a:latin typeface="Raleway" panose="020B0503030101060003" pitchFamily="34" charset="77"/>
              </a:rPr>
              <a:t>References</a:t>
            </a:r>
            <a:endParaRPr lang="en-US" sz="2700" dirty="0">
              <a:latin typeface="Raleway" panose="020B0503030101060003" pitchFamily="34" charset="77"/>
            </a:endParaRPr>
          </a:p>
          <a:p>
            <a:r>
              <a:rPr lang="en-US" sz="2700" dirty="0">
                <a:latin typeface="Raleway" panose="020B0503030101060003" pitchFamily="34" charset="77"/>
              </a:rPr>
              <a:t>[1] Adversarial Video Generation on Complex Datasets. </a:t>
            </a:r>
            <a:r>
              <a:rPr lang="en-US" sz="2700" i="1" dirty="0">
                <a:latin typeface="Raleway" panose="020B0503030101060003" pitchFamily="34" charset="77"/>
              </a:rPr>
              <a:t>Clark et al., 2019.</a:t>
            </a:r>
          </a:p>
          <a:p>
            <a:r>
              <a:rPr lang="en-US" sz="2700" dirty="0">
                <a:latin typeface="Raleway" panose="020B0503030101060003" pitchFamily="34" charset="77"/>
              </a:rPr>
              <a:t>[2] </a:t>
            </a:r>
            <a:r>
              <a:rPr lang="en-GB" sz="2700" dirty="0">
                <a:latin typeface="Raleway" panose="020B0503030101060003" pitchFamily="34" charset="77"/>
              </a:rPr>
              <a:t>Progressive growing of GANs for improved quality, stability, and variation. </a:t>
            </a:r>
            <a:r>
              <a:rPr lang="en-GB" sz="2700" i="1" dirty="0" err="1">
                <a:latin typeface="Raleway" panose="020B0503030101060003" pitchFamily="34" charset="77"/>
              </a:rPr>
              <a:t>Karras</a:t>
            </a:r>
            <a:r>
              <a:rPr lang="en-GB" sz="2700" dirty="0">
                <a:latin typeface="Raleway" panose="020B0503030101060003" pitchFamily="34" charset="77"/>
              </a:rPr>
              <a:t> </a:t>
            </a:r>
            <a:r>
              <a:rPr lang="en-US" sz="2700" i="1" dirty="0">
                <a:latin typeface="Raleway" panose="020B0503030101060003" pitchFamily="34" charset="77"/>
              </a:rPr>
              <a:t>et al., </a:t>
            </a:r>
            <a:r>
              <a:rPr lang="en-GB" sz="2700" i="1" dirty="0">
                <a:latin typeface="Raleway" panose="020B0503030101060003" pitchFamily="34" charset="77"/>
              </a:rPr>
              <a:t>ICLR 2018</a:t>
            </a:r>
            <a:r>
              <a:rPr lang="en-US" sz="2700" i="1" dirty="0">
                <a:latin typeface="Raleway" panose="020B0503030101060003" pitchFamily="34" charset="77"/>
              </a:rPr>
              <a:t>.</a:t>
            </a:r>
          </a:p>
          <a:p>
            <a:r>
              <a:rPr lang="en-US" sz="2700" dirty="0">
                <a:latin typeface="Raleway" panose="020B0503030101060003" pitchFamily="34" charset="77"/>
              </a:rPr>
              <a:t>[3]</a:t>
            </a:r>
            <a:r>
              <a:rPr lang="en-GB" sz="2700" i="1" dirty="0">
                <a:latin typeface="Raleway" panose="020B0503030101060003" pitchFamily="34" charset="77"/>
              </a:rPr>
              <a:t> </a:t>
            </a:r>
            <a:r>
              <a:rPr lang="en-GB" sz="2700" dirty="0" err="1">
                <a:latin typeface="Raleway" panose="020B0503030101060003" pitchFamily="34" charset="77"/>
              </a:rPr>
              <a:t>Futuregan</a:t>
            </a:r>
            <a:r>
              <a:rPr lang="en-GB" sz="2700" dirty="0">
                <a:latin typeface="Raleway" panose="020B0503030101060003" pitchFamily="34" charset="77"/>
              </a:rPr>
              <a:t>: Anticipating the Future Frames of Video Sequences Using </a:t>
            </a:r>
            <a:r>
              <a:rPr lang="en-GB" sz="2700" dirty="0" err="1">
                <a:latin typeface="Raleway" panose="020B0503030101060003" pitchFamily="34" charset="77"/>
              </a:rPr>
              <a:t>Spatio</a:t>
            </a:r>
            <a:r>
              <a:rPr lang="en-GB" sz="2700" dirty="0">
                <a:latin typeface="Raleway" panose="020B0503030101060003" pitchFamily="34" charset="77"/>
              </a:rPr>
              <a:t>-Temporal 3D Convolutions in Progressively Growing </a:t>
            </a:r>
            <a:r>
              <a:rPr lang="en-GB" sz="2700" dirty="0" err="1">
                <a:latin typeface="Raleway" panose="020B0503030101060003" pitchFamily="34" charset="77"/>
              </a:rPr>
              <a:t>Gans</a:t>
            </a:r>
            <a:r>
              <a:rPr lang="en-GB" sz="2700" dirty="0">
                <a:latin typeface="Raleway" panose="020B0503030101060003" pitchFamily="34" charset="77"/>
              </a:rPr>
              <a:t>.</a:t>
            </a:r>
            <a:r>
              <a:rPr lang="en-US" sz="2700" dirty="0">
                <a:latin typeface="Raleway" panose="020B0503030101060003" pitchFamily="34" charset="77"/>
              </a:rPr>
              <a:t> </a:t>
            </a:r>
            <a:r>
              <a:rPr lang="en-US" sz="2700" i="1" dirty="0">
                <a:latin typeface="Raleway" panose="020B0503030101060003" pitchFamily="34" charset="77"/>
              </a:rPr>
              <a:t>Aigner et al., ISPRS 2019.</a:t>
            </a:r>
          </a:p>
          <a:p>
            <a:r>
              <a:rPr lang="en-US" sz="2700" dirty="0">
                <a:latin typeface="Raleway" panose="020B0503030101060003" pitchFamily="34" charset="77"/>
              </a:rPr>
              <a:t>[4] </a:t>
            </a:r>
            <a:r>
              <a:rPr lang="en-GB" sz="2700" dirty="0">
                <a:latin typeface="Raleway" panose="020B0503030101060003" pitchFamily="34" charset="77"/>
              </a:rPr>
              <a:t>Progressive growing of GANs for improved quality, stability, and variation</a:t>
            </a:r>
            <a:r>
              <a:rPr lang="en-US" sz="2700" dirty="0">
                <a:latin typeface="Raleway" panose="020B0503030101060003" pitchFamily="34" charset="77"/>
              </a:rPr>
              <a:t>.</a:t>
            </a:r>
            <a:r>
              <a:rPr lang="en-US" sz="2700" i="1" dirty="0">
                <a:latin typeface="Raleway" panose="020B0503030101060003" pitchFamily="34" charset="77"/>
              </a:rPr>
              <a:t> </a:t>
            </a:r>
            <a:r>
              <a:rPr lang="en-US" sz="2700" i="1" dirty="0" err="1">
                <a:latin typeface="Raleway" panose="020B0503030101060003" pitchFamily="34" charset="77"/>
              </a:rPr>
              <a:t>Karras</a:t>
            </a:r>
            <a:r>
              <a:rPr lang="en-US" sz="2700" i="1" dirty="0">
                <a:latin typeface="Raleway" panose="020B0503030101060003" pitchFamily="34" charset="77"/>
              </a:rPr>
              <a:t> et al., ICLR 2018.</a:t>
            </a:r>
          </a:p>
        </p:txBody>
      </p:sp>
      <p:pic>
        <p:nvPicPr>
          <p:cNvPr id="16" name="Picture 15">
            <a:extLst>
              <a:ext uri="{FF2B5EF4-FFF2-40B4-BE49-F238E27FC236}">
                <a16:creationId xmlns:a16="http://schemas.microsoft.com/office/drawing/2014/main" id="{98A49CF8-B262-6E4B-8CA1-3454C5E719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503" y="560734"/>
            <a:ext cx="4931550" cy="1659819"/>
          </a:xfrm>
          <a:prstGeom prst="rect">
            <a:avLst/>
          </a:prstGeom>
        </p:spPr>
      </p:pic>
      <p:sp>
        <p:nvSpPr>
          <p:cNvPr id="215" name="Abgerundetes Rechteck 31">
            <a:extLst>
              <a:ext uri="{FF2B5EF4-FFF2-40B4-BE49-F238E27FC236}">
                <a16:creationId xmlns:a16="http://schemas.microsoft.com/office/drawing/2014/main" id="{870A3008-478A-B248-B9FB-D3BF9BC98418}"/>
              </a:ext>
            </a:extLst>
          </p:cNvPr>
          <p:cNvSpPr/>
          <p:nvPr/>
        </p:nvSpPr>
        <p:spPr>
          <a:xfrm>
            <a:off x="258702" y="8640955"/>
            <a:ext cx="14732830" cy="10143084"/>
          </a:xfrm>
          <a:prstGeom prst="roundRect">
            <a:avLst>
              <a:gd name="adj" fmla="val 671"/>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Incorporating Depth</a:t>
            </a:r>
          </a:p>
        </p:txBody>
      </p:sp>
      <p:sp>
        <p:nvSpPr>
          <p:cNvPr id="216" name="Abgerundetes Rechteck 32">
            <a:extLst>
              <a:ext uri="{FF2B5EF4-FFF2-40B4-BE49-F238E27FC236}">
                <a16:creationId xmlns:a16="http://schemas.microsoft.com/office/drawing/2014/main" id="{2A2B1F1C-8B52-FD42-8834-B5C4F4AE573A}"/>
              </a:ext>
            </a:extLst>
          </p:cNvPr>
          <p:cNvSpPr/>
          <p:nvPr/>
        </p:nvSpPr>
        <p:spPr>
          <a:xfrm>
            <a:off x="385968" y="9347866"/>
            <a:ext cx="14478299" cy="9308339"/>
          </a:xfrm>
          <a:prstGeom prst="roundRect">
            <a:avLst>
              <a:gd name="adj" fmla="val 11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grpSp>
        <p:nvGrpSpPr>
          <p:cNvPr id="51" name="Gruppieren 30">
            <a:extLst>
              <a:ext uri="{FF2B5EF4-FFF2-40B4-BE49-F238E27FC236}">
                <a16:creationId xmlns:a16="http://schemas.microsoft.com/office/drawing/2014/main" id="{C8A1715E-D5FD-744A-9395-5AE391178176}"/>
              </a:ext>
            </a:extLst>
          </p:cNvPr>
          <p:cNvGrpSpPr/>
          <p:nvPr/>
        </p:nvGrpSpPr>
        <p:grpSpPr>
          <a:xfrm>
            <a:off x="15307177" y="16997978"/>
            <a:ext cx="14732830" cy="5950434"/>
            <a:chOff x="487680" y="6633686"/>
            <a:chExt cx="19994880" cy="12629674"/>
          </a:xfrm>
        </p:grpSpPr>
        <p:sp>
          <p:nvSpPr>
            <p:cNvPr id="52" name="Abgerundetes Rechteck 31">
              <a:extLst>
                <a:ext uri="{FF2B5EF4-FFF2-40B4-BE49-F238E27FC236}">
                  <a16:creationId xmlns:a16="http://schemas.microsoft.com/office/drawing/2014/main" id="{F54E9B1F-F557-484D-9F85-A0BB9CAD1F99}"/>
                </a:ext>
              </a:extLst>
            </p:cNvPr>
            <p:cNvSpPr/>
            <p:nvPr/>
          </p:nvSpPr>
          <p:spPr>
            <a:xfrm>
              <a:off x="487680" y="6633686"/>
              <a:ext cx="19994880" cy="12629674"/>
            </a:xfrm>
            <a:prstGeom prst="roundRect">
              <a:avLst>
                <a:gd name="adj" fmla="val 826"/>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err="1">
                  <a:solidFill>
                    <a:schemeClr val="bg1"/>
                  </a:solidFill>
                  <a:latin typeface="Raleway" panose="020B0503030101060003" pitchFamily="34" charset="77"/>
                </a:rPr>
                <a:t>Backprojection</a:t>
              </a:r>
              <a:endParaRPr lang="en-US" sz="3819" dirty="0">
                <a:solidFill>
                  <a:schemeClr val="bg1"/>
                </a:solidFill>
                <a:latin typeface="Raleway" panose="020B0503030101060003" pitchFamily="34" charset="77"/>
              </a:endParaRPr>
            </a:p>
          </p:txBody>
        </p:sp>
        <p:sp>
          <p:nvSpPr>
            <p:cNvPr id="53" name="Abgerundetes Rechteck 32">
              <a:extLst>
                <a:ext uri="{FF2B5EF4-FFF2-40B4-BE49-F238E27FC236}">
                  <a16:creationId xmlns:a16="http://schemas.microsoft.com/office/drawing/2014/main" id="{AAAD37D7-E537-C947-9301-9EBAB0EB8844}"/>
                </a:ext>
              </a:extLst>
            </p:cNvPr>
            <p:cNvSpPr/>
            <p:nvPr/>
          </p:nvSpPr>
          <p:spPr>
            <a:xfrm>
              <a:off x="660401" y="8122039"/>
              <a:ext cx="19649439" cy="10850633"/>
            </a:xfrm>
            <a:prstGeom prst="roundRect">
              <a:avLst>
                <a:gd name="adj" fmla="val 13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grpSp>
      <p:pic>
        <p:nvPicPr>
          <p:cNvPr id="23" name="Grafik 22">
            <a:extLst>
              <a:ext uri="{FF2B5EF4-FFF2-40B4-BE49-F238E27FC236}">
                <a16:creationId xmlns:a16="http://schemas.microsoft.com/office/drawing/2014/main" id="{3D3302F3-8AD5-4E03-9E04-2DFF3A59CD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848" y="33686434"/>
            <a:ext cx="11897087" cy="2266111"/>
          </a:xfrm>
          <a:prstGeom prst="rect">
            <a:avLst/>
          </a:prstGeom>
        </p:spPr>
      </p:pic>
      <p:sp>
        <p:nvSpPr>
          <p:cNvPr id="57" name="Textfeld 171">
            <a:extLst>
              <a:ext uri="{FF2B5EF4-FFF2-40B4-BE49-F238E27FC236}">
                <a16:creationId xmlns:a16="http://schemas.microsoft.com/office/drawing/2014/main" id="{131AA170-7249-4790-80BC-CE7C02C69F2A}"/>
              </a:ext>
            </a:extLst>
          </p:cNvPr>
          <p:cNvSpPr txBox="1"/>
          <p:nvPr/>
        </p:nvSpPr>
        <p:spPr>
          <a:xfrm>
            <a:off x="563503" y="22706195"/>
            <a:ext cx="3509896" cy="440570"/>
          </a:xfrm>
          <a:prstGeom prst="rect">
            <a:avLst/>
          </a:prstGeom>
          <a:noFill/>
        </p:spPr>
        <p:txBody>
          <a:bodyPr wrap="square" rtlCol="0">
            <a:spAutoFit/>
          </a:bodyPr>
          <a:lstStyle/>
          <a:p>
            <a:r>
              <a:rPr lang="en-US" sz="2263" dirty="0">
                <a:latin typeface="Raleway" panose="020B0503030101060003" pitchFamily="34" charset="77"/>
              </a:rPr>
              <a:t>Ground truth</a:t>
            </a:r>
          </a:p>
        </p:txBody>
      </p:sp>
      <p:sp>
        <p:nvSpPr>
          <p:cNvPr id="58" name="Textfeld 171">
            <a:extLst>
              <a:ext uri="{FF2B5EF4-FFF2-40B4-BE49-F238E27FC236}">
                <a16:creationId xmlns:a16="http://schemas.microsoft.com/office/drawing/2014/main" id="{B86CBC39-577E-445E-8724-2AA38ECED9F1}"/>
              </a:ext>
            </a:extLst>
          </p:cNvPr>
          <p:cNvSpPr txBox="1"/>
          <p:nvPr/>
        </p:nvSpPr>
        <p:spPr>
          <a:xfrm>
            <a:off x="563503" y="25013198"/>
            <a:ext cx="3509896" cy="440570"/>
          </a:xfrm>
          <a:prstGeom prst="rect">
            <a:avLst/>
          </a:prstGeom>
          <a:noFill/>
        </p:spPr>
        <p:txBody>
          <a:bodyPr wrap="square" rtlCol="0">
            <a:spAutoFit/>
          </a:bodyPr>
          <a:lstStyle/>
          <a:p>
            <a:r>
              <a:rPr lang="en-US" sz="2263" dirty="0">
                <a:latin typeface="Raleway" panose="020B0503030101060003" pitchFamily="34" charset="77"/>
              </a:rPr>
              <a:t>RGB </a:t>
            </a:r>
            <a:r>
              <a:rPr lang="en-US" sz="2263" dirty="0">
                <a:latin typeface="Raleway" panose="020B0503030101060003" pitchFamily="34" charset="77"/>
                <a:sym typeface="Wingdings" panose="05000000000000000000" pitchFamily="2" charset="2"/>
              </a:rPr>
              <a:t> RGB</a:t>
            </a:r>
            <a:endParaRPr lang="en-US" sz="2263" dirty="0">
              <a:latin typeface="Raleway" panose="020B0503030101060003" pitchFamily="34" charset="77"/>
            </a:endParaRPr>
          </a:p>
        </p:txBody>
      </p:sp>
      <p:sp>
        <p:nvSpPr>
          <p:cNvPr id="59" name="Textfeld 171">
            <a:extLst>
              <a:ext uri="{FF2B5EF4-FFF2-40B4-BE49-F238E27FC236}">
                <a16:creationId xmlns:a16="http://schemas.microsoft.com/office/drawing/2014/main" id="{B0774112-422E-4F55-AF8C-4AE87E147F4C}"/>
              </a:ext>
            </a:extLst>
          </p:cNvPr>
          <p:cNvSpPr txBox="1"/>
          <p:nvPr/>
        </p:nvSpPr>
        <p:spPr>
          <a:xfrm>
            <a:off x="563503" y="27320201"/>
            <a:ext cx="3509896" cy="440570"/>
          </a:xfrm>
          <a:prstGeom prst="rect">
            <a:avLst/>
          </a:prstGeom>
          <a:noFill/>
        </p:spPr>
        <p:txBody>
          <a:bodyPr wrap="square" rtlCol="0">
            <a:spAutoFit/>
          </a:bodyPr>
          <a:lstStyle/>
          <a:p>
            <a:r>
              <a:rPr lang="en-US" sz="2263" dirty="0">
                <a:latin typeface="Raleway" panose="020B0503030101060003" pitchFamily="34" charset="77"/>
              </a:rPr>
              <a:t>RGB-D </a:t>
            </a:r>
            <a:r>
              <a:rPr lang="en-US" sz="2263" dirty="0">
                <a:latin typeface="Raleway" panose="020B0503030101060003" pitchFamily="34" charset="77"/>
                <a:sym typeface="Wingdings" panose="05000000000000000000" pitchFamily="2" charset="2"/>
              </a:rPr>
              <a:t> RGB</a:t>
            </a:r>
            <a:endParaRPr lang="en-US" sz="2263" dirty="0">
              <a:latin typeface="Raleway" panose="020B0503030101060003" pitchFamily="34" charset="77"/>
            </a:endParaRPr>
          </a:p>
        </p:txBody>
      </p:sp>
      <p:sp>
        <p:nvSpPr>
          <p:cNvPr id="62" name="Textfeld 171">
            <a:extLst>
              <a:ext uri="{FF2B5EF4-FFF2-40B4-BE49-F238E27FC236}">
                <a16:creationId xmlns:a16="http://schemas.microsoft.com/office/drawing/2014/main" id="{373E5F7D-CA44-402E-9D87-9825F7CCC996}"/>
              </a:ext>
            </a:extLst>
          </p:cNvPr>
          <p:cNvSpPr txBox="1"/>
          <p:nvPr/>
        </p:nvSpPr>
        <p:spPr>
          <a:xfrm>
            <a:off x="563503" y="29627204"/>
            <a:ext cx="3509896" cy="440570"/>
          </a:xfrm>
          <a:prstGeom prst="rect">
            <a:avLst/>
          </a:prstGeom>
          <a:noFill/>
        </p:spPr>
        <p:txBody>
          <a:bodyPr wrap="square" rtlCol="0">
            <a:spAutoFit/>
          </a:bodyPr>
          <a:lstStyle/>
          <a:p>
            <a:r>
              <a:rPr lang="en-US" sz="2263" dirty="0">
                <a:latin typeface="Raleway" panose="020B0503030101060003" pitchFamily="34" charset="77"/>
              </a:rPr>
              <a:t>RGB </a:t>
            </a:r>
            <a:r>
              <a:rPr lang="en-US" sz="2263" dirty="0">
                <a:latin typeface="Raleway" panose="020B0503030101060003" pitchFamily="34" charset="77"/>
                <a:sym typeface="Wingdings" panose="05000000000000000000" pitchFamily="2" charset="2"/>
              </a:rPr>
              <a:t> RGB-D</a:t>
            </a:r>
            <a:endParaRPr lang="en-US" sz="2263" dirty="0">
              <a:latin typeface="Raleway" panose="020B0503030101060003" pitchFamily="34" charset="77"/>
            </a:endParaRPr>
          </a:p>
        </p:txBody>
      </p:sp>
      <p:sp>
        <p:nvSpPr>
          <p:cNvPr id="63" name="Textfeld 171">
            <a:extLst>
              <a:ext uri="{FF2B5EF4-FFF2-40B4-BE49-F238E27FC236}">
                <a16:creationId xmlns:a16="http://schemas.microsoft.com/office/drawing/2014/main" id="{283B3EFB-B6F3-4DDD-B24E-15C15AA93538}"/>
              </a:ext>
            </a:extLst>
          </p:cNvPr>
          <p:cNvSpPr txBox="1"/>
          <p:nvPr/>
        </p:nvSpPr>
        <p:spPr>
          <a:xfrm>
            <a:off x="563503" y="31934206"/>
            <a:ext cx="3509896" cy="440570"/>
          </a:xfrm>
          <a:prstGeom prst="rect">
            <a:avLst/>
          </a:prstGeom>
          <a:noFill/>
        </p:spPr>
        <p:txBody>
          <a:bodyPr wrap="square" rtlCol="0">
            <a:spAutoFit/>
          </a:bodyPr>
          <a:lstStyle/>
          <a:p>
            <a:r>
              <a:rPr lang="en-US" sz="2263" dirty="0">
                <a:latin typeface="Raleway" panose="020B0503030101060003" pitchFamily="34" charset="77"/>
              </a:rPr>
              <a:t>RGB-D </a:t>
            </a:r>
            <a:r>
              <a:rPr lang="en-US" sz="2263" dirty="0">
                <a:latin typeface="Raleway" panose="020B0503030101060003" pitchFamily="34" charset="77"/>
                <a:sym typeface="Wingdings" panose="05000000000000000000" pitchFamily="2" charset="2"/>
              </a:rPr>
              <a:t> RGB-D</a:t>
            </a:r>
            <a:endParaRPr lang="en-US" sz="2263" dirty="0">
              <a:latin typeface="Raleway" panose="020B0503030101060003" pitchFamily="34" charset="77"/>
            </a:endParaRPr>
          </a:p>
        </p:txBody>
      </p:sp>
      <p:pic>
        <p:nvPicPr>
          <p:cNvPr id="25" name="Grafik 24">
            <a:extLst>
              <a:ext uri="{FF2B5EF4-FFF2-40B4-BE49-F238E27FC236}">
                <a16:creationId xmlns:a16="http://schemas.microsoft.com/office/drawing/2014/main" id="{99B4947E-50D1-49F1-B9C3-6D7E8887E7C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r="12574"/>
          <a:stretch/>
        </p:blipFill>
        <p:spPr>
          <a:xfrm>
            <a:off x="7613145" y="20967035"/>
            <a:ext cx="7140605" cy="4013557"/>
          </a:xfrm>
          <a:prstGeom prst="rect">
            <a:avLst/>
          </a:prstGeom>
        </p:spPr>
      </p:pic>
      <p:grpSp>
        <p:nvGrpSpPr>
          <p:cNvPr id="76" name="Google Shape;215;p26">
            <a:extLst>
              <a:ext uri="{FF2B5EF4-FFF2-40B4-BE49-F238E27FC236}">
                <a16:creationId xmlns:a16="http://schemas.microsoft.com/office/drawing/2014/main" id="{A4071B73-DBDF-45D0-8472-CAA28CD93A68}"/>
              </a:ext>
            </a:extLst>
          </p:cNvPr>
          <p:cNvGrpSpPr/>
          <p:nvPr/>
        </p:nvGrpSpPr>
        <p:grpSpPr>
          <a:xfrm>
            <a:off x="12994008" y="22813885"/>
            <a:ext cx="1374106" cy="995195"/>
            <a:chOff x="9150707" y="3841923"/>
            <a:chExt cx="1942741" cy="1407028"/>
          </a:xfrm>
        </p:grpSpPr>
        <p:grpSp>
          <p:nvGrpSpPr>
            <p:cNvPr id="77" name="Google Shape;216;p26">
              <a:extLst>
                <a:ext uri="{FF2B5EF4-FFF2-40B4-BE49-F238E27FC236}">
                  <a16:creationId xmlns:a16="http://schemas.microsoft.com/office/drawing/2014/main" id="{631696FF-09F3-4AB9-9B46-912914FD56E4}"/>
                </a:ext>
              </a:extLst>
            </p:cNvPr>
            <p:cNvGrpSpPr/>
            <p:nvPr/>
          </p:nvGrpSpPr>
          <p:grpSpPr>
            <a:xfrm>
              <a:off x="9150712" y="3841923"/>
              <a:ext cx="1743900" cy="307689"/>
              <a:chOff x="4326790" y="5745718"/>
              <a:chExt cx="1743900" cy="307689"/>
            </a:xfrm>
          </p:grpSpPr>
          <p:sp>
            <p:nvSpPr>
              <p:cNvPr id="87" name="Google Shape;217;p26">
                <a:extLst>
                  <a:ext uri="{FF2B5EF4-FFF2-40B4-BE49-F238E27FC236}">
                    <a16:creationId xmlns:a16="http://schemas.microsoft.com/office/drawing/2014/main" id="{1276948D-2ECA-4BDC-90C2-54C8443DBAF9}"/>
                  </a:ext>
                </a:extLst>
              </p:cNvPr>
              <p:cNvSpPr/>
              <p:nvPr/>
            </p:nvSpPr>
            <p:spPr>
              <a:xfrm>
                <a:off x="4326790" y="5784532"/>
                <a:ext cx="249307" cy="230149"/>
              </a:xfrm>
              <a:prstGeom prst="rect">
                <a:avLst/>
              </a:prstGeom>
              <a:solidFill>
                <a:srgbClr val="FB6508"/>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88" name="Google Shape;218;p26">
                <a:extLst>
                  <a:ext uri="{FF2B5EF4-FFF2-40B4-BE49-F238E27FC236}">
                    <a16:creationId xmlns:a16="http://schemas.microsoft.com/office/drawing/2014/main" id="{A0E40C9B-1520-4E65-B9A1-5A38D4197A0F}"/>
                  </a:ext>
                </a:extLst>
              </p:cNvPr>
              <p:cNvSpPr txBox="1"/>
              <p:nvPr/>
            </p:nvSpPr>
            <p:spPr>
              <a:xfrm>
                <a:off x="4616529" y="5745718"/>
                <a:ext cx="1454161"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a:t>
                </a:r>
                <a:endParaRPr sz="990" dirty="0">
                  <a:solidFill>
                    <a:srgbClr val="000000"/>
                  </a:solidFill>
                  <a:latin typeface="Arial"/>
                  <a:ea typeface="Arial"/>
                  <a:cs typeface="Arial"/>
                  <a:sym typeface="Arial"/>
                </a:endParaRPr>
              </a:p>
            </p:txBody>
          </p:sp>
        </p:grpSp>
        <p:grpSp>
          <p:nvGrpSpPr>
            <p:cNvPr id="78" name="Google Shape;219;p26">
              <a:extLst>
                <a:ext uri="{FF2B5EF4-FFF2-40B4-BE49-F238E27FC236}">
                  <a16:creationId xmlns:a16="http://schemas.microsoft.com/office/drawing/2014/main" id="{22D54FB3-DAFE-4EE8-A2B9-A532EB9ACD70}"/>
                </a:ext>
              </a:extLst>
            </p:cNvPr>
            <p:cNvGrpSpPr/>
            <p:nvPr/>
          </p:nvGrpSpPr>
          <p:grpSpPr>
            <a:xfrm>
              <a:off x="9150707" y="4941262"/>
              <a:ext cx="1942741" cy="307689"/>
              <a:chOff x="6743368" y="5745718"/>
              <a:chExt cx="1754208" cy="307689"/>
            </a:xfrm>
          </p:grpSpPr>
          <p:sp>
            <p:nvSpPr>
              <p:cNvPr id="85" name="Google Shape;220;p26">
                <a:extLst>
                  <a:ext uri="{FF2B5EF4-FFF2-40B4-BE49-F238E27FC236}">
                    <a16:creationId xmlns:a16="http://schemas.microsoft.com/office/drawing/2014/main" id="{3ADE7A71-69EF-456D-A1A7-1C2A9B638D0A}"/>
                  </a:ext>
                </a:extLst>
              </p:cNvPr>
              <p:cNvSpPr/>
              <p:nvPr/>
            </p:nvSpPr>
            <p:spPr>
              <a:xfrm>
                <a:off x="6743368" y="5784532"/>
                <a:ext cx="225113" cy="230149"/>
              </a:xfrm>
              <a:prstGeom prst="rect">
                <a:avLst/>
              </a:prstGeom>
              <a:solidFill>
                <a:srgbClr val="0593FA"/>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86" name="Google Shape;221;p26">
                <a:extLst>
                  <a:ext uri="{FF2B5EF4-FFF2-40B4-BE49-F238E27FC236}">
                    <a16:creationId xmlns:a16="http://schemas.microsoft.com/office/drawing/2014/main" id="{A36C5C94-689F-43D3-93C0-AE94DE3368DE}"/>
                  </a:ext>
                </a:extLst>
              </p:cNvPr>
              <p:cNvSpPr txBox="1"/>
              <p:nvPr/>
            </p:nvSpPr>
            <p:spPr>
              <a:xfrm>
                <a:off x="7004994" y="5745718"/>
                <a:ext cx="1492582"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RGB-D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RGB-D</a:t>
                </a:r>
                <a:endParaRPr sz="990" dirty="0">
                  <a:solidFill>
                    <a:srgbClr val="000000"/>
                  </a:solidFill>
                  <a:latin typeface="Arial"/>
                  <a:ea typeface="Arial"/>
                  <a:cs typeface="Arial"/>
                  <a:sym typeface="Arial"/>
                </a:endParaRPr>
              </a:p>
            </p:txBody>
          </p:sp>
        </p:grpSp>
        <p:grpSp>
          <p:nvGrpSpPr>
            <p:cNvPr id="79" name="Google Shape;222;p26">
              <a:extLst>
                <a:ext uri="{FF2B5EF4-FFF2-40B4-BE49-F238E27FC236}">
                  <a16:creationId xmlns:a16="http://schemas.microsoft.com/office/drawing/2014/main" id="{71C7D23A-E4BE-4D3E-ABB9-5F3E3169EA6F}"/>
                </a:ext>
              </a:extLst>
            </p:cNvPr>
            <p:cNvGrpSpPr/>
            <p:nvPr/>
          </p:nvGrpSpPr>
          <p:grpSpPr>
            <a:xfrm>
              <a:off x="9150712" y="4551251"/>
              <a:ext cx="1942736" cy="307689"/>
              <a:chOff x="6743368" y="5745718"/>
              <a:chExt cx="1942736" cy="307689"/>
            </a:xfrm>
          </p:grpSpPr>
          <p:sp>
            <p:nvSpPr>
              <p:cNvPr id="83" name="Google Shape;223;p26">
                <a:extLst>
                  <a:ext uri="{FF2B5EF4-FFF2-40B4-BE49-F238E27FC236}">
                    <a16:creationId xmlns:a16="http://schemas.microsoft.com/office/drawing/2014/main" id="{8EC201F1-4543-484A-AC65-CC0E6363BE2B}"/>
                  </a:ext>
                </a:extLst>
              </p:cNvPr>
              <p:cNvSpPr/>
              <p:nvPr/>
            </p:nvSpPr>
            <p:spPr>
              <a:xfrm>
                <a:off x="6743368" y="5784532"/>
                <a:ext cx="249307" cy="230149"/>
              </a:xfrm>
              <a:prstGeom prst="rect">
                <a:avLst/>
              </a:prstGeom>
              <a:solidFill>
                <a:srgbClr val="76CEEF"/>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84" name="Google Shape;224;p26">
                <a:extLst>
                  <a:ext uri="{FF2B5EF4-FFF2-40B4-BE49-F238E27FC236}">
                    <a16:creationId xmlns:a16="http://schemas.microsoft.com/office/drawing/2014/main" id="{20AD51DB-F7B9-4245-B70A-E79A8C56397A}"/>
                  </a:ext>
                </a:extLst>
              </p:cNvPr>
              <p:cNvSpPr txBox="1"/>
              <p:nvPr/>
            </p:nvSpPr>
            <p:spPr>
              <a:xfrm>
                <a:off x="7033107" y="5745718"/>
                <a:ext cx="1652997"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RGB-D</a:t>
                </a:r>
                <a:endParaRPr sz="990" dirty="0">
                  <a:solidFill>
                    <a:srgbClr val="000000"/>
                  </a:solidFill>
                  <a:latin typeface="Arial"/>
                  <a:ea typeface="Arial"/>
                  <a:cs typeface="Arial"/>
                  <a:sym typeface="Arial"/>
                </a:endParaRPr>
              </a:p>
            </p:txBody>
          </p:sp>
        </p:grpSp>
        <p:grpSp>
          <p:nvGrpSpPr>
            <p:cNvPr id="80" name="Google Shape;225;p26">
              <a:extLst>
                <a:ext uri="{FF2B5EF4-FFF2-40B4-BE49-F238E27FC236}">
                  <a16:creationId xmlns:a16="http://schemas.microsoft.com/office/drawing/2014/main" id="{D2AAEEF2-CD1F-439D-B8D3-9E3467403CFB}"/>
                </a:ext>
              </a:extLst>
            </p:cNvPr>
            <p:cNvGrpSpPr/>
            <p:nvPr/>
          </p:nvGrpSpPr>
          <p:grpSpPr>
            <a:xfrm>
              <a:off x="9150712" y="4196587"/>
              <a:ext cx="1810082" cy="307689"/>
              <a:chOff x="6743368" y="5745718"/>
              <a:chExt cx="1810082" cy="307689"/>
            </a:xfrm>
          </p:grpSpPr>
          <p:sp>
            <p:nvSpPr>
              <p:cNvPr id="81" name="Google Shape;226;p26">
                <a:extLst>
                  <a:ext uri="{FF2B5EF4-FFF2-40B4-BE49-F238E27FC236}">
                    <a16:creationId xmlns:a16="http://schemas.microsoft.com/office/drawing/2014/main" id="{86D4B094-EE77-4476-BA19-B64BACE52B4C}"/>
                  </a:ext>
                </a:extLst>
              </p:cNvPr>
              <p:cNvSpPr/>
              <p:nvPr/>
            </p:nvSpPr>
            <p:spPr>
              <a:xfrm>
                <a:off x="6743368" y="5784532"/>
                <a:ext cx="249307" cy="230149"/>
              </a:xfrm>
              <a:prstGeom prst="rect">
                <a:avLst/>
              </a:prstGeom>
              <a:solidFill>
                <a:srgbClr val="FF0000"/>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82" name="Google Shape;227;p26">
                <a:extLst>
                  <a:ext uri="{FF2B5EF4-FFF2-40B4-BE49-F238E27FC236}">
                    <a16:creationId xmlns:a16="http://schemas.microsoft.com/office/drawing/2014/main" id="{3E5A4D7D-A5AF-4782-8324-C9868B120A72}"/>
                  </a:ext>
                </a:extLst>
              </p:cNvPr>
              <p:cNvSpPr txBox="1"/>
              <p:nvPr/>
            </p:nvSpPr>
            <p:spPr>
              <a:xfrm>
                <a:off x="7033108" y="5745718"/>
                <a:ext cx="1520342"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RGB-D </a:t>
                </a:r>
                <a:r>
                  <a:rPr lang="de-DE" sz="990" dirty="0">
                    <a:solidFill>
                      <a:srgbClr val="000000"/>
                    </a:solidFill>
                    <a:latin typeface="Arial"/>
                    <a:ea typeface="Arial"/>
                    <a:cs typeface="Arial"/>
                    <a:sym typeface="Wingdings" panose="05000000000000000000" pitchFamily="2" charset="2"/>
                  </a:rPr>
                  <a:t> </a:t>
                </a:r>
                <a:r>
                  <a:rPr lang="de-DE" sz="990" dirty="0">
                    <a:solidFill>
                      <a:srgbClr val="000000"/>
                    </a:solidFill>
                    <a:latin typeface="Arial"/>
                    <a:ea typeface="Arial"/>
                    <a:cs typeface="Arial"/>
                    <a:sym typeface="Arial"/>
                  </a:rPr>
                  <a:t>RGB</a:t>
                </a:r>
                <a:endParaRPr sz="990" dirty="0">
                  <a:solidFill>
                    <a:srgbClr val="000000"/>
                  </a:solidFill>
                  <a:latin typeface="Arial"/>
                  <a:ea typeface="Arial"/>
                  <a:cs typeface="Arial"/>
                  <a:sym typeface="Arial"/>
                </a:endParaRPr>
              </a:p>
            </p:txBody>
          </p:sp>
        </p:grpSp>
      </p:grpSp>
      <p:sp>
        <p:nvSpPr>
          <p:cNvPr id="94" name="Textfeld 171">
            <a:extLst>
              <a:ext uri="{FF2B5EF4-FFF2-40B4-BE49-F238E27FC236}">
                <a16:creationId xmlns:a16="http://schemas.microsoft.com/office/drawing/2014/main" id="{DAE67ECE-DB5C-4DE1-87B7-D58567F9E645}"/>
              </a:ext>
            </a:extLst>
          </p:cNvPr>
          <p:cNvSpPr txBox="1"/>
          <p:nvPr/>
        </p:nvSpPr>
        <p:spPr>
          <a:xfrm>
            <a:off x="706844" y="37074605"/>
            <a:ext cx="11963097" cy="2677656"/>
          </a:xfrm>
          <a:prstGeom prst="rect">
            <a:avLst/>
          </a:prstGeom>
          <a:noFill/>
        </p:spPr>
        <p:txBody>
          <a:bodyPr wrap="square" rtlCol="0">
            <a:spAutoFit/>
          </a:bodyPr>
          <a:lstStyle/>
          <a:p>
            <a:r>
              <a:rPr lang="en-US" sz="2400" b="1" dirty="0">
                <a:latin typeface="Raleway" panose="020B0503030101060003" pitchFamily="34" charset="77"/>
              </a:rPr>
              <a:t>Key Insights</a:t>
            </a:r>
          </a:p>
          <a:p>
            <a:pPr marL="342900" indent="-342900">
              <a:buFont typeface="Wingdings" panose="05000000000000000000" pitchFamily="2" charset="2"/>
              <a:buChar char="§"/>
            </a:pPr>
            <a:r>
              <a:rPr lang="en-US" sz="2400" dirty="0">
                <a:latin typeface="Raleway" panose="020B0503030101060003" pitchFamily="34" charset="77"/>
              </a:rPr>
              <a:t>Depth information does not improve RGB prediction</a:t>
            </a:r>
          </a:p>
          <a:p>
            <a:pPr marL="342900" indent="-342900">
              <a:buFont typeface="Wingdings" panose="05000000000000000000" pitchFamily="2" charset="2"/>
              <a:buChar char="§"/>
            </a:pPr>
            <a:r>
              <a:rPr lang="en-US" sz="2400" dirty="0">
                <a:latin typeface="Raleway" panose="020B0503030101060003" pitchFamily="34" charset="77"/>
              </a:rPr>
              <a:t>Network does not draw a connection between RGB and D-channel</a:t>
            </a:r>
          </a:p>
          <a:p>
            <a:pPr marL="342900" indent="-342900">
              <a:buFont typeface="Wingdings" panose="05000000000000000000" pitchFamily="2" charset="2"/>
              <a:buChar char="§"/>
            </a:pPr>
            <a:r>
              <a:rPr lang="en-US" sz="2400" dirty="0">
                <a:latin typeface="Raleway" panose="020B0503030101060003" pitchFamily="34" charset="77"/>
              </a:rPr>
              <a:t>Learning depth works well with little extra cost</a:t>
            </a:r>
          </a:p>
          <a:p>
            <a:pPr marL="342900" indent="-342900">
              <a:buFont typeface="Wingdings" panose="05000000000000000000" pitchFamily="2" charset="2"/>
              <a:buChar char="§"/>
            </a:pPr>
            <a:r>
              <a:rPr lang="en-US" sz="2400" dirty="0">
                <a:latin typeface="Raleway" panose="020B0503030101060003" pitchFamily="34" charset="77"/>
              </a:rPr>
              <a:t>Predicting depth works well without depth availability at test time </a:t>
            </a:r>
            <a:br>
              <a:rPr lang="en-US" sz="2400" dirty="0">
                <a:latin typeface="Raleway" panose="020B0503030101060003" pitchFamily="34" charset="77"/>
              </a:rPr>
            </a:br>
            <a:r>
              <a:rPr lang="en-US" sz="2400" dirty="0">
                <a:latin typeface="Raleway" panose="020B0503030101060003" pitchFamily="34" charset="77"/>
              </a:rPr>
              <a:t>(in given constraints)</a:t>
            </a:r>
          </a:p>
          <a:p>
            <a:pPr marL="323354" indent="-323354">
              <a:buFont typeface="Wingdings" panose="05000000000000000000" pitchFamily="2" charset="2"/>
              <a:buChar char="Ø"/>
            </a:pPr>
            <a:endParaRPr lang="en-US" sz="2400" dirty="0">
              <a:latin typeface="Raleway" panose="020B0503030101060003" pitchFamily="34" charset="77"/>
            </a:endParaRPr>
          </a:p>
        </p:txBody>
      </p:sp>
      <p:sp>
        <p:nvSpPr>
          <p:cNvPr id="26" name="Geschweifte Klammer links 25">
            <a:extLst>
              <a:ext uri="{FF2B5EF4-FFF2-40B4-BE49-F238E27FC236}">
                <a16:creationId xmlns:a16="http://schemas.microsoft.com/office/drawing/2014/main" id="{A16E995D-19B9-4299-B0BA-825FA2E5FCBF}"/>
              </a:ext>
            </a:extLst>
          </p:cNvPr>
          <p:cNvSpPr/>
          <p:nvPr/>
        </p:nvSpPr>
        <p:spPr>
          <a:xfrm rot="5400000">
            <a:off x="2220267" y="18921503"/>
            <a:ext cx="311687" cy="350283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sz="4884"/>
          </a:p>
        </p:txBody>
      </p:sp>
      <p:sp>
        <p:nvSpPr>
          <p:cNvPr id="95" name="Geschweifte Klammer links 94">
            <a:extLst>
              <a:ext uri="{FF2B5EF4-FFF2-40B4-BE49-F238E27FC236}">
                <a16:creationId xmlns:a16="http://schemas.microsoft.com/office/drawing/2014/main" id="{A7F94C7C-98C3-49F4-A0F7-F4E9F438776A}"/>
              </a:ext>
            </a:extLst>
          </p:cNvPr>
          <p:cNvSpPr/>
          <p:nvPr/>
        </p:nvSpPr>
        <p:spPr>
          <a:xfrm rot="5400000">
            <a:off x="5726975" y="18918900"/>
            <a:ext cx="311687" cy="350283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sz="4884"/>
          </a:p>
        </p:txBody>
      </p:sp>
      <p:sp>
        <p:nvSpPr>
          <p:cNvPr id="96" name="Textfeld 171">
            <a:extLst>
              <a:ext uri="{FF2B5EF4-FFF2-40B4-BE49-F238E27FC236}">
                <a16:creationId xmlns:a16="http://schemas.microsoft.com/office/drawing/2014/main" id="{AAC116C9-6DBD-4F68-8773-FA8A0873FFFC}"/>
              </a:ext>
            </a:extLst>
          </p:cNvPr>
          <p:cNvSpPr txBox="1"/>
          <p:nvPr/>
        </p:nvSpPr>
        <p:spPr>
          <a:xfrm>
            <a:off x="2070565" y="20062826"/>
            <a:ext cx="1285994" cy="440570"/>
          </a:xfrm>
          <a:prstGeom prst="rect">
            <a:avLst/>
          </a:prstGeom>
          <a:noFill/>
        </p:spPr>
        <p:txBody>
          <a:bodyPr wrap="square" rtlCol="0">
            <a:spAutoFit/>
          </a:bodyPr>
          <a:lstStyle/>
          <a:p>
            <a:r>
              <a:rPr lang="en-US" sz="2263" dirty="0">
                <a:latin typeface="Raleway" panose="020B0503030101060003" pitchFamily="34" charset="77"/>
              </a:rPr>
              <a:t>Input</a:t>
            </a:r>
          </a:p>
        </p:txBody>
      </p:sp>
      <p:sp>
        <p:nvSpPr>
          <p:cNvPr id="97" name="Textfeld 171">
            <a:extLst>
              <a:ext uri="{FF2B5EF4-FFF2-40B4-BE49-F238E27FC236}">
                <a16:creationId xmlns:a16="http://schemas.microsoft.com/office/drawing/2014/main" id="{97ECDF22-1B71-4E9E-8754-FA3BF88508FC}"/>
              </a:ext>
            </a:extLst>
          </p:cNvPr>
          <p:cNvSpPr txBox="1"/>
          <p:nvPr/>
        </p:nvSpPr>
        <p:spPr>
          <a:xfrm>
            <a:off x="5222567" y="20060810"/>
            <a:ext cx="1541467" cy="440570"/>
          </a:xfrm>
          <a:prstGeom prst="rect">
            <a:avLst/>
          </a:prstGeom>
          <a:noFill/>
        </p:spPr>
        <p:txBody>
          <a:bodyPr wrap="square" rtlCol="0">
            <a:spAutoFit/>
          </a:bodyPr>
          <a:lstStyle/>
          <a:p>
            <a:r>
              <a:rPr lang="en-US" sz="2263" dirty="0">
                <a:latin typeface="Raleway" panose="020B0503030101060003" pitchFamily="34" charset="77"/>
              </a:rPr>
              <a:t>Prediction</a:t>
            </a:r>
          </a:p>
        </p:txBody>
      </p:sp>
      <p:pic>
        <p:nvPicPr>
          <p:cNvPr id="22" name="Grafik 21">
            <a:extLst>
              <a:ext uri="{FF2B5EF4-FFF2-40B4-BE49-F238E27FC236}">
                <a16:creationId xmlns:a16="http://schemas.microsoft.com/office/drawing/2014/main" id="{525C4E0D-ED6F-42D0-9353-8D54A7898A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4692" y="9721924"/>
            <a:ext cx="10807975" cy="4421444"/>
          </a:xfrm>
          <a:prstGeom prst="rect">
            <a:avLst/>
          </a:prstGeom>
        </p:spPr>
      </p:pic>
      <p:pic>
        <p:nvPicPr>
          <p:cNvPr id="236" name="Grafik 235">
            <a:extLst>
              <a:ext uri="{FF2B5EF4-FFF2-40B4-BE49-F238E27FC236}">
                <a16:creationId xmlns:a16="http://schemas.microsoft.com/office/drawing/2014/main" id="{00771189-DAF5-4AF1-8CAE-BEB0C8C1703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461119" y="9499378"/>
            <a:ext cx="14412713" cy="3556248"/>
          </a:xfrm>
          <a:prstGeom prst="rect">
            <a:avLst/>
          </a:prstGeom>
        </p:spPr>
      </p:pic>
      <p:grpSp>
        <p:nvGrpSpPr>
          <p:cNvPr id="116" name="Gruppieren 30">
            <a:extLst>
              <a:ext uri="{FF2B5EF4-FFF2-40B4-BE49-F238E27FC236}">
                <a16:creationId xmlns:a16="http://schemas.microsoft.com/office/drawing/2014/main" id="{FF891E0A-5F81-483A-9469-7D937C0C8C9A}"/>
              </a:ext>
            </a:extLst>
          </p:cNvPr>
          <p:cNvGrpSpPr/>
          <p:nvPr/>
        </p:nvGrpSpPr>
        <p:grpSpPr>
          <a:xfrm>
            <a:off x="15307177" y="23130518"/>
            <a:ext cx="14732830" cy="6854699"/>
            <a:chOff x="487680" y="6633686"/>
            <a:chExt cx="19994880" cy="12629674"/>
          </a:xfrm>
        </p:grpSpPr>
        <p:sp>
          <p:nvSpPr>
            <p:cNvPr id="117" name="Abgerundetes Rechteck 31">
              <a:extLst>
                <a:ext uri="{FF2B5EF4-FFF2-40B4-BE49-F238E27FC236}">
                  <a16:creationId xmlns:a16="http://schemas.microsoft.com/office/drawing/2014/main" id="{241B4582-E2ED-4BE5-8481-876391BD6327}"/>
                </a:ext>
              </a:extLst>
            </p:cNvPr>
            <p:cNvSpPr/>
            <p:nvPr/>
          </p:nvSpPr>
          <p:spPr>
            <a:xfrm>
              <a:off x="487680" y="6633686"/>
              <a:ext cx="19994880" cy="12629674"/>
            </a:xfrm>
            <a:prstGeom prst="roundRect">
              <a:avLst>
                <a:gd name="adj" fmla="val 826"/>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Critic-Correction</a:t>
              </a:r>
            </a:p>
          </p:txBody>
        </p:sp>
        <p:sp>
          <p:nvSpPr>
            <p:cNvPr id="118" name="Abgerundetes Rechteck 32">
              <a:extLst>
                <a:ext uri="{FF2B5EF4-FFF2-40B4-BE49-F238E27FC236}">
                  <a16:creationId xmlns:a16="http://schemas.microsoft.com/office/drawing/2014/main" id="{E59BB3F7-6A26-4A0C-93D1-95FAD6B427AF}"/>
                </a:ext>
              </a:extLst>
            </p:cNvPr>
            <p:cNvSpPr/>
            <p:nvPr/>
          </p:nvSpPr>
          <p:spPr>
            <a:xfrm>
              <a:off x="660401" y="7992805"/>
              <a:ext cx="19649439" cy="10985255"/>
            </a:xfrm>
            <a:prstGeom prst="roundRect">
              <a:avLst>
                <a:gd name="adj" fmla="val 13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grpSp>
      <p:pic>
        <p:nvPicPr>
          <p:cNvPr id="239" name="Grafik 238">
            <a:extLst>
              <a:ext uri="{FF2B5EF4-FFF2-40B4-BE49-F238E27FC236}">
                <a16:creationId xmlns:a16="http://schemas.microsoft.com/office/drawing/2014/main" id="{D6B80709-237A-436B-B6ED-51E97FA7EEC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842820" y="18047003"/>
            <a:ext cx="1233580" cy="1233580"/>
          </a:xfrm>
          <a:prstGeom prst="rect">
            <a:avLst/>
          </a:prstGeom>
        </p:spPr>
      </p:pic>
      <p:pic>
        <p:nvPicPr>
          <p:cNvPr id="241" name="Grafik 240">
            <a:extLst>
              <a:ext uri="{FF2B5EF4-FFF2-40B4-BE49-F238E27FC236}">
                <a16:creationId xmlns:a16="http://schemas.microsoft.com/office/drawing/2014/main" id="{20CF6A68-09AF-40A8-A3B8-958F1E36FDE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618258" y="18047002"/>
            <a:ext cx="1233580" cy="1233580"/>
          </a:xfrm>
          <a:prstGeom prst="rect">
            <a:avLst/>
          </a:prstGeom>
        </p:spPr>
      </p:pic>
      <p:pic>
        <p:nvPicPr>
          <p:cNvPr id="243" name="Grafik 242">
            <a:extLst>
              <a:ext uri="{FF2B5EF4-FFF2-40B4-BE49-F238E27FC236}">
                <a16:creationId xmlns:a16="http://schemas.microsoft.com/office/drawing/2014/main" id="{10669D03-7FDD-4C5B-AF9C-ED93C4737BE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026445" y="18047002"/>
            <a:ext cx="1233580" cy="1233580"/>
          </a:xfrm>
          <a:prstGeom prst="rect">
            <a:avLst/>
          </a:prstGeom>
        </p:spPr>
      </p:pic>
      <p:pic>
        <p:nvPicPr>
          <p:cNvPr id="245" name="Grafik 244">
            <a:extLst>
              <a:ext uri="{FF2B5EF4-FFF2-40B4-BE49-F238E27FC236}">
                <a16:creationId xmlns:a16="http://schemas.microsoft.com/office/drawing/2014/main" id="{21FF28D9-413C-4FCD-B98B-06ED8B56FE9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434632" y="18047002"/>
            <a:ext cx="1233580" cy="1233580"/>
          </a:xfrm>
          <a:prstGeom prst="rect">
            <a:avLst/>
          </a:prstGeom>
        </p:spPr>
      </p:pic>
      <p:pic>
        <p:nvPicPr>
          <p:cNvPr id="255" name="Grafik 254">
            <a:extLst>
              <a:ext uri="{FF2B5EF4-FFF2-40B4-BE49-F238E27FC236}">
                <a16:creationId xmlns:a16="http://schemas.microsoft.com/office/drawing/2014/main" id="{0D04991C-A999-4B5D-B749-71D357D3BEC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030592" y="19388969"/>
            <a:ext cx="1233580" cy="1233580"/>
          </a:xfrm>
          <a:prstGeom prst="rect">
            <a:avLst/>
          </a:prstGeom>
        </p:spPr>
      </p:pic>
      <p:pic>
        <p:nvPicPr>
          <p:cNvPr id="257" name="Grafik 256">
            <a:extLst>
              <a:ext uri="{FF2B5EF4-FFF2-40B4-BE49-F238E27FC236}">
                <a16:creationId xmlns:a16="http://schemas.microsoft.com/office/drawing/2014/main" id="{C8C883DB-6D1E-4CDA-BFD9-FC09977CA0D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434632" y="19387718"/>
            <a:ext cx="1233580" cy="1233580"/>
          </a:xfrm>
          <a:prstGeom prst="rect">
            <a:avLst/>
          </a:prstGeom>
        </p:spPr>
      </p:pic>
      <p:pic>
        <p:nvPicPr>
          <p:cNvPr id="262" name="Grafik 261">
            <a:extLst>
              <a:ext uri="{FF2B5EF4-FFF2-40B4-BE49-F238E27FC236}">
                <a16:creationId xmlns:a16="http://schemas.microsoft.com/office/drawing/2014/main" id="{E1919EDA-8109-4350-A149-42A49C02AFC8}"/>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9838672" y="19387718"/>
            <a:ext cx="1233580" cy="1233580"/>
          </a:xfrm>
          <a:prstGeom prst="rect">
            <a:avLst/>
          </a:prstGeom>
        </p:spPr>
      </p:pic>
      <p:pic>
        <p:nvPicPr>
          <p:cNvPr id="264" name="Grafik 263">
            <a:extLst>
              <a:ext uri="{FF2B5EF4-FFF2-40B4-BE49-F238E27FC236}">
                <a16:creationId xmlns:a16="http://schemas.microsoft.com/office/drawing/2014/main" id="{CD7C2707-9491-4DA0-8708-E0D01B03F2C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5615325" y="19391916"/>
            <a:ext cx="1233580" cy="1233580"/>
          </a:xfrm>
          <a:prstGeom prst="rect">
            <a:avLst/>
          </a:prstGeom>
        </p:spPr>
      </p:pic>
      <p:pic>
        <p:nvPicPr>
          <p:cNvPr id="9" name="Grafik 8">
            <a:extLst>
              <a:ext uri="{FF2B5EF4-FFF2-40B4-BE49-F238E27FC236}">
                <a16:creationId xmlns:a16="http://schemas.microsoft.com/office/drawing/2014/main" id="{21426E1E-94E3-FC44-B2BC-E4BE7406D51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913650" y="5162064"/>
            <a:ext cx="1838221" cy="1838221"/>
          </a:xfrm>
          <a:prstGeom prst="rect">
            <a:avLst/>
          </a:prstGeom>
        </p:spPr>
      </p:pic>
      <p:sp>
        <p:nvSpPr>
          <p:cNvPr id="93" name="Textfeld 171">
            <a:extLst>
              <a:ext uri="{FF2B5EF4-FFF2-40B4-BE49-F238E27FC236}">
                <a16:creationId xmlns:a16="http://schemas.microsoft.com/office/drawing/2014/main" id="{78288CD3-85B0-40D1-B686-5ED57BE75258}"/>
              </a:ext>
            </a:extLst>
          </p:cNvPr>
          <p:cNvSpPr txBox="1"/>
          <p:nvPr/>
        </p:nvSpPr>
        <p:spPr>
          <a:xfrm>
            <a:off x="15455487" y="5067197"/>
            <a:ext cx="14561023" cy="2677656"/>
          </a:xfrm>
          <a:prstGeom prst="rect">
            <a:avLst/>
          </a:prstGeom>
          <a:noFill/>
        </p:spPr>
        <p:txBody>
          <a:bodyPr wrap="square" rtlCol="0">
            <a:spAutoFit/>
          </a:bodyPr>
          <a:lstStyle/>
          <a:p>
            <a:r>
              <a:rPr lang="en-US" sz="2400" dirty="0" err="1">
                <a:latin typeface="Raleway" panose="020B0503030101060003" pitchFamily="34" charset="77"/>
              </a:rPr>
              <a:t>BigGAN</a:t>
            </a:r>
            <a:r>
              <a:rPr lang="en-US" sz="2400" dirty="0">
                <a:latin typeface="Raleway" panose="020B0503030101060003" pitchFamily="34" charset="77"/>
              </a:rPr>
              <a:t> was extended to video generation by Clark</a:t>
            </a:r>
            <a:r>
              <a:rPr lang="en-US" sz="2400" i="1" dirty="0">
                <a:latin typeface="Raleway" panose="020B0503030101060003" pitchFamily="34" charset="77"/>
              </a:rPr>
              <a:t> et al. </a:t>
            </a:r>
            <a:r>
              <a:rPr lang="en-US" sz="2400" dirty="0">
                <a:latin typeface="Raleway" panose="020B0503030101060003" pitchFamily="34" charset="77"/>
              </a:rPr>
              <a:t>using Recurrent Neural Network (RNN) blocks and separate discriminators for spatial and temporal consistency [1]. Building on PGGAN [2], </a:t>
            </a:r>
            <a:r>
              <a:rPr lang="en-US" sz="2400" dirty="0" err="1">
                <a:latin typeface="Raleway" panose="020B0503030101060003" pitchFamily="34" charset="77"/>
              </a:rPr>
              <a:t>FutureGAN</a:t>
            </a:r>
            <a:r>
              <a:rPr lang="en-US" sz="2400" dirty="0">
                <a:latin typeface="Raleway" panose="020B0503030101060003" pitchFamily="34" charset="77"/>
              </a:rPr>
              <a:t> uses 3D-convolutions to synthesize video sequences conditioned on input frames [3].</a:t>
            </a:r>
            <a:br>
              <a:rPr lang="en-US" sz="2400" dirty="0">
                <a:latin typeface="Raleway" panose="020B0503030101060003" pitchFamily="34" charset="77"/>
              </a:rPr>
            </a:br>
            <a:endParaRPr lang="en-US" sz="2400" dirty="0">
              <a:latin typeface="Raleway" panose="020B0503030101060003" pitchFamily="34" charset="77"/>
            </a:endParaRPr>
          </a:p>
          <a:p>
            <a:r>
              <a:rPr lang="en-US" sz="2400" dirty="0">
                <a:latin typeface="Raleway" panose="020B0503030101060003" pitchFamily="34" charset="77"/>
              </a:rPr>
              <a:t>The low-dimensional latent manifold of GANs was used to interpolate between generated images [4]. Zhu </a:t>
            </a:r>
            <a:r>
              <a:rPr lang="en-US" sz="2400" i="1" dirty="0">
                <a:latin typeface="Raleway" panose="020B0503030101060003" pitchFamily="34" charset="77"/>
              </a:rPr>
              <a:t>et al. </a:t>
            </a:r>
            <a:r>
              <a:rPr lang="en-US" sz="2400" dirty="0">
                <a:latin typeface="Raleway" panose="020B0503030101060003" pitchFamily="34" charset="77"/>
              </a:rPr>
              <a:t>use encoded spatial properties to morph images based on user suggestions [5], Chen </a:t>
            </a:r>
            <a:r>
              <a:rPr lang="en-US" sz="2400" i="1" dirty="0">
                <a:latin typeface="Raleway" panose="020B0503030101060003" pitchFamily="34" charset="77"/>
              </a:rPr>
              <a:t>et al. </a:t>
            </a:r>
            <a:r>
              <a:rPr lang="en-US" sz="2400" dirty="0">
                <a:latin typeface="Raleway" panose="020B0503030101060003" pitchFamily="34" charset="77"/>
              </a:rPr>
              <a:t>[6] propose additional methods to manipulate specific properties of generated faces.</a:t>
            </a:r>
          </a:p>
        </p:txBody>
      </p:sp>
      <p:sp>
        <p:nvSpPr>
          <p:cNvPr id="98" name="Textfeld 171">
            <a:extLst>
              <a:ext uri="{FF2B5EF4-FFF2-40B4-BE49-F238E27FC236}">
                <a16:creationId xmlns:a16="http://schemas.microsoft.com/office/drawing/2014/main" id="{3AFFE235-29BF-47BD-97B0-2F8F25920736}"/>
              </a:ext>
            </a:extLst>
          </p:cNvPr>
          <p:cNvSpPr txBox="1"/>
          <p:nvPr/>
        </p:nvSpPr>
        <p:spPr>
          <a:xfrm>
            <a:off x="12834595" y="7011526"/>
            <a:ext cx="2070364" cy="464201"/>
          </a:xfrm>
          <a:prstGeom prst="rect">
            <a:avLst/>
          </a:prstGeom>
          <a:noFill/>
        </p:spPr>
        <p:txBody>
          <a:bodyPr wrap="square" rtlCol="0">
            <a:spAutoFit/>
          </a:bodyPr>
          <a:lstStyle/>
          <a:p>
            <a:r>
              <a:rPr lang="en-US" sz="2400" b="1" dirty="0">
                <a:latin typeface="Raleway" panose="020B0503030101060003" pitchFamily="34" charset="77"/>
              </a:rPr>
              <a:t>GitHub Repo</a:t>
            </a:r>
          </a:p>
        </p:txBody>
      </p:sp>
      <p:sp>
        <p:nvSpPr>
          <p:cNvPr id="99" name="Textfeld 171">
            <a:extLst>
              <a:ext uri="{FF2B5EF4-FFF2-40B4-BE49-F238E27FC236}">
                <a16:creationId xmlns:a16="http://schemas.microsoft.com/office/drawing/2014/main" id="{4EA9AD3D-31F5-4763-9BAF-8763C82ABA60}"/>
              </a:ext>
            </a:extLst>
          </p:cNvPr>
          <p:cNvSpPr txBox="1"/>
          <p:nvPr/>
        </p:nvSpPr>
        <p:spPr>
          <a:xfrm>
            <a:off x="632434" y="5130045"/>
            <a:ext cx="11886517" cy="3416320"/>
          </a:xfrm>
          <a:prstGeom prst="rect">
            <a:avLst/>
          </a:prstGeom>
          <a:noFill/>
        </p:spPr>
        <p:txBody>
          <a:bodyPr wrap="square" rtlCol="0">
            <a:spAutoFit/>
          </a:bodyPr>
          <a:lstStyle/>
          <a:p>
            <a:pPr algn="just"/>
            <a:r>
              <a:rPr lang="en-GB" sz="2400" dirty="0">
                <a:latin typeface="Raleway" panose="020B0503030101060003" pitchFamily="34" charset="77"/>
              </a:rPr>
              <a:t>We propose multiple methods for improving state-of-the-art GAN-based video synthesis approaches. We show that GANs using 3D-convolutions for video generation can easily be extended to predicting coherent depth maps alongside RGB frames, but results indicate that this does not improve RGB accuracy if depth is available. We further propose critic-correction, a method for improving videos generated by latent space curve fitting. Additionally, we study the effect of Principal Component Analysis as well as different </a:t>
            </a:r>
            <a:r>
              <a:rPr lang="en-GB" sz="2400" dirty="0" err="1">
                <a:latin typeface="Raleway" panose="020B0503030101060003" pitchFamily="34" charset="77"/>
              </a:rPr>
              <a:t>backprojection</a:t>
            </a:r>
            <a:r>
              <a:rPr lang="en-GB" sz="2400" dirty="0">
                <a:latin typeface="Raleway" panose="020B0503030101060003" pitchFamily="34" charset="77"/>
              </a:rPr>
              <a:t> methods on the quality of generated videos.</a:t>
            </a:r>
            <a:endParaRPr lang="en-US" sz="2400" dirty="0">
              <a:latin typeface="Raleway" panose="020B0503030101060003" pitchFamily="34" charset="77"/>
            </a:endParaRPr>
          </a:p>
          <a:p>
            <a:endParaRPr lang="en-US" sz="2400" dirty="0">
              <a:latin typeface="Raleway" panose="020B0503030101060003" pitchFamily="34" charset="77"/>
            </a:endParaRPr>
          </a:p>
        </p:txBody>
      </p:sp>
      <p:sp>
        <p:nvSpPr>
          <p:cNvPr id="100" name="Textfeld 171">
            <a:extLst>
              <a:ext uri="{FF2B5EF4-FFF2-40B4-BE49-F238E27FC236}">
                <a16:creationId xmlns:a16="http://schemas.microsoft.com/office/drawing/2014/main" id="{23034125-55E5-4E6D-94F4-41266E3C08EE}"/>
              </a:ext>
            </a:extLst>
          </p:cNvPr>
          <p:cNvSpPr txBox="1"/>
          <p:nvPr/>
        </p:nvSpPr>
        <p:spPr>
          <a:xfrm>
            <a:off x="632434" y="13972499"/>
            <a:ext cx="11140466" cy="400110"/>
          </a:xfrm>
          <a:prstGeom prst="rect">
            <a:avLst/>
          </a:prstGeom>
          <a:noFill/>
        </p:spPr>
        <p:txBody>
          <a:bodyPr wrap="square" rtlCol="0">
            <a:spAutoFit/>
          </a:bodyPr>
          <a:lstStyle/>
          <a:p>
            <a:r>
              <a:rPr lang="en-US" sz="2000" b="1" dirty="0">
                <a:latin typeface="Raleway" panose="020B0503030101060003" pitchFamily="34" charset="77"/>
              </a:rPr>
              <a:t>Progressively Growing 3D-convolution architecture for video synthesis</a:t>
            </a:r>
          </a:p>
        </p:txBody>
      </p:sp>
      <p:sp>
        <p:nvSpPr>
          <p:cNvPr id="101" name="Textfeld 171">
            <a:extLst>
              <a:ext uri="{FF2B5EF4-FFF2-40B4-BE49-F238E27FC236}">
                <a16:creationId xmlns:a16="http://schemas.microsoft.com/office/drawing/2014/main" id="{C994F687-D0C4-4FFA-95B4-C6EEF16C3699}"/>
              </a:ext>
            </a:extLst>
          </p:cNvPr>
          <p:cNvSpPr txBox="1"/>
          <p:nvPr/>
        </p:nvSpPr>
        <p:spPr>
          <a:xfrm>
            <a:off x="15593968" y="13302858"/>
            <a:ext cx="14285981" cy="707886"/>
          </a:xfrm>
          <a:prstGeom prst="rect">
            <a:avLst/>
          </a:prstGeom>
          <a:noFill/>
        </p:spPr>
        <p:txBody>
          <a:bodyPr wrap="square" rtlCol="0">
            <a:spAutoFit/>
          </a:bodyPr>
          <a:lstStyle/>
          <a:p>
            <a:r>
              <a:rPr lang="en-US" sz="2000" b="1" dirty="0">
                <a:latin typeface="Raleway" panose="020B0503030101060003" pitchFamily="34" charset="77"/>
              </a:rPr>
              <a:t>Pipeline for generating videos via </a:t>
            </a:r>
            <a:r>
              <a:rPr lang="en-US" sz="2000" b="1" dirty="0" err="1">
                <a:latin typeface="Raleway" panose="020B0503030101060003" pitchFamily="34" charset="77"/>
              </a:rPr>
              <a:t>backprojection</a:t>
            </a:r>
            <a:r>
              <a:rPr lang="en-US" sz="2000" b="1" dirty="0">
                <a:latin typeface="Raleway" panose="020B0503030101060003" pitchFamily="34" charset="77"/>
              </a:rPr>
              <a:t> of conditioning frames, curve-fitting in latent space and generation of new samples including post-processing with critic-correction</a:t>
            </a:r>
          </a:p>
        </p:txBody>
      </p:sp>
      <p:sp>
        <p:nvSpPr>
          <p:cNvPr id="102" name="Textfeld 171">
            <a:extLst>
              <a:ext uri="{FF2B5EF4-FFF2-40B4-BE49-F238E27FC236}">
                <a16:creationId xmlns:a16="http://schemas.microsoft.com/office/drawing/2014/main" id="{A4EC8259-3ECB-40CA-9209-F9225AAD9DBB}"/>
              </a:ext>
            </a:extLst>
          </p:cNvPr>
          <p:cNvSpPr txBox="1"/>
          <p:nvPr/>
        </p:nvSpPr>
        <p:spPr>
          <a:xfrm>
            <a:off x="15628428" y="20682637"/>
            <a:ext cx="1233580" cy="369332"/>
          </a:xfrm>
          <a:prstGeom prst="rect">
            <a:avLst/>
          </a:prstGeom>
          <a:noFill/>
        </p:spPr>
        <p:txBody>
          <a:bodyPr wrap="square" rtlCol="0">
            <a:spAutoFit/>
          </a:bodyPr>
          <a:lstStyle/>
          <a:p>
            <a:pPr algn="ctr"/>
            <a:r>
              <a:rPr lang="en-US" b="1" dirty="0">
                <a:latin typeface="Raleway" panose="020B0503030101060003" pitchFamily="34" charset="77"/>
              </a:rPr>
              <a:t>L-BFGS</a:t>
            </a:r>
          </a:p>
        </p:txBody>
      </p:sp>
      <p:sp>
        <p:nvSpPr>
          <p:cNvPr id="104" name="Textfeld 171">
            <a:extLst>
              <a:ext uri="{FF2B5EF4-FFF2-40B4-BE49-F238E27FC236}">
                <a16:creationId xmlns:a16="http://schemas.microsoft.com/office/drawing/2014/main" id="{CA4E2CCB-969E-46A8-98E0-C0F6AB47867E}"/>
              </a:ext>
            </a:extLst>
          </p:cNvPr>
          <p:cNvSpPr txBox="1"/>
          <p:nvPr/>
        </p:nvSpPr>
        <p:spPr>
          <a:xfrm>
            <a:off x="563503" y="32443292"/>
            <a:ext cx="11140466" cy="400110"/>
          </a:xfrm>
          <a:prstGeom prst="rect">
            <a:avLst/>
          </a:prstGeom>
          <a:noFill/>
        </p:spPr>
        <p:txBody>
          <a:bodyPr wrap="square" rtlCol="0">
            <a:spAutoFit/>
          </a:bodyPr>
          <a:lstStyle/>
          <a:p>
            <a:r>
              <a:rPr lang="en-US" sz="2000" b="1" dirty="0">
                <a:latin typeface="Raleway" panose="020B0503030101060003" pitchFamily="34" charset="77"/>
              </a:rPr>
              <a:t>Test set sequences generated in the ablation study</a:t>
            </a:r>
          </a:p>
        </p:txBody>
      </p:sp>
      <p:sp>
        <p:nvSpPr>
          <p:cNvPr id="105" name="Textfeld 171">
            <a:extLst>
              <a:ext uri="{FF2B5EF4-FFF2-40B4-BE49-F238E27FC236}">
                <a16:creationId xmlns:a16="http://schemas.microsoft.com/office/drawing/2014/main" id="{C2F1699E-7AD4-4F0E-9410-9B638A95B0B6}"/>
              </a:ext>
            </a:extLst>
          </p:cNvPr>
          <p:cNvSpPr txBox="1"/>
          <p:nvPr/>
        </p:nvSpPr>
        <p:spPr>
          <a:xfrm>
            <a:off x="661156" y="35992387"/>
            <a:ext cx="11140466" cy="400110"/>
          </a:xfrm>
          <a:prstGeom prst="rect">
            <a:avLst/>
          </a:prstGeom>
          <a:noFill/>
        </p:spPr>
        <p:txBody>
          <a:bodyPr wrap="square" rtlCol="0">
            <a:spAutoFit/>
          </a:bodyPr>
          <a:lstStyle/>
          <a:p>
            <a:r>
              <a:rPr lang="en-US" sz="2000" b="1" dirty="0">
                <a:latin typeface="Raleway" panose="020B0503030101060003" pitchFamily="34" charset="77"/>
              </a:rPr>
              <a:t>Scores from the ablation study</a:t>
            </a:r>
          </a:p>
        </p:txBody>
      </p:sp>
      <p:sp>
        <p:nvSpPr>
          <p:cNvPr id="106" name="Textfeld 171">
            <a:extLst>
              <a:ext uri="{FF2B5EF4-FFF2-40B4-BE49-F238E27FC236}">
                <a16:creationId xmlns:a16="http://schemas.microsoft.com/office/drawing/2014/main" id="{3412EB9B-59EA-4C86-912E-B9ECF3E471C3}"/>
              </a:ext>
            </a:extLst>
          </p:cNvPr>
          <p:cNvSpPr txBox="1"/>
          <p:nvPr/>
        </p:nvSpPr>
        <p:spPr>
          <a:xfrm>
            <a:off x="15668547" y="28156138"/>
            <a:ext cx="7033399" cy="1323439"/>
          </a:xfrm>
          <a:prstGeom prst="rect">
            <a:avLst/>
          </a:prstGeom>
          <a:noFill/>
        </p:spPr>
        <p:txBody>
          <a:bodyPr wrap="square" rtlCol="0">
            <a:spAutoFit/>
          </a:bodyPr>
          <a:lstStyle/>
          <a:p>
            <a:r>
              <a:rPr lang="en-US" sz="2000" b="1" dirty="0" err="1">
                <a:latin typeface="Raleway" panose="020B0503030101060003" pitchFamily="34" charset="77"/>
              </a:rPr>
              <a:t>Backprojected</a:t>
            </a:r>
            <a:r>
              <a:rPr lang="en-US" sz="2000" b="1" dirty="0">
                <a:latin typeface="Raleway" panose="020B0503030101060003" pitchFamily="34" charset="77"/>
              </a:rPr>
              <a:t> video frames before and after critic- correction. The frames become considerably sharper and more readable, but not all digits converge to the correct ground truth</a:t>
            </a:r>
          </a:p>
        </p:txBody>
      </p:sp>
      <p:sp>
        <p:nvSpPr>
          <p:cNvPr id="119" name="Textfeld 171">
            <a:extLst>
              <a:ext uri="{FF2B5EF4-FFF2-40B4-BE49-F238E27FC236}">
                <a16:creationId xmlns:a16="http://schemas.microsoft.com/office/drawing/2014/main" id="{8DE4FD6B-A55A-45B1-8825-302148AB9AF5}"/>
              </a:ext>
            </a:extLst>
          </p:cNvPr>
          <p:cNvSpPr txBox="1"/>
          <p:nvPr/>
        </p:nvSpPr>
        <p:spPr>
          <a:xfrm>
            <a:off x="7729086" y="25088443"/>
            <a:ext cx="11140466" cy="400110"/>
          </a:xfrm>
          <a:prstGeom prst="rect">
            <a:avLst/>
          </a:prstGeom>
          <a:noFill/>
        </p:spPr>
        <p:txBody>
          <a:bodyPr wrap="square" rtlCol="0">
            <a:spAutoFit/>
          </a:bodyPr>
          <a:lstStyle/>
          <a:p>
            <a:r>
              <a:rPr lang="en-US" sz="2000" b="1" dirty="0">
                <a:latin typeface="Raleway" panose="020B0503030101060003" pitchFamily="34" charset="77"/>
              </a:rPr>
              <a:t>Discriminator loss</a:t>
            </a:r>
          </a:p>
        </p:txBody>
      </p:sp>
      <p:grpSp>
        <p:nvGrpSpPr>
          <p:cNvPr id="232" name="Gruppieren 231">
            <a:extLst>
              <a:ext uri="{FF2B5EF4-FFF2-40B4-BE49-F238E27FC236}">
                <a16:creationId xmlns:a16="http://schemas.microsoft.com/office/drawing/2014/main" id="{5D647FDA-1324-4386-9498-4BAE766AF9BA}"/>
              </a:ext>
            </a:extLst>
          </p:cNvPr>
          <p:cNvGrpSpPr/>
          <p:nvPr/>
        </p:nvGrpSpPr>
        <p:grpSpPr>
          <a:xfrm>
            <a:off x="15724188" y="24335049"/>
            <a:ext cx="7048501" cy="3686268"/>
            <a:chOff x="15643901" y="27892458"/>
            <a:chExt cx="9003674" cy="4708796"/>
          </a:xfrm>
        </p:grpSpPr>
        <p:sp>
          <p:nvSpPr>
            <p:cNvPr id="24" name="Rechteck 23">
              <a:extLst>
                <a:ext uri="{FF2B5EF4-FFF2-40B4-BE49-F238E27FC236}">
                  <a16:creationId xmlns:a16="http://schemas.microsoft.com/office/drawing/2014/main" id="{F861D18C-E26A-2A46-8BF3-01C773583C7B}"/>
                </a:ext>
              </a:extLst>
            </p:cNvPr>
            <p:cNvSpPr/>
            <p:nvPr/>
          </p:nvSpPr>
          <p:spPr>
            <a:xfrm>
              <a:off x="15643901" y="27892458"/>
              <a:ext cx="9003672" cy="192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4" name="Rechteck 133">
              <a:extLst>
                <a:ext uri="{FF2B5EF4-FFF2-40B4-BE49-F238E27FC236}">
                  <a16:creationId xmlns:a16="http://schemas.microsoft.com/office/drawing/2014/main" id="{4A03CC55-4BFF-DA4F-B292-0596383B5E77}"/>
                </a:ext>
              </a:extLst>
            </p:cNvPr>
            <p:cNvSpPr/>
            <p:nvPr/>
          </p:nvSpPr>
          <p:spPr>
            <a:xfrm>
              <a:off x="17442930" y="30677038"/>
              <a:ext cx="7204645" cy="192421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hteck 26">
              <a:extLst>
                <a:ext uri="{FF2B5EF4-FFF2-40B4-BE49-F238E27FC236}">
                  <a16:creationId xmlns:a16="http://schemas.microsoft.com/office/drawing/2014/main" id="{7590EADA-BBDC-3B4C-9086-5FF565A879CA}"/>
                </a:ext>
              </a:extLst>
            </p:cNvPr>
            <p:cNvSpPr/>
            <p:nvPr/>
          </p:nvSpPr>
          <p:spPr>
            <a:xfrm>
              <a:off x="15643901" y="30677038"/>
              <a:ext cx="1834427" cy="192421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70" name="Grafik 269">
              <a:extLst>
                <a:ext uri="{FF2B5EF4-FFF2-40B4-BE49-F238E27FC236}">
                  <a16:creationId xmlns:a16="http://schemas.microsoft.com/office/drawing/2014/main" id="{563F4E2A-6EE3-40E0-B64F-DDCE85A8B37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38983" y="28016357"/>
              <a:ext cx="1687391" cy="1687391"/>
            </a:xfrm>
            <a:prstGeom prst="rect">
              <a:avLst/>
            </a:prstGeom>
          </p:spPr>
        </p:pic>
        <p:pic>
          <p:nvPicPr>
            <p:cNvPr id="268" name="Grafik 267">
              <a:extLst>
                <a:ext uri="{FF2B5EF4-FFF2-40B4-BE49-F238E27FC236}">
                  <a16:creationId xmlns:a16="http://schemas.microsoft.com/office/drawing/2014/main" id="{EA662604-225B-4D63-8733-6E40B509AE8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7523710" y="30803737"/>
              <a:ext cx="1687390" cy="1687390"/>
            </a:xfrm>
            <a:prstGeom prst="rect">
              <a:avLst/>
            </a:prstGeom>
          </p:spPr>
        </p:pic>
        <p:pic>
          <p:nvPicPr>
            <p:cNvPr id="266" name="Grafik 265">
              <a:extLst>
                <a:ext uri="{FF2B5EF4-FFF2-40B4-BE49-F238E27FC236}">
                  <a16:creationId xmlns:a16="http://schemas.microsoft.com/office/drawing/2014/main" id="{F7BF8220-6854-47BB-8C82-7A1C5852346C}"/>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5731911" y="30803737"/>
              <a:ext cx="1687390" cy="1687390"/>
            </a:xfrm>
            <a:prstGeom prst="rect">
              <a:avLst/>
            </a:prstGeom>
          </p:spPr>
        </p:pic>
        <p:cxnSp>
          <p:nvCxnSpPr>
            <p:cNvPr id="29" name="Gerade Verbindung mit Pfeil 28">
              <a:extLst>
                <a:ext uri="{FF2B5EF4-FFF2-40B4-BE49-F238E27FC236}">
                  <a16:creationId xmlns:a16="http://schemas.microsoft.com/office/drawing/2014/main" id="{32CC77D6-BA30-4344-ACF1-81336AC07BD6}"/>
                </a:ext>
              </a:extLst>
            </p:cNvPr>
            <p:cNvCxnSpPr>
              <a:cxnSpLocks/>
            </p:cNvCxnSpPr>
            <p:nvPr/>
          </p:nvCxnSpPr>
          <p:spPr>
            <a:xfrm>
              <a:off x="16578017" y="29703747"/>
              <a:ext cx="2659" cy="97329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pic>
          <p:nvPicPr>
            <p:cNvPr id="272" name="Grafik 271">
              <a:extLst>
                <a:ext uri="{FF2B5EF4-FFF2-40B4-BE49-F238E27FC236}">
                  <a16:creationId xmlns:a16="http://schemas.microsoft.com/office/drawing/2014/main" id="{CE1803E0-5AD8-4B21-ADCA-616A0FD6A74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520768" y="28018502"/>
              <a:ext cx="1687391" cy="1687391"/>
            </a:xfrm>
            <a:prstGeom prst="rect">
              <a:avLst/>
            </a:prstGeom>
          </p:spPr>
        </p:pic>
        <p:cxnSp>
          <p:nvCxnSpPr>
            <p:cNvPr id="135" name="Gerade Verbindung mit Pfeil 134">
              <a:extLst>
                <a:ext uri="{FF2B5EF4-FFF2-40B4-BE49-F238E27FC236}">
                  <a16:creationId xmlns:a16="http://schemas.microsoft.com/office/drawing/2014/main" id="{3041ED9E-B39E-F54C-AFE3-1A2E3FDDA393}"/>
                </a:ext>
              </a:extLst>
            </p:cNvPr>
            <p:cNvCxnSpPr>
              <a:cxnSpLocks/>
            </p:cNvCxnSpPr>
            <p:nvPr/>
          </p:nvCxnSpPr>
          <p:spPr>
            <a:xfrm>
              <a:off x="18367405" y="29775150"/>
              <a:ext cx="0" cy="90188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pic>
          <p:nvPicPr>
            <p:cNvPr id="8" name="Grafik 7">
              <a:extLst>
                <a:ext uri="{FF2B5EF4-FFF2-40B4-BE49-F238E27FC236}">
                  <a16:creationId xmlns:a16="http://schemas.microsoft.com/office/drawing/2014/main" id="{F2F5D326-F7E2-45A9-8994-4CE4E3FBE2E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9311769" y="28016357"/>
              <a:ext cx="1687390" cy="1687390"/>
            </a:xfrm>
            <a:prstGeom prst="rect">
              <a:avLst/>
            </a:prstGeom>
          </p:spPr>
        </p:pic>
        <p:pic>
          <p:nvPicPr>
            <p:cNvPr id="224" name="Grafik 223">
              <a:extLst>
                <a:ext uri="{FF2B5EF4-FFF2-40B4-BE49-F238E27FC236}">
                  <a16:creationId xmlns:a16="http://schemas.microsoft.com/office/drawing/2014/main" id="{794282C8-44BE-466D-9E27-D889FC7DD674}"/>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2887888" y="28016357"/>
              <a:ext cx="1687390" cy="1687390"/>
            </a:xfrm>
            <a:prstGeom prst="rect">
              <a:avLst/>
            </a:prstGeom>
          </p:spPr>
        </p:pic>
        <p:pic>
          <p:nvPicPr>
            <p:cNvPr id="226" name="Grafik 225">
              <a:extLst>
                <a:ext uri="{FF2B5EF4-FFF2-40B4-BE49-F238E27FC236}">
                  <a16:creationId xmlns:a16="http://schemas.microsoft.com/office/drawing/2014/main" id="{F06D543D-BD01-485A-A906-C11435EC30F7}"/>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1099828" y="28018502"/>
              <a:ext cx="1687390" cy="1687390"/>
            </a:xfrm>
            <a:prstGeom prst="rect">
              <a:avLst/>
            </a:prstGeom>
          </p:spPr>
        </p:pic>
        <p:sp>
          <p:nvSpPr>
            <p:cNvPr id="120" name="Rechteck 119">
              <a:extLst>
                <a:ext uri="{FF2B5EF4-FFF2-40B4-BE49-F238E27FC236}">
                  <a16:creationId xmlns:a16="http://schemas.microsoft.com/office/drawing/2014/main" id="{ACD3F249-8B76-4A57-899A-FF08AEE658E5}"/>
                </a:ext>
              </a:extLst>
            </p:cNvPr>
            <p:cNvSpPr/>
            <p:nvPr/>
          </p:nvSpPr>
          <p:spPr>
            <a:xfrm>
              <a:off x="21053116" y="30675677"/>
              <a:ext cx="1789390" cy="192421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28" name="Grafik 227">
              <a:extLst>
                <a:ext uri="{FF2B5EF4-FFF2-40B4-BE49-F238E27FC236}">
                  <a16:creationId xmlns:a16="http://schemas.microsoft.com/office/drawing/2014/main" id="{81DC7C4C-7989-4B88-886A-6905BDF653FE}"/>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2887888" y="30790545"/>
              <a:ext cx="1694479" cy="1694479"/>
            </a:xfrm>
            <a:prstGeom prst="rect">
              <a:avLst/>
            </a:prstGeom>
          </p:spPr>
        </p:pic>
        <p:pic>
          <p:nvPicPr>
            <p:cNvPr id="18" name="Grafik 17">
              <a:extLst>
                <a:ext uri="{FF2B5EF4-FFF2-40B4-BE49-F238E27FC236}">
                  <a16:creationId xmlns:a16="http://schemas.microsoft.com/office/drawing/2014/main" id="{206389E3-316F-4D21-AC4A-E624B1B0186D}"/>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9311769" y="30796648"/>
              <a:ext cx="1694479" cy="1694479"/>
            </a:xfrm>
            <a:prstGeom prst="rect">
              <a:avLst/>
            </a:prstGeom>
          </p:spPr>
        </p:pic>
        <p:pic>
          <p:nvPicPr>
            <p:cNvPr id="28" name="Grafik 27">
              <a:extLst>
                <a:ext uri="{FF2B5EF4-FFF2-40B4-BE49-F238E27FC236}">
                  <a16:creationId xmlns:a16="http://schemas.microsoft.com/office/drawing/2014/main" id="{B48BE040-0522-479C-989B-95E466861896}"/>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1099828" y="30796074"/>
              <a:ext cx="1694479" cy="1694479"/>
            </a:xfrm>
            <a:prstGeom prst="rect">
              <a:avLst/>
            </a:prstGeom>
          </p:spPr>
        </p:pic>
        <p:cxnSp>
          <p:nvCxnSpPr>
            <p:cNvPr id="121" name="Gerade Verbindung mit Pfeil 120">
              <a:extLst>
                <a:ext uri="{FF2B5EF4-FFF2-40B4-BE49-F238E27FC236}">
                  <a16:creationId xmlns:a16="http://schemas.microsoft.com/office/drawing/2014/main" id="{F219176B-DF07-4CFA-B1A6-B34201C1211D}"/>
                </a:ext>
              </a:extLst>
            </p:cNvPr>
            <p:cNvCxnSpPr>
              <a:cxnSpLocks/>
            </p:cNvCxnSpPr>
            <p:nvPr/>
          </p:nvCxnSpPr>
          <p:spPr>
            <a:xfrm>
              <a:off x="20155464" y="29773788"/>
              <a:ext cx="0" cy="90188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121">
              <a:extLst>
                <a:ext uri="{FF2B5EF4-FFF2-40B4-BE49-F238E27FC236}">
                  <a16:creationId xmlns:a16="http://schemas.microsoft.com/office/drawing/2014/main" id="{D205C4DB-B8D2-4697-ADFC-1C08207CB8A5}"/>
                </a:ext>
              </a:extLst>
            </p:cNvPr>
            <p:cNvCxnSpPr>
              <a:cxnSpLocks/>
            </p:cNvCxnSpPr>
            <p:nvPr/>
          </p:nvCxnSpPr>
          <p:spPr>
            <a:xfrm>
              <a:off x="21943523" y="29773788"/>
              <a:ext cx="0" cy="90188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84B80EA5-3785-49F8-8F71-E99AFE294454}"/>
                </a:ext>
              </a:extLst>
            </p:cNvPr>
            <p:cNvCxnSpPr>
              <a:cxnSpLocks/>
            </p:cNvCxnSpPr>
            <p:nvPr/>
          </p:nvCxnSpPr>
          <p:spPr>
            <a:xfrm>
              <a:off x="23731583" y="29773788"/>
              <a:ext cx="0" cy="901888"/>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grpSp>
        <p:nvGrpSpPr>
          <p:cNvPr id="276" name="Gruppieren 275">
            <a:extLst>
              <a:ext uri="{FF2B5EF4-FFF2-40B4-BE49-F238E27FC236}">
                <a16:creationId xmlns:a16="http://schemas.microsoft.com/office/drawing/2014/main" id="{81CF1942-A62E-433C-AC57-4E92A8C08712}"/>
              </a:ext>
            </a:extLst>
          </p:cNvPr>
          <p:cNvGrpSpPr/>
          <p:nvPr/>
        </p:nvGrpSpPr>
        <p:grpSpPr>
          <a:xfrm>
            <a:off x="624692" y="20958445"/>
            <a:ext cx="7026313" cy="1756768"/>
            <a:chOff x="624692" y="21877157"/>
            <a:chExt cx="7026313" cy="1756768"/>
          </a:xfrm>
        </p:grpSpPr>
        <p:pic>
          <p:nvPicPr>
            <p:cNvPr id="3" name="Grafik 2">
              <a:extLst>
                <a:ext uri="{FF2B5EF4-FFF2-40B4-BE49-F238E27FC236}">
                  <a16:creationId xmlns:a16="http://schemas.microsoft.com/office/drawing/2014/main" id="{3C4F802A-9909-4BB4-A593-4590C5CA3D46}"/>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24694" y="21877157"/>
              <a:ext cx="7026311" cy="585526"/>
            </a:xfrm>
            <a:prstGeom prst="rect">
              <a:avLst/>
            </a:prstGeom>
          </p:spPr>
        </p:pic>
        <p:pic>
          <p:nvPicPr>
            <p:cNvPr id="237" name="Grafik 236">
              <a:extLst>
                <a:ext uri="{FF2B5EF4-FFF2-40B4-BE49-F238E27FC236}">
                  <a16:creationId xmlns:a16="http://schemas.microsoft.com/office/drawing/2014/main" id="{AA64604D-6DF4-45E3-B353-3A553E9DAF25}"/>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624692" y="22462683"/>
              <a:ext cx="7026312" cy="585526"/>
            </a:xfrm>
            <a:prstGeom prst="rect">
              <a:avLst/>
            </a:prstGeom>
          </p:spPr>
        </p:pic>
        <p:pic>
          <p:nvPicPr>
            <p:cNvPr id="240" name="Grafik 239">
              <a:extLst>
                <a:ext uri="{FF2B5EF4-FFF2-40B4-BE49-F238E27FC236}">
                  <a16:creationId xmlns:a16="http://schemas.microsoft.com/office/drawing/2014/main" id="{89130387-93BF-41B2-8EA3-37F33AD3AC90}"/>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625607" y="23048475"/>
              <a:ext cx="7025397" cy="585450"/>
            </a:xfrm>
            <a:prstGeom prst="rect">
              <a:avLst/>
            </a:prstGeom>
          </p:spPr>
        </p:pic>
      </p:grpSp>
      <p:grpSp>
        <p:nvGrpSpPr>
          <p:cNvPr id="275" name="Gruppieren 274">
            <a:extLst>
              <a:ext uri="{FF2B5EF4-FFF2-40B4-BE49-F238E27FC236}">
                <a16:creationId xmlns:a16="http://schemas.microsoft.com/office/drawing/2014/main" id="{3E48DAF1-8DBD-4CD7-B705-8F6EFA5B5515}"/>
              </a:ext>
            </a:extLst>
          </p:cNvPr>
          <p:cNvGrpSpPr/>
          <p:nvPr/>
        </p:nvGrpSpPr>
        <p:grpSpPr>
          <a:xfrm>
            <a:off x="623967" y="23249152"/>
            <a:ext cx="7027951" cy="1749107"/>
            <a:chOff x="623967" y="24149077"/>
            <a:chExt cx="7027951" cy="1749107"/>
          </a:xfrm>
        </p:grpSpPr>
        <p:pic>
          <p:nvPicPr>
            <p:cNvPr id="7" name="Grafik 6">
              <a:extLst>
                <a:ext uri="{FF2B5EF4-FFF2-40B4-BE49-F238E27FC236}">
                  <a16:creationId xmlns:a16="http://schemas.microsoft.com/office/drawing/2014/main" id="{43C91A2B-4037-4F60-9361-2F07C53A8F61}"/>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625607" y="24149077"/>
              <a:ext cx="7026311" cy="585526"/>
            </a:xfrm>
            <a:prstGeom prst="rect">
              <a:avLst/>
            </a:prstGeom>
          </p:spPr>
        </p:pic>
        <p:pic>
          <p:nvPicPr>
            <p:cNvPr id="244" name="Grafik 243">
              <a:extLst>
                <a:ext uri="{FF2B5EF4-FFF2-40B4-BE49-F238E27FC236}">
                  <a16:creationId xmlns:a16="http://schemas.microsoft.com/office/drawing/2014/main" id="{17F9D96F-8095-45A2-B359-053FC9214A91}"/>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625607" y="24734995"/>
              <a:ext cx="7023889" cy="585324"/>
            </a:xfrm>
            <a:prstGeom prst="rect">
              <a:avLst/>
            </a:prstGeom>
          </p:spPr>
        </p:pic>
        <p:pic>
          <p:nvPicPr>
            <p:cNvPr id="247" name="Grafik 246">
              <a:extLst>
                <a:ext uri="{FF2B5EF4-FFF2-40B4-BE49-F238E27FC236}">
                  <a16:creationId xmlns:a16="http://schemas.microsoft.com/office/drawing/2014/main" id="{98E3D561-F2C1-4980-9BD0-72415EC1FEE3}"/>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623967" y="25312658"/>
              <a:ext cx="7026310" cy="585526"/>
            </a:xfrm>
            <a:prstGeom prst="rect">
              <a:avLst/>
            </a:prstGeom>
          </p:spPr>
        </p:pic>
      </p:grpSp>
      <p:grpSp>
        <p:nvGrpSpPr>
          <p:cNvPr id="274" name="Gruppieren 273">
            <a:extLst>
              <a:ext uri="{FF2B5EF4-FFF2-40B4-BE49-F238E27FC236}">
                <a16:creationId xmlns:a16="http://schemas.microsoft.com/office/drawing/2014/main" id="{119A1DB2-E7A0-4662-B26A-036CCC7991A1}"/>
              </a:ext>
            </a:extLst>
          </p:cNvPr>
          <p:cNvGrpSpPr/>
          <p:nvPr/>
        </p:nvGrpSpPr>
        <p:grpSpPr>
          <a:xfrm>
            <a:off x="623967" y="25532197"/>
            <a:ext cx="7026314" cy="1749939"/>
            <a:chOff x="623967" y="26459686"/>
            <a:chExt cx="7026314" cy="1749939"/>
          </a:xfrm>
        </p:grpSpPr>
        <p:pic>
          <p:nvPicPr>
            <p:cNvPr id="10" name="Grafik 9">
              <a:extLst>
                <a:ext uri="{FF2B5EF4-FFF2-40B4-BE49-F238E27FC236}">
                  <a16:creationId xmlns:a16="http://schemas.microsoft.com/office/drawing/2014/main" id="{84748AA0-4A87-4748-A858-13508E4A97AF}"/>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623967" y="26459686"/>
              <a:ext cx="7026311" cy="585526"/>
            </a:xfrm>
            <a:prstGeom prst="rect">
              <a:avLst/>
            </a:prstGeom>
          </p:spPr>
        </p:pic>
        <p:pic>
          <p:nvPicPr>
            <p:cNvPr id="249" name="Grafik 248">
              <a:extLst>
                <a:ext uri="{FF2B5EF4-FFF2-40B4-BE49-F238E27FC236}">
                  <a16:creationId xmlns:a16="http://schemas.microsoft.com/office/drawing/2014/main" id="{6EDE069E-C0BB-4340-9A8E-B07455CEB1F3}"/>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623967" y="27624146"/>
              <a:ext cx="7025748" cy="585479"/>
            </a:xfrm>
            <a:prstGeom prst="rect">
              <a:avLst/>
            </a:prstGeom>
          </p:spPr>
        </p:pic>
        <p:pic>
          <p:nvPicPr>
            <p:cNvPr id="252" name="Grafik 251">
              <a:extLst>
                <a:ext uri="{FF2B5EF4-FFF2-40B4-BE49-F238E27FC236}">
                  <a16:creationId xmlns:a16="http://schemas.microsoft.com/office/drawing/2014/main" id="{BBB242F1-02DE-4200-BE33-9725EF28E1DC}"/>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623967" y="27039149"/>
              <a:ext cx="7026314" cy="585526"/>
            </a:xfrm>
            <a:prstGeom prst="rect">
              <a:avLst/>
            </a:prstGeom>
          </p:spPr>
        </p:pic>
      </p:grpSp>
      <p:grpSp>
        <p:nvGrpSpPr>
          <p:cNvPr id="273" name="Gruppieren 272">
            <a:extLst>
              <a:ext uri="{FF2B5EF4-FFF2-40B4-BE49-F238E27FC236}">
                <a16:creationId xmlns:a16="http://schemas.microsoft.com/office/drawing/2014/main" id="{1602E1F2-67EC-4F7C-86C0-E6171522C754}"/>
              </a:ext>
            </a:extLst>
          </p:cNvPr>
          <p:cNvGrpSpPr/>
          <p:nvPr/>
        </p:nvGrpSpPr>
        <p:grpSpPr>
          <a:xfrm>
            <a:off x="623966" y="27816075"/>
            <a:ext cx="7026316" cy="1756965"/>
            <a:chOff x="623966" y="28682525"/>
            <a:chExt cx="7026316" cy="1756965"/>
          </a:xfrm>
        </p:grpSpPr>
        <p:pic>
          <p:nvPicPr>
            <p:cNvPr id="19" name="Grafik 18">
              <a:extLst>
                <a:ext uri="{FF2B5EF4-FFF2-40B4-BE49-F238E27FC236}">
                  <a16:creationId xmlns:a16="http://schemas.microsoft.com/office/drawing/2014/main" id="{8E931F30-F37F-4F78-9129-C9731591E2CE}"/>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623967" y="28682525"/>
              <a:ext cx="7026311" cy="585526"/>
            </a:xfrm>
            <a:prstGeom prst="rect">
              <a:avLst/>
            </a:prstGeom>
          </p:spPr>
        </p:pic>
        <p:pic>
          <p:nvPicPr>
            <p:cNvPr id="254" name="Grafik 253">
              <a:extLst>
                <a:ext uri="{FF2B5EF4-FFF2-40B4-BE49-F238E27FC236}">
                  <a16:creationId xmlns:a16="http://schemas.microsoft.com/office/drawing/2014/main" id="{ED40F541-A53D-4D34-AD11-849D855E84CC}"/>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623967" y="29268216"/>
              <a:ext cx="7026315" cy="585526"/>
            </a:xfrm>
            <a:prstGeom prst="rect">
              <a:avLst/>
            </a:prstGeom>
          </p:spPr>
        </p:pic>
        <p:pic>
          <p:nvPicPr>
            <p:cNvPr id="258" name="Grafik 257">
              <a:extLst>
                <a:ext uri="{FF2B5EF4-FFF2-40B4-BE49-F238E27FC236}">
                  <a16:creationId xmlns:a16="http://schemas.microsoft.com/office/drawing/2014/main" id="{0974DD2F-567A-45A5-AE59-17166726C335}"/>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623966" y="29854251"/>
              <a:ext cx="7022871" cy="585239"/>
            </a:xfrm>
            <a:prstGeom prst="rect">
              <a:avLst/>
            </a:prstGeom>
          </p:spPr>
        </p:pic>
      </p:grpSp>
      <p:grpSp>
        <p:nvGrpSpPr>
          <p:cNvPr id="271" name="Gruppieren 270">
            <a:extLst>
              <a:ext uri="{FF2B5EF4-FFF2-40B4-BE49-F238E27FC236}">
                <a16:creationId xmlns:a16="http://schemas.microsoft.com/office/drawing/2014/main" id="{3F859CF2-48DA-4E8E-BB0D-DA9C1778C5D6}"/>
              </a:ext>
            </a:extLst>
          </p:cNvPr>
          <p:cNvGrpSpPr/>
          <p:nvPr/>
        </p:nvGrpSpPr>
        <p:grpSpPr>
          <a:xfrm>
            <a:off x="623966" y="30106978"/>
            <a:ext cx="7022871" cy="1767793"/>
            <a:chOff x="623966" y="31025690"/>
            <a:chExt cx="7022871" cy="1767793"/>
          </a:xfrm>
        </p:grpSpPr>
        <p:pic>
          <p:nvPicPr>
            <p:cNvPr id="21" name="Grafik 20">
              <a:extLst>
                <a:ext uri="{FF2B5EF4-FFF2-40B4-BE49-F238E27FC236}">
                  <a16:creationId xmlns:a16="http://schemas.microsoft.com/office/drawing/2014/main" id="{8E143AF7-C799-4EEE-9531-180C48EDB387}"/>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623966" y="31025690"/>
              <a:ext cx="7022871" cy="585239"/>
            </a:xfrm>
            <a:prstGeom prst="rect">
              <a:avLst/>
            </a:prstGeom>
          </p:spPr>
        </p:pic>
        <p:pic>
          <p:nvPicPr>
            <p:cNvPr id="265" name="Grafik 264">
              <a:extLst>
                <a:ext uri="{FF2B5EF4-FFF2-40B4-BE49-F238E27FC236}">
                  <a16:creationId xmlns:a16="http://schemas.microsoft.com/office/drawing/2014/main" id="{F1C7AFB1-2DB4-48F3-B0C2-DCD33ACA5568}"/>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623966" y="32208244"/>
              <a:ext cx="7022871" cy="585239"/>
            </a:xfrm>
            <a:prstGeom prst="rect">
              <a:avLst/>
            </a:prstGeom>
          </p:spPr>
        </p:pic>
        <p:pic>
          <p:nvPicPr>
            <p:cNvPr id="269" name="Grafik 268">
              <a:extLst>
                <a:ext uri="{FF2B5EF4-FFF2-40B4-BE49-F238E27FC236}">
                  <a16:creationId xmlns:a16="http://schemas.microsoft.com/office/drawing/2014/main" id="{09879C05-671C-4F1F-B1F8-8D1FC7A74E5D}"/>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623966" y="31618045"/>
              <a:ext cx="7022862" cy="585239"/>
            </a:xfrm>
            <a:prstGeom prst="rect">
              <a:avLst/>
            </a:prstGeom>
          </p:spPr>
        </p:pic>
      </p:grpSp>
      <p:sp>
        <p:nvSpPr>
          <p:cNvPr id="153" name="Textfeld 171">
            <a:extLst>
              <a:ext uri="{FF2B5EF4-FFF2-40B4-BE49-F238E27FC236}">
                <a16:creationId xmlns:a16="http://schemas.microsoft.com/office/drawing/2014/main" id="{09AE83E2-A556-40A2-98D2-002ED98B09B9}"/>
              </a:ext>
            </a:extLst>
          </p:cNvPr>
          <p:cNvSpPr txBox="1"/>
          <p:nvPr/>
        </p:nvSpPr>
        <p:spPr>
          <a:xfrm>
            <a:off x="7774103" y="29828473"/>
            <a:ext cx="11140466" cy="400110"/>
          </a:xfrm>
          <a:prstGeom prst="rect">
            <a:avLst/>
          </a:prstGeom>
          <a:noFill/>
        </p:spPr>
        <p:txBody>
          <a:bodyPr wrap="square" rtlCol="0">
            <a:spAutoFit/>
          </a:bodyPr>
          <a:lstStyle/>
          <a:p>
            <a:r>
              <a:rPr lang="en-US" sz="2000" b="1" dirty="0">
                <a:latin typeface="Raleway" panose="020B0503030101060003" pitchFamily="34" charset="77"/>
              </a:rPr>
              <a:t>Generator loss</a:t>
            </a:r>
          </a:p>
        </p:txBody>
      </p:sp>
      <p:grpSp>
        <p:nvGrpSpPr>
          <p:cNvPr id="154" name="Google Shape;215;p26">
            <a:extLst>
              <a:ext uri="{FF2B5EF4-FFF2-40B4-BE49-F238E27FC236}">
                <a16:creationId xmlns:a16="http://schemas.microsoft.com/office/drawing/2014/main" id="{B2D82144-E308-42BE-9A3B-FBF8A19C9386}"/>
              </a:ext>
            </a:extLst>
          </p:cNvPr>
          <p:cNvGrpSpPr/>
          <p:nvPr/>
        </p:nvGrpSpPr>
        <p:grpSpPr>
          <a:xfrm>
            <a:off x="12937541" y="26547939"/>
            <a:ext cx="1374106" cy="995195"/>
            <a:chOff x="9150707" y="3841923"/>
            <a:chExt cx="1942741" cy="1407028"/>
          </a:xfrm>
        </p:grpSpPr>
        <p:grpSp>
          <p:nvGrpSpPr>
            <p:cNvPr id="155" name="Google Shape;216;p26">
              <a:extLst>
                <a:ext uri="{FF2B5EF4-FFF2-40B4-BE49-F238E27FC236}">
                  <a16:creationId xmlns:a16="http://schemas.microsoft.com/office/drawing/2014/main" id="{AAB51B64-63DD-4FC8-944E-B06ACA5B57F8}"/>
                </a:ext>
              </a:extLst>
            </p:cNvPr>
            <p:cNvGrpSpPr/>
            <p:nvPr/>
          </p:nvGrpSpPr>
          <p:grpSpPr>
            <a:xfrm>
              <a:off x="9150712" y="3841923"/>
              <a:ext cx="1743900" cy="307689"/>
              <a:chOff x="4326790" y="5745718"/>
              <a:chExt cx="1743900" cy="307689"/>
            </a:xfrm>
          </p:grpSpPr>
          <p:sp>
            <p:nvSpPr>
              <p:cNvPr id="165" name="Google Shape;217;p26">
                <a:extLst>
                  <a:ext uri="{FF2B5EF4-FFF2-40B4-BE49-F238E27FC236}">
                    <a16:creationId xmlns:a16="http://schemas.microsoft.com/office/drawing/2014/main" id="{301EA2C6-78EE-4487-942D-0775080C65A3}"/>
                  </a:ext>
                </a:extLst>
              </p:cNvPr>
              <p:cNvSpPr/>
              <p:nvPr/>
            </p:nvSpPr>
            <p:spPr>
              <a:xfrm>
                <a:off x="4326790" y="5784532"/>
                <a:ext cx="249307" cy="230149"/>
              </a:xfrm>
              <a:prstGeom prst="rect">
                <a:avLst/>
              </a:prstGeom>
              <a:solidFill>
                <a:srgbClr val="FB6508"/>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166" name="Google Shape;218;p26">
                <a:extLst>
                  <a:ext uri="{FF2B5EF4-FFF2-40B4-BE49-F238E27FC236}">
                    <a16:creationId xmlns:a16="http://schemas.microsoft.com/office/drawing/2014/main" id="{F977084A-A343-4911-A07F-A739604E968B}"/>
                  </a:ext>
                </a:extLst>
              </p:cNvPr>
              <p:cNvSpPr txBox="1"/>
              <p:nvPr/>
            </p:nvSpPr>
            <p:spPr>
              <a:xfrm>
                <a:off x="4616529" y="5745718"/>
                <a:ext cx="1454161"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a:t>
                </a:r>
                <a:endParaRPr sz="990" dirty="0">
                  <a:solidFill>
                    <a:srgbClr val="000000"/>
                  </a:solidFill>
                  <a:latin typeface="Arial"/>
                  <a:ea typeface="Arial"/>
                  <a:cs typeface="Arial"/>
                  <a:sym typeface="Arial"/>
                </a:endParaRPr>
              </a:p>
            </p:txBody>
          </p:sp>
        </p:grpSp>
        <p:grpSp>
          <p:nvGrpSpPr>
            <p:cNvPr id="156" name="Google Shape;219;p26">
              <a:extLst>
                <a:ext uri="{FF2B5EF4-FFF2-40B4-BE49-F238E27FC236}">
                  <a16:creationId xmlns:a16="http://schemas.microsoft.com/office/drawing/2014/main" id="{BF8D9BE4-DFDF-4A55-AE82-F09C8A00CDB2}"/>
                </a:ext>
              </a:extLst>
            </p:cNvPr>
            <p:cNvGrpSpPr/>
            <p:nvPr/>
          </p:nvGrpSpPr>
          <p:grpSpPr>
            <a:xfrm>
              <a:off x="9150707" y="4941262"/>
              <a:ext cx="1942741" cy="307689"/>
              <a:chOff x="6743368" y="5745718"/>
              <a:chExt cx="1754208" cy="307689"/>
            </a:xfrm>
          </p:grpSpPr>
          <p:sp>
            <p:nvSpPr>
              <p:cNvPr id="163" name="Google Shape;220;p26">
                <a:extLst>
                  <a:ext uri="{FF2B5EF4-FFF2-40B4-BE49-F238E27FC236}">
                    <a16:creationId xmlns:a16="http://schemas.microsoft.com/office/drawing/2014/main" id="{171134F6-2FFC-432B-A475-489BE3D50BFF}"/>
                  </a:ext>
                </a:extLst>
              </p:cNvPr>
              <p:cNvSpPr/>
              <p:nvPr/>
            </p:nvSpPr>
            <p:spPr>
              <a:xfrm>
                <a:off x="6743368" y="5784532"/>
                <a:ext cx="225113" cy="230149"/>
              </a:xfrm>
              <a:prstGeom prst="rect">
                <a:avLst/>
              </a:prstGeom>
              <a:solidFill>
                <a:srgbClr val="0593FA"/>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164" name="Google Shape;221;p26">
                <a:extLst>
                  <a:ext uri="{FF2B5EF4-FFF2-40B4-BE49-F238E27FC236}">
                    <a16:creationId xmlns:a16="http://schemas.microsoft.com/office/drawing/2014/main" id="{39EC2695-7C69-46F5-932D-3A0DB93A104D}"/>
                  </a:ext>
                </a:extLst>
              </p:cNvPr>
              <p:cNvSpPr txBox="1"/>
              <p:nvPr/>
            </p:nvSpPr>
            <p:spPr>
              <a:xfrm>
                <a:off x="7004994" y="5745718"/>
                <a:ext cx="1492582"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RGB-D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RGB-D</a:t>
                </a:r>
                <a:endParaRPr sz="990" dirty="0">
                  <a:solidFill>
                    <a:srgbClr val="000000"/>
                  </a:solidFill>
                  <a:latin typeface="Arial"/>
                  <a:ea typeface="Arial"/>
                  <a:cs typeface="Arial"/>
                  <a:sym typeface="Arial"/>
                </a:endParaRPr>
              </a:p>
            </p:txBody>
          </p:sp>
        </p:grpSp>
        <p:grpSp>
          <p:nvGrpSpPr>
            <p:cNvPr id="157" name="Google Shape;222;p26">
              <a:extLst>
                <a:ext uri="{FF2B5EF4-FFF2-40B4-BE49-F238E27FC236}">
                  <a16:creationId xmlns:a16="http://schemas.microsoft.com/office/drawing/2014/main" id="{F40E86AF-81D7-40A4-B158-E4B6EE51F317}"/>
                </a:ext>
              </a:extLst>
            </p:cNvPr>
            <p:cNvGrpSpPr/>
            <p:nvPr/>
          </p:nvGrpSpPr>
          <p:grpSpPr>
            <a:xfrm>
              <a:off x="9150712" y="4551251"/>
              <a:ext cx="1942736" cy="307689"/>
              <a:chOff x="6743368" y="5745718"/>
              <a:chExt cx="1942736" cy="307689"/>
            </a:xfrm>
          </p:grpSpPr>
          <p:sp>
            <p:nvSpPr>
              <p:cNvPr id="161" name="Google Shape;223;p26">
                <a:extLst>
                  <a:ext uri="{FF2B5EF4-FFF2-40B4-BE49-F238E27FC236}">
                    <a16:creationId xmlns:a16="http://schemas.microsoft.com/office/drawing/2014/main" id="{5DC436E3-CC91-441D-9DA3-5A3D38881DD9}"/>
                  </a:ext>
                </a:extLst>
              </p:cNvPr>
              <p:cNvSpPr/>
              <p:nvPr/>
            </p:nvSpPr>
            <p:spPr>
              <a:xfrm>
                <a:off x="6743368" y="5784532"/>
                <a:ext cx="249307" cy="230149"/>
              </a:xfrm>
              <a:prstGeom prst="rect">
                <a:avLst/>
              </a:prstGeom>
              <a:solidFill>
                <a:srgbClr val="76CEEF"/>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162" name="Google Shape;224;p26">
                <a:extLst>
                  <a:ext uri="{FF2B5EF4-FFF2-40B4-BE49-F238E27FC236}">
                    <a16:creationId xmlns:a16="http://schemas.microsoft.com/office/drawing/2014/main" id="{6A9A1E8A-1278-4398-B3C8-766CFCA0F5DE}"/>
                  </a:ext>
                </a:extLst>
              </p:cNvPr>
              <p:cNvSpPr txBox="1"/>
              <p:nvPr/>
            </p:nvSpPr>
            <p:spPr>
              <a:xfrm>
                <a:off x="7033107" y="5745718"/>
                <a:ext cx="1652997"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     </a:t>
                </a:r>
                <a:r>
                  <a:rPr lang="de-DE" sz="990" dirty="0">
                    <a:solidFill>
                      <a:srgbClr val="000000"/>
                    </a:solidFill>
                    <a:latin typeface="Arial"/>
                    <a:ea typeface="Arial"/>
                    <a:cs typeface="Arial"/>
                    <a:sym typeface="Wingdings" panose="05000000000000000000" pitchFamily="2" charset="2"/>
                  </a:rPr>
                  <a:t></a:t>
                </a:r>
                <a:r>
                  <a:rPr lang="de-DE" sz="990" dirty="0">
                    <a:solidFill>
                      <a:srgbClr val="000000"/>
                    </a:solidFill>
                    <a:latin typeface="Arial"/>
                    <a:ea typeface="Arial"/>
                    <a:cs typeface="Arial"/>
                    <a:sym typeface="Arial"/>
                  </a:rPr>
                  <a:t> RGB-D</a:t>
                </a:r>
                <a:endParaRPr sz="990" dirty="0">
                  <a:solidFill>
                    <a:srgbClr val="000000"/>
                  </a:solidFill>
                  <a:latin typeface="Arial"/>
                  <a:ea typeface="Arial"/>
                  <a:cs typeface="Arial"/>
                  <a:sym typeface="Arial"/>
                </a:endParaRPr>
              </a:p>
            </p:txBody>
          </p:sp>
        </p:grpSp>
        <p:grpSp>
          <p:nvGrpSpPr>
            <p:cNvPr id="158" name="Google Shape;225;p26">
              <a:extLst>
                <a:ext uri="{FF2B5EF4-FFF2-40B4-BE49-F238E27FC236}">
                  <a16:creationId xmlns:a16="http://schemas.microsoft.com/office/drawing/2014/main" id="{50C89345-CACC-476D-B3BC-79B7E36BFB62}"/>
                </a:ext>
              </a:extLst>
            </p:cNvPr>
            <p:cNvGrpSpPr/>
            <p:nvPr/>
          </p:nvGrpSpPr>
          <p:grpSpPr>
            <a:xfrm>
              <a:off x="9150712" y="4196587"/>
              <a:ext cx="1810082" cy="307689"/>
              <a:chOff x="6743368" y="5745718"/>
              <a:chExt cx="1810082" cy="307689"/>
            </a:xfrm>
          </p:grpSpPr>
          <p:sp>
            <p:nvSpPr>
              <p:cNvPr id="159" name="Google Shape;226;p26">
                <a:extLst>
                  <a:ext uri="{FF2B5EF4-FFF2-40B4-BE49-F238E27FC236}">
                    <a16:creationId xmlns:a16="http://schemas.microsoft.com/office/drawing/2014/main" id="{CBF751A9-4D8A-4FD6-896E-534F88A69FE5}"/>
                  </a:ext>
                </a:extLst>
              </p:cNvPr>
              <p:cNvSpPr/>
              <p:nvPr/>
            </p:nvSpPr>
            <p:spPr>
              <a:xfrm>
                <a:off x="6743368" y="5784532"/>
                <a:ext cx="249307" cy="230149"/>
              </a:xfrm>
              <a:prstGeom prst="rect">
                <a:avLst/>
              </a:prstGeom>
              <a:solidFill>
                <a:srgbClr val="FF0000"/>
              </a:solidFill>
              <a:ln>
                <a:noFill/>
              </a:ln>
            </p:spPr>
            <p:txBody>
              <a:bodyPr spcFirstLastPara="1" wrap="square" lIns="64665" tIns="32324" rIns="64665" bIns="32324" anchor="ctr" anchorCtr="0">
                <a:noAutofit/>
              </a:bodyPr>
              <a:lstStyle/>
              <a:p>
                <a:pPr algn="ctr"/>
                <a:endParaRPr sz="990">
                  <a:solidFill>
                    <a:schemeClr val="lt1"/>
                  </a:solidFill>
                  <a:latin typeface="Arial"/>
                  <a:ea typeface="Arial"/>
                  <a:cs typeface="Arial"/>
                  <a:sym typeface="Arial"/>
                </a:endParaRPr>
              </a:p>
            </p:txBody>
          </p:sp>
          <p:sp>
            <p:nvSpPr>
              <p:cNvPr id="160" name="Google Shape;227;p26">
                <a:extLst>
                  <a:ext uri="{FF2B5EF4-FFF2-40B4-BE49-F238E27FC236}">
                    <a16:creationId xmlns:a16="http://schemas.microsoft.com/office/drawing/2014/main" id="{BC6F5760-062B-449B-A3FF-707B66B8BB45}"/>
                  </a:ext>
                </a:extLst>
              </p:cNvPr>
              <p:cNvSpPr txBox="1"/>
              <p:nvPr/>
            </p:nvSpPr>
            <p:spPr>
              <a:xfrm>
                <a:off x="7033108" y="5745718"/>
                <a:ext cx="1520342" cy="307689"/>
              </a:xfrm>
              <a:prstGeom prst="rect">
                <a:avLst/>
              </a:prstGeom>
              <a:noFill/>
              <a:ln>
                <a:noFill/>
              </a:ln>
            </p:spPr>
            <p:txBody>
              <a:bodyPr spcFirstLastPara="1" wrap="square" lIns="64665" tIns="32324" rIns="64665" bIns="32324" anchor="t" anchorCtr="0">
                <a:spAutoFit/>
              </a:bodyPr>
              <a:lstStyle/>
              <a:p>
                <a:r>
                  <a:rPr lang="de-DE" sz="990" dirty="0">
                    <a:solidFill>
                      <a:srgbClr val="000000"/>
                    </a:solidFill>
                    <a:latin typeface="Arial"/>
                    <a:ea typeface="Arial"/>
                    <a:cs typeface="Arial"/>
                    <a:sym typeface="Arial"/>
                  </a:rPr>
                  <a:t>RGB-D </a:t>
                </a:r>
                <a:r>
                  <a:rPr lang="de-DE" sz="990" dirty="0">
                    <a:solidFill>
                      <a:srgbClr val="000000"/>
                    </a:solidFill>
                    <a:latin typeface="Arial"/>
                    <a:ea typeface="Arial"/>
                    <a:cs typeface="Arial"/>
                    <a:sym typeface="Wingdings" panose="05000000000000000000" pitchFamily="2" charset="2"/>
                  </a:rPr>
                  <a:t> </a:t>
                </a:r>
                <a:r>
                  <a:rPr lang="de-DE" sz="990" dirty="0">
                    <a:solidFill>
                      <a:srgbClr val="000000"/>
                    </a:solidFill>
                    <a:latin typeface="Arial"/>
                    <a:ea typeface="Arial"/>
                    <a:cs typeface="Arial"/>
                    <a:sym typeface="Arial"/>
                  </a:rPr>
                  <a:t>RGB</a:t>
                </a:r>
                <a:endParaRPr sz="990" dirty="0">
                  <a:solidFill>
                    <a:srgbClr val="000000"/>
                  </a:solidFill>
                  <a:latin typeface="Arial"/>
                  <a:ea typeface="Arial"/>
                  <a:cs typeface="Arial"/>
                  <a:sym typeface="Arial"/>
                </a:endParaRPr>
              </a:p>
            </p:txBody>
          </p:sp>
        </p:grpSp>
      </p:grpSp>
      <p:pic>
        <p:nvPicPr>
          <p:cNvPr id="35" name="Grafik 34">
            <a:extLst>
              <a:ext uri="{FF2B5EF4-FFF2-40B4-BE49-F238E27FC236}">
                <a16:creationId xmlns:a16="http://schemas.microsoft.com/office/drawing/2014/main" id="{C4A3F3DF-B030-A94E-B5F6-F08D71C41216}"/>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26311742" y="18101659"/>
            <a:ext cx="3477558" cy="2111878"/>
          </a:xfrm>
          <a:prstGeom prst="rect">
            <a:avLst/>
          </a:prstGeom>
        </p:spPr>
      </p:pic>
      <p:pic>
        <p:nvPicPr>
          <p:cNvPr id="37" name="Grafik 36">
            <a:extLst>
              <a:ext uri="{FF2B5EF4-FFF2-40B4-BE49-F238E27FC236}">
                <a16:creationId xmlns:a16="http://schemas.microsoft.com/office/drawing/2014/main" id="{97AF415C-FFA7-214B-AE0B-F8BD7618E5FE}"/>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2712837" y="18098395"/>
            <a:ext cx="3477558" cy="2111878"/>
          </a:xfrm>
          <a:prstGeom prst="rect">
            <a:avLst/>
          </a:prstGeom>
        </p:spPr>
      </p:pic>
      <p:sp>
        <p:nvSpPr>
          <p:cNvPr id="145" name="Textfeld 171">
            <a:extLst>
              <a:ext uri="{FF2B5EF4-FFF2-40B4-BE49-F238E27FC236}">
                <a16:creationId xmlns:a16="http://schemas.microsoft.com/office/drawing/2014/main" id="{F71EABC3-BD38-0D49-9456-389CB98C1203}"/>
              </a:ext>
            </a:extLst>
          </p:cNvPr>
          <p:cNvSpPr txBox="1"/>
          <p:nvPr/>
        </p:nvSpPr>
        <p:spPr>
          <a:xfrm>
            <a:off x="23254581" y="20304674"/>
            <a:ext cx="1732463" cy="338554"/>
          </a:xfrm>
          <a:prstGeom prst="rect">
            <a:avLst/>
          </a:prstGeom>
          <a:noFill/>
        </p:spPr>
        <p:txBody>
          <a:bodyPr wrap="square" rtlCol="0">
            <a:spAutoFit/>
          </a:bodyPr>
          <a:lstStyle/>
          <a:p>
            <a:r>
              <a:rPr lang="en-US" sz="1600" b="1" dirty="0">
                <a:latin typeface="Raleway" panose="020B0503030101060003" pitchFamily="34" charset="77"/>
              </a:rPr>
              <a:t>P-Net train loss</a:t>
            </a:r>
          </a:p>
        </p:txBody>
      </p:sp>
      <p:pic>
        <p:nvPicPr>
          <p:cNvPr id="11" name="Grafik 10">
            <a:extLst>
              <a:ext uri="{FF2B5EF4-FFF2-40B4-BE49-F238E27FC236}">
                <a16:creationId xmlns:a16="http://schemas.microsoft.com/office/drawing/2014/main" id="{D1694AA5-C4A0-4843-8607-FA3B4C2EC57E}"/>
              </a:ext>
            </a:extLst>
          </p:cNvPr>
          <p:cNvPicPr>
            <a:picLocks noChangeAspect="1"/>
          </p:cNvPicPr>
          <p:nvPr/>
        </p:nvPicPr>
        <p:blipFill rotWithShape="1">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rcRect r="13267"/>
          <a:stretch/>
        </p:blipFill>
        <p:spPr>
          <a:xfrm>
            <a:off x="7658320" y="25925353"/>
            <a:ext cx="6724755" cy="3810000"/>
          </a:xfrm>
          <a:prstGeom prst="rect">
            <a:avLst/>
          </a:prstGeom>
        </p:spPr>
      </p:pic>
      <p:sp>
        <p:nvSpPr>
          <p:cNvPr id="146" name="Textfeld 171">
            <a:extLst>
              <a:ext uri="{FF2B5EF4-FFF2-40B4-BE49-F238E27FC236}">
                <a16:creationId xmlns:a16="http://schemas.microsoft.com/office/drawing/2014/main" id="{89390EBE-CFB1-574A-A01C-82D5BFFC4DC0}"/>
              </a:ext>
            </a:extLst>
          </p:cNvPr>
          <p:cNvSpPr txBox="1"/>
          <p:nvPr/>
        </p:nvSpPr>
        <p:spPr>
          <a:xfrm>
            <a:off x="26990168" y="20303331"/>
            <a:ext cx="2887926" cy="338554"/>
          </a:xfrm>
          <a:prstGeom prst="rect">
            <a:avLst/>
          </a:prstGeom>
          <a:noFill/>
        </p:spPr>
        <p:txBody>
          <a:bodyPr wrap="square" rtlCol="0">
            <a:spAutoFit/>
          </a:bodyPr>
          <a:lstStyle/>
          <a:p>
            <a:r>
              <a:rPr lang="en-US" sz="1600" b="1" dirty="0">
                <a:latin typeface="Raleway" panose="020B0503030101060003" pitchFamily="34" charset="77"/>
              </a:rPr>
              <a:t>P-Net validation loss</a:t>
            </a:r>
          </a:p>
        </p:txBody>
      </p:sp>
      <p:sp>
        <p:nvSpPr>
          <p:cNvPr id="148" name="Abgerundetes Rechteck 31">
            <a:extLst>
              <a:ext uri="{FF2B5EF4-FFF2-40B4-BE49-F238E27FC236}">
                <a16:creationId xmlns:a16="http://schemas.microsoft.com/office/drawing/2014/main" id="{68633791-8240-DC46-95C8-149B9D800BA6}"/>
              </a:ext>
            </a:extLst>
          </p:cNvPr>
          <p:cNvSpPr/>
          <p:nvPr/>
        </p:nvSpPr>
        <p:spPr>
          <a:xfrm>
            <a:off x="15307177" y="30195780"/>
            <a:ext cx="14732830" cy="9932298"/>
          </a:xfrm>
          <a:prstGeom prst="roundRect">
            <a:avLst>
              <a:gd name="adj" fmla="val 826"/>
            </a:avLst>
          </a:prstGeom>
          <a:solidFill>
            <a:srgbClr val="0065BD"/>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819" dirty="0">
                <a:solidFill>
                  <a:schemeClr val="bg1"/>
                </a:solidFill>
                <a:latin typeface="Raleway" panose="020B0503030101060003" pitchFamily="34" charset="77"/>
              </a:rPr>
              <a:t>LSVG – Results</a:t>
            </a:r>
          </a:p>
        </p:txBody>
      </p:sp>
      <p:sp>
        <p:nvSpPr>
          <p:cNvPr id="149" name="Abgerundetes Rechteck 32">
            <a:extLst>
              <a:ext uri="{FF2B5EF4-FFF2-40B4-BE49-F238E27FC236}">
                <a16:creationId xmlns:a16="http://schemas.microsoft.com/office/drawing/2014/main" id="{06F3DC80-9DAD-4D47-A2E3-45E20406756A}"/>
              </a:ext>
            </a:extLst>
          </p:cNvPr>
          <p:cNvSpPr/>
          <p:nvPr/>
        </p:nvSpPr>
        <p:spPr>
          <a:xfrm>
            <a:off x="15434443" y="30926597"/>
            <a:ext cx="14478299" cy="9085223"/>
          </a:xfrm>
          <a:prstGeom prst="roundRect">
            <a:avLst>
              <a:gd name="adj" fmla="val 132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79" dirty="0">
              <a:solidFill>
                <a:schemeClr val="tx1"/>
              </a:solidFill>
              <a:latin typeface="Raleway" panose="020B0503030101060003" pitchFamily="34" charset="77"/>
            </a:endParaRPr>
          </a:p>
        </p:txBody>
      </p:sp>
      <p:pic>
        <p:nvPicPr>
          <p:cNvPr id="225" name="Grafik 224">
            <a:extLst>
              <a:ext uri="{FF2B5EF4-FFF2-40B4-BE49-F238E27FC236}">
                <a16:creationId xmlns:a16="http://schemas.microsoft.com/office/drawing/2014/main" id="{1823AE90-CC16-48E4-9FB1-783E9C447FF7}"/>
              </a:ext>
            </a:extLst>
          </p:cNvPr>
          <p:cNvPicPr>
            <a:picLocks noChangeAspect="1"/>
          </p:cNvPicPr>
          <p:nvPr/>
        </p:nvPicPr>
        <p:blipFill>
          <a:blip r:embed="rId53" cstate="print">
            <a:extLst>
              <a:ext uri="{28A0092B-C50C-407E-A947-70E740481C1C}">
                <a14:useLocalDpi xmlns:a14="http://schemas.microsoft.com/office/drawing/2010/main" val="0"/>
              </a:ext>
            </a:extLst>
          </a:blip>
          <a:stretch>
            <a:fillRect/>
          </a:stretch>
        </p:blipFill>
        <p:spPr>
          <a:xfrm>
            <a:off x="10547246" y="10497393"/>
            <a:ext cx="4081170" cy="3048281"/>
          </a:xfrm>
          <a:prstGeom prst="rect">
            <a:avLst/>
          </a:prstGeom>
        </p:spPr>
      </p:pic>
      <p:pic>
        <p:nvPicPr>
          <p:cNvPr id="230" name="Grafik 229" descr="Ein Bild, das Mann, dunkel, Person, stehend enthält.&#10;&#10;Automatisch generierte Beschreibung">
            <a:extLst>
              <a:ext uri="{FF2B5EF4-FFF2-40B4-BE49-F238E27FC236}">
                <a16:creationId xmlns:a16="http://schemas.microsoft.com/office/drawing/2014/main" id="{018E6432-5F34-44B4-A614-B4509B75E8CC}"/>
              </a:ext>
            </a:extLst>
          </p:cNvPr>
          <p:cNvPicPr>
            <a:picLocks noChangeAspect="1"/>
          </p:cNvPicPr>
          <p:nvPr/>
        </p:nvPicPr>
        <p:blipFill>
          <a:blip r:embed="rId54">
            <a:extLst>
              <a:ext uri="{BEBA8EAE-BF5A-486C-A8C5-ECC9F3942E4B}">
                <a14:imgProps xmlns:a14="http://schemas.microsoft.com/office/drawing/2010/main">
                  <a14:imgLayer r:embed="rId55">
                    <a14:imgEffect>
                      <a14:brightnessContrast bright="89000" contrast="-36000"/>
                    </a14:imgEffect>
                  </a14:imgLayer>
                </a14:imgProps>
              </a:ext>
              <a:ext uri="{28A0092B-C50C-407E-A947-70E740481C1C}">
                <a14:useLocalDpi xmlns:a14="http://schemas.microsoft.com/office/drawing/2010/main" val="0"/>
              </a:ext>
            </a:extLst>
          </a:blip>
          <a:stretch>
            <a:fillRect/>
          </a:stretch>
        </p:blipFill>
        <p:spPr>
          <a:xfrm>
            <a:off x="10547246" y="13656164"/>
            <a:ext cx="4064375" cy="3048281"/>
          </a:xfrm>
          <a:prstGeom prst="rect">
            <a:avLst/>
          </a:prstGeom>
        </p:spPr>
      </p:pic>
      <p:sp>
        <p:nvSpPr>
          <p:cNvPr id="151" name="Textfeld 171">
            <a:extLst>
              <a:ext uri="{FF2B5EF4-FFF2-40B4-BE49-F238E27FC236}">
                <a16:creationId xmlns:a16="http://schemas.microsoft.com/office/drawing/2014/main" id="{92B4A5FA-E8EC-4D94-94B4-77FD17AB5C5C}"/>
              </a:ext>
            </a:extLst>
          </p:cNvPr>
          <p:cNvSpPr txBox="1"/>
          <p:nvPr/>
        </p:nvSpPr>
        <p:spPr>
          <a:xfrm>
            <a:off x="706844" y="14612534"/>
            <a:ext cx="8643159" cy="4524315"/>
          </a:xfrm>
          <a:prstGeom prst="rect">
            <a:avLst/>
          </a:prstGeom>
          <a:noFill/>
        </p:spPr>
        <p:txBody>
          <a:bodyPr wrap="square" rtlCol="0">
            <a:spAutoFit/>
          </a:bodyPr>
          <a:lstStyle/>
          <a:p>
            <a:r>
              <a:rPr lang="en-US" sz="2400" b="1" dirty="0">
                <a:latin typeface="Raleway" panose="020B0503030101060003" pitchFamily="34" charset="77"/>
              </a:rPr>
              <a:t>Key Facts</a:t>
            </a:r>
          </a:p>
          <a:p>
            <a:pPr marL="342900" indent="-342900">
              <a:buFont typeface="Wingdings" panose="05000000000000000000" pitchFamily="2" charset="2"/>
              <a:buChar char="§"/>
            </a:pPr>
            <a:r>
              <a:rPr lang="en-US" sz="2400" dirty="0">
                <a:latin typeface="Raleway" panose="020B0503030101060003" pitchFamily="34" charset="77"/>
              </a:rPr>
              <a:t>6 input frames, 6 output frames</a:t>
            </a:r>
          </a:p>
          <a:p>
            <a:pPr marL="342900" indent="-342900">
              <a:buFont typeface="Wingdings" panose="05000000000000000000" pitchFamily="2" charset="2"/>
              <a:buChar char="§"/>
            </a:pPr>
            <a:r>
              <a:rPr lang="en-US" sz="2400" dirty="0">
                <a:latin typeface="Raleway" panose="020B0503030101060003" pitchFamily="34" charset="77"/>
              </a:rPr>
              <a:t>3D-convolutions, WGAN-GP loss</a:t>
            </a:r>
          </a:p>
          <a:p>
            <a:pPr marL="342900" indent="-342900">
              <a:buFont typeface="Wingdings" panose="05000000000000000000" pitchFamily="2" charset="2"/>
              <a:buChar char="§"/>
            </a:pPr>
            <a:r>
              <a:rPr lang="en-US" sz="2400" dirty="0">
                <a:latin typeface="Raleway" panose="020B0503030101060003" pitchFamily="34" charset="77"/>
              </a:rPr>
              <a:t>Progressive growing every 20 episodes (transition &amp; stabilization phases)</a:t>
            </a:r>
          </a:p>
          <a:p>
            <a:pPr marL="342900" indent="-342900">
              <a:buFont typeface="Wingdings" panose="05000000000000000000" pitchFamily="2" charset="2"/>
              <a:buChar char="§"/>
            </a:pPr>
            <a:r>
              <a:rPr lang="en-US" sz="2400" dirty="0">
                <a:latin typeface="Raleway" panose="020B0503030101060003" pitchFamily="34" charset="77"/>
              </a:rPr>
              <a:t>Trained on DEFORM dataset</a:t>
            </a:r>
          </a:p>
          <a:p>
            <a:endParaRPr lang="en-US" sz="2400" b="1" dirty="0">
              <a:latin typeface="Raleway" panose="020B0503030101060003" pitchFamily="34" charset="77"/>
            </a:endParaRPr>
          </a:p>
          <a:p>
            <a:r>
              <a:rPr lang="en-US" sz="2400" b="1" dirty="0">
                <a:latin typeface="Raleway" panose="020B0503030101060003" pitchFamily="34" charset="77"/>
              </a:rPr>
              <a:t>Ablation Study</a:t>
            </a:r>
          </a:p>
          <a:p>
            <a:pPr marL="342900" indent="-342900">
              <a:buFont typeface="Wingdings" panose="05000000000000000000" pitchFamily="2" charset="2"/>
              <a:buChar char="§"/>
            </a:pPr>
            <a:r>
              <a:rPr lang="en-US" sz="2400" dirty="0">
                <a:latin typeface="Raleway" panose="020B0503030101060003" pitchFamily="34" charset="77"/>
              </a:rPr>
              <a:t>Dense depth maps as an additional channel</a:t>
            </a:r>
          </a:p>
          <a:p>
            <a:pPr marL="342900" indent="-342900">
              <a:buFont typeface="Wingdings" panose="05000000000000000000" pitchFamily="2" charset="2"/>
              <a:buChar char="§"/>
            </a:pPr>
            <a:r>
              <a:rPr lang="en-US" sz="2400" dirty="0">
                <a:latin typeface="Raleway" panose="020B0503030101060003" pitchFamily="34" charset="77"/>
              </a:rPr>
              <a:t>All combinations of depth input &amp; output</a:t>
            </a:r>
            <a:br>
              <a:rPr lang="en-US" sz="2400" b="1" dirty="0">
                <a:latin typeface="Raleway" panose="020B0503030101060003" pitchFamily="34" charset="77"/>
              </a:rPr>
            </a:br>
            <a:endParaRPr lang="en-US" sz="2400" b="1" dirty="0">
              <a:latin typeface="Raleway" panose="020B0503030101060003" pitchFamily="34" charset="77"/>
            </a:endParaRPr>
          </a:p>
          <a:p>
            <a:pPr marL="323354" indent="-323354">
              <a:buFont typeface="Wingdings" panose="05000000000000000000" pitchFamily="2" charset="2"/>
              <a:buChar char="Ø"/>
            </a:pPr>
            <a:endParaRPr lang="en-US" sz="2400" dirty="0">
              <a:latin typeface="Raleway" panose="020B0503030101060003" pitchFamily="34" charset="77"/>
            </a:endParaRPr>
          </a:p>
        </p:txBody>
      </p:sp>
      <p:sp>
        <p:nvSpPr>
          <p:cNvPr id="167" name="Textfeld 171">
            <a:extLst>
              <a:ext uri="{FF2B5EF4-FFF2-40B4-BE49-F238E27FC236}">
                <a16:creationId xmlns:a16="http://schemas.microsoft.com/office/drawing/2014/main" id="{A3074156-39F4-4ECB-B0A6-C5FADFF7C0B5}"/>
              </a:ext>
            </a:extLst>
          </p:cNvPr>
          <p:cNvSpPr txBox="1"/>
          <p:nvPr/>
        </p:nvSpPr>
        <p:spPr>
          <a:xfrm>
            <a:off x="10534390" y="16769851"/>
            <a:ext cx="2135551" cy="400110"/>
          </a:xfrm>
          <a:prstGeom prst="rect">
            <a:avLst/>
          </a:prstGeom>
          <a:noFill/>
        </p:spPr>
        <p:txBody>
          <a:bodyPr wrap="square" rtlCol="0">
            <a:spAutoFit/>
          </a:bodyPr>
          <a:lstStyle/>
          <a:p>
            <a:r>
              <a:rPr lang="en-US" sz="2000" b="1" dirty="0">
                <a:latin typeface="Raleway" panose="020B0503030101060003" pitchFamily="34" charset="77"/>
              </a:rPr>
              <a:t>Deform Dataset</a:t>
            </a:r>
          </a:p>
        </p:txBody>
      </p:sp>
      <p:sp>
        <p:nvSpPr>
          <p:cNvPr id="168" name="Textfeld 171">
            <a:extLst>
              <a:ext uri="{FF2B5EF4-FFF2-40B4-BE49-F238E27FC236}">
                <a16:creationId xmlns:a16="http://schemas.microsoft.com/office/drawing/2014/main" id="{F5DD9CEF-75EB-4120-BC53-DC736F282869}"/>
              </a:ext>
            </a:extLst>
          </p:cNvPr>
          <p:cNvSpPr txBox="1"/>
          <p:nvPr/>
        </p:nvSpPr>
        <p:spPr>
          <a:xfrm>
            <a:off x="15630005" y="14160479"/>
            <a:ext cx="14561023" cy="2308324"/>
          </a:xfrm>
          <a:prstGeom prst="rect">
            <a:avLst/>
          </a:prstGeom>
          <a:noFill/>
        </p:spPr>
        <p:txBody>
          <a:bodyPr wrap="square" rtlCol="0">
            <a:spAutoFit/>
          </a:bodyPr>
          <a:lstStyle/>
          <a:p>
            <a:r>
              <a:rPr lang="en-US" sz="2400" b="1" dirty="0">
                <a:latin typeface="Raleway" panose="020B0503030101060003" pitchFamily="34" charset="77"/>
              </a:rPr>
              <a:t>Key Facts</a:t>
            </a:r>
          </a:p>
          <a:p>
            <a:pPr marL="342900" indent="-342900">
              <a:buFont typeface="Wingdings" pitchFamily="2" charset="2"/>
              <a:buChar char="§"/>
            </a:pPr>
            <a:r>
              <a:rPr lang="en-US" sz="2400" dirty="0">
                <a:latin typeface="Raleway" panose="020B0503030101060003" pitchFamily="34" charset="77"/>
              </a:rPr>
              <a:t>Arbitrary number of input frames </a:t>
            </a:r>
          </a:p>
          <a:p>
            <a:pPr marL="342900" indent="-342900">
              <a:buFont typeface="Wingdings" pitchFamily="2" charset="2"/>
              <a:buChar char="§"/>
            </a:pPr>
            <a:r>
              <a:rPr lang="en-US" sz="2400" dirty="0" err="1">
                <a:latin typeface="Raleway" panose="020B0503030101060003" pitchFamily="34" charset="77"/>
              </a:rPr>
              <a:t>Backprojection</a:t>
            </a:r>
            <a:r>
              <a:rPr lang="en-US" sz="2400" dirty="0">
                <a:latin typeface="Raleway" panose="020B0503030101060003" pitchFamily="34" charset="77"/>
              </a:rPr>
              <a:t> using a hybrid approach (Projection-net + L-BFGS optimization)</a:t>
            </a:r>
          </a:p>
          <a:p>
            <a:pPr marL="342900" indent="-342900">
              <a:buFont typeface="Wingdings" pitchFamily="2" charset="2"/>
              <a:buChar char="§"/>
            </a:pPr>
            <a:r>
              <a:rPr lang="en-US" sz="2400" dirty="0">
                <a:latin typeface="Raleway" panose="020B0503030101060003" pitchFamily="34" charset="77"/>
              </a:rPr>
              <a:t>Polynomial fitting in latent space (16 dim.)</a:t>
            </a:r>
          </a:p>
          <a:p>
            <a:pPr marL="342900" indent="-342900">
              <a:buFont typeface="Wingdings" pitchFamily="2" charset="2"/>
              <a:buChar char="§"/>
            </a:pPr>
            <a:r>
              <a:rPr lang="en-US" sz="2400" dirty="0">
                <a:latin typeface="Raleway" panose="020B0503030101060003" pitchFamily="34" charset="77"/>
              </a:rPr>
              <a:t>GAN generator to synthesize an arbitrary number of new frames</a:t>
            </a:r>
          </a:p>
          <a:p>
            <a:pPr marL="342900" indent="-342900">
              <a:buFont typeface="Wingdings" pitchFamily="2" charset="2"/>
              <a:buChar char="§"/>
            </a:pPr>
            <a:r>
              <a:rPr lang="en-US" sz="2400" dirty="0">
                <a:latin typeface="Raleway" panose="020B0503030101060003" pitchFamily="34" charset="77"/>
              </a:rPr>
              <a:t>Critic-correction as a postprocessing step</a:t>
            </a:r>
          </a:p>
        </p:txBody>
      </p:sp>
      <p:grpSp>
        <p:nvGrpSpPr>
          <p:cNvPr id="49" name="Gruppieren 48">
            <a:extLst>
              <a:ext uri="{FF2B5EF4-FFF2-40B4-BE49-F238E27FC236}">
                <a16:creationId xmlns:a16="http://schemas.microsoft.com/office/drawing/2014/main" id="{0EEF2CDB-9907-4BB8-854A-0E98EA94BE2B}"/>
              </a:ext>
            </a:extLst>
          </p:cNvPr>
          <p:cNvGrpSpPr/>
          <p:nvPr/>
        </p:nvGrpSpPr>
        <p:grpSpPr>
          <a:xfrm>
            <a:off x="15685100" y="31434988"/>
            <a:ext cx="14010441" cy="1340295"/>
            <a:chOff x="15699398" y="32552588"/>
            <a:chExt cx="14010441" cy="1340295"/>
          </a:xfrm>
        </p:grpSpPr>
        <p:pic>
          <p:nvPicPr>
            <p:cNvPr id="20" name="Grafik 19">
              <a:extLst>
                <a:ext uri="{FF2B5EF4-FFF2-40B4-BE49-F238E27FC236}">
                  <a16:creationId xmlns:a16="http://schemas.microsoft.com/office/drawing/2014/main" id="{5C9255ED-CF6D-4EF7-B9C2-E51C828E78CD}"/>
                </a:ext>
              </a:extLst>
            </p:cNvPr>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15699398" y="32556698"/>
              <a:ext cx="1326517" cy="1326517"/>
            </a:xfrm>
            <a:prstGeom prst="rect">
              <a:avLst/>
            </a:prstGeom>
          </p:spPr>
        </p:pic>
        <p:pic>
          <p:nvPicPr>
            <p:cNvPr id="229" name="Grafik 228">
              <a:extLst>
                <a:ext uri="{FF2B5EF4-FFF2-40B4-BE49-F238E27FC236}">
                  <a16:creationId xmlns:a16="http://schemas.microsoft.com/office/drawing/2014/main" id="{BBE44FBF-5F90-433D-9E0E-34CDB5641B9E}"/>
                </a:ext>
              </a:extLst>
            </p:cNvPr>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17104060" y="32560809"/>
              <a:ext cx="1322406" cy="1322406"/>
            </a:xfrm>
            <a:prstGeom prst="rect">
              <a:avLst/>
            </a:prstGeom>
          </p:spPr>
        </p:pic>
        <p:pic>
          <p:nvPicPr>
            <p:cNvPr id="233" name="Grafik 232">
              <a:extLst>
                <a:ext uri="{FF2B5EF4-FFF2-40B4-BE49-F238E27FC236}">
                  <a16:creationId xmlns:a16="http://schemas.microsoft.com/office/drawing/2014/main" id="{D39E5BDD-A3FF-42D7-94CF-42A59D8618A7}"/>
                </a:ext>
              </a:extLst>
            </p:cNvPr>
            <p:cNvPicPr>
              <a:picLocks noChangeAspect="1"/>
            </p:cNvPicPr>
            <p:nvPr/>
          </p:nvPicPr>
          <p:blipFill>
            <a:blip r:embed="rId58">
              <a:extLst>
                <a:ext uri="{28A0092B-C50C-407E-A947-70E740481C1C}">
                  <a14:useLocalDpi xmlns:a14="http://schemas.microsoft.com/office/drawing/2010/main" val="0"/>
                </a:ext>
              </a:extLst>
            </a:blip>
            <a:stretch>
              <a:fillRect/>
            </a:stretch>
          </p:blipFill>
          <p:spPr>
            <a:xfrm>
              <a:off x="18504611" y="32552588"/>
              <a:ext cx="1334333" cy="1334333"/>
            </a:xfrm>
            <a:prstGeom prst="rect">
              <a:avLst/>
            </a:prstGeom>
          </p:spPr>
        </p:pic>
        <p:pic>
          <p:nvPicPr>
            <p:cNvPr id="235" name="Grafik 234">
              <a:extLst>
                <a:ext uri="{FF2B5EF4-FFF2-40B4-BE49-F238E27FC236}">
                  <a16:creationId xmlns:a16="http://schemas.microsoft.com/office/drawing/2014/main" id="{7F7A3492-3A88-4A40-8005-6667D004B065}"/>
                </a:ext>
              </a:extLst>
            </p:cNvPr>
            <p:cNvPicPr>
              <a:picLocks noChangeAspect="1"/>
            </p:cNvPicPr>
            <p:nvPr/>
          </p:nvPicPr>
          <p:blipFill>
            <a:blip r:embed="rId59">
              <a:extLst>
                <a:ext uri="{28A0092B-C50C-407E-A947-70E740481C1C}">
                  <a14:useLocalDpi xmlns:a14="http://schemas.microsoft.com/office/drawing/2010/main" val="0"/>
                </a:ext>
              </a:extLst>
            </a:blip>
            <a:stretch>
              <a:fillRect/>
            </a:stretch>
          </p:blipFill>
          <p:spPr>
            <a:xfrm>
              <a:off x="19917089" y="32558549"/>
              <a:ext cx="1334333" cy="1334333"/>
            </a:xfrm>
            <a:prstGeom prst="rect">
              <a:avLst/>
            </a:prstGeom>
          </p:spPr>
        </p:pic>
        <p:pic>
          <p:nvPicPr>
            <p:cNvPr id="242" name="Grafik 241">
              <a:extLst>
                <a:ext uri="{FF2B5EF4-FFF2-40B4-BE49-F238E27FC236}">
                  <a16:creationId xmlns:a16="http://schemas.microsoft.com/office/drawing/2014/main" id="{62ACA937-7880-4DB4-B802-A52F796AF09E}"/>
                </a:ext>
              </a:extLst>
            </p:cNvPr>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21329567" y="32560809"/>
              <a:ext cx="1322406" cy="1322406"/>
            </a:xfrm>
            <a:prstGeom prst="rect">
              <a:avLst/>
            </a:prstGeom>
          </p:spPr>
        </p:pic>
        <p:pic>
          <p:nvPicPr>
            <p:cNvPr id="248" name="Grafik 247">
              <a:extLst>
                <a:ext uri="{FF2B5EF4-FFF2-40B4-BE49-F238E27FC236}">
                  <a16:creationId xmlns:a16="http://schemas.microsoft.com/office/drawing/2014/main" id="{58BDA83F-CD76-4557-B433-D1C040E1B5A7}"/>
                </a:ext>
              </a:extLst>
            </p:cNvPr>
            <p:cNvPicPr>
              <a:picLocks noChangeAspect="1"/>
            </p:cNvPicPr>
            <p:nvPr/>
          </p:nvPicPr>
          <p:blipFill>
            <a:blip r:embed="rId61">
              <a:extLst>
                <a:ext uri="{28A0092B-C50C-407E-A947-70E740481C1C}">
                  <a14:useLocalDpi xmlns:a14="http://schemas.microsoft.com/office/drawing/2010/main" val="0"/>
                </a:ext>
              </a:extLst>
            </a:blip>
            <a:stretch>
              <a:fillRect/>
            </a:stretch>
          </p:blipFill>
          <p:spPr>
            <a:xfrm>
              <a:off x="22730118" y="32560808"/>
              <a:ext cx="1322405" cy="1322405"/>
            </a:xfrm>
            <a:prstGeom prst="rect">
              <a:avLst/>
            </a:prstGeom>
          </p:spPr>
        </p:pic>
        <p:pic>
          <p:nvPicPr>
            <p:cNvPr id="251" name="Grafik 250">
              <a:extLst>
                <a:ext uri="{FF2B5EF4-FFF2-40B4-BE49-F238E27FC236}">
                  <a16:creationId xmlns:a16="http://schemas.microsoft.com/office/drawing/2014/main" id="{3A08E570-D3FE-4570-B6F8-F592BEDE7DA0}"/>
                </a:ext>
              </a:extLst>
            </p:cNvPr>
            <p:cNvPicPr>
              <a:picLocks noChangeAspect="1"/>
            </p:cNvPicPr>
            <p:nvPr/>
          </p:nvPicPr>
          <p:blipFill>
            <a:blip r:embed="rId62">
              <a:extLst>
                <a:ext uri="{28A0092B-C50C-407E-A947-70E740481C1C}">
                  <a14:useLocalDpi xmlns:a14="http://schemas.microsoft.com/office/drawing/2010/main" val="0"/>
                </a:ext>
              </a:extLst>
            </a:blip>
            <a:stretch>
              <a:fillRect/>
            </a:stretch>
          </p:blipFill>
          <p:spPr>
            <a:xfrm>
              <a:off x="24130668" y="32560808"/>
              <a:ext cx="1332074" cy="1332074"/>
            </a:xfrm>
            <a:prstGeom prst="rect">
              <a:avLst/>
            </a:prstGeom>
          </p:spPr>
        </p:pic>
        <p:pic>
          <p:nvPicPr>
            <p:cNvPr id="256" name="Grafik 255">
              <a:extLst>
                <a:ext uri="{FF2B5EF4-FFF2-40B4-BE49-F238E27FC236}">
                  <a16:creationId xmlns:a16="http://schemas.microsoft.com/office/drawing/2014/main" id="{448EB4BC-6B84-460D-9A56-93CACABB7E02}"/>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5540887" y="32560808"/>
              <a:ext cx="1332074" cy="1332074"/>
            </a:xfrm>
            <a:prstGeom prst="rect">
              <a:avLst/>
            </a:prstGeom>
          </p:spPr>
        </p:pic>
        <p:pic>
          <p:nvPicPr>
            <p:cNvPr id="267" name="Grafik 266">
              <a:extLst>
                <a:ext uri="{FF2B5EF4-FFF2-40B4-BE49-F238E27FC236}">
                  <a16:creationId xmlns:a16="http://schemas.microsoft.com/office/drawing/2014/main" id="{D952539C-7CF2-46D5-BF2C-0A122606DD31}"/>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6951106" y="32552588"/>
              <a:ext cx="1340294" cy="1340294"/>
            </a:xfrm>
            <a:prstGeom prst="rect">
              <a:avLst/>
            </a:prstGeom>
          </p:spPr>
        </p:pic>
        <p:pic>
          <p:nvPicPr>
            <p:cNvPr id="278" name="Grafik 277">
              <a:extLst>
                <a:ext uri="{FF2B5EF4-FFF2-40B4-BE49-F238E27FC236}">
                  <a16:creationId xmlns:a16="http://schemas.microsoft.com/office/drawing/2014/main" id="{B6C779FA-2E44-46F1-959F-23A370C32978}"/>
                </a:ext>
              </a:extLst>
            </p:cNvPr>
            <p:cNvPicPr>
              <a:picLocks noChangeAspect="1"/>
            </p:cNvPicPr>
            <p:nvPr/>
          </p:nvPicPr>
          <p:blipFill>
            <a:blip r:embed="rId63">
              <a:extLst>
                <a:ext uri="{28A0092B-C50C-407E-A947-70E740481C1C}">
                  <a14:useLocalDpi xmlns:a14="http://schemas.microsoft.com/office/drawing/2010/main" val="0"/>
                </a:ext>
              </a:extLst>
            </a:blip>
            <a:stretch>
              <a:fillRect/>
            </a:stretch>
          </p:blipFill>
          <p:spPr>
            <a:xfrm>
              <a:off x="28369545" y="32552589"/>
              <a:ext cx="1340294" cy="1340294"/>
            </a:xfrm>
            <a:prstGeom prst="rect">
              <a:avLst/>
            </a:prstGeom>
          </p:spPr>
        </p:pic>
      </p:grpSp>
      <p:sp>
        <p:nvSpPr>
          <p:cNvPr id="169" name="Textfeld 171">
            <a:extLst>
              <a:ext uri="{FF2B5EF4-FFF2-40B4-BE49-F238E27FC236}">
                <a16:creationId xmlns:a16="http://schemas.microsoft.com/office/drawing/2014/main" id="{EC063E11-C242-46BB-832D-10BC95CF5080}"/>
              </a:ext>
            </a:extLst>
          </p:cNvPr>
          <p:cNvSpPr txBox="1"/>
          <p:nvPr/>
        </p:nvSpPr>
        <p:spPr>
          <a:xfrm>
            <a:off x="15668547" y="35750827"/>
            <a:ext cx="13899822" cy="1015663"/>
          </a:xfrm>
          <a:prstGeom prst="rect">
            <a:avLst/>
          </a:prstGeom>
          <a:noFill/>
        </p:spPr>
        <p:txBody>
          <a:bodyPr wrap="square" rtlCol="0">
            <a:spAutoFit/>
          </a:bodyPr>
          <a:lstStyle/>
          <a:p>
            <a:r>
              <a:rPr lang="en-US" sz="2000" b="1" dirty="0">
                <a:latin typeface="Raleway" panose="020B0503030101060003" pitchFamily="34" charset="77"/>
              </a:rPr>
              <a:t>Video sequences generated by our pipeline. 3 frames are used as input, </a:t>
            </a:r>
            <a:r>
              <a:rPr lang="en-US" sz="2000" b="1" dirty="0" err="1">
                <a:latin typeface="Raleway" panose="020B0503030101060003" pitchFamily="34" charset="77"/>
              </a:rPr>
              <a:t>backprojected</a:t>
            </a:r>
            <a:r>
              <a:rPr lang="en-US" sz="2000" b="1" dirty="0">
                <a:latin typeface="Raleway" panose="020B0503030101060003" pitchFamily="34" charset="77"/>
              </a:rPr>
              <a:t> into latent space using P-net and L-BFGS. A linear curve is fit via regression, 10 points are sampled and fed into the generator network and critic-correction is applied as a postprocessing step</a:t>
            </a:r>
          </a:p>
        </p:txBody>
      </p:sp>
      <p:sp>
        <p:nvSpPr>
          <p:cNvPr id="170" name="Textfeld 171">
            <a:extLst>
              <a:ext uri="{FF2B5EF4-FFF2-40B4-BE49-F238E27FC236}">
                <a16:creationId xmlns:a16="http://schemas.microsoft.com/office/drawing/2014/main" id="{CD8FEF57-A467-4810-BD41-4CE8799E3407}"/>
              </a:ext>
            </a:extLst>
          </p:cNvPr>
          <p:cNvSpPr txBox="1"/>
          <p:nvPr/>
        </p:nvSpPr>
        <p:spPr>
          <a:xfrm>
            <a:off x="15699398" y="37074605"/>
            <a:ext cx="13868971" cy="2677656"/>
          </a:xfrm>
          <a:prstGeom prst="rect">
            <a:avLst/>
          </a:prstGeom>
          <a:noFill/>
        </p:spPr>
        <p:txBody>
          <a:bodyPr wrap="square" rtlCol="0">
            <a:spAutoFit/>
          </a:bodyPr>
          <a:lstStyle/>
          <a:p>
            <a:r>
              <a:rPr lang="en-US" sz="2400" b="1" dirty="0">
                <a:latin typeface="Raleway" panose="020B0503030101060003" pitchFamily="34" charset="77"/>
              </a:rPr>
              <a:t>Key Insights</a:t>
            </a:r>
          </a:p>
          <a:p>
            <a:pPr marL="342900" indent="-342900">
              <a:buFont typeface="Wingdings" panose="05000000000000000000" pitchFamily="2" charset="2"/>
              <a:buChar char="§"/>
            </a:pPr>
            <a:r>
              <a:rPr lang="en-US" sz="2400" dirty="0">
                <a:latin typeface="Raleway" panose="020B0503030101060003" pitchFamily="34" charset="77"/>
              </a:rPr>
              <a:t>Video generation by latent space curve-fitting is possible but requires very good latent space</a:t>
            </a:r>
          </a:p>
          <a:p>
            <a:pPr marL="342900" indent="-342900">
              <a:buFont typeface="Wingdings" panose="05000000000000000000" pitchFamily="2" charset="2"/>
              <a:buChar char="§"/>
            </a:pPr>
            <a:r>
              <a:rPr lang="en-US" sz="2400" dirty="0">
                <a:latin typeface="Raleway" panose="020B0503030101060003" pitchFamily="34" charset="77"/>
              </a:rPr>
              <a:t>Hybrid </a:t>
            </a:r>
            <a:r>
              <a:rPr lang="en-US" sz="2400" dirty="0" err="1">
                <a:latin typeface="Raleway" panose="020B0503030101060003" pitchFamily="34" charset="77"/>
              </a:rPr>
              <a:t>backprojection</a:t>
            </a:r>
            <a:r>
              <a:rPr lang="en-US" sz="2400" dirty="0">
                <a:latin typeface="Raleway" panose="020B0503030101060003" pitchFamily="34" charset="77"/>
              </a:rPr>
              <a:t> performs best</a:t>
            </a:r>
          </a:p>
          <a:p>
            <a:pPr marL="342900" indent="-342900">
              <a:buFont typeface="Wingdings" panose="05000000000000000000" pitchFamily="2" charset="2"/>
              <a:buChar char="§"/>
            </a:pPr>
            <a:r>
              <a:rPr lang="en-US" sz="2400" dirty="0">
                <a:latin typeface="Raleway" panose="020B0503030101060003" pitchFamily="34" charset="77"/>
              </a:rPr>
              <a:t>Low-rank polynomials perform better for curve-fitting </a:t>
            </a:r>
          </a:p>
          <a:p>
            <a:pPr marL="342900" indent="-342900">
              <a:buFont typeface="Wingdings" panose="05000000000000000000" pitchFamily="2" charset="2"/>
              <a:buChar char="§"/>
            </a:pPr>
            <a:r>
              <a:rPr lang="en-US" sz="2400" dirty="0">
                <a:latin typeface="Raleway" panose="020B0503030101060003" pitchFamily="34" charset="77"/>
              </a:rPr>
              <a:t>PCA can help overcome ill-conditioned latent spaces</a:t>
            </a:r>
          </a:p>
          <a:p>
            <a:pPr marL="342900" indent="-342900">
              <a:buFont typeface="Wingdings" panose="05000000000000000000" pitchFamily="2" charset="2"/>
              <a:buChar char="§"/>
            </a:pPr>
            <a:r>
              <a:rPr lang="en-US" sz="2400" dirty="0">
                <a:latin typeface="Raleway" panose="020B0503030101060003" pitchFamily="34" charset="77"/>
              </a:rPr>
              <a:t>Critic-correction can improve image quality but might need additional information</a:t>
            </a:r>
          </a:p>
          <a:p>
            <a:pPr marL="323354" indent="-323354">
              <a:buFont typeface="Wingdings" panose="05000000000000000000" pitchFamily="2" charset="2"/>
              <a:buChar char="Ø"/>
            </a:pPr>
            <a:endParaRPr lang="en-US" sz="2400" dirty="0">
              <a:latin typeface="Raleway" panose="020B0503030101060003" pitchFamily="34" charset="77"/>
            </a:endParaRPr>
          </a:p>
        </p:txBody>
      </p:sp>
      <p:sp>
        <p:nvSpPr>
          <p:cNvPr id="173" name="Textfeld 171">
            <a:extLst>
              <a:ext uri="{FF2B5EF4-FFF2-40B4-BE49-F238E27FC236}">
                <a16:creationId xmlns:a16="http://schemas.microsoft.com/office/drawing/2014/main" id="{566ACD87-6C2C-5F48-A808-A7B42B3540CE}"/>
              </a:ext>
            </a:extLst>
          </p:cNvPr>
          <p:cNvSpPr txBox="1"/>
          <p:nvPr/>
        </p:nvSpPr>
        <p:spPr>
          <a:xfrm>
            <a:off x="17030592" y="20682637"/>
            <a:ext cx="1233580" cy="369332"/>
          </a:xfrm>
          <a:prstGeom prst="rect">
            <a:avLst/>
          </a:prstGeom>
          <a:noFill/>
        </p:spPr>
        <p:txBody>
          <a:bodyPr wrap="square" rtlCol="0">
            <a:spAutoFit/>
          </a:bodyPr>
          <a:lstStyle/>
          <a:p>
            <a:pPr algn="ctr"/>
            <a:r>
              <a:rPr lang="en-US" b="1" dirty="0">
                <a:latin typeface="Raleway" panose="020B0503030101060003" pitchFamily="34" charset="77"/>
              </a:rPr>
              <a:t>P-Net</a:t>
            </a:r>
          </a:p>
        </p:txBody>
      </p:sp>
      <p:sp>
        <p:nvSpPr>
          <p:cNvPr id="174" name="Textfeld 171">
            <a:extLst>
              <a:ext uri="{FF2B5EF4-FFF2-40B4-BE49-F238E27FC236}">
                <a16:creationId xmlns:a16="http://schemas.microsoft.com/office/drawing/2014/main" id="{E81C0048-D52B-8642-ACA8-640F18D98338}"/>
              </a:ext>
            </a:extLst>
          </p:cNvPr>
          <p:cNvSpPr txBox="1"/>
          <p:nvPr/>
        </p:nvSpPr>
        <p:spPr>
          <a:xfrm>
            <a:off x="18434632" y="20682637"/>
            <a:ext cx="1233580" cy="646331"/>
          </a:xfrm>
          <a:prstGeom prst="rect">
            <a:avLst/>
          </a:prstGeom>
          <a:noFill/>
        </p:spPr>
        <p:txBody>
          <a:bodyPr wrap="square" rtlCol="0">
            <a:spAutoFit/>
          </a:bodyPr>
          <a:lstStyle/>
          <a:p>
            <a:pPr algn="ctr"/>
            <a:r>
              <a:rPr lang="en-US" b="1" dirty="0">
                <a:latin typeface="Raleway" panose="020B0503030101060003" pitchFamily="34" charset="77"/>
              </a:rPr>
              <a:t>L-BFGS+ P-Net</a:t>
            </a:r>
          </a:p>
        </p:txBody>
      </p:sp>
      <p:sp>
        <p:nvSpPr>
          <p:cNvPr id="175" name="Textfeld 171">
            <a:extLst>
              <a:ext uri="{FF2B5EF4-FFF2-40B4-BE49-F238E27FC236}">
                <a16:creationId xmlns:a16="http://schemas.microsoft.com/office/drawing/2014/main" id="{CF81AD5D-EFE2-764C-B834-A38A60DBBB56}"/>
              </a:ext>
            </a:extLst>
          </p:cNvPr>
          <p:cNvSpPr txBox="1"/>
          <p:nvPr/>
        </p:nvSpPr>
        <p:spPr>
          <a:xfrm>
            <a:off x="19838672" y="20682637"/>
            <a:ext cx="1233580" cy="646331"/>
          </a:xfrm>
          <a:prstGeom prst="rect">
            <a:avLst/>
          </a:prstGeom>
          <a:noFill/>
        </p:spPr>
        <p:txBody>
          <a:bodyPr wrap="square" rtlCol="0">
            <a:spAutoFit/>
          </a:bodyPr>
          <a:lstStyle/>
          <a:p>
            <a:pPr algn="ctr"/>
            <a:r>
              <a:rPr lang="en-US" b="1" dirty="0">
                <a:latin typeface="Raleway" panose="020B0503030101060003" pitchFamily="34" charset="77"/>
              </a:rPr>
              <a:t>Ground truth</a:t>
            </a:r>
          </a:p>
        </p:txBody>
      </p:sp>
      <p:grpSp>
        <p:nvGrpSpPr>
          <p:cNvPr id="48" name="Gruppieren 47">
            <a:extLst>
              <a:ext uri="{FF2B5EF4-FFF2-40B4-BE49-F238E27FC236}">
                <a16:creationId xmlns:a16="http://schemas.microsoft.com/office/drawing/2014/main" id="{00A03B25-B597-472E-BA3C-4D17FCB5FB8D}"/>
              </a:ext>
            </a:extLst>
          </p:cNvPr>
          <p:cNvGrpSpPr/>
          <p:nvPr/>
        </p:nvGrpSpPr>
        <p:grpSpPr>
          <a:xfrm>
            <a:off x="15685100" y="32856645"/>
            <a:ext cx="14017355" cy="1342857"/>
            <a:chOff x="15690784" y="33970729"/>
            <a:chExt cx="14017355" cy="1342857"/>
          </a:xfrm>
        </p:grpSpPr>
        <p:pic>
          <p:nvPicPr>
            <p:cNvPr id="5" name="Grafik 4">
              <a:extLst>
                <a:ext uri="{FF2B5EF4-FFF2-40B4-BE49-F238E27FC236}">
                  <a16:creationId xmlns:a16="http://schemas.microsoft.com/office/drawing/2014/main" id="{12E1595B-842E-4540-BDA2-B4ED5903DD88}"/>
                </a:ext>
              </a:extLst>
            </p:cNvPr>
            <p:cNvPicPr>
              <a:picLocks noChangeAspect="1"/>
            </p:cNvPicPr>
            <p:nvPr/>
          </p:nvPicPr>
          <p:blipFill>
            <a:blip r:embed="rId64">
              <a:extLst>
                <a:ext uri="{28A0092B-C50C-407E-A947-70E740481C1C}">
                  <a14:useLocalDpi xmlns:a14="http://schemas.microsoft.com/office/drawing/2010/main" val="0"/>
                </a:ext>
              </a:extLst>
            </a:blip>
            <a:stretch>
              <a:fillRect/>
            </a:stretch>
          </p:blipFill>
          <p:spPr>
            <a:xfrm>
              <a:off x="15690784" y="33973292"/>
              <a:ext cx="1333862" cy="1333862"/>
            </a:xfrm>
            <a:prstGeom prst="rect">
              <a:avLst/>
            </a:prstGeom>
          </p:spPr>
        </p:pic>
        <p:pic>
          <p:nvPicPr>
            <p:cNvPr id="30" name="Grafik 29">
              <a:extLst>
                <a:ext uri="{FF2B5EF4-FFF2-40B4-BE49-F238E27FC236}">
                  <a16:creationId xmlns:a16="http://schemas.microsoft.com/office/drawing/2014/main" id="{2AACC05C-C524-4997-84A6-5C2B4FFB8F2C}"/>
                </a:ext>
              </a:extLst>
            </p:cNvPr>
            <p:cNvPicPr>
              <a:picLocks noChangeAspect="1"/>
            </p:cNvPicPr>
            <p:nvPr/>
          </p:nvPicPr>
          <p:blipFill>
            <a:blip r:embed="rId65">
              <a:extLst>
                <a:ext uri="{28A0092B-C50C-407E-A947-70E740481C1C}">
                  <a14:useLocalDpi xmlns:a14="http://schemas.microsoft.com/office/drawing/2010/main" val="0"/>
                </a:ext>
              </a:extLst>
            </a:blip>
            <a:stretch>
              <a:fillRect/>
            </a:stretch>
          </p:blipFill>
          <p:spPr>
            <a:xfrm>
              <a:off x="17101633" y="33973292"/>
              <a:ext cx="1333862" cy="1333862"/>
            </a:xfrm>
            <a:prstGeom prst="rect">
              <a:avLst/>
            </a:prstGeom>
          </p:spPr>
        </p:pic>
        <p:pic>
          <p:nvPicPr>
            <p:cNvPr id="231" name="Grafik 230">
              <a:extLst>
                <a:ext uri="{FF2B5EF4-FFF2-40B4-BE49-F238E27FC236}">
                  <a16:creationId xmlns:a16="http://schemas.microsoft.com/office/drawing/2014/main" id="{377DD440-7ECD-448D-932F-8346DC8FE3CD}"/>
                </a:ext>
              </a:extLst>
            </p:cNvPr>
            <p:cNvPicPr>
              <a:picLocks noChangeAspect="1"/>
            </p:cNvPicPr>
            <p:nvPr/>
          </p:nvPicPr>
          <p:blipFill>
            <a:blip r:embed="rId66">
              <a:extLst>
                <a:ext uri="{28A0092B-C50C-407E-A947-70E740481C1C}">
                  <a14:useLocalDpi xmlns:a14="http://schemas.microsoft.com/office/drawing/2010/main" val="0"/>
                </a:ext>
              </a:extLst>
            </a:blip>
            <a:stretch>
              <a:fillRect/>
            </a:stretch>
          </p:blipFill>
          <p:spPr>
            <a:xfrm>
              <a:off x="18500530" y="33973292"/>
              <a:ext cx="1333863" cy="1333863"/>
            </a:xfrm>
            <a:prstGeom prst="rect">
              <a:avLst/>
            </a:prstGeom>
          </p:spPr>
        </p:pic>
        <p:pic>
          <p:nvPicPr>
            <p:cNvPr id="238" name="Grafik 237">
              <a:extLst>
                <a:ext uri="{FF2B5EF4-FFF2-40B4-BE49-F238E27FC236}">
                  <a16:creationId xmlns:a16="http://schemas.microsoft.com/office/drawing/2014/main" id="{7404665E-75CB-455A-8358-C388B3F87AF0}"/>
                </a:ext>
              </a:extLst>
            </p:cNvPr>
            <p:cNvPicPr>
              <a:picLocks noChangeAspect="1"/>
            </p:cNvPicPr>
            <p:nvPr/>
          </p:nvPicPr>
          <p:blipFill>
            <a:blip r:embed="rId67">
              <a:extLst>
                <a:ext uri="{28A0092B-C50C-407E-A947-70E740481C1C}">
                  <a14:useLocalDpi xmlns:a14="http://schemas.microsoft.com/office/drawing/2010/main" val="0"/>
                </a:ext>
              </a:extLst>
            </a:blip>
            <a:stretch>
              <a:fillRect/>
            </a:stretch>
          </p:blipFill>
          <p:spPr>
            <a:xfrm>
              <a:off x="19911379" y="33973292"/>
              <a:ext cx="1333862" cy="1333862"/>
            </a:xfrm>
            <a:prstGeom prst="rect">
              <a:avLst/>
            </a:prstGeom>
          </p:spPr>
        </p:pic>
        <p:pic>
          <p:nvPicPr>
            <p:cNvPr id="250" name="Grafik 249">
              <a:extLst>
                <a:ext uri="{FF2B5EF4-FFF2-40B4-BE49-F238E27FC236}">
                  <a16:creationId xmlns:a16="http://schemas.microsoft.com/office/drawing/2014/main" id="{B59C20C8-D39C-439B-B965-062EE0F81240}"/>
                </a:ext>
              </a:extLst>
            </p:cNvPr>
            <p:cNvPicPr>
              <a:picLocks noChangeAspect="1"/>
            </p:cNvPicPr>
            <p:nvPr/>
          </p:nvPicPr>
          <p:blipFill>
            <a:blip r:embed="rId68">
              <a:extLst>
                <a:ext uri="{28A0092B-C50C-407E-A947-70E740481C1C}">
                  <a14:useLocalDpi xmlns:a14="http://schemas.microsoft.com/office/drawing/2010/main" val="0"/>
                </a:ext>
              </a:extLst>
            </a:blip>
            <a:stretch>
              <a:fillRect/>
            </a:stretch>
          </p:blipFill>
          <p:spPr>
            <a:xfrm>
              <a:off x="21329567" y="33973292"/>
              <a:ext cx="1322302" cy="1322302"/>
            </a:xfrm>
            <a:prstGeom prst="rect">
              <a:avLst/>
            </a:prstGeom>
          </p:spPr>
        </p:pic>
        <p:pic>
          <p:nvPicPr>
            <p:cNvPr id="263" name="Grafik 262">
              <a:extLst>
                <a:ext uri="{FF2B5EF4-FFF2-40B4-BE49-F238E27FC236}">
                  <a16:creationId xmlns:a16="http://schemas.microsoft.com/office/drawing/2014/main" id="{7102E26B-2DA7-46E5-95B3-A0C29362E3F4}"/>
                </a:ext>
              </a:extLst>
            </p:cNvPr>
            <p:cNvPicPr>
              <a:picLocks noChangeAspect="1"/>
            </p:cNvPicPr>
            <p:nvPr/>
          </p:nvPicPr>
          <p:blipFill>
            <a:blip r:embed="rId69">
              <a:extLst>
                <a:ext uri="{28A0092B-C50C-407E-A947-70E740481C1C}">
                  <a14:useLocalDpi xmlns:a14="http://schemas.microsoft.com/office/drawing/2010/main" val="0"/>
                </a:ext>
              </a:extLst>
            </a:blip>
            <a:stretch>
              <a:fillRect/>
            </a:stretch>
          </p:blipFill>
          <p:spPr>
            <a:xfrm>
              <a:off x="22730118" y="33970729"/>
              <a:ext cx="1322301" cy="1322301"/>
            </a:xfrm>
            <a:prstGeom prst="rect">
              <a:avLst/>
            </a:prstGeom>
          </p:spPr>
        </p:pic>
        <p:pic>
          <p:nvPicPr>
            <p:cNvPr id="279" name="Grafik 278">
              <a:extLst>
                <a:ext uri="{FF2B5EF4-FFF2-40B4-BE49-F238E27FC236}">
                  <a16:creationId xmlns:a16="http://schemas.microsoft.com/office/drawing/2014/main" id="{3EFB5E31-1B60-498F-9583-424EC041A7B8}"/>
                </a:ext>
              </a:extLst>
            </p:cNvPr>
            <p:cNvPicPr>
              <a:picLocks noChangeAspect="1"/>
            </p:cNvPicPr>
            <p:nvPr/>
          </p:nvPicPr>
          <p:blipFill>
            <a:blip r:embed="rId70">
              <a:extLst>
                <a:ext uri="{28A0092B-C50C-407E-A947-70E740481C1C}">
                  <a14:useLocalDpi xmlns:a14="http://schemas.microsoft.com/office/drawing/2010/main" val="0"/>
                </a:ext>
              </a:extLst>
            </a:blip>
            <a:stretch>
              <a:fillRect/>
            </a:stretch>
          </p:blipFill>
          <p:spPr>
            <a:xfrm>
              <a:off x="24130105" y="33973292"/>
              <a:ext cx="1332075" cy="1332075"/>
            </a:xfrm>
            <a:prstGeom prst="rect">
              <a:avLst/>
            </a:prstGeom>
          </p:spPr>
        </p:pic>
        <p:pic>
          <p:nvPicPr>
            <p:cNvPr id="281" name="Grafik 280">
              <a:extLst>
                <a:ext uri="{FF2B5EF4-FFF2-40B4-BE49-F238E27FC236}">
                  <a16:creationId xmlns:a16="http://schemas.microsoft.com/office/drawing/2014/main" id="{A2761821-1668-4B7A-9223-D8BD1268EE81}"/>
                </a:ext>
              </a:extLst>
            </p:cNvPr>
            <p:cNvPicPr>
              <a:picLocks noChangeAspect="1"/>
            </p:cNvPicPr>
            <p:nvPr/>
          </p:nvPicPr>
          <p:blipFill>
            <a:blip r:embed="rId71">
              <a:extLst>
                <a:ext uri="{28A0092B-C50C-407E-A947-70E740481C1C}">
                  <a14:useLocalDpi xmlns:a14="http://schemas.microsoft.com/office/drawing/2010/main" val="0"/>
                </a:ext>
              </a:extLst>
            </a:blip>
            <a:stretch>
              <a:fillRect/>
            </a:stretch>
          </p:blipFill>
          <p:spPr>
            <a:xfrm>
              <a:off x="25545124" y="33973292"/>
              <a:ext cx="1327837" cy="1327837"/>
            </a:xfrm>
            <a:prstGeom prst="rect">
              <a:avLst/>
            </a:prstGeom>
          </p:spPr>
        </p:pic>
        <p:pic>
          <p:nvPicPr>
            <p:cNvPr id="283" name="Grafik 282">
              <a:extLst>
                <a:ext uri="{FF2B5EF4-FFF2-40B4-BE49-F238E27FC236}">
                  <a16:creationId xmlns:a16="http://schemas.microsoft.com/office/drawing/2014/main" id="{E928D5DF-5398-4605-A366-4237D7A47F32}"/>
                </a:ext>
              </a:extLst>
            </p:cNvPr>
            <p:cNvPicPr>
              <a:picLocks noChangeAspect="1"/>
            </p:cNvPicPr>
            <p:nvPr/>
          </p:nvPicPr>
          <p:blipFill>
            <a:blip r:embed="rId72">
              <a:extLst>
                <a:ext uri="{28A0092B-C50C-407E-A947-70E740481C1C}">
                  <a14:useLocalDpi xmlns:a14="http://schemas.microsoft.com/office/drawing/2010/main" val="0"/>
                </a:ext>
              </a:extLst>
            </a:blip>
            <a:stretch>
              <a:fillRect/>
            </a:stretch>
          </p:blipFill>
          <p:spPr>
            <a:xfrm>
              <a:off x="26957227" y="33973292"/>
              <a:ext cx="1327837" cy="1327837"/>
            </a:xfrm>
            <a:prstGeom prst="rect">
              <a:avLst/>
            </a:prstGeom>
          </p:spPr>
        </p:pic>
        <p:pic>
          <p:nvPicPr>
            <p:cNvPr id="285" name="Grafik 284">
              <a:extLst>
                <a:ext uri="{FF2B5EF4-FFF2-40B4-BE49-F238E27FC236}">
                  <a16:creationId xmlns:a16="http://schemas.microsoft.com/office/drawing/2014/main" id="{BBB3D579-94F8-44BD-A293-141CE3F5E795}"/>
                </a:ext>
              </a:extLst>
            </p:cNvPr>
            <p:cNvPicPr>
              <a:picLocks noChangeAspect="1"/>
            </p:cNvPicPr>
            <p:nvPr/>
          </p:nvPicPr>
          <p:blipFill>
            <a:blip r:embed="rId73">
              <a:extLst>
                <a:ext uri="{28A0092B-C50C-407E-A947-70E740481C1C}">
                  <a14:useLocalDpi xmlns:a14="http://schemas.microsoft.com/office/drawing/2010/main" val="0"/>
                </a:ext>
              </a:extLst>
            </a:blip>
            <a:stretch>
              <a:fillRect/>
            </a:stretch>
          </p:blipFill>
          <p:spPr>
            <a:xfrm>
              <a:off x="28367845" y="33973292"/>
              <a:ext cx="1340294" cy="1340294"/>
            </a:xfrm>
            <a:prstGeom prst="rect">
              <a:avLst/>
            </a:prstGeom>
          </p:spPr>
        </p:pic>
      </p:grpSp>
      <p:grpSp>
        <p:nvGrpSpPr>
          <p:cNvPr id="45" name="Gruppieren 44">
            <a:extLst>
              <a:ext uri="{FF2B5EF4-FFF2-40B4-BE49-F238E27FC236}">
                <a16:creationId xmlns:a16="http://schemas.microsoft.com/office/drawing/2014/main" id="{11380EF8-FF8D-4245-B6F3-F82EAE5206C9}"/>
              </a:ext>
            </a:extLst>
          </p:cNvPr>
          <p:cNvGrpSpPr/>
          <p:nvPr/>
        </p:nvGrpSpPr>
        <p:grpSpPr>
          <a:xfrm>
            <a:off x="15685100" y="34280864"/>
            <a:ext cx="14018376" cy="1340293"/>
            <a:chOff x="15685100" y="35398464"/>
            <a:chExt cx="14018376" cy="1340293"/>
          </a:xfrm>
        </p:grpSpPr>
        <p:pic>
          <p:nvPicPr>
            <p:cNvPr id="6" name="Grafik 5">
              <a:extLst>
                <a:ext uri="{FF2B5EF4-FFF2-40B4-BE49-F238E27FC236}">
                  <a16:creationId xmlns:a16="http://schemas.microsoft.com/office/drawing/2014/main" id="{C7E30DB6-56D0-4805-ABE4-A5B291A9D3C4}"/>
                </a:ext>
              </a:extLst>
            </p:cNvPr>
            <p:cNvPicPr>
              <a:picLocks noChangeAspect="1"/>
            </p:cNvPicPr>
            <p:nvPr/>
          </p:nvPicPr>
          <p:blipFill>
            <a:blip r:embed="rId74">
              <a:extLst>
                <a:ext uri="{28A0092B-C50C-407E-A947-70E740481C1C}">
                  <a14:useLocalDpi xmlns:a14="http://schemas.microsoft.com/office/drawing/2010/main" val="0"/>
                </a:ext>
              </a:extLst>
            </a:blip>
            <a:stretch>
              <a:fillRect/>
            </a:stretch>
          </p:blipFill>
          <p:spPr>
            <a:xfrm>
              <a:off x="15685100" y="35398464"/>
              <a:ext cx="1333862" cy="1333862"/>
            </a:xfrm>
            <a:prstGeom prst="rect">
              <a:avLst/>
            </a:prstGeom>
          </p:spPr>
        </p:pic>
        <p:pic>
          <p:nvPicPr>
            <p:cNvPr id="234" name="Grafik 233">
              <a:extLst>
                <a:ext uri="{FF2B5EF4-FFF2-40B4-BE49-F238E27FC236}">
                  <a16:creationId xmlns:a16="http://schemas.microsoft.com/office/drawing/2014/main" id="{4203EFE3-96BC-44B5-8B78-8473229DE46F}"/>
                </a:ext>
              </a:extLst>
            </p:cNvPr>
            <p:cNvPicPr>
              <a:picLocks noChangeAspect="1"/>
            </p:cNvPicPr>
            <p:nvPr/>
          </p:nvPicPr>
          <p:blipFill>
            <a:blip r:embed="rId75">
              <a:extLst>
                <a:ext uri="{28A0092B-C50C-407E-A947-70E740481C1C}">
                  <a14:useLocalDpi xmlns:a14="http://schemas.microsoft.com/office/drawing/2010/main" val="0"/>
                </a:ext>
              </a:extLst>
            </a:blip>
            <a:stretch>
              <a:fillRect/>
            </a:stretch>
          </p:blipFill>
          <p:spPr>
            <a:xfrm>
              <a:off x="17105064" y="35398464"/>
              <a:ext cx="1333862" cy="1333862"/>
            </a:xfrm>
            <a:prstGeom prst="rect">
              <a:avLst/>
            </a:prstGeom>
          </p:spPr>
        </p:pic>
        <p:pic>
          <p:nvPicPr>
            <p:cNvPr id="253" name="Grafik 252">
              <a:extLst>
                <a:ext uri="{FF2B5EF4-FFF2-40B4-BE49-F238E27FC236}">
                  <a16:creationId xmlns:a16="http://schemas.microsoft.com/office/drawing/2014/main" id="{198D4080-D70E-48F4-92CA-73097921662A}"/>
                </a:ext>
              </a:extLst>
            </p:cNvPr>
            <p:cNvPicPr>
              <a:picLocks noChangeAspect="1"/>
            </p:cNvPicPr>
            <p:nvPr/>
          </p:nvPicPr>
          <p:blipFill>
            <a:blip r:embed="rId76">
              <a:extLst>
                <a:ext uri="{28A0092B-C50C-407E-A947-70E740481C1C}">
                  <a14:useLocalDpi xmlns:a14="http://schemas.microsoft.com/office/drawing/2010/main" val="0"/>
                </a:ext>
              </a:extLst>
            </a:blip>
            <a:stretch>
              <a:fillRect/>
            </a:stretch>
          </p:blipFill>
          <p:spPr>
            <a:xfrm>
              <a:off x="18500530" y="35398464"/>
              <a:ext cx="1333862" cy="1333862"/>
            </a:xfrm>
            <a:prstGeom prst="rect">
              <a:avLst/>
            </a:prstGeom>
          </p:spPr>
        </p:pic>
        <p:pic>
          <p:nvPicPr>
            <p:cNvPr id="280" name="Grafik 279">
              <a:extLst>
                <a:ext uri="{FF2B5EF4-FFF2-40B4-BE49-F238E27FC236}">
                  <a16:creationId xmlns:a16="http://schemas.microsoft.com/office/drawing/2014/main" id="{29B4B20C-D6C4-4C0E-AEFC-ED66ABD170D8}"/>
                </a:ext>
              </a:extLst>
            </p:cNvPr>
            <p:cNvPicPr>
              <a:picLocks noChangeAspect="1"/>
            </p:cNvPicPr>
            <p:nvPr/>
          </p:nvPicPr>
          <p:blipFill>
            <a:blip r:embed="rId77">
              <a:extLst>
                <a:ext uri="{28A0092B-C50C-407E-A947-70E740481C1C}">
                  <a14:useLocalDpi xmlns:a14="http://schemas.microsoft.com/office/drawing/2010/main" val="0"/>
                </a:ext>
              </a:extLst>
            </a:blip>
            <a:stretch>
              <a:fillRect/>
            </a:stretch>
          </p:blipFill>
          <p:spPr>
            <a:xfrm>
              <a:off x="19906788" y="35398464"/>
              <a:ext cx="1333861" cy="1333861"/>
            </a:xfrm>
            <a:prstGeom prst="rect">
              <a:avLst/>
            </a:prstGeom>
          </p:spPr>
        </p:pic>
        <p:pic>
          <p:nvPicPr>
            <p:cNvPr id="284" name="Grafik 283">
              <a:extLst>
                <a:ext uri="{FF2B5EF4-FFF2-40B4-BE49-F238E27FC236}">
                  <a16:creationId xmlns:a16="http://schemas.microsoft.com/office/drawing/2014/main" id="{E0B25085-C0F6-4D00-B623-DA0057D32B39}"/>
                </a:ext>
              </a:extLst>
            </p:cNvPr>
            <p:cNvPicPr>
              <a:picLocks noChangeAspect="1"/>
            </p:cNvPicPr>
            <p:nvPr/>
          </p:nvPicPr>
          <p:blipFill>
            <a:blip r:embed="rId78">
              <a:extLst>
                <a:ext uri="{28A0092B-C50C-407E-A947-70E740481C1C}">
                  <a14:useLocalDpi xmlns:a14="http://schemas.microsoft.com/office/drawing/2010/main" val="0"/>
                </a:ext>
              </a:extLst>
            </a:blip>
            <a:stretch>
              <a:fillRect/>
            </a:stretch>
          </p:blipFill>
          <p:spPr>
            <a:xfrm>
              <a:off x="21330283" y="35398464"/>
              <a:ext cx="1321585" cy="1321585"/>
            </a:xfrm>
            <a:prstGeom prst="rect">
              <a:avLst/>
            </a:prstGeom>
          </p:spPr>
        </p:pic>
        <p:pic>
          <p:nvPicPr>
            <p:cNvPr id="287" name="Grafik 286">
              <a:extLst>
                <a:ext uri="{FF2B5EF4-FFF2-40B4-BE49-F238E27FC236}">
                  <a16:creationId xmlns:a16="http://schemas.microsoft.com/office/drawing/2014/main" id="{51285BB5-323E-4375-81E3-B7C59B5EC799}"/>
                </a:ext>
              </a:extLst>
            </p:cNvPr>
            <p:cNvPicPr>
              <a:picLocks noChangeAspect="1"/>
            </p:cNvPicPr>
            <p:nvPr/>
          </p:nvPicPr>
          <p:blipFill>
            <a:blip r:embed="rId79">
              <a:extLst>
                <a:ext uri="{28A0092B-C50C-407E-A947-70E740481C1C}">
                  <a14:useLocalDpi xmlns:a14="http://schemas.microsoft.com/office/drawing/2010/main" val="0"/>
                </a:ext>
              </a:extLst>
            </a:blip>
            <a:stretch>
              <a:fillRect/>
            </a:stretch>
          </p:blipFill>
          <p:spPr>
            <a:xfrm>
              <a:off x="22730118" y="35398464"/>
              <a:ext cx="1321585" cy="1321585"/>
            </a:xfrm>
            <a:prstGeom prst="rect">
              <a:avLst/>
            </a:prstGeom>
          </p:spPr>
        </p:pic>
        <p:pic>
          <p:nvPicPr>
            <p:cNvPr id="36" name="Grafik 35">
              <a:extLst>
                <a:ext uri="{FF2B5EF4-FFF2-40B4-BE49-F238E27FC236}">
                  <a16:creationId xmlns:a16="http://schemas.microsoft.com/office/drawing/2014/main" id="{BC529E16-4EEA-4B25-AFCC-D12E98E1D261}"/>
                </a:ext>
              </a:extLst>
            </p:cNvPr>
            <p:cNvPicPr>
              <a:picLocks noChangeAspect="1"/>
            </p:cNvPicPr>
            <p:nvPr/>
          </p:nvPicPr>
          <p:blipFill>
            <a:blip r:embed="rId80">
              <a:extLst>
                <a:ext uri="{28A0092B-C50C-407E-A947-70E740481C1C}">
                  <a14:useLocalDpi xmlns:a14="http://schemas.microsoft.com/office/drawing/2010/main" val="0"/>
                </a:ext>
              </a:extLst>
            </a:blip>
            <a:stretch>
              <a:fillRect/>
            </a:stretch>
          </p:blipFill>
          <p:spPr>
            <a:xfrm>
              <a:off x="24129953" y="35398464"/>
              <a:ext cx="1332074" cy="1332074"/>
            </a:xfrm>
            <a:prstGeom prst="rect">
              <a:avLst/>
            </a:prstGeom>
          </p:spPr>
        </p:pic>
        <p:pic>
          <p:nvPicPr>
            <p:cNvPr id="39" name="Grafik 38">
              <a:extLst>
                <a:ext uri="{FF2B5EF4-FFF2-40B4-BE49-F238E27FC236}">
                  <a16:creationId xmlns:a16="http://schemas.microsoft.com/office/drawing/2014/main" id="{9101E1A8-D37D-4C92-99F3-A972CACFF0A8}"/>
                </a:ext>
              </a:extLst>
            </p:cNvPr>
            <p:cNvPicPr>
              <a:picLocks noChangeAspect="1"/>
            </p:cNvPicPr>
            <p:nvPr/>
          </p:nvPicPr>
          <p:blipFill>
            <a:blip r:embed="rId81">
              <a:extLst>
                <a:ext uri="{28A0092B-C50C-407E-A947-70E740481C1C}">
                  <a14:useLocalDpi xmlns:a14="http://schemas.microsoft.com/office/drawing/2010/main" val="0"/>
                </a:ext>
              </a:extLst>
            </a:blip>
            <a:stretch>
              <a:fillRect/>
            </a:stretch>
          </p:blipFill>
          <p:spPr>
            <a:xfrm>
              <a:off x="25540277" y="35398464"/>
              <a:ext cx="1327836" cy="1327836"/>
            </a:xfrm>
            <a:prstGeom prst="rect">
              <a:avLst/>
            </a:prstGeom>
          </p:spPr>
        </p:pic>
        <p:pic>
          <p:nvPicPr>
            <p:cNvPr id="42" name="Grafik 41">
              <a:extLst>
                <a:ext uri="{FF2B5EF4-FFF2-40B4-BE49-F238E27FC236}">
                  <a16:creationId xmlns:a16="http://schemas.microsoft.com/office/drawing/2014/main" id="{857DAB4D-40DB-4257-9588-3B1033E28F5C}"/>
                </a:ext>
              </a:extLst>
            </p:cNvPr>
            <p:cNvPicPr>
              <a:picLocks noChangeAspect="1"/>
            </p:cNvPicPr>
            <p:nvPr/>
          </p:nvPicPr>
          <p:blipFill>
            <a:blip r:embed="rId82">
              <a:extLst>
                <a:ext uri="{28A0092B-C50C-407E-A947-70E740481C1C}">
                  <a14:useLocalDpi xmlns:a14="http://schemas.microsoft.com/office/drawing/2010/main" val="0"/>
                </a:ext>
              </a:extLst>
            </a:blip>
            <a:stretch>
              <a:fillRect/>
            </a:stretch>
          </p:blipFill>
          <p:spPr>
            <a:xfrm>
              <a:off x="26950019" y="35398464"/>
              <a:ext cx="1340293" cy="1340293"/>
            </a:xfrm>
            <a:prstGeom prst="rect">
              <a:avLst/>
            </a:prstGeom>
          </p:spPr>
        </p:pic>
        <p:pic>
          <p:nvPicPr>
            <p:cNvPr id="44" name="Grafik 43">
              <a:extLst>
                <a:ext uri="{FF2B5EF4-FFF2-40B4-BE49-F238E27FC236}">
                  <a16:creationId xmlns:a16="http://schemas.microsoft.com/office/drawing/2014/main" id="{7D0A66FC-DBF0-490F-8615-CF40A9618876}"/>
                </a:ext>
              </a:extLst>
            </p:cNvPr>
            <p:cNvPicPr>
              <a:picLocks noChangeAspect="1"/>
            </p:cNvPicPr>
            <p:nvPr/>
          </p:nvPicPr>
          <p:blipFill>
            <a:blip r:embed="rId83">
              <a:extLst>
                <a:ext uri="{28A0092B-C50C-407E-A947-70E740481C1C}">
                  <a14:useLocalDpi xmlns:a14="http://schemas.microsoft.com/office/drawing/2010/main" val="0"/>
                </a:ext>
              </a:extLst>
            </a:blip>
            <a:stretch>
              <a:fillRect/>
            </a:stretch>
          </p:blipFill>
          <p:spPr>
            <a:xfrm>
              <a:off x="28375641" y="35398464"/>
              <a:ext cx="1327835" cy="1327835"/>
            </a:xfrm>
            <a:prstGeom prst="rect">
              <a:avLst/>
            </a:prstGeom>
          </p:spPr>
        </p:pic>
      </p:grpSp>
      <p:sp>
        <p:nvSpPr>
          <p:cNvPr id="195" name="Textfeld 194">
            <a:extLst>
              <a:ext uri="{FF2B5EF4-FFF2-40B4-BE49-F238E27FC236}">
                <a16:creationId xmlns:a16="http://schemas.microsoft.com/office/drawing/2014/main" id="{C1141A45-3F7A-49C4-ABBC-424709596E73}"/>
              </a:ext>
            </a:extLst>
          </p:cNvPr>
          <p:cNvSpPr txBox="1"/>
          <p:nvPr/>
        </p:nvSpPr>
        <p:spPr>
          <a:xfrm>
            <a:off x="16580653" y="40185641"/>
            <a:ext cx="13332089" cy="2169825"/>
          </a:xfrm>
          <a:prstGeom prst="rect">
            <a:avLst/>
          </a:prstGeom>
          <a:noFill/>
        </p:spPr>
        <p:txBody>
          <a:bodyPr wrap="square" rtlCol="0">
            <a:spAutoFit/>
          </a:bodyPr>
          <a:lstStyle/>
          <a:p>
            <a:br>
              <a:rPr lang="en-US" sz="2700" dirty="0">
                <a:latin typeface="Raleway" panose="020B0503030101060003" pitchFamily="34" charset="77"/>
              </a:rPr>
            </a:br>
            <a:r>
              <a:rPr lang="en-US" sz="2700" dirty="0">
                <a:latin typeface="Raleway" panose="020B0503030101060003" pitchFamily="34" charset="77"/>
              </a:rPr>
              <a:t>[5] Generative visual manipulation on the natural image manifold. Zhu</a:t>
            </a:r>
            <a:r>
              <a:rPr lang="en-US" sz="2700" i="1" dirty="0">
                <a:latin typeface="Raleway" panose="020B0503030101060003" pitchFamily="34" charset="77"/>
              </a:rPr>
              <a:t> et al., Lecture Notes in Computer Science 2016.</a:t>
            </a:r>
          </a:p>
          <a:p>
            <a:r>
              <a:rPr lang="en-US" sz="2700" dirty="0">
                <a:latin typeface="Raleway" panose="020B0503030101060003" pitchFamily="34" charset="77"/>
              </a:rPr>
              <a:t>[6] Homomorphic Latent Space Interpolation for Unpaired Image-to-image Translation. </a:t>
            </a:r>
            <a:r>
              <a:rPr lang="en-US" sz="2700" i="1" dirty="0">
                <a:latin typeface="Raleway" panose="020B0503030101060003" pitchFamily="34" charset="77"/>
              </a:rPr>
              <a:t>Chen et al., CVPR 2019.</a:t>
            </a:r>
          </a:p>
        </p:txBody>
      </p:sp>
      <p:sp>
        <p:nvSpPr>
          <p:cNvPr id="196" name="Textfeld 171">
            <a:extLst>
              <a:ext uri="{FF2B5EF4-FFF2-40B4-BE49-F238E27FC236}">
                <a16:creationId xmlns:a16="http://schemas.microsoft.com/office/drawing/2014/main" id="{2336A8A7-1CB5-4713-BD4D-E2F203DDB092}"/>
              </a:ext>
            </a:extLst>
          </p:cNvPr>
          <p:cNvSpPr txBox="1"/>
          <p:nvPr/>
        </p:nvSpPr>
        <p:spPr>
          <a:xfrm>
            <a:off x="22966112" y="21116663"/>
            <a:ext cx="6423724" cy="1569660"/>
          </a:xfrm>
          <a:prstGeom prst="rect">
            <a:avLst/>
          </a:prstGeom>
          <a:noFill/>
        </p:spPr>
        <p:txBody>
          <a:bodyPr wrap="square" rtlCol="0">
            <a:spAutoFit/>
          </a:bodyPr>
          <a:lstStyle/>
          <a:p>
            <a:r>
              <a:rPr lang="en-US" sz="2400" b="1" dirty="0">
                <a:latin typeface="Raleway" panose="020B0503030101060003" pitchFamily="34" charset="77"/>
              </a:rPr>
              <a:t>Projection-Net</a:t>
            </a:r>
          </a:p>
          <a:p>
            <a:pPr marL="342900" indent="-342900">
              <a:buFont typeface="Wingdings" panose="05000000000000000000" pitchFamily="2" charset="2"/>
              <a:buChar char="§"/>
            </a:pPr>
            <a:r>
              <a:rPr lang="en-US" sz="2400" dirty="0">
                <a:latin typeface="Raleway" panose="020B0503030101060003" pitchFamily="34" charset="77"/>
              </a:rPr>
              <a:t>Similar structure as critic, BCE loss</a:t>
            </a:r>
          </a:p>
          <a:p>
            <a:pPr marL="342900" indent="-342900">
              <a:buFont typeface="Wingdings" panose="05000000000000000000" pitchFamily="2" charset="2"/>
              <a:buChar char="§"/>
            </a:pPr>
            <a:r>
              <a:rPr lang="en-US" sz="2400" dirty="0">
                <a:latin typeface="Raleway" panose="020B0503030101060003" pitchFamily="34" charset="77"/>
              </a:rPr>
              <a:t>Trained on </a:t>
            </a:r>
            <a:r>
              <a:rPr lang="en-US" sz="2400" dirty="0" err="1">
                <a:latin typeface="Raleway" panose="020B0503030101060003" pitchFamily="34" charset="77"/>
              </a:rPr>
              <a:t>MovingMNIST</a:t>
            </a:r>
            <a:endParaRPr lang="en-US" sz="2400" dirty="0">
              <a:latin typeface="Raleway" panose="020B0503030101060003" pitchFamily="34" charset="77"/>
            </a:endParaRPr>
          </a:p>
          <a:p>
            <a:pPr marL="342900" indent="-342900">
              <a:buFont typeface="Wingdings" panose="05000000000000000000" pitchFamily="2" charset="2"/>
              <a:buChar char="§"/>
            </a:pPr>
            <a:r>
              <a:rPr lang="en-US" sz="2400" dirty="0">
                <a:latin typeface="Raleway" panose="020B0503030101060003" pitchFamily="34" charset="77"/>
              </a:rPr>
              <a:t>Used to initialize numerical solver</a:t>
            </a:r>
          </a:p>
        </p:txBody>
      </p:sp>
      <p:sp>
        <p:nvSpPr>
          <p:cNvPr id="197" name="Textfeld 171">
            <a:extLst>
              <a:ext uri="{FF2B5EF4-FFF2-40B4-BE49-F238E27FC236}">
                <a16:creationId xmlns:a16="http://schemas.microsoft.com/office/drawing/2014/main" id="{0592A97A-3C50-4EE4-BF20-76C33DE6B462}"/>
              </a:ext>
            </a:extLst>
          </p:cNvPr>
          <p:cNvSpPr txBox="1"/>
          <p:nvPr/>
        </p:nvSpPr>
        <p:spPr>
          <a:xfrm>
            <a:off x="15634029" y="21121012"/>
            <a:ext cx="7043239" cy="1569660"/>
          </a:xfrm>
          <a:prstGeom prst="rect">
            <a:avLst/>
          </a:prstGeom>
          <a:noFill/>
        </p:spPr>
        <p:txBody>
          <a:bodyPr wrap="square" rtlCol="0">
            <a:spAutoFit/>
          </a:bodyPr>
          <a:lstStyle/>
          <a:p>
            <a:r>
              <a:rPr lang="en-US" sz="2400" b="1" dirty="0">
                <a:latin typeface="Raleway" panose="020B0503030101060003" pitchFamily="34" charset="77"/>
              </a:rPr>
              <a:t>Numerical Solver</a:t>
            </a:r>
          </a:p>
          <a:p>
            <a:pPr marL="342900" indent="-342900">
              <a:buFont typeface="Wingdings" panose="05000000000000000000" pitchFamily="2" charset="2"/>
              <a:buChar char="§"/>
            </a:pPr>
            <a:r>
              <a:rPr lang="en-US" sz="2400" dirty="0">
                <a:latin typeface="Raleway" panose="020B0503030101060003" pitchFamily="34" charset="77"/>
              </a:rPr>
              <a:t>L-BFGS worked best</a:t>
            </a:r>
          </a:p>
          <a:p>
            <a:pPr marL="342900" indent="-342900">
              <a:buFont typeface="Wingdings" panose="05000000000000000000" pitchFamily="2" charset="2"/>
              <a:buChar char="§"/>
            </a:pPr>
            <a:r>
              <a:rPr lang="en-US" sz="2400" dirty="0">
                <a:latin typeface="Raleway" panose="020B0503030101060003" pitchFamily="34" charset="77"/>
              </a:rPr>
              <a:t>Minimizes reconstruction error with fixed generator weights</a:t>
            </a:r>
          </a:p>
        </p:txBody>
      </p:sp>
      <p:sp>
        <p:nvSpPr>
          <p:cNvPr id="200" name="Textfeld 171">
            <a:extLst>
              <a:ext uri="{FF2B5EF4-FFF2-40B4-BE49-F238E27FC236}">
                <a16:creationId xmlns:a16="http://schemas.microsoft.com/office/drawing/2014/main" id="{F34EEAEA-CF95-41B2-A7E6-6EB68F4DAC72}"/>
              </a:ext>
            </a:extLst>
          </p:cNvPr>
          <p:cNvSpPr txBox="1"/>
          <p:nvPr/>
        </p:nvSpPr>
        <p:spPr>
          <a:xfrm>
            <a:off x="23246697" y="25209810"/>
            <a:ext cx="6542601" cy="1015663"/>
          </a:xfrm>
          <a:prstGeom prst="rect">
            <a:avLst/>
          </a:prstGeom>
          <a:noFill/>
        </p:spPr>
        <p:txBody>
          <a:bodyPr wrap="square" rtlCol="0">
            <a:spAutoFit/>
          </a:bodyPr>
          <a:lstStyle/>
          <a:p>
            <a:r>
              <a:rPr lang="en-US" sz="2000" b="1" dirty="0">
                <a:latin typeface="Raleway" panose="020B0503030101060003" pitchFamily="34" charset="77"/>
              </a:rPr>
              <a:t>Update formula for critic-correction. The latent vector is optimized to achieve a high critic score and thus to produce a realistic image</a:t>
            </a:r>
          </a:p>
        </p:txBody>
      </p:sp>
      <p:sp>
        <p:nvSpPr>
          <p:cNvPr id="201" name="Textfeld 171">
            <a:extLst>
              <a:ext uri="{FF2B5EF4-FFF2-40B4-BE49-F238E27FC236}">
                <a16:creationId xmlns:a16="http://schemas.microsoft.com/office/drawing/2014/main" id="{28A5AB0A-272D-4D88-8090-8001E33FBCAB}"/>
              </a:ext>
            </a:extLst>
          </p:cNvPr>
          <p:cNvSpPr txBox="1"/>
          <p:nvPr/>
        </p:nvSpPr>
        <p:spPr>
          <a:xfrm>
            <a:off x="23346022" y="27310472"/>
            <a:ext cx="6542601" cy="1938992"/>
          </a:xfrm>
          <a:prstGeom prst="rect">
            <a:avLst/>
          </a:prstGeom>
          <a:noFill/>
        </p:spPr>
        <p:txBody>
          <a:bodyPr wrap="square" rtlCol="0">
            <a:spAutoFit/>
          </a:bodyPr>
          <a:lstStyle/>
          <a:p>
            <a:r>
              <a:rPr lang="en-US" sz="2400" b="1" dirty="0">
                <a:latin typeface="Raleway" panose="020B0503030101060003" pitchFamily="34" charset="77"/>
              </a:rPr>
              <a:t>Key Insights</a:t>
            </a:r>
          </a:p>
          <a:p>
            <a:pPr marL="342900" indent="-342900">
              <a:buFont typeface="Wingdings" panose="05000000000000000000" pitchFamily="2" charset="2"/>
              <a:buChar char="§"/>
            </a:pPr>
            <a:r>
              <a:rPr lang="en-US" sz="2400" dirty="0">
                <a:latin typeface="Raleway" panose="020B0503030101060003" pitchFamily="34" charset="77"/>
              </a:rPr>
              <a:t>Critic rates realism of frame </a:t>
            </a:r>
          </a:p>
          <a:p>
            <a:pPr marL="342900" indent="-342900">
              <a:buFont typeface="Wingdings" panose="05000000000000000000" pitchFamily="2" charset="2"/>
              <a:buChar char="§"/>
            </a:pPr>
            <a:r>
              <a:rPr lang="en-US" sz="2400" dirty="0">
                <a:latin typeface="Raleway" panose="020B0503030101060003" pitchFamily="34" charset="77"/>
                <a:sym typeface="Wingdings" panose="05000000000000000000" pitchFamily="2" charset="2"/>
              </a:rPr>
              <a:t>Method recovers blurry images</a:t>
            </a:r>
          </a:p>
          <a:p>
            <a:pPr marL="342900" indent="-342900">
              <a:buFont typeface="Wingdings" panose="05000000000000000000" pitchFamily="2" charset="2"/>
              <a:buChar char="§"/>
            </a:pPr>
            <a:r>
              <a:rPr lang="en-US" sz="2400" dirty="0">
                <a:latin typeface="Raleway" panose="020B0503030101060003" pitchFamily="34" charset="77"/>
                <a:sym typeface="Wingdings" panose="05000000000000000000" pitchFamily="2" charset="2"/>
              </a:rPr>
              <a:t>100 update steps worked best</a:t>
            </a:r>
            <a:endParaRPr lang="en-US" sz="2400" dirty="0">
              <a:latin typeface="Raleway" panose="020B0503030101060003" pitchFamily="34" charset="77"/>
            </a:endParaRPr>
          </a:p>
          <a:p>
            <a:pPr marL="323354" indent="-323354">
              <a:buFont typeface="Wingdings" panose="05000000000000000000" pitchFamily="2" charset="2"/>
              <a:buChar char="Ø"/>
            </a:pPr>
            <a:endParaRPr lang="en-US" sz="2400" dirty="0">
              <a:latin typeface="Raleway" panose="020B0503030101060003" pitchFamily="34" charset="77"/>
            </a:endParaRPr>
          </a:p>
        </p:txBody>
      </p:sp>
      <p:pic>
        <p:nvPicPr>
          <p:cNvPr id="227" name="Grafik 226">
            <a:extLst>
              <a:ext uri="{FF2B5EF4-FFF2-40B4-BE49-F238E27FC236}">
                <a16:creationId xmlns:a16="http://schemas.microsoft.com/office/drawing/2014/main" id="{32B89408-2427-4E21-AC1D-C55AF5E95ADA}"/>
              </a:ext>
            </a:extLst>
          </p:cNvPr>
          <p:cNvPicPr>
            <a:picLocks noChangeAspect="1"/>
          </p:cNvPicPr>
          <p:nvPr/>
        </p:nvPicPr>
        <p:blipFill>
          <a:blip r:embed="rId84">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a:off x="23368137" y="24401488"/>
            <a:ext cx="6327404" cy="580040"/>
          </a:xfrm>
          <a:prstGeom prst="rect">
            <a:avLst/>
          </a:prstGeom>
        </p:spPr>
      </p:pic>
    </p:spTree>
    <p:extLst>
      <p:ext uri="{BB962C8B-B14F-4D97-AF65-F5344CB8AC3E}">
        <p14:creationId xmlns:p14="http://schemas.microsoft.com/office/powerpoint/2010/main" val="337522133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684</Words>
  <Application>Microsoft Office PowerPoint</Application>
  <PresentationFormat>Benutzerdefiniert</PresentationFormat>
  <Paragraphs>91</Paragraphs>
  <Slides>1</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Raleway</vt:lpstr>
      <vt:lpstr>Wingdings</vt:lpstr>
      <vt:lpstr>Office</vt:lpstr>
      <vt:lpstr>PowerPoint-Präsentation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dc:creator>
  <cp:lastModifiedBy>Lars Carius</cp:lastModifiedBy>
  <cp:revision>440</cp:revision>
  <cp:lastPrinted>2020-01-30T17:10:40Z</cp:lastPrinted>
  <dcterms:created xsi:type="dcterms:W3CDTF">2018-09-06T13:18:55Z</dcterms:created>
  <dcterms:modified xsi:type="dcterms:W3CDTF">2020-02-02T21:50:58Z</dcterms:modified>
</cp:coreProperties>
</file>