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da92708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da92708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da92708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da92708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da92708e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da92708e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da92708e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da92708e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da92708e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da92708e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da92708e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da92708e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Background:</a:t>
            </a:r>
            <a:r>
              <a:rPr lang="en" sz="1700"/>
              <a:t> </a:t>
            </a:r>
            <a:r>
              <a:rPr lang="en" sz="1400"/>
              <a:t>Big Mountain Resort has been collecting data over the years to optimize operations. However, the resort is facing challenges setting a competitive ticket price while also increasing or maintaining guest attendance, and covering the operating costs of the new $1,540,000 chairlift. </a:t>
            </a:r>
            <a:endParaRPr sz="1400"/>
          </a:p>
          <a:p>
            <a:pPr indent="0" lvl="0" marL="0" rtl="0" algn="l">
              <a:spcBef>
                <a:spcPts val="1200"/>
              </a:spcBef>
              <a:spcAft>
                <a:spcPts val="0"/>
              </a:spcAft>
              <a:buNone/>
            </a:pPr>
            <a:r>
              <a:t/>
            </a:r>
            <a:endParaRPr b="1" sz="1700"/>
          </a:p>
          <a:p>
            <a:pPr indent="0" lvl="0" marL="0" rtl="0" algn="l">
              <a:spcBef>
                <a:spcPts val="1200"/>
              </a:spcBef>
              <a:spcAft>
                <a:spcPts val="1200"/>
              </a:spcAft>
              <a:buNone/>
            </a:pPr>
            <a:r>
              <a:rPr b="1" lang="en" sz="1700"/>
              <a:t>Strategy: </a:t>
            </a:r>
            <a:r>
              <a:rPr lang="en" sz="1400"/>
              <a:t>Existing pricing strategies are not data-driven, for this reason</a:t>
            </a:r>
            <a:r>
              <a:rPr lang="en" sz="1400"/>
              <a:t> we will focus on developing a data driven pricing strategy to develop an accurate predictive pricing model </a:t>
            </a:r>
            <a:r>
              <a:rPr lang="en" sz="1400"/>
              <a:t>that can accurately forecast optimal ticket prices.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FINDINGS</a:t>
            </a:r>
            <a:endParaRPr/>
          </a:p>
        </p:txBody>
      </p:sp>
      <p:sp>
        <p:nvSpPr>
          <p:cNvPr id="61" name="Google Shape;61;p14"/>
          <p:cNvSpPr txBox="1"/>
          <p:nvPr>
            <p:ph idx="1" type="body"/>
          </p:nvPr>
        </p:nvSpPr>
        <p:spPr>
          <a:xfrm>
            <a:off x="311700" y="1152475"/>
            <a:ext cx="34521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Increase the ticket prices for Adults by $14.43 based on predictive modeling results on ticket pricing. This will optimize revenue and </a:t>
            </a:r>
            <a:r>
              <a:rPr lang="en" sz="1600"/>
              <a:t>maintain</a:t>
            </a:r>
            <a:r>
              <a:rPr lang="en" sz="1600"/>
              <a:t> competitiveness against other resorts. </a:t>
            </a:r>
            <a:endParaRPr sz="1600"/>
          </a:p>
          <a:p>
            <a:pPr indent="0" lvl="0" marL="0" rtl="0" algn="l">
              <a:spcBef>
                <a:spcPts val="1200"/>
              </a:spcBef>
              <a:spcAft>
                <a:spcPts val="0"/>
              </a:spcAft>
              <a:buNone/>
            </a:pPr>
            <a:r>
              <a:rPr lang="en" sz="1600"/>
              <a:t>Key findings show that a Random forest regressor is the most accurate predictive ticket price model.</a:t>
            </a:r>
            <a:endParaRPr sz="1600"/>
          </a:p>
          <a:p>
            <a:pPr indent="0" lvl="0" marL="0" rtl="0" algn="l">
              <a:spcBef>
                <a:spcPts val="1200"/>
              </a:spcBef>
              <a:spcAft>
                <a:spcPts val="0"/>
              </a:spcAft>
              <a:buNone/>
            </a:pPr>
            <a:r>
              <a:rPr lang="en" sz="1600"/>
              <a:t>Features such as Fast Quads, Runs, Snow Making (acres), and Vertical drops are categorized as highly influential on ticket price by the model. </a:t>
            </a:r>
            <a:endParaRPr sz="1600"/>
          </a:p>
          <a:p>
            <a:pPr indent="0" lvl="0" marL="0" rtl="0" algn="l">
              <a:spcBef>
                <a:spcPts val="1200"/>
              </a:spcBef>
              <a:spcAft>
                <a:spcPts val="1200"/>
              </a:spcAft>
              <a:buNone/>
            </a:pPr>
            <a:r>
              <a:t/>
            </a:r>
            <a:endParaRPr sz="1600"/>
          </a:p>
        </p:txBody>
      </p:sp>
      <p:pic>
        <p:nvPicPr>
          <p:cNvPr id="62" name="Google Shape;62;p14"/>
          <p:cNvPicPr preferRelativeResize="0"/>
          <p:nvPr/>
        </p:nvPicPr>
        <p:blipFill>
          <a:blip r:embed="rId3">
            <a:alphaModFix/>
          </a:blip>
          <a:stretch>
            <a:fillRect/>
          </a:stretch>
        </p:blipFill>
        <p:spPr>
          <a:xfrm>
            <a:off x="4064900" y="1208975"/>
            <a:ext cx="4811801" cy="330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3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 AND ANALYSIS</a:t>
            </a:r>
            <a:endParaRPr/>
          </a:p>
        </p:txBody>
      </p:sp>
      <p:sp>
        <p:nvSpPr>
          <p:cNvPr id="68" name="Google Shape;68;p15"/>
          <p:cNvSpPr txBox="1"/>
          <p:nvPr>
            <p:ph idx="1" type="body"/>
          </p:nvPr>
        </p:nvSpPr>
        <p:spPr>
          <a:xfrm>
            <a:off x="134550" y="712075"/>
            <a:ext cx="8874900" cy="4296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200"/>
              <a:t>Scenario 1: Permanently closing down up to 10 of the least used runs.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The model indicates closing one run makes no difference. Closing 2 and 3 reduces support for ticket price and so revenue. Closing down 4 or 5 runs indicates little to no further loss in ticket price. Increasing the closures down to 6 or more runs leads to a large drop.</a:t>
            </a:r>
            <a:endParaRPr sz="1200"/>
          </a:p>
          <a:p>
            <a:pPr indent="0" lvl="0" marL="0" rtl="0" algn="l">
              <a:spcBef>
                <a:spcPts val="1200"/>
              </a:spcBef>
              <a:spcAft>
                <a:spcPts val="1200"/>
              </a:spcAft>
              <a:buNone/>
            </a:pPr>
            <a:r>
              <a:t/>
            </a:r>
            <a:endParaRPr sz="1200"/>
          </a:p>
        </p:txBody>
      </p:sp>
      <p:pic>
        <p:nvPicPr>
          <p:cNvPr id="69" name="Google Shape;69;p15"/>
          <p:cNvPicPr preferRelativeResize="0"/>
          <p:nvPr/>
        </p:nvPicPr>
        <p:blipFill>
          <a:blip r:embed="rId3">
            <a:alphaModFix/>
          </a:blip>
          <a:stretch>
            <a:fillRect/>
          </a:stretch>
        </p:blipFill>
        <p:spPr>
          <a:xfrm>
            <a:off x="1947925" y="1189812"/>
            <a:ext cx="5248149" cy="276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 AND ANALYSIS</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709000" cy="83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Scenario 2: Adding a run, increasing vertical drop by 150 feet, and installing an additional chairlift</a:t>
            </a:r>
            <a:endParaRPr sz="1200"/>
          </a:p>
        </p:txBody>
      </p:sp>
      <p:sp>
        <p:nvSpPr>
          <p:cNvPr id="76" name="Google Shape;76;p16"/>
          <p:cNvSpPr txBox="1"/>
          <p:nvPr>
            <p:ph idx="1" type="body"/>
          </p:nvPr>
        </p:nvSpPr>
        <p:spPr>
          <a:xfrm>
            <a:off x="311700" y="2899000"/>
            <a:ext cx="8298600" cy="9609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sz="1200"/>
              <a:t>Scenario</a:t>
            </a:r>
            <a:r>
              <a:rPr lang="en" sz="1200"/>
              <a:t> 3: </a:t>
            </a:r>
            <a:r>
              <a:rPr lang="en" sz="1200"/>
              <a:t>Adding a run, increasing vertical drop by 150 feet, installing an additional chairlift, and adding 2 acres of snow making.</a:t>
            </a:r>
            <a:endParaRPr sz="1200"/>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1437000" y="1679025"/>
            <a:ext cx="5684925" cy="1099200"/>
          </a:xfrm>
          <a:prstGeom prst="rect">
            <a:avLst/>
          </a:prstGeom>
          <a:noFill/>
          <a:ln>
            <a:noFill/>
          </a:ln>
        </p:spPr>
      </p:pic>
      <p:pic>
        <p:nvPicPr>
          <p:cNvPr id="78" name="Google Shape;78;p16"/>
          <p:cNvPicPr preferRelativeResize="0"/>
          <p:nvPr/>
        </p:nvPicPr>
        <p:blipFill>
          <a:blip r:embed="rId4">
            <a:alphaModFix/>
          </a:blip>
          <a:stretch>
            <a:fillRect/>
          </a:stretch>
        </p:blipFill>
        <p:spPr>
          <a:xfrm>
            <a:off x="1437000" y="3439525"/>
            <a:ext cx="5684924" cy="928868"/>
          </a:xfrm>
          <a:prstGeom prst="rect">
            <a:avLst/>
          </a:prstGeom>
          <a:noFill/>
          <a:ln>
            <a:noFill/>
          </a:ln>
        </p:spPr>
      </p:pic>
      <p:sp>
        <p:nvSpPr>
          <p:cNvPr id="79" name="Google Shape;79;p16"/>
          <p:cNvSpPr txBox="1"/>
          <p:nvPr/>
        </p:nvSpPr>
        <p:spPr>
          <a:xfrm>
            <a:off x="445350" y="4532225"/>
            <a:ext cx="8387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A small increase in Snow Making doesn’t make a difference in ticket price.</a:t>
            </a:r>
            <a:endParaRPr sz="12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 AND ANALYSIS</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4629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a:t>Scenario 4: Increase the longest run by 0.2 mile to boast 3.5 miles length, requiring an additional snow making coverage of 4 acres</a:t>
            </a:r>
            <a:endParaRPr/>
          </a:p>
        </p:txBody>
      </p:sp>
      <p:pic>
        <p:nvPicPr>
          <p:cNvPr id="86" name="Google Shape;86;p17"/>
          <p:cNvPicPr preferRelativeResize="0"/>
          <p:nvPr/>
        </p:nvPicPr>
        <p:blipFill>
          <a:blip r:embed="rId3">
            <a:alphaModFix/>
          </a:blip>
          <a:stretch>
            <a:fillRect/>
          </a:stretch>
        </p:blipFill>
        <p:spPr>
          <a:xfrm>
            <a:off x="152400" y="1767775"/>
            <a:ext cx="8839197" cy="633587"/>
          </a:xfrm>
          <a:prstGeom prst="rect">
            <a:avLst/>
          </a:prstGeom>
          <a:noFill/>
          <a:ln>
            <a:noFill/>
          </a:ln>
        </p:spPr>
      </p:pic>
      <p:sp>
        <p:nvSpPr>
          <p:cNvPr id="87" name="Google Shape;87;p17"/>
          <p:cNvSpPr txBox="1"/>
          <p:nvPr>
            <p:ph idx="1" type="body"/>
          </p:nvPr>
        </p:nvSpPr>
        <p:spPr>
          <a:xfrm>
            <a:off x="311700" y="2859275"/>
            <a:ext cx="8613000" cy="88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No difference in ticket price. This might be due to the Random Forest Regressor model, as it ranks LongestRun in the 14th place on feature </a:t>
            </a:r>
            <a:r>
              <a:rPr lang="en" sz="1200"/>
              <a:t>importance</a:t>
            </a:r>
            <a:r>
              <a:rPr lang="en" sz="1200"/>
              <a:t>.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AutoNum type="arabicPeriod"/>
            </a:pPr>
            <a:r>
              <a:rPr lang="en" sz="1400"/>
              <a:t>Developed an accurate pricing model that suggests increasing the weekend ticket price of Adults by $14.43. </a:t>
            </a:r>
            <a:endParaRPr sz="1400"/>
          </a:p>
          <a:p>
            <a:pPr indent="0" lvl="0" marL="457200" rtl="0" algn="l">
              <a:spcBef>
                <a:spcPts val="1200"/>
              </a:spcBef>
              <a:spcAft>
                <a:spcPts val="0"/>
              </a:spcAft>
              <a:buNone/>
            </a:pPr>
            <a:r>
              <a:t/>
            </a:r>
            <a:endParaRPr sz="1400"/>
          </a:p>
          <a:p>
            <a:pPr indent="-310832" lvl="0" marL="457200" rtl="0" algn="l">
              <a:spcBef>
                <a:spcPts val="1200"/>
              </a:spcBef>
              <a:spcAft>
                <a:spcPts val="0"/>
              </a:spcAft>
              <a:buSzPct val="100000"/>
              <a:buAutoNum type="arabicPeriod"/>
            </a:pPr>
            <a:r>
              <a:rPr lang="en" sz="1400"/>
              <a:t>Implementing Scenario 2 will back an increase of $1 to the ticket price, signalling an increase of total revenue for the next ski season by $1750000.</a:t>
            </a:r>
            <a:endParaRPr sz="1400"/>
          </a:p>
          <a:p>
            <a:pPr indent="0" lvl="0" marL="457200" rtl="0" algn="l">
              <a:spcBef>
                <a:spcPts val="1200"/>
              </a:spcBef>
              <a:spcAft>
                <a:spcPts val="0"/>
              </a:spcAft>
              <a:buNone/>
            </a:pPr>
            <a:r>
              <a:t/>
            </a:r>
            <a:endParaRPr sz="1400"/>
          </a:p>
          <a:p>
            <a:pPr indent="-310832" lvl="0" marL="457200" rtl="0" algn="l">
              <a:spcBef>
                <a:spcPts val="1200"/>
              </a:spcBef>
              <a:spcAft>
                <a:spcPts val="0"/>
              </a:spcAft>
              <a:buSzPct val="100000"/>
              <a:buAutoNum type="arabicPeriod"/>
            </a:pPr>
            <a:r>
              <a:rPr lang="en" sz="1400"/>
              <a:t>Developed a rank of features based on their influence to ticket price, showing </a:t>
            </a:r>
            <a:r>
              <a:rPr lang="en" sz="1400"/>
              <a:t>Fast Quads, Runs, Snow Making (acres), and Vertical drops as the most influential.</a:t>
            </a:r>
            <a:endParaRPr sz="1400"/>
          </a:p>
          <a:p>
            <a:pPr indent="0" lvl="0" marL="457200" rtl="0" algn="l">
              <a:spcBef>
                <a:spcPts val="1200"/>
              </a:spcBef>
              <a:spcAft>
                <a:spcPts val="0"/>
              </a:spcAft>
              <a:buNone/>
            </a:pPr>
            <a:r>
              <a:t/>
            </a:r>
            <a:endParaRPr sz="1400"/>
          </a:p>
          <a:p>
            <a:pPr indent="-310832" lvl="0" marL="457200" rtl="0" algn="l">
              <a:spcBef>
                <a:spcPts val="1200"/>
              </a:spcBef>
              <a:spcAft>
                <a:spcPts val="0"/>
              </a:spcAft>
              <a:buSzPct val="100000"/>
              <a:buAutoNum type="arabicPeriod"/>
            </a:pPr>
            <a:r>
              <a:rPr lang="en" sz="1400"/>
              <a:t>Future recommendations: To develop more </a:t>
            </a:r>
            <a:r>
              <a:rPr lang="en" sz="1400"/>
              <a:t>predictive pricing models (e.g. on Adult Weekday prices) and improve accuracy, it is important to ensure data completeness, refine storage protocols, and actively look to gather additional data (demographics, seasonal trends)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