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99" r:id="rId3"/>
    <p:sldId id="257" r:id="rId4"/>
    <p:sldId id="270" r:id="rId5"/>
    <p:sldId id="272" r:id="rId6"/>
    <p:sldId id="273" r:id="rId7"/>
    <p:sldId id="297" r:id="rId8"/>
    <p:sldId id="274" r:id="rId9"/>
    <p:sldId id="294" r:id="rId10"/>
    <p:sldId id="275" r:id="rId11"/>
    <p:sldId id="276" r:id="rId12"/>
    <p:sldId id="277" r:id="rId13"/>
    <p:sldId id="278" r:id="rId14"/>
    <p:sldId id="292" r:id="rId15"/>
    <p:sldId id="279" r:id="rId16"/>
    <p:sldId id="280" r:id="rId17"/>
    <p:sldId id="281" r:id="rId18"/>
    <p:sldId id="282" r:id="rId19"/>
    <p:sldId id="283" r:id="rId20"/>
    <p:sldId id="291" r:id="rId21"/>
    <p:sldId id="284" r:id="rId22"/>
    <p:sldId id="285" r:id="rId23"/>
    <p:sldId id="286" r:id="rId24"/>
    <p:sldId id="287" r:id="rId25"/>
    <p:sldId id="298" r:id="rId26"/>
    <p:sldId id="290" r:id="rId27"/>
    <p:sldId id="289" r:id="rId28"/>
    <p:sldId id="288" r:id="rId29"/>
    <p:sldId id="300" r:id="rId30"/>
    <p:sldId id="295" r:id="rId31"/>
    <p:sldId id="266" r:id="rId32"/>
    <p:sldId id="301"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7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688E4"/>
    <a:srgbClr val="B4ADDC"/>
    <a:srgbClr val="F7F04A"/>
    <a:srgbClr val="FFFEC8"/>
    <a:srgbClr val="292929"/>
    <a:srgbClr val="D8D8D8"/>
    <a:srgbClr val="57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4A911-D3C5-448C-88C8-0296929FCA1A}" v="2" dt="2018-08-25T17:18:40.663"/>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61" autoAdjust="0"/>
  </p:normalViewPr>
  <p:slideViewPr>
    <p:cSldViewPr>
      <p:cViewPr varScale="1">
        <p:scale>
          <a:sx n="114" d="100"/>
          <a:sy n="114" d="100"/>
        </p:scale>
        <p:origin x="235" y="96"/>
      </p:cViewPr>
      <p:guideLst>
        <p:guide pos="3839"/>
        <p:guide orient="horz" pos="728"/>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01F2A70B-78F2-4DCF-B53B-C990D2FAFB8A}" type="slidenum">
              <a:rPr lang="tr-TR" smtClean="0"/>
              <a:t>1</a:t>
            </a:fld>
            <a:endParaRPr lang="tr-TR"/>
          </a:p>
        </p:txBody>
      </p:sp>
    </p:spTree>
    <p:extLst>
      <p:ext uri="{BB962C8B-B14F-4D97-AF65-F5344CB8AC3E}">
        <p14:creationId xmlns:p14="http://schemas.microsoft.com/office/powerpoint/2010/main" val="37473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Old</a:t>
            </a:r>
            <a:r>
              <a:rPr lang="sv-SE" baseline="0" dirty="0" smtClean="0"/>
              <a:t> way: Serverside creation and rendering of UI. Pushed to client. Struts, JSF etc.</a:t>
            </a:r>
          </a:p>
          <a:p>
            <a:endParaRPr lang="sv-SE" baseline="0" dirty="0" smtClean="0"/>
          </a:p>
          <a:p>
            <a:r>
              <a:rPr lang="sv-SE" baseline="0" dirty="0" smtClean="0"/>
              <a:t>Today: View logic executed in browser. Queries backend for needed data. Backend generally unaware of what type of client accessing the API (if it is web or mobile)</a:t>
            </a:r>
            <a:endParaRPr lang="sv-SE" dirty="0"/>
          </a:p>
        </p:txBody>
      </p:sp>
      <p:sp>
        <p:nvSpPr>
          <p:cNvPr id="4" name="Slide Number Placeholder 3"/>
          <p:cNvSpPr>
            <a:spLocks noGrp="1"/>
          </p:cNvSpPr>
          <p:nvPr>
            <p:ph type="sldNum" sz="quarter" idx="10"/>
          </p:nvPr>
        </p:nvSpPr>
        <p:spPr/>
        <p:txBody>
          <a:bodyPr/>
          <a:lstStyle/>
          <a:p>
            <a:fld id="{01F2A70B-78F2-4DCF-B53B-C990D2FAFB8A}" type="slidenum">
              <a:rPr lang="sv-SE" smtClean="0"/>
              <a:t>6</a:t>
            </a:fld>
            <a:endParaRPr lang="sv-SE"/>
          </a:p>
        </p:txBody>
      </p:sp>
    </p:spTree>
    <p:extLst>
      <p:ext uri="{BB962C8B-B14F-4D97-AF65-F5344CB8AC3E}">
        <p14:creationId xmlns:p14="http://schemas.microsoft.com/office/powerpoint/2010/main" val="19973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React</a:t>
            </a:r>
            <a:r>
              <a:rPr lang="en-US" sz="1200" b="0" i="0" kern="1200" dirty="0" smtClean="0">
                <a:solidFill>
                  <a:schemeClr val="tx1"/>
                </a:solidFill>
                <a:effectLst/>
                <a:latin typeface="+mn-lt"/>
                <a:ea typeface="+mn-ea"/>
                <a:cs typeface="+mn-cs"/>
              </a:rPr>
              <a:t> is still the dominant player here, but </a:t>
            </a:r>
            <a:r>
              <a:rPr lang="en-US" sz="1200" b="1" i="0" kern="1200" dirty="0" err="1" smtClean="0">
                <a:solidFill>
                  <a:schemeClr val="tx1"/>
                </a:solidFill>
                <a:effectLst/>
                <a:latin typeface="+mn-lt"/>
                <a:ea typeface="+mn-ea"/>
                <a:cs typeface="+mn-cs"/>
              </a:rPr>
              <a:t>Vue</a:t>
            </a:r>
            <a:r>
              <a:rPr lang="en-US" sz="1200" b="0" i="0" kern="1200" dirty="0" smtClean="0">
                <a:solidFill>
                  <a:schemeClr val="tx1"/>
                </a:solidFill>
                <a:effectLst/>
                <a:latin typeface="+mn-lt"/>
                <a:ea typeface="+mn-ea"/>
                <a:cs typeface="+mn-cs"/>
              </a:rPr>
              <a:t> is making big gains on the back of </a:t>
            </a:r>
            <a:r>
              <a:rPr lang="en-US" sz="1200" b="1" i="0" kern="1200" dirty="0" err="1" smtClean="0">
                <a:solidFill>
                  <a:schemeClr val="tx1"/>
                </a:solidFill>
                <a:effectLst/>
                <a:latin typeface="+mn-lt"/>
                <a:ea typeface="+mn-ea"/>
                <a:cs typeface="+mn-cs"/>
              </a:rPr>
              <a:t>Angular</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diminishing popularity. By 2018, this chart might end up looking very different!</a:t>
            </a:r>
            <a:endParaRPr lang="sv-SE" dirty="0"/>
          </a:p>
        </p:txBody>
      </p:sp>
      <p:sp>
        <p:nvSpPr>
          <p:cNvPr id="4" name="Slide Number Placeholder 3"/>
          <p:cNvSpPr>
            <a:spLocks noGrp="1"/>
          </p:cNvSpPr>
          <p:nvPr>
            <p:ph type="sldNum" sz="quarter" idx="10"/>
          </p:nvPr>
        </p:nvSpPr>
        <p:spPr/>
        <p:txBody>
          <a:bodyPr/>
          <a:lstStyle/>
          <a:p>
            <a:fld id="{01F2A70B-78F2-4DCF-B53B-C990D2FAFB8A}" type="slidenum">
              <a:rPr lang="sv-SE" smtClean="0"/>
              <a:t>7</a:t>
            </a:fld>
            <a:endParaRPr lang="sv-SE"/>
          </a:p>
        </p:txBody>
      </p:sp>
    </p:spTree>
    <p:extLst>
      <p:ext uri="{BB962C8B-B14F-4D97-AF65-F5344CB8AC3E}">
        <p14:creationId xmlns:p14="http://schemas.microsoft.com/office/powerpoint/2010/main" val="40708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01F2A70B-78F2-4DCF-B53B-C990D2FAFB8A}" type="slidenum">
              <a:rPr lang="sv-SE" smtClean="0"/>
              <a:t>8</a:t>
            </a:fld>
            <a:endParaRPr lang="sv-SE"/>
          </a:p>
        </p:txBody>
      </p:sp>
    </p:spTree>
    <p:extLst>
      <p:ext uri="{BB962C8B-B14F-4D97-AF65-F5344CB8AC3E}">
        <p14:creationId xmlns:p14="http://schemas.microsoft.com/office/powerpoint/2010/main" val="130272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React</a:t>
            </a:r>
            <a:r>
              <a:rPr lang="sv-SE" dirty="0" smtClean="0"/>
              <a:t> introducerades</a:t>
            </a:r>
            <a:r>
              <a:rPr lang="sv-SE" baseline="0" dirty="0" smtClean="0"/>
              <a:t> på </a:t>
            </a:r>
            <a:r>
              <a:rPr lang="sv-SE" sz="1200" b="0" i="0" kern="1200" dirty="0" smtClean="0">
                <a:solidFill>
                  <a:schemeClr val="tx1"/>
                </a:solidFill>
                <a:effectLst/>
                <a:latin typeface="+mn-lt"/>
                <a:ea typeface="+mn-ea"/>
                <a:cs typeface="+mn-cs"/>
              </a:rPr>
              <a:t>JS </a:t>
            </a:r>
            <a:r>
              <a:rPr lang="sv-SE" sz="1200" b="0" i="0" kern="1200" dirty="0" err="1" smtClean="0">
                <a:solidFill>
                  <a:schemeClr val="tx1"/>
                </a:solidFill>
                <a:effectLst/>
                <a:latin typeface="+mn-lt"/>
                <a:ea typeface="+mn-ea"/>
                <a:cs typeface="+mn-cs"/>
              </a:rPr>
              <a:t>ConfUS</a:t>
            </a:r>
            <a:r>
              <a:rPr lang="sv-SE" sz="1200" b="0" i="0" kern="1200" dirty="0" smtClean="0">
                <a:solidFill>
                  <a:schemeClr val="tx1"/>
                </a:solidFill>
                <a:effectLst/>
                <a:latin typeface="+mn-lt"/>
                <a:ea typeface="+mn-ea"/>
                <a:cs typeface="+mn-cs"/>
              </a:rPr>
              <a:t> i maj 2013, till en hyfsat klentrogen publik.</a:t>
            </a:r>
          </a:p>
          <a:p>
            <a:endParaRPr lang="sv-SE" sz="1200" b="0" i="0" kern="1200" dirty="0" smtClean="0">
              <a:solidFill>
                <a:schemeClr val="tx1"/>
              </a:solidFill>
              <a:effectLst/>
              <a:latin typeface="+mn-lt"/>
              <a:ea typeface="+mn-ea"/>
              <a:cs typeface="+mn-cs"/>
            </a:endParaRPr>
          </a:p>
          <a:p>
            <a:r>
              <a:rPr lang="sv-SE" sz="1200" b="0" i="0" kern="1200" dirty="0" smtClean="0">
                <a:solidFill>
                  <a:schemeClr val="tx1"/>
                </a:solidFill>
                <a:effectLst/>
                <a:latin typeface="+mn-lt"/>
                <a:ea typeface="+mn-ea"/>
                <a:cs typeface="+mn-cs"/>
              </a:rPr>
              <a:t>2014:</a:t>
            </a:r>
            <a:r>
              <a:rPr lang="sv-SE" sz="1200" b="0" i="0" kern="1200" baseline="0" dirty="0" smtClean="0">
                <a:solidFill>
                  <a:schemeClr val="tx1"/>
                </a:solidFill>
                <a:effectLst/>
                <a:latin typeface="+mn-lt"/>
                <a:ea typeface="+mn-ea"/>
                <a:cs typeface="+mn-cs"/>
              </a:rPr>
              <a:t> Anseendet för </a:t>
            </a:r>
            <a:r>
              <a:rPr lang="sv-SE" sz="1200" b="0" i="0" kern="1200" baseline="0" dirty="0" err="1" smtClean="0">
                <a:solidFill>
                  <a:schemeClr val="tx1"/>
                </a:solidFill>
                <a:effectLst/>
                <a:latin typeface="+mn-lt"/>
                <a:ea typeface="+mn-ea"/>
                <a:cs typeface="+mn-cs"/>
              </a:rPr>
              <a:t>React</a:t>
            </a:r>
            <a:r>
              <a:rPr lang="sv-SE" sz="1200" b="0" i="0" kern="1200" baseline="0" dirty="0" smtClean="0">
                <a:solidFill>
                  <a:schemeClr val="tx1"/>
                </a:solidFill>
                <a:effectLst/>
                <a:latin typeface="+mn-lt"/>
                <a:ea typeface="+mn-ea"/>
                <a:cs typeface="+mn-cs"/>
              </a:rPr>
              <a:t> växte, fokus på att bli sedd som en stabil </a:t>
            </a:r>
            <a:r>
              <a:rPr lang="sv-SE" sz="1200" b="0" i="0" kern="1200" baseline="0" dirty="0" err="1" smtClean="0">
                <a:solidFill>
                  <a:schemeClr val="tx1"/>
                </a:solidFill>
                <a:effectLst/>
                <a:latin typeface="+mn-lt"/>
                <a:ea typeface="+mn-ea"/>
                <a:cs typeface="+mn-cs"/>
              </a:rPr>
              <a:t>platform</a:t>
            </a:r>
            <a:r>
              <a:rPr lang="sv-SE" sz="1200" b="0" i="0" kern="1200" baseline="0" dirty="0" smtClean="0">
                <a:solidFill>
                  <a:schemeClr val="tx1"/>
                </a:solidFill>
                <a:effectLst/>
                <a:latin typeface="+mn-lt"/>
                <a:ea typeface="+mn-ea"/>
                <a:cs typeface="+mn-cs"/>
              </a:rPr>
              <a:t>, för att attrahera stora spelare som </a:t>
            </a:r>
            <a:r>
              <a:rPr lang="sv-SE" sz="1200" b="0" i="0" kern="1200" baseline="0" dirty="0" err="1" smtClean="0">
                <a:solidFill>
                  <a:schemeClr val="tx1"/>
                </a:solidFill>
                <a:effectLst/>
                <a:latin typeface="+mn-lt"/>
                <a:ea typeface="+mn-ea"/>
                <a:cs typeface="+mn-cs"/>
              </a:rPr>
              <a:t>Netflix</a:t>
            </a:r>
            <a:r>
              <a:rPr lang="sv-SE" sz="1200" b="0" i="0" kern="1200" baseline="0" dirty="0" smtClean="0">
                <a:solidFill>
                  <a:schemeClr val="tx1"/>
                </a:solidFill>
                <a:effectLst/>
                <a:latin typeface="+mn-lt"/>
                <a:ea typeface="+mn-ea"/>
                <a:cs typeface="+mn-cs"/>
              </a:rPr>
              <a:t>.</a:t>
            </a:r>
          </a:p>
          <a:p>
            <a:endParaRPr lang="sv-SE" sz="1200" b="0" i="0" kern="1200" baseline="0" dirty="0" smtClean="0">
              <a:solidFill>
                <a:schemeClr val="tx1"/>
              </a:solidFill>
              <a:effectLst/>
              <a:latin typeface="+mn-lt"/>
              <a:ea typeface="+mn-ea"/>
              <a:cs typeface="+mn-cs"/>
            </a:endParaRPr>
          </a:p>
          <a:p>
            <a:r>
              <a:rPr lang="sv-SE" sz="1200" b="0" i="0" kern="1200" baseline="0" dirty="0" smtClean="0">
                <a:solidFill>
                  <a:schemeClr val="tx1"/>
                </a:solidFill>
                <a:effectLst/>
                <a:latin typeface="+mn-lt"/>
                <a:ea typeface="+mn-ea"/>
                <a:cs typeface="+mn-cs"/>
              </a:rPr>
              <a:t>2015: </a:t>
            </a:r>
            <a:r>
              <a:rPr lang="sv-SE" sz="1200" b="0" i="0" kern="1200" baseline="0" dirty="0" err="1" smtClean="0">
                <a:solidFill>
                  <a:schemeClr val="tx1"/>
                </a:solidFill>
                <a:effectLst/>
                <a:latin typeface="+mn-lt"/>
                <a:ea typeface="+mn-ea"/>
                <a:cs typeface="+mn-cs"/>
              </a:rPr>
              <a:t>React</a:t>
            </a:r>
            <a:r>
              <a:rPr lang="sv-SE" sz="1200" b="0" i="0" kern="1200" baseline="0" dirty="0" smtClean="0">
                <a:solidFill>
                  <a:schemeClr val="tx1"/>
                </a:solidFill>
                <a:effectLst/>
                <a:latin typeface="+mn-lt"/>
                <a:ea typeface="+mn-ea"/>
                <a:cs typeface="+mn-cs"/>
              </a:rPr>
              <a:t> blir stabilt, </a:t>
            </a:r>
            <a:r>
              <a:rPr lang="sv-SE" sz="1200" b="0" i="0" kern="1200" baseline="0" dirty="0" err="1" smtClean="0">
                <a:solidFill>
                  <a:schemeClr val="tx1"/>
                </a:solidFill>
                <a:effectLst/>
                <a:latin typeface="+mn-lt"/>
                <a:ea typeface="+mn-ea"/>
                <a:cs typeface="+mn-cs"/>
              </a:rPr>
              <a:t>Netflix</a:t>
            </a:r>
            <a:r>
              <a:rPr lang="sv-SE" sz="1200" b="0" i="0" kern="1200" baseline="0" dirty="0" smtClean="0">
                <a:solidFill>
                  <a:schemeClr val="tx1"/>
                </a:solidFill>
                <a:effectLst/>
                <a:latin typeface="+mn-lt"/>
                <a:ea typeface="+mn-ea"/>
                <a:cs typeface="+mn-cs"/>
              </a:rPr>
              <a:t> och </a:t>
            </a:r>
            <a:r>
              <a:rPr lang="sv-SE" sz="1200" b="0" i="0" kern="1200" baseline="0" dirty="0" err="1" smtClean="0">
                <a:solidFill>
                  <a:schemeClr val="tx1"/>
                </a:solidFill>
                <a:effectLst/>
                <a:latin typeface="+mn-lt"/>
                <a:ea typeface="+mn-ea"/>
                <a:cs typeface="+mn-cs"/>
              </a:rPr>
              <a:t>Airbnb</a:t>
            </a:r>
            <a:r>
              <a:rPr lang="sv-SE" sz="1200" b="0" i="0" kern="1200" baseline="0" dirty="0" smtClean="0">
                <a:solidFill>
                  <a:schemeClr val="tx1"/>
                </a:solidFill>
                <a:effectLst/>
                <a:latin typeface="+mn-lt"/>
                <a:ea typeface="+mn-ea"/>
                <a:cs typeface="+mn-cs"/>
              </a:rPr>
              <a:t> använder </a:t>
            </a:r>
            <a:r>
              <a:rPr lang="sv-SE" sz="1200" b="0" i="0" kern="1200" baseline="0" dirty="0" err="1" smtClean="0">
                <a:solidFill>
                  <a:schemeClr val="tx1"/>
                </a:solidFill>
                <a:effectLst/>
                <a:latin typeface="+mn-lt"/>
                <a:ea typeface="+mn-ea"/>
                <a:cs typeface="+mn-cs"/>
              </a:rPr>
              <a:t>React</a:t>
            </a:r>
            <a:r>
              <a:rPr lang="sv-SE" sz="1200" b="0" i="0" kern="1200" baseline="0" dirty="0" smtClean="0">
                <a:solidFill>
                  <a:schemeClr val="tx1"/>
                </a:solidFill>
                <a:effectLst/>
                <a:latin typeface="+mn-lt"/>
                <a:ea typeface="+mn-ea"/>
                <a:cs typeface="+mn-cs"/>
              </a:rPr>
              <a:t>. </a:t>
            </a:r>
            <a:r>
              <a:rPr lang="sv-SE" sz="1200" b="0" i="0" kern="1200" baseline="0" dirty="0" err="1" smtClean="0">
                <a:solidFill>
                  <a:schemeClr val="tx1"/>
                </a:solidFill>
                <a:effectLst/>
                <a:latin typeface="+mn-lt"/>
                <a:ea typeface="+mn-ea"/>
                <a:cs typeface="+mn-cs"/>
              </a:rPr>
              <a:t>React</a:t>
            </a:r>
            <a:r>
              <a:rPr lang="sv-SE" sz="1200" b="0" i="0" kern="1200" baseline="0" dirty="0" smtClean="0">
                <a:solidFill>
                  <a:schemeClr val="tx1"/>
                </a:solidFill>
                <a:effectLst/>
                <a:latin typeface="+mn-lt"/>
                <a:ea typeface="+mn-ea"/>
                <a:cs typeface="+mn-cs"/>
              </a:rPr>
              <a:t> </a:t>
            </a:r>
            <a:r>
              <a:rPr lang="sv-SE" sz="1200" b="0" i="0" kern="1200" baseline="0" dirty="0" err="1" smtClean="0">
                <a:solidFill>
                  <a:schemeClr val="tx1"/>
                </a:solidFill>
                <a:effectLst/>
                <a:latin typeface="+mn-lt"/>
                <a:ea typeface="+mn-ea"/>
                <a:cs typeface="+mn-cs"/>
              </a:rPr>
              <a:t>Native</a:t>
            </a:r>
            <a:r>
              <a:rPr lang="sv-SE" sz="1200" b="0" i="0" kern="1200" baseline="0" dirty="0" smtClean="0">
                <a:solidFill>
                  <a:schemeClr val="tx1"/>
                </a:solidFill>
                <a:effectLst/>
                <a:latin typeface="+mn-lt"/>
                <a:ea typeface="+mn-ea"/>
                <a:cs typeface="+mn-cs"/>
              </a:rPr>
              <a:t> samt </a:t>
            </a:r>
            <a:r>
              <a:rPr lang="sv-SE" sz="1200" b="0" i="0" kern="1200" baseline="0" dirty="0" err="1" smtClean="0">
                <a:solidFill>
                  <a:schemeClr val="tx1"/>
                </a:solidFill>
                <a:effectLst/>
                <a:latin typeface="+mn-lt"/>
                <a:ea typeface="+mn-ea"/>
                <a:cs typeface="+mn-cs"/>
              </a:rPr>
              <a:t>Redux</a:t>
            </a:r>
            <a:r>
              <a:rPr lang="sv-SE" sz="1200" b="0" i="0" kern="1200" baseline="0" dirty="0" smtClean="0">
                <a:solidFill>
                  <a:schemeClr val="tx1"/>
                </a:solidFill>
                <a:effectLst/>
                <a:latin typeface="+mn-lt"/>
                <a:ea typeface="+mn-ea"/>
                <a:cs typeface="+mn-cs"/>
              </a:rPr>
              <a:t> lanseras.</a:t>
            </a:r>
          </a:p>
          <a:p>
            <a:endParaRPr lang="sv-SE" sz="1200" b="0" i="0" kern="1200" baseline="0" dirty="0" smtClean="0">
              <a:solidFill>
                <a:schemeClr val="tx1"/>
              </a:solidFill>
              <a:effectLst/>
              <a:latin typeface="+mn-lt"/>
              <a:ea typeface="+mn-ea"/>
              <a:cs typeface="+mn-cs"/>
            </a:endParaRPr>
          </a:p>
          <a:p>
            <a:r>
              <a:rPr lang="sv-SE" sz="1200" b="0" i="0" kern="1200" baseline="0" dirty="0" smtClean="0">
                <a:solidFill>
                  <a:schemeClr val="tx1"/>
                </a:solidFill>
                <a:effectLst/>
                <a:latin typeface="+mn-lt"/>
                <a:ea typeface="+mn-ea"/>
                <a:cs typeface="+mn-cs"/>
              </a:rPr>
              <a:t>2016: Goes mainstream</a:t>
            </a:r>
          </a:p>
          <a:p>
            <a:endParaRPr lang="sv-SE" sz="1200" b="0" i="0" kern="1200" baseline="0" dirty="0" smtClean="0">
              <a:solidFill>
                <a:schemeClr val="tx1"/>
              </a:solidFill>
              <a:effectLst/>
              <a:latin typeface="+mn-lt"/>
              <a:ea typeface="+mn-ea"/>
              <a:cs typeface="+mn-cs"/>
            </a:endParaRPr>
          </a:p>
          <a:p>
            <a:r>
              <a:rPr lang="sv-SE" sz="1200" b="0" i="0" kern="1200" baseline="0" dirty="0" smtClean="0">
                <a:solidFill>
                  <a:schemeClr val="tx1"/>
                </a:solidFill>
                <a:effectLst/>
                <a:latin typeface="+mn-lt"/>
                <a:ea typeface="+mn-ea"/>
                <a:cs typeface="+mn-cs"/>
              </a:rPr>
              <a:t>2017: En hel del utökningar av </a:t>
            </a:r>
            <a:r>
              <a:rPr lang="sv-SE" sz="1200" b="0" i="0" kern="1200" baseline="0" dirty="0" err="1" smtClean="0">
                <a:solidFill>
                  <a:schemeClr val="tx1"/>
                </a:solidFill>
                <a:effectLst/>
                <a:latin typeface="+mn-lt"/>
                <a:ea typeface="+mn-ea"/>
                <a:cs typeface="+mn-cs"/>
              </a:rPr>
              <a:t>React</a:t>
            </a:r>
            <a:r>
              <a:rPr lang="sv-SE" sz="1200" b="0" i="0" kern="1200" baseline="0" dirty="0" smtClean="0">
                <a:solidFill>
                  <a:schemeClr val="tx1"/>
                </a:solidFill>
                <a:effectLst/>
                <a:latin typeface="+mn-lt"/>
                <a:ea typeface="+mn-ea"/>
                <a:cs typeface="+mn-cs"/>
              </a:rPr>
              <a:t> sker, t ex </a:t>
            </a:r>
            <a:r>
              <a:rPr lang="sv-SE" sz="1200" b="0" i="0" u="none" strike="noStrike" kern="1200" dirty="0" smtClean="0">
                <a:solidFill>
                  <a:schemeClr val="tx1"/>
                </a:solidFill>
                <a:effectLst/>
                <a:latin typeface="+mn-lt"/>
                <a:ea typeface="+mn-ea"/>
                <a:cs typeface="+mn-cs"/>
              </a:rPr>
              <a:t>error boundaries, portals, fragments and the Fiber </a:t>
            </a:r>
            <a:r>
              <a:rPr lang="sv-SE" sz="1200" b="0" i="0" u="none" strike="noStrike" kern="1200" dirty="0" err="1" smtClean="0">
                <a:solidFill>
                  <a:schemeClr val="tx1"/>
                </a:solidFill>
                <a:effectLst/>
                <a:latin typeface="+mn-lt"/>
                <a:ea typeface="+mn-ea"/>
                <a:cs typeface="+mn-cs"/>
              </a:rPr>
              <a:t>architecture</a:t>
            </a:r>
            <a:endParaRPr lang="sv-SE" sz="1200" b="0" i="0" u="none" strike="noStrike" kern="1200" dirty="0" smtClean="0">
              <a:solidFill>
                <a:schemeClr val="tx1"/>
              </a:solidFill>
              <a:effectLst/>
              <a:latin typeface="+mn-lt"/>
              <a:ea typeface="+mn-ea"/>
              <a:cs typeface="+mn-cs"/>
            </a:endParaRPr>
          </a:p>
          <a:p>
            <a:endParaRPr lang="sv-SE" sz="1200" b="0" i="0" u="none" strike="noStrike" kern="1200" dirty="0" smtClean="0">
              <a:solidFill>
                <a:schemeClr val="tx1"/>
              </a:solidFill>
              <a:effectLst/>
              <a:latin typeface="+mn-lt"/>
              <a:ea typeface="+mn-ea"/>
              <a:cs typeface="+mn-cs"/>
            </a:endParaRPr>
          </a:p>
          <a:p>
            <a:r>
              <a:rPr lang="sv-SE" sz="1200" b="0" i="0" u="none" strike="noStrike" kern="1200" dirty="0" smtClean="0">
                <a:solidFill>
                  <a:schemeClr val="tx1"/>
                </a:solidFill>
                <a:effectLst/>
                <a:latin typeface="+mn-lt"/>
                <a:ea typeface="+mn-ea"/>
                <a:cs typeface="+mn-cs"/>
              </a:rPr>
              <a:t>2018: </a:t>
            </a:r>
            <a:r>
              <a:rPr lang="ro-RO" sz="1200" b="0" i="0" u="none" strike="noStrike" kern="1200" dirty="0" err="1" smtClean="0">
                <a:solidFill>
                  <a:schemeClr val="tx1"/>
                </a:solidFill>
                <a:effectLst/>
                <a:latin typeface="+mn-lt"/>
                <a:ea typeface="+mn-ea"/>
                <a:cs typeface="+mn-cs"/>
              </a:rPr>
              <a:t>React</a:t>
            </a:r>
            <a:r>
              <a:rPr lang="ro-RO" sz="1200" b="0" i="0" u="none" strike="noStrike" kern="1200" dirty="0" smtClean="0">
                <a:solidFill>
                  <a:schemeClr val="tx1"/>
                </a:solidFill>
                <a:effectLst/>
                <a:latin typeface="+mn-lt"/>
                <a:ea typeface="+mn-ea"/>
                <a:cs typeface="+mn-cs"/>
              </a:rPr>
              <a:t> 16.3.0 </a:t>
            </a:r>
            <a:r>
              <a:rPr lang="ro-RO" sz="1200" b="0" i="0" u="none" strike="noStrike" kern="1200" dirty="0" err="1" smtClean="0">
                <a:solidFill>
                  <a:schemeClr val="tx1"/>
                </a:solidFill>
                <a:effectLst/>
                <a:latin typeface="+mn-lt"/>
                <a:ea typeface="+mn-ea"/>
                <a:cs typeface="+mn-cs"/>
              </a:rPr>
              <a:t>släppt</a:t>
            </a:r>
            <a:r>
              <a:rPr lang="ro-RO" sz="1200" b="0" i="0" u="none" strike="noStrike" kern="1200" dirty="0" smtClean="0">
                <a:solidFill>
                  <a:schemeClr val="tx1"/>
                </a:solidFill>
                <a:effectLst/>
                <a:latin typeface="+mn-lt"/>
                <a:ea typeface="+mn-ea"/>
                <a:cs typeface="+mn-cs"/>
              </a:rPr>
              <a:t> i </a:t>
            </a:r>
            <a:r>
              <a:rPr lang="ro-RO" sz="1200" b="0" i="0" u="none" strike="noStrike" kern="1200" dirty="0" err="1" smtClean="0">
                <a:solidFill>
                  <a:schemeClr val="tx1"/>
                </a:solidFill>
                <a:effectLst/>
                <a:latin typeface="+mn-lt"/>
                <a:ea typeface="+mn-ea"/>
                <a:cs typeface="+mn-cs"/>
              </a:rPr>
              <a:t>mars</a:t>
            </a:r>
            <a:r>
              <a:rPr lang="ro-RO" sz="1200" b="0" i="0" u="none" strike="noStrike" kern="1200" dirty="0" smtClean="0">
                <a:solidFill>
                  <a:schemeClr val="tx1"/>
                </a:solidFill>
                <a:effectLst/>
                <a:latin typeface="+mn-lt"/>
                <a:ea typeface="+mn-ea"/>
                <a:cs typeface="+mn-cs"/>
              </a:rPr>
              <a:t>.</a:t>
            </a:r>
            <a:endParaRPr lang="sv-SE" dirty="0"/>
          </a:p>
        </p:txBody>
      </p:sp>
      <p:sp>
        <p:nvSpPr>
          <p:cNvPr id="4" name="Platshållare för bildnummer 3"/>
          <p:cNvSpPr>
            <a:spLocks noGrp="1"/>
          </p:cNvSpPr>
          <p:nvPr>
            <p:ph type="sldNum" sz="quarter" idx="10"/>
          </p:nvPr>
        </p:nvSpPr>
        <p:spPr/>
        <p:txBody>
          <a:bodyPr/>
          <a:lstStyle/>
          <a:p>
            <a:fld id="{01F2A70B-78F2-4DCF-B53B-C990D2FAFB8A}" type="slidenum">
              <a:rPr lang="tr-TR" smtClean="0"/>
              <a:t>9</a:t>
            </a:fld>
            <a:endParaRPr lang="tr-TR"/>
          </a:p>
        </p:txBody>
      </p:sp>
    </p:spTree>
    <p:extLst>
      <p:ext uri="{BB962C8B-B14F-4D97-AF65-F5344CB8AC3E}">
        <p14:creationId xmlns:p14="http://schemas.microsoft.com/office/powerpoint/2010/main" val="20361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01F2A70B-78F2-4DCF-B53B-C990D2FAFB8A}" type="slidenum">
              <a:rPr lang="sv-SE" smtClean="0"/>
              <a:t>13</a:t>
            </a:fld>
            <a:endParaRPr lang="sv-SE"/>
          </a:p>
        </p:txBody>
      </p:sp>
    </p:spTree>
    <p:extLst>
      <p:ext uri="{BB962C8B-B14F-4D97-AF65-F5344CB8AC3E}">
        <p14:creationId xmlns:p14="http://schemas.microsoft.com/office/powerpoint/2010/main" val="182934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seemingly simple idea is one of the biggest advantages of React, as it removes lots of complexity and makes components easy to reason about.</a:t>
            </a:r>
            <a:endParaRPr lang="sv-SE" dirty="0"/>
          </a:p>
        </p:txBody>
      </p:sp>
      <p:sp>
        <p:nvSpPr>
          <p:cNvPr id="4" name="Slide Number Placeholder 3"/>
          <p:cNvSpPr>
            <a:spLocks noGrp="1"/>
          </p:cNvSpPr>
          <p:nvPr>
            <p:ph type="sldNum" sz="quarter" idx="10"/>
          </p:nvPr>
        </p:nvSpPr>
        <p:spPr/>
        <p:txBody>
          <a:bodyPr/>
          <a:lstStyle/>
          <a:p>
            <a:fld id="{01F2A70B-78F2-4DCF-B53B-C990D2FAFB8A}" type="slidenum">
              <a:rPr lang="sv-SE" smtClean="0"/>
              <a:t>24</a:t>
            </a:fld>
            <a:endParaRPr lang="sv-SE"/>
          </a:p>
        </p:txBody>
      </p:sp>
    </p:spTree>
    <p:extLst>
      <p:ext uri="{BB962C8B-B14F-4D97-AF65-F5344CB8AC3E}">
        <p14:creationId xmlns:p14="http://schemas.microsoft.com/office/powerpoint/2010/main" val="381972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pic>
        <p:nvPicPr>
          <p:cNvPr id="82"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ubrikbild">
    <p:spTree>
      <p:nvGrpSpPr>
        <p:cNvPr id="1" name=""/>
        <p:cNvGrpSpPr/>
        <p:nvPr/>
      </p:nvGrpSpPr>
      <p:grpSpPr>
        <a:xfrm>
          <a:off x="0" y="0"/>
          <a:ext cx="0" cy="0"/>
          <a:chOff x="0" y="0"/>
          <a:chExt cx="0" cy="0"/>
        </a:xfrm>
      </p:grpSpPr>
      <p:sp>
        <p:nvSpPr>
          <p:cNvPr id="9" name="Block Arc 8">
            <a:extLst>
              <a:ext uri="{FF2B5EF4-FFF2-40B4-BE49-F238E27FC236}">
                <a16:creationId xmlns:a16="http://schemas.microsoft.com/office/drawing/2014/main" id="{C5BF38EF-96F0-E840-9920-CE402EBE9E72}"/>
              </a:ext>
            </a:extLst>
          </p:cNvPr>
          <p:cNvSpPr/>
          <p:nvPr userDrawn="1"/>
        </p:nvSpPr>
        <p:spPr>
          <a:xfrm>
            <a:off x="393599"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10" name="Oval 9">
            <a:extLst>
              <a:ext uri="{FF2B5EF4-FFF2-40B4-BE49-F238E27FC236}">
                <a16:creationId xmlns:a16="http://schemas.microsoft.com/office/drawing/2014/main" id="{060AA612-243F-E64D-9941-82A45D827B7B}"/>
              </a:ext>
            </a:extLst>
          </p:cNvPr>
          <p:cNvSpPr/>
          <p:nvPr userDrawn="1"/>
        </p:nvSpPr>
        <p:spPr>
          <a:xfrm>
            <a:off x="770532" y="2921000"/>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9" name="Block Arc 18">
            <a:extLst>
              <a:ext uri="{FF2B5EF4-FFF2-40B4-BE49-F238E27FC236}">
                <a16:creationId xmlns:a16="http://schemas.microsoft.com/office/drawing/2014/main" id="{8956BECE-6ED5-7741-BA2D-98657AD10468}"/>
              </a:ext>
            </a:extLst>
          </p:cNvPr>
          <p:cNvSpPr/>
          <p:nvPr userDrawn="1"/>
        </p:nvSpPr>
        <p:spPr>
          <a:xfrm rot="10800000">
            <a:off x="2597035"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0" name="Oval 19">
            <a:extLst>
              <a:ext uri="{FF2B5EF4-FFF2-40B4-BE49-F238E27FC236}">
                <a16:creationId xmlns:a16="http://schemas.microsoft.com/office/drawing/2014/main" id="{8889D48E-98B3-D14B-9AFF-17FE3256FB10}"/>
              </a:ext>
            </a:extLst>
          </p:cNvPr>
          <p:cNvSpPr/>
          <p:nvPr userDrawn="1"/>
        </p:nvSpPr>
        <p:spPr>
          <a:xfrm rot="10800000">
            <a:off x="2971026" y="2998926"/>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Block Arc 20">
            <a:extLst>
              <a:ext uri="{FF2B5EF4-FFF2-40B4-BE49-F238E27FC236}">
                <a16:creationId xmlns:a16="http://schemas.microsoft.com/office/drawing/2014/main" id="{16FDE7D3-4CF9-5C4E-932B-160E466CBD08}"/>
              </a:ext>
            </a:extLst>
          </p:cNvPr>
          <p:cNvSpPr/>
          <p:nvPr userDrawn="1"/>
        </p:nvSpPr>
        <p:spPr>
          <a:xfrm>
            <a:off x="4797528"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2" name="Oval 21">
            <a:extLst>
              <a:ext uri="{FF2B5EF4-FFF2-40B4-BE49-F238E27FC236}">
                <a16:creationId xmlns:a16="http://schemas.microsoft.com/office/drawing/2014/main" id="{8EC39EB9-63D8-7C40-99FB-8A086D00EEED}"/>
              </a:ext>
            </a:extLst>
          </p:cNvPr>
          <p:cNvSpPr/>
          <p:nvPr userDrawn="1"/>
        </p:nvSpPr>
        <p:spPr>
          <a:xfrm>
            <a:off x="5174461" y="2921000"/>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3" name="Block Arc 22">
            <a:extLst>
              <a:ext uri="{FF2B5EF4-FFF2-40B4-BE49-F238E27FC236}">
                <a16:creationId xmlns:a16="http://schemas.microsoft.com/office/drawing/2014/main" id="{C1061FF9-BB40-034C-B2D9-2FAFC3ACA25B}"/>
              </a:ext>
            </a:extLst>
          </p:cNvPr>
          <p:cNvSpPr/>
          <p:nvPr userDrawn="1"/>
        </p:nvSpPr>
        <p:spPr>
          <a:xfrm rot="10800000">
            <a:off x="7000964"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4" name="Oval 23">
            <a:extLst>
              <a:ext uri="{FF2B5EF4-FFF2-40B4-BE49-F238E27FC236}">
                <a16:creationId xmlns:a16="http://schemas.microsoft.com/office/drawing/2014/main" id="{BA2B2D42-B66A-4F4D-8F16-282A8C69BA08}"/>
              </a:ext>
            </a:extLst>
          </p:cNvPr>
          <p:cNvSpPr/>
          <p:nvPr userDrawn="1"/>
        </p:nvSpPr>
        <p:spPr>
          <a:xfrm rot="10800000">
            <a:off x="7374955" y="2998926"/>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5" name="Block Arc 24">
            <a:extLst>
              <a:ext uri="{FF2B5EF4-FFF2-40B4-BE49-F238E27FC236}">
                <a16:creationId xmlns:a16="http://schemas.microsoft.com/office/drawing/2014/main" id="{3217943B-9636-4A49-8908-BD3EC7B5B706}"/>
              </a:ext>
            </a:extLst>
          </p:cNvPr>
          <p:cNvSpPr/>
          <p:nvPr userDrawn="1"/>
        </p:nvSpPr>
        <p:spPr>
          <a:xfrm>
            <a:off x="9201456"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26" name="Oval 25">
            <a:extLst>
              <a:ext uri="{FF2B5EF4-FFF2-40B4-BE49-F238E27FC236}">
                <a16:creationId xmlns:a16="http://schemas.microsoft.com/office/drawing/2014/main" id="{4737DFDB-EAC3-D342-9FD0-235E7E64CE04}"/>
              </a:ext>
            </a:extLst>
          </p:cNvPr>
          <p:cNvSpPr/>
          <p:nvPr userDrawn="1"/>
        </p:nvSpPr>
        <p:spPr>
          <a:xfrm>
            <a:off x="9578390" y="2921000"/>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9" name="Block Arc 28">
            <a:extLst>
              <a:ext uri="{FF2B5EF4-FFF2-40B4-BE49-F238E27FC236}">
                <a16:creationId xmlns:a16="http://schemas.microsoft.com/office/drawing/2014/main" id="{DB9F16A2-2EA8-4349-A0C6-D483FCE766B5}"/>
              </a:ext>
            </a:extLst>
          </p:cNvPr>
          <p:cNvSpPr/>
          <p:nvPr userDrawn="1"/>
        </p:nvSpPr>
        <p:spPr>
          <a:xfrm rot="10800000">
            <a:off x="11404893"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30" name="Oval 29">
            <a:extLst>
              <a:ext uri="{FF2B5EF4-FFF2-40B4-BE49-F238E27FC236}">
                <a16:creationId xmlns:a16="http://schemas.microsoft.com/office/drawing/2014/main" id="{4B767515-6FFF-6C45-A841-22D921720A97}"/>
              </a:ext>
            </a:extLst>
          </p:cNvPr>
          <p:cNvSpPr/>
          <p:nvPr userDrawn="1"/>
        </p:nvSpPr>
        <p:spPr>
          <a:xfrm rot="10800000">
            <a:off x="11778884" y="2998926"/>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1" name="Block Arc 30">
            <a:extLst>
              <a:ext uri="{FF2B5EF4-FFF2-40B4-BE49-F238E27FC236}">
                <a16:creationId xmlns:a16="http://schemas.microsoft.com/office/drawing/2014/main" id="{F6F3A917-9530-C943-AB93-2D763ABD2C2E}"/>
              </a:ext>
            </a:extLst>
          </p:cNvPr>
          <p:cNvSpPr/>
          <p:nvPr userDrawn="1"/>
        </p:nvSpPr>
        <p:spPr>
          <a:xfrm rot="10800000">
            <a:off x="-1806896" y="2555644"/>
            <a:ext cx="2577428"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endParaRPr>
          </a:p>
        </p:txBody>
      </p:sp>
      <p:sp>
        <p:nvSpPr>
          <p:cNvPr id="32" name="Oval 31">
            <a:extLst>
              <a:ext uri="{FF2B5EF4-FFF2-40B4-BE49-F238E27FC236}">
                <a16:creationId xmlns:a16="http://schemas.microsoft.com/office/drawing/2014/main" id="{67378E8A-4692-F843-94CC-106C138EDF3F}"/>
              </a:ext>
            </a:extLst>
          </p:cNvPr>
          <p:cNvSpPr/>
          <p:nvPr userDrawn="1"/>
        </p:nvSpPr>
        <p:spPr>
          <a:xfrm rot="10800000">
            <a:off x="-1432905" y="2998926"/>
            <a:ext cx="1826502"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Oval 32">
            <a:extLst>
              <a:ext uri="{FF2B5EF4-FFF2-40B4-BE49-F238E27FC236}">
                <a16:creationId xmlns:a16="http://schemas.microsoft.com/office/drawing/2014/main" id="{C21EB8AE-A81C-BA4A-AED6-4A281FF778D1}"/>
              </a:ext>
            </a:extLst>
          </p:cNvPr>
          <p:cNvSpPr/>
          <p:nvPr userDrawn="1"/>
        </p:nvSpPr>
        <p:spPr>
          <a:xfrm rot="10800000">
            <a:off x="892001" y="3042502"/>
            <a:ext cx="1583562" cy="15839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4" name="Oval 33">
            <a:extLst>
              <a:ext uri="{FF2B5EF4-FFF2-40B4-BE49-F238E27FC236}">
                <a16:creationId xmlns:a16="http://schemas.microsoft.com/office/drawing/2014/main" id="{C975F9A5-4A1D-074F-8D79-53E206A421B4}"/>
              </a:ext>
            </a:extLst>
          </p:cNvPr>
          <p:cNvSpPr/>
          <p:nvPr userDrawn="1"/>
        </p:nvSpPr>
        <p:spPr>
          <a:xfrm rot="10800000">
            <a:off x="1008020" y="3164003"/>
            <a:ext cx="1331158"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5" name="Oval 34">
            <a:extLst>
              <a:ext uri="{FF2B5EF4-FFF2-40B4-BE49-F238E27FC236}">
                <a16:creationId xmlns:a16="http://schemas.microsoft.com/office/drawing/2014/main" id="{D9302536-82FA-7E48-818D-CBFA17DDAEB4}"/>
              </a:ext>
            </a:extLst>
          </p:cNvPr>
          <p:cNvSpPr/>
          <p:nvPr userDrawn="1"/>
        </p:nvSpPr>
        <p:spPr>
          <a:xfrm rot="10800000">
            <a:off x="3092495" y="3120428"/>
            <a:ext cx="1583562" cy="15839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6" name="Oval 35">
            <a:extLst>
              <a:ext uri="{FF2B5EF4-FFF2-40B4-BE49-F238E27FC236}">
                <a16:creationId xmlns:a16="http://schemas.microsoft.com/office/drawing/2014/main" id="{712A6741-6C21-8C42-9FF1-FE316AD4D19F}"/>
              </a:ext>
            </a:extLst>
          </p:cNvPr>
          <p:cNvSpPr/>
          <p:nvPr userDrawn="1"/>
        </p:nvSpPr>
        <p:spPr>
          <a:xfrm rot="10800000">
            <a:off x="5302632" y="3037767"/>
            <a:ext cx="1583562" cy="15839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7" name="Oval 36">
            <a:extLst>
              <a:ext uri="{FF2B5EF4-FFF2-40B4-BE49-F238E27FC236}">
                <a16:creationId xmlns:a16="http://schemas.microsoft.com/office/drawing/2014/main" id="{96CC1217-5A9D-6142-8487-0845F6286B14}"/>
              </a:ext>
            </a:extLst>
          </p:cNvPr>
          <p:cNvSpPr/>
          <p:nvPr userDrawn="1"/>
        </p:nvSpPr>
        <p:spPr>
          <a:xfrm rot="10800000">
            <a:off x="7503123" y="3120428"/>
            <a:ext cx="1583562" cy="15839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8" name="Oval 37">
            <a:extLst>
              <a:ext uri="{FF2B5EF4-FFF2-40B4-BE49-F238E27FC236}">
                <a16:creationId xmlns:a16="http://schemas.microsoft.com/office/drawing/2014/main" id="{FDE9CA0B-74AB-354F-A466-2259609683D1}"/>
              </a:ext>
            </a:extLst>
          </p:cNvPr>
          <p:cNvSpPr/>
          <p:nvPr userDrawn="1"/>
        </p:nvSpPr>
        <p:spPr>
          <a:xfrm rot="10800000">
            <a:off x="9693161" y="3037767"/>
            <a:ext cx="1583562" cy="15839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9" name="Oval 38">
            <a:extLst>
              <a:ext uri="{FF2B5EF4-FFF2-40B4-BE49-F238E27FC236}">
                <a16:creationId xmlns:a16="http://schemas.microsoft.com/office/drawing/2014/main" id="{4C7815C5-D168-2348-A2C8-3340E530FDB1}"/>
              </a:ext>
            </a:extLst>
          </p:cNvPr>
          <p:cNvSpPr/>
          <p:nvPr userDrawn="1"/>
        </p:nvSpPr>
        <p:spPr>
          <a:xfrm rot="10800000">
            <a:off x="3218696" y="3246662"/>
            <a:ext cx="1331158"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0" name="Oval 39">
            <a:extLst>
              <a:ext uri="{FF2B5EF4-FFF2-40B4-BE49-F238E27FC236}">
                <a16:creationId xmlns:a16="http://schemas.microsoft.com/office/drawing/2014/main" id="{6A14DF22-4001-0A42-ABFD-1E742DDA9151}"/>
              </a:ext>
            </a:extLst>
          </p:cNvPr>
          <p:cNvSpPr/>
          <p:nvPr userDrawn="1"/>
        </p:nvSpPr>
        <p:spPr>
          <a:xfrm rot="10800000">
            <a:off x="5422134" y="3164000"/>
            <a:ext cx="1331158"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1" name="Oval 40">
            <a:extLst>
              <a:ext uri="{FF2B5EF4-FFF2-40B4-BE49-F238E27FC236}">
                <a16:creationId xmlns:a16="http://schemas.microsoft.com/office/drawing/2014/main" id="{2D8A94DD-278D-094D-95C5-52BD411E9D54}"/>
              </a:ext>
            </a:extLst>
          </p:cNvPr>
          <p:cNvSpPr/>
          <p:nvPr userDrawn="1"/>
        </p:nvSpPr>
        <p:spPr>
          <a:xfrm rot="10800000">
            <a:off x="7629135" y="3246661"/>
            <a:ext cx="1331158"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2" name="Oval 41">
            <a:extLst>
              <a:ext uri="{FF2B5EF4-FFF2-40B4-BE49-F238E27FC236}">
                <a16:creationId xmlns:a16="http://schemas.microsoft.com/office/drawing/2014/main" id="{37455E0B-CF3D-6B4B-8BCF-44F9698EB4A4}"/>
              </a:ext>
            </a:extLst>
          </p:cNvPr>
          <p:cNvSpPr/>
          <p:nvPr userDrawn="1"/>
        </p:nvSpPr>
        <p:spPr>
          <a:xfrm rot="10800000">
            <a:off x="9816846" y="3164000"/>
            <a:ext cx="1331158"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3" name="Rectangle 42">
            <a:extLst>
              <a:ext uri="{FF2B5EF4-FFF2-40B4-BE49-F238E27FC236}">
                <a16:creationId xmlns:a16="http://schemas.microsoft.com/office/drawing/2014/main" id="{6BC4089C-7D6C-864F-9121-49CA31A90FE5}"/>
              </a:ext>
            </a:extLst>
          </p:cNvPr>
          <p:cNvSpPr/>
          <p:nvPr userDrawn="1"/>
        </p:nvSpPr>
        <p:spPr>
          <a:xfrm>
            <a:off x="1623286" y="4583449"/>
            <a:ext cx="120992" cy="572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4" name="Rectangle 43">
            <a:extLst>
              <a:ext uri="{FF2B5EF4-FFF2-40B4-BE49-F238E27FC236}">
                <a16:creationId xmlns:a16="http://schemas.microsoft.com/office/drawing/2014/main" id="{5109E847-574F-494D-8FAE-427F8CAE97CF}"/>
              </a:ext>
            </a:extLst>
          </p:cNvPr>
          <p:cNvSpPr/>
          <p:nvPr userDrawn="1"/>
        </p:nvSpPr>
        <p:spPr>
          <a:xfrm>
            <a:off x="3823778" y="2548369"/>
            <a:ext cx="120992" cy="572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5" name="Rectangle 44">
            <a:extLst>
              <a:ext uri="{FF2B5EF4-FFF2-40B4-BE49-F238E27FC236}">
                <a16:creationId xmlns:a16="http://schemas.microsoft.com/office/drawing/2014/main" id="{99D8C32D-0B0D-DF4A-B371-511B230BD211}"/>
              </a:ext>
            </a:extLst>
          </p:cNvPr>
          <p:cNvSpPr/>
          <p:nvPr userDrawn="1"/>
        </p:nvSpPr>
        <p:spPr>
          <a:xfrm>
            <a:off x="6033916" y="4621738"/>
            <a:ext cx="120992" cy="5720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6" name="Rectangle 45">
            <a:extLst>
              <a:ext uri="{FF2B5EF4-FFF2-40B4-BE49-F238E27FC236}">
                <a16:creationId xmlns:a16="http://schemas.microsoft.com/office/drawing/2014/main" id="{57415378-1541-3E4B-9E62-70FE844DEE7C}"/>
              </a:ext>
            </a:extLst>
          </p:cNvPr>
          <p:cNvSpPr/>
          <p:nvPr userDrawn="1"/>
        </p:nvSpPr>
        <p:spPr>
          <a:xfrm>
            <a:off x="8227710" y="2555644"/>
            <a:ext cx="120992" cy="5720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7" name="Rectangle 46">
            <a:extLst>
              <a:ext uri="{FF2B5EF4-FFF2-40B4-BE49-F238E27FC236}">
                <a16:creationId xmlns:a16="http://schemas.microsoft.com/office/drawing/2014/main" id="{54F9DE7B-8949-EB4A-B888-D15EABCF5294}"/>
              </a:ext>
            </a:extLst>
          </p:cNvPr>
          <p:cNvSpPr/>
          <p:nvPr userDrawn="1"/>
        </p:nvSpPr>
        <p:spPr>
          <a:xfrm>
            <a:off x="10424447" y="4621738"/>
            <a:ext cx="120992" cy="5720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3" name="Content Placeholder 52">
            <a:extLst>
              <a:ext uri="{FF2B5EF4-FFF2-40B4-BE49-F238E27FC236}">
                <a16:creationId xmlns:a16="http://schemas.microsoft.com/office/drawing/2014/main" id="{CA33E921-0B0C-224C-8C48-CE135C53E9EA}"/>
              </a:ext>
            </a:extLst>
          </p:cNvPr>
          <p:cNvSpPr>
            <a:spLocks noGrp="1"/>
          </p:cNvSpPr>
          <p:nvPr>
            <p:ph sz="quarter" idx="11" hasCustomPrompt="1"/>
          </p:nvPr>
        </p:nvSpPr>
        <p:spPr>
          <a:xfrm>
            <a:off x="3185233" y="3382914"/>
            <a:ext cx="1360134" cy="1317625"/>
          </a:xfrm>
          <a:prstGeom prst="rect">
            <a:avLst/>
          </a:prstGeom>
        </p:spPr>
        <p:txBody>
          <a:bodyPr>
            <a:normAutofit/>
          </a:bodyPr>
          <a:lstStyle>
            <a:lvl1pPr marL="0" indent="0" algn="ctr">
              <a:buNone/>
              <a:defRPr sz="7198" b="1">
                <a:solidFill>
                  <a:schemeClr val="accent3"/>
                </a:solidFill>
              </a:defRPr>
            </a:lvl1pPr>
            <a:lvl2pPr marL="457063" indent="0" algn="ctr">
              <a:buNone/>
              <a:defRPr/>
            </a:lvl2pPr>
            <a:lvl3pPr marL="914126" indent="0" algn="ctr">
              <a:buNone/>
              <a:defRPr/>
            </a:lvl3pPr>
            <a:lvl4pPr marL="1371189" indent="0" algn="ctr">
              <a:buNone/>
              <a:defRPr/>
            </a:lvl4pPr>
            <a:lvl5pPr marL="1828251" indent="0" algn="ctr">
              <a:buNone/>
              <a:defRPr/>
            </a:lvl5pPr>
          </a:lstStyle>
          <a:p>
            <a:pPr lvl="0"/>
            <a:r>
              <a:rPr lang="en-US" sz="7198" b="1" dirty="0"/>
              <a:t>2</a:t>
            </a:r>
            <a:endParaRPr lang="en-US" dirty="0"/>
          </a:p>
        </p:txBody>
      </p:sp>
      <p:sp>
        <p:nvSpPr>
          <p:cNvPr id="54" name="Content Placeholder 52">
            <a:extLst>
              <a:ext uri="{FF2B5EF4-FFF2-40B4-BE49-F238E27FC236}">
                <a16:creationId xmlns:a16="http://schemas.microsoft.com/office/drawing/2014/main" id="{9C158DD2-4D7B-6A4F-8B62-13F838E9D72E}"/>
              </a:ext>
            </a:extLst>
          </p:cNvPr>
          <p:cNvSpPr>
            <a:spLocks noGrp="1"/>
          </p:cNvSpPr>
          <p:nvPr>
            <p:ph sz="quarter" idx="12" hasCustomPrompt="1"/>
          </p:nvPr>
        </p:nvSpPr>
        <p:spPr>
          <a:xfrm>
            <a:off x="5406174" y="3304114"/>
            <a:ext cx="1360134" cy="1317625"/>
          </a:xfrm>
          <a:prstGeom prst="rect">
            <a:avLst/>
          </a:prstGeom>
        </p:spPr>
        <p:txBody>
          <a:bodyPr>
            <a:normAutofit/>
          </a:bodyPr>
          <a:lstStyle>
            <a:lvl1pPr marL="0" indent="0" algn="ctr">
              <a:buNone/>
              <a:defRPr sz="7198" b="1">
                <a:solidFill>
                  <a:schemeClr val="accent6"/>
                </a:solidFill>
              </a:defRPr>
            </a:lvl1pPr>
            <a:lvl2pPr marL="457063" indent="0" algn="ctr">
              <a:buNone/>
              <a:defRPr/>
            </a:lvl2pPr>
            <a:lvl3pPr marL="914126" indent="0" algn="ctr">
              <a:buNone/>
              <a:defRPr/>
            </a:lvl3pPr>
            <a:lvl4pPr marL="1371189" indent="0" algn="ctr">
              <a:buNone/>
              <a:defRPr/>
            </a:lvl4pPr>
            <a:lvl5pPr marL="1828251" indent="0" algn="ctr">
              <a:buNone/>
              <a:defRPr/>
            </a:lvl5pPr>
          </a:lstStyle>
          <a:p>
            <a:pPr lvl="0"/>
            <a:r>
              <a:rPr lang="en-US" sz="7198" b="1" dirty="0"/>
              <a:t>3</a:t>
            </a:r>
            <a:endParaRPr lang="en-US" dirty="0"/>
          </a:p>
        </p:txBody>
      </p:sp>
      <p:sp>
        <p:nvSpPr>
          <p:cNvPr id="55" name="Content Placeholder 52">
            <a:extLst>
              <a:ext uri="{FF2B5EF4-FFF2-40B4-BE49-F238E27FC236}">
                <a16:creationId xmlns:a16="http://schemas.microsoft.com/office/drawing/2014/main" id="{C2493382-3806-5542-B579-E9926181ABDE}"/>
              </a:ext>
            </a:extLst>
          </p:cNvPr>
          <p:cNvSpPr>
            <a:spLocks noGrp="1"/>
          </p:cNvSpPr>
          <p:nvPr>
            <p:ph sz="quarter" idx="13" hasCustomPrompt="1"/>
          </p:nvPr>
        </p:nvSpPr>
        <p:spPr>
          <a:xfrm>
            <a:off x="1012289" y="3302232"/>
            <a:ext cx="1360134" cy="1317625"/>
          </a:xfrm>
          <a:prstGeom prst="rect">
            <a:avLst/>
          </a:prstGeom>
        </p:spPr>
        <p:txBody>
          <a:bodyPr>
            <a:normAutofit/>
          </a:bodyPr>
          <a:lstStyle>
            <a:lvl1pPr marL="0" indent="0" algn="ctr">
              <a:buNone/>
              <a:defRPr sz="7198" b="1">
                <a:solidFill>
                  <a:schemeClr val="accent2"/>
                </a:solidFill>
              </a:defRPr>
            </a:lvl1pPr>
            <a:lvl2pPr marL="457063" indent="0" algn="ctr">
              <a:buNone/>
              <a:defRPr/>
            </a:lvl2pPr>
            <a:lvl3pPr marL="914126" indent="0" algn="ctr">
              <a:buNone/>
              <a:defRPr/>
            </a:lvl3pPr>
            <a:lvl4pPr marL="1371189" indent="0" algn="ctr">
              <a:buNone/>
              <a:defRPr/>
            </a:lvl4pPr>
            <a:lvl5pPr marL="1828251" indent="0" algn="ctr">
              <a:buNone/>
              <a:defRPr/>
            </a:lvl5pPr>
          </a:lstStyle>
          <a:p>
            <a:pPr lvl="0"/>
            <a:r>
              <a:rPr lang="en-US" sz="7198" b="1" dirty="0"/>
              <a:t>1</a:t>
            </a:r>
            <a:endParaRPr lang="en-US" dirty="0"/>
          </a:p>
        </p:txBody>
      </p:sp>
      <p:sp>
        <p:nvSpPr>
          <p:cNvPr id="56" name="Content Placeholder 52">
            <a:extLst>
              <a:ext uri="{FF2B5EF4-FFF2-40B4-BE49-F238E27FC236}">
                <a16:creationId xmlns:a16="http://schemas.microsoft.com/office/drawing/2014/main" id="{A78F5654-5911-2848-8E46-87D900C62C27}"/>
              </a:ext>
            </a:extLst>
          </p:cNvPr>
          <p:cNvSpPr>
            <a:spLocks noGrp="1"/>
          </p:cNvSpPr>
          <p:nvPr>
            <p:ph sz="quarter" idx="14" hasCustomPrompt="1"/>
          </p:nvPr>
        </p:nvSpPr>
        <p:spPr>
          <a:xfrm>
            <a:off x="7608139" y="3430354"/>
            <a:ext cx="1360134" cy="1317625"/>
          </a:xfrm>
          <a:prstGeom prst="rect">
            <a:avLst/>
          </a:prstGeom>
        </p:spPr>
        <p:txBody>
          <a:bodyPr>
            <a:normAutofit/>
          </a:bodyPr>
          <a:lstStyle>
            <a:lvl1pPr marL="0" indent="0" algn="ctr">
              <a:buNone/>
              <a:defRPr sz="7198" b="1">
                <a:solidFill>
                  <a:schemeClr val="accent4"/>
                </a:solidFill>
              </a:defRPr>
            </a:lvl1pPr>
            <a:lvl2pPr marL="457063" indent="0" algn="ctr">
              <a:buNone/>
              <a:defRPr/>
            </a:lvl2pPr>
            <a:lvl3pPr marL="914126" indent="0" algn="ctr">
              <a:buNone/>
              <a:defRPr/>
            </a:lvl3pPr>
            <a:lvl4pPr marL="1371189" indent="0" algn="ctr">
              <a:buNone/>
              <a:defRPr/>
            </a:lvl4pPr>
            <a:lvl5pPr marL="1828251" indent="0" algn="ctr">
              <a:buNone/>
              <a:defRPr/>
            </a:lvl5pPr>
          </a:lstStyle>
          <a:p>
            <a:pPr lvl="0"/>
            <a:r>
              <a:rPr lang="en-US" sz="7198" b="1" dirty="0"/>
              <a:t>4</a:t>
            </a:r>
            <a:endParaRPr lang="en-US" dirty="0"/>
          </a:p>
        </p:txBody>
      </p:sp>
      <p:sp>
        <p:nvSpPr>
          <p:cNvPr id="57" name="Content Placeholder 52">
            <a:extLst>
              <a:ext uri="{FF2B5EF4-FFF2-40B4-BE49-F238E27FC236}">
                <a16:creationId xmlns:a16="http://schemas.microsoft.com/office/drawing/2014/main" id="{B79E60AB-45C3-AE44-8411-D271F991F2F4}"/>
              </a:ext>
            </a:extLst>
          </p:cNvPr>
          <p:cNvSpPr>
            <a:spLocks noGrp="1"/>
          </p:cNvSpPr>
          <p:nvPr>
            <p:ph sz="quarter" idx="15" hasCustomPrompt="1"/>
          </p:nvPr>
        </p:nvSpPr>
        <p:spPr>
          <a:xfrm>
            <a:off x="9811574" y="3297136"/>
            <a:ext cx="1360134" cy="1317625"/>
          </a:xfrm>
          <a:prstGeom prst="rect">
            <a:avLst/>
          </a:prstGeom>
        </p:spPr>
        <p:txBody>
          <a:bodyPr>
            <a:normAutofit/>
          </a:bodyPr>
          <a:lstStyle>
            <a:lvl1pPr marL="0" indent="0" algn="ctr">
              <a:buNone/>
              <a:defRPr sz="7198" b="1">
                <a:solidFill>
                  <a:schemeClr val="accent1"/>
                </a:solidFill>
              </a:defRPr>
            </a:lvl1pPr>
            <a:lvl2pPr marL="457063" indent="0" algn="ctr">
              <a:buNone/>
              <a:defRPr/>
            </a:lvl2pPr>
            <a:lvl3pPr marL="914126" indent="0" algn="ctr">
              <a:buNone/>
              <a:defRPr/>
            </a:lvl3pPr>
            <a:lvl4pPr marL="1371189" indent="0" algn="ctr">
              <a:buNone/>
              <a:defRPr/>
            </a:lvl4pPr>
            <a:lvl5pPr marL="1828251" indent="0" algn="ctr">
              <a:buNone/>
              <a:defRPr/>
            </a:lvl5pPr>
          </a:lstStyle>
          <a:p>
            <a:pPr lvl="0"/>
            <a:r>
              <a:rPr lang="en-US" sz="7198" b="1" dirty="0"/>
              <a:t>5</a:t>
            </a:r>
            <a:endParaRPr lang="en-US" dirty="0"/>
          </a:p>
        </p:txBody>
      </p:sp>
      <p:sp>
        <p:nvSpPr>
          <p:cNvPr id="58" name="Oval 57">
            <a:extLst>
              <a:ext uri="{FF2B5EF4-FFF2-40B4-BE49-F238E27FC236}">
                <a16:creationId xmlns:a16="http://schemas.microsoft.com/office/drawing/2014/main" id="{CBF621AF-C719-BE47-8E64-EA0C75027FD8}"/>
              </a:ext>
            </a:extLst>
          </p:cNvPr>
          <p:cNvSpPr/>
          <p:nvPr userDrawn="1"/>
        </p:nvSpPr>
        <p:spPr>
          <a:xfrm rot="10800000">
            <a:off x="1525876" y="5120291"/>
            <a:ext cx="312871" cy="312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9" name="Oval 58">
            <a:extLst>
              <a:ext uri="{FF2B5EF4-FFF2-40B4-BE49-F238E27FC236}">
                <a16:creationId xmlns:a16="http://schemas.microsoft.com/office/drawing/2014/main" id="{555621BC-6E19-FC48-A5BC-3E5CE2172F30}"/>
              </a:ext>
            </a:extLst>
          </p:cNvPr>
          <p:cNvSpPr/>
          <p:nvPr userDrawn="1"/>
        </p:nvSpPr>
        <p:spPr>
          <a:xfrm rot="10800000">
            <a:off x="3727839" y="2381306"/>
            <a:ext cx="312871" cy="3129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0" name="Oval 59">
            <a:extLst>
              <a:ext uri="{FF2B5EF4-FFF2-40B4-BE49-F238E27FC236}">
                <a16:creationId xmlns:a16="http://schemas.microsoft.com/office/drawing/2014/main" id="{549487CD-5979-724E-AAEF-949D213D7838}"/>
              </a:ext>
            </a:extLst>
          </p:cNvPr>
          <p:cNvSpPr/>
          <p:nvPr userDrawn="1"/>
        </p:nvSpPr>
        <p:spPr>
          <a:xfrm rot="10800000">
            <a:off x="5929805" y="5112710"/>
            <a:ext cx="312871" cy="3129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1" name="Oval 60">
            <a:extLst>
              <a:ext uri="{FF2B5EF4-FFF2-40B4-BE49-F238E27FC236}">
                <a16:creationId xmlns:a16="http://schemas.microsoft.com/office/drawing/2014/main" id="{65E18E7D-655E-894C-B86F-F8E4EAA84B05}"/>
              </a:ext>
            </a:extLst>
          </p:cNvPr>
          <p:cNvSpPr/>
          <p:nvPr userDrawn="1"/>
        </p:nvSpPr>
        <p:spPr>
          <a:xfrm rot="10800000">
            <a:off x="8131768" y="2374356"/>
            <a:ext cx="312871" cy="3129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2" name="Oval 61">
            <a:extLst>
              <a:ext uri="{FF2B5EF4-FFF2-40B4-BE49-F238E27FC236}">
                <a16:creationId xmlns:a16="http://schemas.microsoft.com/office/drawing/2014/main" id="{225ECBA9-4BE6-0B40-97DC-51EEB827044D}"/>
              </a:ext>
            </a:extLst>
          </p:cNvPr>
          <p:cNvSpPr/>
          <p:nvPr userDrawn="1"/>
        </p:nvSpPr>
        <p:spPr>
          <a:xfrm rot="10800000">
            <a:off x="10325989" y="5112710"/>
            <a:ext cx="312871" cy="3129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4" name="Content Placeholder 63">
            <a:extLst>
              <a:ext uri="{FF2B5EF4-FFF2-40B4-BE49-F238E27FC236}">
                <a16:creationId xmlns:a16="http://schemas.microsoft.com/office/drawing/2014/main" id="{FBE92319-F5F0-424F-8062-F96ABE6F42EC}"/>
              </a:ext>
            </a:extLst>
          </p:cNvPr>
          <p:cNvSpPr>
            <a:spLocks noGrp="1"/>
          </p:cNvSpPr>
          <p:nvPr>
            <p:ph sz="quarter" idx="16"/>
          </p:nvPr>
        </p:nvSpPr>
        <p:spPr>
          <a:xfrm>
            <a:off x="323781" y="5443525"/>
            <a:ext cx="2699635" cy="1190625"/>
          </a:xfrm>
          <a:prstGeom prst="rect">
            <a:avLst/>
          </a:prstGeom>
        </p:spPr>
        <p:txBody>
          <a:bodyPr>
            <a:noAutofit/>
          </a:bodyPr>
          <a:lstStyle>
            <a:lvl1pPr marL="0" indent="0">
              <a:buNone/>
              <a:defRPr sz="1999">
                <a:solidFill>
                  <a:schemeClr val="tx1"/>
                </a:solidFill>
              </a:defRPr>
            </a:lvl1pPr>
            <a:lvl2pPr marL="457063" indent="0">
              <a:buNone/>
              <a:defRPr sz="1999">
                <a:solidFill>
                  <a:schemeClr val="tx1"/>
                </a:solidFill>
              </a:defRPr>
            </a:lvl2pPr>
            <a:lvl3pPr marL="914126" indent="0">
              <a:buNone/>
              <a:defRPr sz="1999">
                <a:solidFill>
                  <a:schemeClr val="tx1"/>
                </a:solidFill>
              </a:defRPr>
            </a:lvl3pPr>
            <a:lvl4pPr marL="1371189" indent="0">
              <a:buNone/>
              <a:defRPr sz="1999">
                <a:solidFill>
                  <a:schemeClr val="tx1"/>
                </a:solidFill>
              </a:defRPr>
            </a:lvl4pPr>
            <a:lvl5pPr marL="1828251" indent="0">
              <a:buNone/>
              <a:defRPr sz="1999">
                <a:solidFill>
                  <a:schemeClr val="tx1"/>
                </a:solidFill>
              </a:defRPr>
            </a:lvl5pPr>
          </a:lstStyle>
          <a:p>
            <a:pPr lvl="0"/>
            <a:r>
              <a:rPr lang="sv-SE" smtClean="0"/>
              <a:t>Klicka här för att ändra format på bakgrundstexten</a:t>
            </a:r>
          </a:p>
        </p:txBody>
      </p:sp>
      <p:sp>
        <p:nvSpPr>
          <p:cNvPr id="65" name="Content Placeholder 63">
            <a:extLst>
              <a:ext uri="{FF2B5EF4-FFF2-40B4-BE49-F238E27FC236}">
                <a16:creationId xmlns:a16="http://schemas.microsoft.com/office/drawing/2014/main" id="{91E61772-AA40-884C-A532-81FB71DB2090}"/>
              </a:ext>
            </a:extLst>
          </p:cNvPr>
          <p:cNvSpPr>
            <a:spLocks noGrp="1"/>
          </p:cNvSpPr>
          <p:nvPr>
            <p:ph sz="quarter" idx="17"/>
          </p:nvPr>
        </p:nvSpPr>
        <p:spPr>
          <a:xfrm>
            <a:off x="2602996" y="1158263"/>
            <a:ext cx="2699635" cy="1190625"/>
          </a:xfrm>
          <a:prstGeom prst="rect">
            <a:avLst/>
          </a:prstGeom>
        </p:spPr>
        <p:txBody>
          <a:bodyPr>
            <a:noAutofit/>
          </a:bodyPr>
          <a:lstStyle>
            <a:lvl1pPr marL="0" indent="0">
              <a:buNone/>
              <a:defRPr sz="1999">
                <a:solidFill>
                  <a:schemeClr val="tx1"/>
                </a:solidFill>
              </a:defRPr>
            </a:lvl1pPr>
            <a:lvl2pPr marL="457063" indent="0">
              <a:buNone/>
              <a:defRPr sz="1999">
                <a:solidFill>
                  <a:schemeClr val="tx1"/>
                </a:solidFill>
              </a:defRPr>
            </a:lvl2pPr>
            <a:lvl3pPr marL="914126" indent="0">
              <a:buNone/>
              <a:defRPr sz="1999">
                <a:solidFill>
                  <a:schemeClr val="tx1"/>
                </a:solidFill>
              </a:defRPr>
            </a:lvl3pPr>
            <a:lvl4pPr marL="1371189" indent="0">
              <a:buNone/>
              <a:defRPr sz="1999">
                <a:solidFill>
                  <a:schemeClr val="tx1"/>
                </a:solidFill>
              </a:defRPr>
            </a:lvl4pPr>
            <a:lvl5pPr marL="1828251" indent="0">
              <a:buNone/>
              <a:defRPr sz="1999">
                <a:solidFill>
                  <a:schemeClr val="tx1"/>
                </a:solidFill>
              </a:defRPr>
            </a:lvl5pPr>
          </a:lstStyle>
          <a:p>
            <a:pPr lvl="0"/>
            <a:r>
              <a:rPr lang="sv-SE" smtClean="0"/>
              <a:t>Klicka här för att ändra format på bakgrundstexten</a:t>
            </a:r>
          </a:p>
        </p:txBody>
      </p:sp>
      <p:sp>
        <p:nvSpPr>
          <p:cNvPr id="66" name="Content Placeholder 63">
            <a:extLst>
              <a:ext uri="{FF2B5EF4-FFF2-40B4-BE49-F238E27FC236}">
                <a16:creationId xmlns:a16="http://schemas.microsoft.com/office/drawing/2014/main" id="{7963C0BC-0A6F-FD4F-AFE7-A6B018521208}"/>
              </a:ext>
            </a:extLst>
          </p:cNvPr>
          <p:cNvSpPr>
            <a:spLocks noGrp="1"/>
          </p:cNvSpPr>
          <p:nvPr>
            <p:ph sz="quarter" idx="18"/>
          </p:nvPr>
        </p:nvSpPr>
        <p:spPr>
          <a:xfrm>
            <a:off x="6938386" y="1158263"/>
            <a:ext cx="2699635" cy="1190625"/>
          </a:xfrm>
          <a:prstGeom prst="rect">
            <a:avLst/>
          </a:prstGeom>
        </p:spPr>
        <p:txBody>
          <a:bodyPr>
            <a:noAutofit/>
          </a:bodyPr>
          <a:lstStyle>
            <a:lvl1pPr marL="0" indent="0">
              <a:buNone/>
              <a:defRPr sz="1999">
                <a:solidFill>
                  <a:schemeClr val="tx1"/>
                </a:solidFill>
              </a:defRPr>
            </a:lvl1pPr>
            <a:lvl2pPr marL="457063" indent="0">
              <a:buNone/>
              <a:defRPr sz="1999">
                <a:solidFill>
                  <a:schemeClr val="tx1"/>
                </a:solidFill>
              </a:defRPr>
            </a:lvl2pPr>
            <a:lvl3pPr marL="914126" indent="0">
              <a:buNone/>
              <a:defRPr sz="1999">
                <a:solidFill>
                  <a:schemeClr val="tx1"/>
                </a:solidFill>
              </a:defRPr>
            </a:lvl3pPr>
            <a:lvl4pPr marL="1371189" indent="0">
              <a:buNone/>
              <a:defRPr sz="1999">
                <a:solidFill>
                  <a:schemeClr val="tx1"/>
                </a:solidFill>
              </a:defRPr>
            </a:lvl4pPr>
            <a:lvl5pPr marL="1828251" indent="0">
              <a:buNone/>
              <a:defRPr sz="1999">
                <a:solidFill>
                  <a:schemeClr val="tx1"/>
                </a:solidFill>
              </a:defRPr>
            </a:lvl5pPr>
          </a:lstStyle>
          <a:p>
            <a:pPr lvl="0"/>
            <a:r>
              <a:rPr lang="sv-SE" smtClean="0"/>
              <a:t>Klicka här för att ändra format på bakgrundstexten</a:t>
            </a:r>
          </a:p>
        </p:txBody>
      </p:sp>
      <p:sp>
        <p:nvSpPr>
          <p:cNvPr id="67" name="Content Placeholder 63">
            <a:extLst>
              <a:ext uri="{FF2B5EF4-FFF2-40B4-BE49-F238E27FC236}">
                <a16:creationId xmlns:a16="http://schemas.microsoft.com/office/drawing/2014/main" id="{15AED734-E88F-F946-8763-9D05E7D69EC8}"/>
              </a:ext>
            </a:extLst>
          </p:cNvPr>
          <p:cNvSpPr>
            <a:spLocks noGrp="1"/>
          </p:cNvSpPr>
          <p:nvPr>
            <p:ph sz="quarter" idx="19"/>
          </p:nvPr>
        </p:nvSpPr>
        <p:spPr>
          <a:xfrm>
            <a:off x="4675320" y="5440826"/>
            <a:ext cx="2699635" cy="1190625"/>
          </a:xfrm>
          <a:prstGeom prst="rect">
            <a:avLst/>
          </a:prstGeom>
        </p:spPr>
        <p:txBody>
          <a:bodyPr>
            <a:noAutofit/>
          </a:bodyPr>
          <a:lstStyle>
            <a:lvl1pPr marL="0" indent="0">
              <a:buNone/>
              <a:defRPr sz="1999">
                <a:solidFill>
                  <a:schemeClr val="tx1"/>
                </a:solidFill>
              </a:defRPr>
            </a:lvl1pPr>
            <a:lvl2pPr marL="457063" indent="0">
              <a:buNone/>
              <a:defRPr sz="1999">
                <a:solidFill>
                  <a:schemeClr val="tx1"/>
                </a:solidFill>
              </a:defRPr>
            </a:lvl2pPr>
            <a:lvl3pPr marL="914126" indent="0">
              <a:buNone/>
              <a:defRPr sz="1999">
                <a:solidFill>
                  <a:schemeClr val="tx1"/>
                </a:solidFill>
              </a:defRPr>
            </a:lvl3pPr>
            <a:lvl4pPr marL="1371189" indent="0">
              <a:buNone/>
              <a:defRPr sz="1999">
                <a:solidFill>
                  <a:schemeClr val="tx1"/>
                </a:solidFill>
              </a:defRPr>
            </a:lvl4pPr>
            <a:lvl5pPr marL="1828251" indent="0">
              <a:buNone/>
              <a:defRPr sz="1999">
                <a:solidFill>
                  <a:schemeClr val="tx1"/>
                </a:solidFill>
              </a:defRPr>
            </a:lvl5pPr>
          </a:lstStyle>
          <a:p>
            <a:pPr lvl="0"/>
            <a:r>
              <a:rPr lang="sv-SE" smtClean="0"/>
              <a:t>Klicka här för att ändra format på bakgrundstexten</a:t>
            </a:r>
          </a:p>
        </p:txBody>
      </p:sp>
      <p:sp>
        <p:nvSpPr>
          <p:cNvPr id="68" name="Content Placeholder 63">
            <a:extLst>
              <a:ext uri="{FF2B5EF4-FFF2-40B4-BE49-F238E27FC236}">
                <a16:creationId xmlns:a16="http://schemas.microsoft.com/office/drawing/2014/main" id="{DB527739-0298-0B46-84A5-3609CED01245}"/>
              </a:ext>
            </a:extLst>
          </p:cNvPr>
          <p:cNvSpPr>
            <a:spLocks noGrp="1"/>
          </p:cNvSpPr>
          <p:nvPr>
            <p:ph sz="quarter" idx="20"/>
          </p:nvPr>
        </p:nvSpPr>
        <p:spPr>
          <a:xfrm>
            <a:off x="9026860" y="5425938"/>
            <a:ext cx="2699635" cy="1190625"/>
          </a:xfrm>
          <a:prstGeom prst="rect">
            <a:avLst/>
          </a:prstGeom>
        </p:spPr>
        <p:txBody>
          <a:bodyPr>
            <a:noAutofit/>
          </a:bodyPr>
          <a:lstStyle>
            <a:lvl1pPr marL="0" indent="0">
              <a:buNone/>
              <a:defRPr sz="1999">
                <a:solidFill>
                  <a:schemeClr val="tx1"/>
                </a:solidFill>
              </a:defRPr>
            </a:lvl1pPr>
            <a:lvl2pPr marL="457063" indent="0">
              <a:buNone/>
              <a:defRPr sz="1999">
                <a:solidFill>
                  <a:schemeClr val="tx1"/>
                </a:solidFill>
              </a:defRPr>
            </a:lvl2pPr>
            <a:lvl3pPr marL="914126" indent="0">
              <a:buNone/>
              <a:defRPr sz="1999">
                <a:solidFill>
                  <a:schemeClr val="tx1"/>
                </a:solidFill>
              </a:defRPr>
            </a:lvl3pPr>
            <a:lvl4pPr marL="1371189" indent="0">
              <a:buNone/>
              <a:defRPr sz="1999">
                <a:solidFill>
                  <a:schemeClr val="tx1"/>
                </a:solidFill>
              </a:defRPr>
            </a:lvl4pPr>
            <a:lvl5pPr marL="1828251" indent="0">
              <a:buNone/>
              <a:defRPr sz="1999">
                <a:solidFill>
                  <a:schemeClr val="tx1"/>
                </a:solidFill>
              </a:defRPr>
            </a:lvl5pPr>
          </a:lstStyle>
          <a:p>
            <a:pPr lvl="0"/>
            <a:r>
              <a:rPr lang="sv-SE" smtClean="0"/>
              <a:t>Klicka här för att ändra format på bakgrundstexten</a:t>
            </a:r>
          </a:p>
        </p:txBody>
      </p:sp>
      <p:sp>
        <p:nvSpPr>
          <p:cNvPr id="69" name="Oval 68">
            <a:extLst>
              <a:ext uri="{FF2B5EF4-FFF2-40B4-BE49-F238E27FC236}">
                <a16:creationId xmlns:a16="http://schemas.microsoft.com/office/drawing/2014/main" id="{F71C8F37-1573-EA4D-A74F-D8DAFA8150AC}"/>
              </a:ext>
            </a:extLst>
          </p:cNvPr>
          <p:cNvSpPr/>
          <p:nvPr userDrawn="1"/>
        </p:nvSpPr>
        <p:spPr>
          <a:xfrm rot="10800000" flipV="1">
            <a:off x="1593557" y="5185996"/>
            <a:ext cx="181495"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0" name="Oval 69">
            <a:extLst>
              <a:ext uri="{FF2B5EF4-FFF2-40B4-BE49-F238E27FC236}">
                <a16:creationId xmlns:a16="http://schemas.microsoft.com/office/drawing/2014/main" id="{D809D9FA-62A4-424A-BDC3-A487A38C5B6C}"/>
              </a:ext>
            </a:extLst>
          </p:cNvPr>
          <p:cNvSpPr/>
          <p:nvPr userDrawn="1"/>
        </p:nvSpPr>
        <p:spPr>
          <a:xfrm rot="10800000" flipV="1">
            <a:off x="5995140" y="5185996"/>
            <a:ext cx="181495"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1" name="Oval 70">
            <a:extLst>
              <a:ext uri="{FF2B5EF4-FFF2-40B4-BE49-F238E27FC236}">
                <a16:creationId xmlns:a16="http://schemas.microsoft.com/office/drawing/2014/main" id="{16B4F832-A5A2-5640-98EC-27F2766AFC93}"/>
              </a:ext>
            </a:extLst>
          </p:cNvPr>
          <p:cNvSpPr/>
          <p:nvPr userDrawn="1"/>
        </p:nvSpPr>
        <p:spPr>
          <a:xfrm rot="10800000" flipV="1">
            <a:off x="10392747" y="5182452"/>
            <a:ext cx="181495"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2" name="Oval 71">
            <a:extLst>
              <a:ext uri="{FF2B5EF4-FFF2-40B4-BE49-F238E27FC236}">
                <a16:creationId xmlns:a16="http://schemas.microsoft.com/office/drawing/2014/main" id="{94534D1F-F705-7E4B-9ACE-9AF7C6DF8C1B}"/>
              </a:ext>
            </a:extLst>
          </p:cNvPr>
          <p:cNvSpPr/>
          <p:nvPr userDrawn="1"/>
        </p:nvSpPr>
        <p:spPr>
          <a:xfrm rot="10800000" flipV="1">
            <a:off x="3794685" y="2447011"/>
            <a:ext cx="181495"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73" name="Oval 72">
            <a:extLst>
              <a:ext uri="{FF2B5EF4-FFF2-40B4-BE49-F238E27FC236}">
                <a16:creationId xmlns:a16="http://schemas.microsoft.com/office/drawing/2014/main" id="{47E93BB6-E572-DC42-AF92-1D70E363D914}"/>
              </a:ext>
            </a:extLst>
          </p:cNvPr>
          <p:cNvSpPr/>
          <p:nvPr userDrawn="1"/>
        </p:nvSpPr>
        <p:spPr>
          <a:xfrm rot="10800000" flipV="1">
            <a:off x="8197456" y="2439404"/>
            <a:ext cx="181495"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52" name="line" descr="Line graphic"/>
          <p:cNvGrpSpPr/>
          <p:nvPr userDrawn="1"/>
        </p:nvGrpSpPr>
        <p:grpSpPr bwMode="invGray">
          <a:xfrm>
            <a:off x="1522413" y="1514475"/>
            <a:ext cx="10569575" cy="64008"/>
            <a:chOff x="1522413" y="1514475"/>
            <a:chExt cx="10569575" cy="64008"/>
          </a:xfrm>
        </p:grpSpPr>
        <p:sp>
          <p:nvSpPr>
            <p:cNvPr id="63"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133480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1pPr marL="0" indent="0">
              <a:buFontTx/>
              <a:buNone/>
              <a:defRPr/>
            </a:lvl1pPr>
            <a:lvl2pPr marL="274320" indent="0">
              <a:buFontTx/>
              <a:buNone/>
              <a:defRPr/>
            </a:lvl2pPr>
            <a:lvl3pPr marL="548640" indent="0">
              <a:buFontTx/>
              <a:buNone/>
              <a:defRPr/>
            </a:lvl3pPr>
            <a:lvl4pPr marL="777240" indent="0">
              <a:buFontTx/>
              <a:buNone/>
              <a:defRPr/>
            </a:lvl4pPr>
            <a:lvl5pPr marL="1005840" indent="0">
              <a:buFontTx/>
              <a:buNone/>
              <a:defRPr/>
            </a:lvl5pPr>
            <a:lvl6pPr marL="1463040">
              <a:defRPr baseline="0"/>
            </a:lvl6pPr>
            <a:lvl7pPr marL="1691640">
              <a:defRPr baseline="0"/>
            </a:lvl7pPr>
            <a:lvl8pPr marL="1920240">
              <a:defRPr baseline="0"/>
            </a:lvl8pPr>
            <a:lvl9pPr marL="2148840">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9/12/2018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pic>
        <p:nvPicPr>
          <p:cNvPr id="83"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9/12/2018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pic>
        <p:nvPicPr>
          <p:cNvPr id="131"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pic>
        <p:nvPicPr>
          <p:cNvPr id="83"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9/12/2018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pic>
        <p:nvPicPr>
          <p:cNvPr id="85"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9/12/2018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pic>
        <p:nvPicPr>
          <p:cNvPr id="81"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9/12/2018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pic>
        <p:nvPicPr>
          <p:cNvPr id="6"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pic>
        <p:nvPicPr>
          <p:cNvPr id="311"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9/12/2018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pic>
        <p:nvPicPr>
          <p:cNvPr id="311" name="Picture 2" descr="ildresultat fÃ¶r react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1988" y="5769454"/>
            <a:ext cx="1497534" cy="10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9/12/2018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to React</a:t>
            </a:r>
            <a:endParaRPr lang="en-US" dirty="0"/>
          </a:p>
        </p:txBody>
      </p:sp>
      <p:sp>
        <p:nvSpPr>
          <p:cNvPr id="3" name="Subtitle 2"/>
          <p:cNvSpPr>
            <a:spLocks noGrp="1"/>
          </p:cNvSpPr>
          <p:nvPr>
            <p:ph type="subTitle" idx="1"/>
          </p:nvPr>
        </p:nvSpPr>
        <p:spPr/>
        <p:txBody>
          <a:bodyPr/>
          <a:lstStyle/>
          <a:p>
            <a:r>
              <a:rPr lang="en-US" dirty="0" smtClean="0"/>
              <a:t>Waiter, there is HTML in </a:t>
            </a:r>
            <a:r>
              <a:rPr lang="en-US" smtClean="0"/>
              <a:t>my JavaScript</a:t>
            </a:r>
            <a:r>
              <a:rPr lang="en-US" dirty="0"/>
              <a:t>!</a:t>
            </a:r>
          </a:p>
        </p:txBody>
      </p:sp>
      <p:pic>
        <p:nvPicPr>
          <p:cNvPr id="1026" name="Picture 2" descr="ildresultat fÃ¶r react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0516" y="2267123"/>
            <a:ext cx="3312368" cy="234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React</a:t>
            </a:r>
            <a:endParaRPr lang="sv-SE" dirty="0"/>
          </a:p>
        </p:txBody>
      </p:sp>
      <p:sp>
        <p:nvSpPr>
          <p:cNvPr id="4" name="textruta 3"/>
          <p:cNvSpPr txBox="1"/>
          <p:nvPr/>
        </p:nvSpPr>
        <p:spPr>
          <a:xfrm>
            <a:off x="1522414" y="1916832"/>
            <a:ext cx="10044606" cy="2751522"/>
          </a:xfrm>
          <a:prstGeom prst="rect">
            <a:avLst/>
          </a:prstGeom>
          <a:noFill/>
        </p:spPr>
        <p:txBody>
          <a:bodyPr wrap="square" rtlCol="0">
            <a:spAutoFit/>
          </a:bodyPr>
          <a:lstStyle/>
          <a:p>
            <a:pPr>
              <a:lnSpc>
                <a:spcPct val="90000"/>
              </a:lnSpc>
            </a:pPr>
            <a:r>
              <a:rPr lang="sv-SE" sz="2400" dirty="0" err="1" smtClean="0"/>
              <a:t>React</a:t>
            </a:r>
            <a:r>
              <a:rPr lang="sv-SE" sz="2400" dirty="0"/>
              <a:t> is a </a:t>
            </a:r>
            <a:r>
              <a:rPr lang="sv-SE" sz="2400" dirty="0">
                <a:solidFill>
                  <a:schemeClr val="accent2"/>
                </a:solidFill>
              </a:rPr>
              <a:t>JavaScript</a:t>
            </a:r>
            <a:r>
              <a:rPr lang="sv-SE" sz="2400" dirty="0"/>
              <a:t> </a:t>
            </a:r>
            <a:r>
              <a:rPr lang="sv-SE" sz="2400" dirty="0" err="1"/>
              <a:t>library</a:t>
            </a:r>
            <a:r>
              <a:rPr lang="sv-SE" sz="2400" dirty="0"/>
              <a:t> for </a:t>
            </a:r>
            <a:r>
              <a:rPr lang="sv-SE" sz="2400" dirty="0" err="1"/>
              <a:t>building</a:t>
            </a:r>
            <a:r>
              <a:rPr lang="sv-SE" sz="2400" dirty="0"/>
              <a:t> </a:t>
            </a:r>
            <a:r>
              <a:rPr lang="sv-SE" sz="2400" dirty="0" err="1">
                <a:solidFill>
                  <a:schemeClr val="accent2"/>
                </a:solidFill>
              </a:rPr>
              <a:t>user</a:t>
            </a:r>
            <a:r>
              <a:rPr lang="sv-SE" sz="2400" dirty="0">
                <a:solidFill>
                  <a:schemeClr val="accent2"/>
                </a:solidFill>
              </a:rPr>
              <a:t> interfaces</a:t>
            </a:r>
            <a:r>
              <a:rPr lang="sv-SE" sz="2400" dirty="0"/>
              <a:t>. </a:t>
            </a:r>
            <a:r>
              <a:rPr lang="sv-SE" sz="2400" dirty="0" smtClean="0"/>
              <a:t>It </a:t>
            </a:r>
            <a:r>
              <a:rPr lang="sv-SE" sz="2400" dirty="0"/>
              <a:t>is the </a:t>
            </a:r>
            <a:r>
              <a:rPr lang="sv-SE" sz="2400" dirty="0" err="1">
                <a:solidFill>
                  <a:schemeClr val="accent2"/>
                </a:solidFill>
              </a:rPr>
              <a:t>view</a:t>
            </a:r>
            <a:r>
              <a:rPr lang="sv-SE" sz="2400" dirty="0">
                <a:solidFill>
                  <a:schemeClr val="accent2"/>
                </a:solidFill>
              </a:rPr>
              <a:t> </a:t>
            </a:r>
            <a:r>
              <a:rPr lang="sv-SE" sz="2400" dirty="0" err="1">
                <a:solidFill>
                  <a:schemeClr val="accent2"/>
                </a:solidFill>
              </a:rPr>
              <a:t>layer</a:t>
            </a:r>
            <a:r>
              <a:rPr lang="sv-SE" sz="2400" dirty="0">
                <a:solidFill>
                  <a:schemeClr val="accent2"/>
                </a:solidFill>
              </a:rPr>
              <a:t> </a:t>
            </a:r>
            <a:r>
              <a:rPr lang="sv-SE" sz="2400" dirty="0"/>
              <a:t>for web </a:t>
            </a:r>
            <a:r>
              <a:rPr lang="sv-SE" sz="2400" dirty="0" err="1"/>
              <a:t>applications</a:t>
            </a:r>
            <a:r>
              <a:rPr lang="sv-SE" sz="2400" dirty="0" smtClean="0"/>
              <a:t>.</a:t>
            </a:r>
          </a:p>
          <a:p>
            <a:pPr>
              <a:lnSpc>
                <a:spcPct val="90000"/>
              </a:lnSpc>
            </a:pPr>
            <a:endParaRPr lang="sv-SE" sz="2400" dirty="0">
              <a:solidFill>
                <a:schemeClr val="accent2"/>
              </a:solidFill>
            </a:endParaRPr>
          </a:p>
          <a:p>
            <a:pPr>
              <a:lnSpc>
                <a:spcPct val="90000"/>
              </a:lnSpc>
            </a:pPr>
            <a:r>
              <a:rPr lang="sv-SE" sz="2400" dirty="0"/>
              <a:t>At the </a:t>
            </a:r>
            <a:r>
              <a:rPr lang="sv-SE" sz="2400" dirty="0" err="1"/>
              <a:t>heart</a:t>
            </a:r>
            <a:r>
              <a:rPr lang="sv-SE" sz="2400" dirty="0"/>
              <a:t> </a:t>
            </a:r>
            <a:r>
              <a:rPr lang="sv-SE" sz="2400" dirty="0" err="1"/>
              <a:t>of</a:t>
            </a:r>
            <a:r>
              <a:rPr lang="sv-SE" sz="2400" dirty="0"/>
              <a:t> all </a:t>
            </a:r>
            <a:r>
              <a:rPr lang="sv-SE" sz="2400" dirty="0" err="1"/>
              <a:t>React</a:t>
            </a:r>
            <a:r>
              <a:rPr lang="sv-SE" sz="2400" dirty="0"/>
              <a:t> </a:t>
            </a:r>
            <a:r>
              <a:rPr lang="sv-SE" sz="2400" dirty="0" err="1"/>
              <a:t>applications</a:t>
            </a:r>
            <a:r>
              <a:rPr lang="sv-SE" sz="2400" dirty="0"/>
              <a:t> </a:t>
            </a:r>
            <a:r>
              <a:rPr lang="sv-SE" sz="2400" dirty="0" err="1"/>
              <a:t>are</a:t>
            </a:r>
            <a:r>
              <a:rPr lang="sv-SE" sz="2400" dirty="0"/>
              <a:t> </a:t>
            </a:r>
            <a:r>
              <a:rPr lang="sv-SE" sz="2400" dirty="0" err="1">
                <a:solidFill>
                  <a:schemeClr val="accent2"/>
                </a:solidFill>
              </a:rPr>
              <a:t>components</a:t>
            </a:r>
            <a:r>
              <a:rPr lang="sv-SE" sz="2400" dirty="0"/>
              <a:t>. </a:t>
            </a:r>
            <a:endParaRPr lang="sv-SE" sz="2400" dirty="0" smtClean="0"/>
          </a:p>
          <a:p>
            <a:pPr>
              <a:lnSpc>
                <a:spcPct val="90000"/>
              </a:lnSpc>
            </a:pPr>
            <a:endParaRPr lang="sv-SE" sz="2400" dirty="0"/>
          </a:p>
          <a:p>
            <a:pPr>
              <a:lnSpc>
                <a:spcPct val="90000"/>
              </a:lnSpc>
            </a:pPr>
            <a:r>
              <a:rPr lang="sv-SE" sz="2400" dirty="0" smtClean="0"/>
              <a:t>A </a:t>
            </a:r>
            <a:r>
              <a:rPr lang="sv-SE" sz="2400" dirty="0"/>
              <a:t>component is a </a:t>
            </a:r>
            <a:r>
              <a:rPr lang="sv-SE" sz="2400" dirty="0">
                <a:solidFill>
                  <a:schemeClr val="accent2"/>
                </a:solidFill>
              </a:rPr>
              <a:t>self-contained module </a:t>
            </a:r>
            <a:r>
              <a:rPr lang="sv-SE" sz="2400" dirty="0"/>
              <a:t>that renders some </a:t>
            </a:r>
            <a:r>
              <a:rPr lang="sv-SE" sz="2400" dirty="0">
                <a:solidFill>
                  <a:schemeClr val="accent2"/>
                </a:solidFill>
              </a:rPr>
              <a:t>output</a:t>
            </a:r>
            <a:r>
              <a:rPr lang="sv-SE" sz="2400" dirty="0" smtClean="0"/>
              <a:t>.</a:t>
            </a:r>
          </a:p>
          <a:p>
            <a:pPr>
              <a:lnSpc>
                <a:spcPct val="90000"/>
              </a:lnSpc>
            </a:pPr>
            <a:endParaRPr lang="sv-SE" sz="2400" dirty="0">
              <a:solidFill>
                <a:schemeClr val="accent2"/>
              </a:solidFill>
            </a:endParaRPr>
          </a:p>
          <a:p>
            <a:pPr>
              <a:lnSpc>
                <a:spcPct val="90000"/>
              </a:lnSpc>
            </a:pPr>
            <a:r>
              <a:rPr lang="sv-SE" sz="2400" dirty="0"/>
              <a:t>It is all about </a:t>
            </a:r>
            <a:r>
              <a:rPr lang="sv-SE" sz="2400" dirty="0">
                <a:solidFill>
                  <a:schemeClr val="accent2"/>
                </a:solidFill>
              </a:rPr>
              <a:t>converting</a:t>
            </a:r>
            <a:r>
              <a:rPr lang="sv-SE" sz="2400" dirty="0"/>
              <a:t> data to UI</a:t>
            </a:r>
          </a:p>
        </p:txBody>
      </p:sp>
    </p:spTree>
    <p:extLst>
      <p:ext uri="{BB962C8B-B14F-4D97-AF65-F5344CB8AC3E}">
        <p14:creationId xmlns:p14="http://schemas.microsoft.com/office/powerpoint/2010/main" val="71951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Converting data to UI</a:t>
            </a:r>
          </a:p>
        </p:txBody>
      </p:sp>
      <p:sp>
        <p:nvSpPr>
          <p:cNvPr id="4" name="Rectangle 3"/>
          <p:cNvSpPr/>
          <p:nvPr/>
        </p:nvSpPr>
        <p:spPr>
          <a:xfrm>
            <a:off x="1522414" y="1772816"/>
            <a:ext cx="3360215" cy="461665"/>
          </a:xfrm>
          <a:prstGeom prst="rect">
            <a:avLst/>
          </a:prstGeom>
        </p:spPr>
        <p:txBody>
          <a:bodyPr wrap="none">
            <a:spAutoFit/>
          </a:bodyPr>
          <a:lstStyle/>
          <a:p>
            <a:r>
              <a:rPr lang="sv-SE" sz="2400" dirty="0"/>
              <a:t>The templating problem</a:t>
            </a:r>
          </a:p>
        </p:txBody>
      </p:sp>
      <p:sp>
        <p:nvSpPr>
          <p:cNvPr id="5" name="Rectangle 4"/>
          <p:cNvSpPr/>
          <p:nvPr/>
        </p:nvSpPr>
        <p:spPr>
          <a:xfrm>
            <a:off x="1522414" y="2381689"/>
            <a:ext cx="4505079" cy="369332"/>
          </a:xfrm>
          <a:prstGeom prst="rect">
            <a:avLst/>
          </a:prstGeom>
        </p:spPr>
        <p:txBody>
          <a:bodyPr wrap="none">
            <a:spAutoFit/>
          </a:bodyPr>
          <a:lstStyle/>
          <a:p>
            <a:r>
              <a:rPr lang="sv-SE" dirty="0"/>
              <a:t>Given a </a:t>
            </a:r>
            <a:r>
              <a:rPr lang="sv-SE" dirty="0">
                <a:solidFill>
                  <a:schemeClr val="accent2"/>
                </a:solidFill>
              </a:rPr>
              <a:t>handlebars</a:t>
            </a:r>
            <a:r>
              <a:rPr lang="sv-SE" dirty="0"/>
              <a:t> template looking like this:</a:t>
            </a:r>
          </a:p>
        </p:txBody>
      </p:sp>
      <p:sp>
        <p:nvSpPr>
          <p:cNvPr id="8" name="Rectangle 7"/>
          <p:cNvSpPr/>
          <p:nvPr/>
        </p:nvSpPr>
        <p:spPr>
          <a:xfrm>
            <a:off x="1502855" y="4254769"/>
            <a:ext cx="6247741" cy="1754326"/>
          </a:xfrm>
          <a:prstGeom prst="rect">
            <a:avLst/>
          </a:prstGeom>
        </p:spPr>
        <p:txBody>
          <a:bodyPr wrap="square">
            <a:spAutoFit/>
          </a:bodyPr>
          <a:lstStyle/>
          <a:p>
            <a:r>
              <a:rPr lang="sv-SE" dirty="0"/>
              <a:t>If we send the content of such a file into </a:t>
            </a:r>
            <a:r>
              <a:rPr lang="sv-SE" dirty="0">
                <a:solidFill>
                  <a:schemeClr val="accent2"/>
                </a:solidFill>
              </a:rPr>
              <a:t>Handlebars.compile()</a:t>
            </a:r>
            <a:r>
              <a:rPr lang="sv-SE" dirty="0"/>
              <a:t>...</a:t>
            </a:r>
          </a:p>
          <a:p>
            <a:endParaRPr lang="sv-SE" dirty="0"/>
          </a:p>
          <a:p>
            <a:endParaRPr lang="sv-SE" dirty="0"/>
          </a:p>
          <a:p>
            <a:endParaRPr lang="sv-SE" dirty="0"/>
          </a:p>
          <a:p>
            <a:r>
              <a:rPr lang="sv-SE" dirty="0"/>
              <a:t>...then we get back a </a:t>
            </a:r>
            <a:r>
              <a:rPr lang="sv-SE" dirty="0">
                <a:solidFill>
                  <a:schemeClr val="accent2"/>
                </a:solidFill>
              </a:rPr>
              <a:t>template function </a:t>
            </a:r>
            <a:r>
              <a:rPr lang="sv-SE" dirty="0"/>
              <a:t>that, when called with some data, will return the corresponding </a:t>
            </a:r>
            <a:r>
              <a:rPr lang="sv-SE" dirty="0">
                <a:solidFill>
                  <a:schemeClr val="accent2"/>
                </a:solidFill>
              </a:rPr>
              <a:t>DOM</a:t>
            </a:r>
            <a:r>
              <a:rPr lang="sv-SE" dirty="0"/>
              <a:t> structure.</a:t>
            </a:r>
          </a:p>
        </p:txBody>
      </p:sp>
      <p:sp>
        <p:nvSpPr>
          <p:cNvPr id="9" name="Rectangle 2"/>
          <p:cNvSpPr>
            <a:spLocks noChangeArrowheads="1"/>
          </p:cNvSpPr>
          <p:nvPr/>
        </p:nvSpPr>
        <p:spPr bwMode="auto">
          <a:xfrm>
            <a:off x="1596364" y="4860899"/>
            <a:ext cx="5594440" cy="307777"/>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usertemplate = Handlebars.</a:t>
            </a:r>
            <a:r>
              <a:rPr kumimoji="0" lang="sv-SE" altLang="sv-SE"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compile</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(definition)</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1596364" y="2807613"/>
            <a:ext cx="3222472" cy="1269459"/>
          </a:xfrm>
          <a:prstGeom prst="rect">
            <a:avLst/>
          </a:prstGeom>
          <a:ln>
            <a:solidFill>
              <a:srgbClr val="57BCE5"/>
            </a:solidFill>
          </a:ln>
        </p:spPr>
      </p:pic>
    </p:spTree>
    <p:extLst>
      <p:ext uri="{BB962C8B-B14F-4D97-AF65-F5344CB8AC3E}">
        <p14:creationId xmlns:p14="http://schemas.microsoft.com/office/powerpoint/2010/main" val="166589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Converting data to UI</a:t>
            </a:r>
          </a:p>
        </p:txBody>
      </p:sp>
      <p:sp>
        <p:nvSpPr>
          <p:cNvPr id="3" name="Rectangle 2"/>
          <p:cNvSpPr/>
          <p:nvPr/>
        </p:nvSpPr>
        <p:spPr>
          <a:xfrm>
            <a:off x="1523276" y="1772816"/>
            <a:ext cx="5058787" cy="3416320"/>
          </a:xfrm>
          <a:prstGeom prst="rect">
            <a:avLst/>
          </a:prstGeom>
        </p:spPr>
        <p:txBody>
          <a:bodyPr wrap="square">
            <a:spAutoFit/>
          </a:bodyPr>
          <a:lstStyle/>
          <a:p>
            <a:r>
              <a:rPr lang="sv-SE" dirty="0"/>
              <a:t>So if we have this object:</a:t>
            </a:r>
          </a:p>
          <a:p>
            <a:endParaRPr lang="sv-SE" dirty="0"/>
          </a:p>
          <a:p>
            <a:endParaRPr lang="sv-SE" dirty="0"/>
          </a:p>
          <a:p>
            <a:endParaRPr lang="sv-SE" dirty="0"/>
          </a:p>
          <a:p>
            <a:endParaRPr lang="sv-SE" dirty="0"/>
          </a:p>
          <a:p>
            <a:endParaRPr lang="sv-SE" dirty="0"/>
          </a:p>
          <a:p>
            <a:endParaRPr lang="sv-SE" dirty="0"/>
          </a:p>
          <a:p>
            <a:r>
              <a:rPr lang="sv-SE" dirty="0"/>
              <a:t>and feed it to the browser</a:t>
            </a:r>
          </a:p>
          <a:p>
            <a:endParaRPr lang="sv-SE" dirty="0"/>
          </a:p>
          <a:p>
            <a:endParaRPr lang="sv-SE" dirty="0"/>
          </a:p>
          <a:p>
            <a:endParaRPr lang="sv-SE" dirty="0"/>
          </a:p>
          <a:p>
            <a:r>
              <a:rPr lang="sv-SE" dirty="0"/>
              <a:t>...then </a:t>
            </a:r>
            <a:r>
              <a:rPr lang="sv-SE" dirty="0">
                <a:solidFill>
                  <a:schemeClr val="accent2"/>
                </a:solidFill>
              </a:rPr>
              <a:t>DOM</a:t>
            </a:r>
            <a:r>
              <a:rPr lang="sv-SE" dirty="0"/>
              <a:t> will be:</a:t>
            </a:r>
          </a:p>
        </p:txBody>
      </p:sp>
      <p:sp>
        <p:nvSpPr>
          <p:cNvPr id="6" name="Rectangle 1"/>
          <p:cNvSpPr>
            <a:spLocks noChangeArrowheads="1"/>
          </p:cNvSpPr>
          <p:nvPr/>
        </p:nvSpPr>
        <p:spPr bwMode="auto">
          <a:xfrm>
            <a:off x="1613511" y="5301208"/>
            <a:ext cx="4968552" cy="1169551"/>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4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class</a:t>
            </a:r>
            <a:r>
              <a:rPr kumimoji="0" lang="sv-SE" altLang="sv-SE" sz="1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user"</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&lt;img </a:t>
            </a:r>
            <a:r>
              <a:rPr kumimoji="0" lang="sv-SE" altLang="sv-SE" sz="14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src</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="http://some.url"</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&lt;h4&gt;</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John Doe</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&lt;/h4&gt;</a:t>
            </a:r>
            <a:b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&lt;div&gt;</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Best dude EVER.</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b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629916" y="2204864"/>
            <a:ext cx="4624166" cy="1384995"/>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 {</a:t>
            </a:r>
            <a:b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firstname</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'John'</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lastname</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'Doe'</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imgurl</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'http://some.url'</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description</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'Best dude EVER.'</a:t>
            </a:r>
            <a:br>
              <a:rPr kumimoji="0" lang="sv-SE" altLang="sv-SE" sz="1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1629916" y="4235609"/>
            <a:ext cx="3358108" cy="307777"/>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DOM = usertemplate(data)</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p:nvSpPr>
        <p:spPr>
          <a:xfrm>
            <a:off x="6958508" y="4678075"/>
            <a:ext cx="4482317" cy="369332"/>
          </a:xfrm>
          <a:prstGeom prst="rect">
            <a:avLst/>
          </a:prstGeom>
        </p:spPr>
        <p:txBody>
          <a:bodyPr wrap="none">
            <a:spAutoFit/>
          </a:bodyPr>
          <a:lstStyle/>
          <a:p>
            <a:r>
              <a:rPr lang="sv-SE" i="1" dirty="0"/>
              <a:t>(the template definition again, for comparison)</a:t>
            </a:r>
          </a:p>
        </p:txBody>
      </p:sp>
      <p:pic>
        <p:nvPicPr>
          <p:cNvPr id="14" name="Picture 13"/>
          <p:cNvPicPr>
            <a:picLocks noChangeAspect="1"/>
          </p:cNvPicPr>
          <p:nvPr/>
        </p:nvPicPr>
        <p:blipFill>
          <a:blip r:embed="rId2"/>
          <a:stretch>
            <a:fillRect/>
          </a:stretch>
        </p:blipFill>
        <p:spPr>
          <a:xfrm>
            <a:off x="7102524" y="5200427"/>
            <a:ext cx="3222472" cy="1269459"/>
          </a:xfrm>
          <a:prstGeom prst="rect">
            <a:avLst/>
          </a:prstGeom>
          <a:ln>
            <a:solidFill>
              <a:srgbClr val="57BCE5"/>
            </a:solidFill>
          </a:ln>
        </p:spPr>
      </p:pic>
    </p:spTree>
    <p:extLst>
      <p:ext uri="{BB962C8B-B14F-4D97-AF65-F5344CB8AC3E}">
        <p14:creationId xmlns:p14="http://schemas.microsoft.com/office/powerpoint/2010/main" val="24046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Reacts way of handling templating</a:t>
            </a:r>
          </a:p>
        </p:txBody>
      </p:sp>
      <p:grpSp>
        <p:nvGrpSpPr>
          <p:cNvPr id="37" name="Group 36"/>
          <p:cNvGrpSpPr/>
          <p:nvPr/>
        </p:nvGrpSpPr>
        <p:grpSpPr>
          <a:xfrm>
            <a:off x="1629916" y="2544631"/>
            <a:ext cx="5184576" cy="728352"/>
            <a:chOff x="5286618" y="3645024"/>
            <a:chExt cx="5184576" cy="728352"/>
          </a:xfrm>
        </p:grpSpPr>
        <p:sp>
          <p:nvSpPr>
            <p:cNvPr id="4" name="Oval 3"/>
            <p:cNvSpPr/>
            <p:nvPr/>
          </p:nvSpPr>
          <p:spPr>
            <a:xfrm>
              <a:off x="5286618" y="3757172"/>
              <a:ext cx="1224136" cy="50405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Data</a:t>
              </a:r>
            </a:p>
          </p:txBody>
        </p:sp>
        <p:sp>
          <p:nvSpPr>
            <p:cNvPr id="5" name="Oval 4"/>
            <p:cNvSpPr/>
            <p:nvPr/>
          </p:nvSpPr>
          <p:spPr>
            <a:xfrm>
              <a:off x="9247058" y="3757172"/>
              <a:ext cx="1224136" cy="50405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DOM</a:t>
              </a:r>
            </a:p>
          </p:txBody>
        </p:sp>
        <p:sp>
          <p:nvSpPr>
            <p:cNvPr id="7" name="Rectangle 6"/>
            <p:cNvSpPr/>
            <p:nvPr/>
          </p:nvSpPr>
          <p:spPr>
            <a:xfrm>
              <a:off x="7174532" y="3645024"/>
              <a:ext cx="1408748" cy="72835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template function</a:t>
              </a:r>
            </a:p>
          </p:txBody>
        </p:sp>
        <p:cxnSp>
          <p:nvCxnSpPr>
            <p:cNvPr id="9" name="Straight Arrow Connector 8"/>
            <p:cNvCxnSpPr>
              <a:stCxn id="4" idx="6"/>
              <a:endCxn id="7" idx="1"/>
            </p:cNvCxnSpPr>
            <p:nvPr/>
          </p:nvCxnSpPr>
          <p:spPr>
            <a:xfrm>
              <a:off x="6510754" y="4009200"/>
              <a:ext cx="663778"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5" idx="2"/>
            </p:cNvCxnSpPr>
            <p:nvPr/>
          </p:nvCxnSpPr>
          <p:spPr>
            <a:xfrm>
              <a:off x="8583280" y="4009200"/>
              <a:ext cx="663778"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629916" y="4481371"/>
            <a:ext cx="5184576" cy="728352"/>
            <a:chOff x="5286618" y="4544084"/>
            <a:chExt cx="5184576" cy="728352"/>
          </a:xfrm>
        </p:grpSpPr>
        <p:sp>
          <p:nvSpPr>
            <p:cNvPr id="31" name="Oval 30"/>
            <p:cNvSpPr/>
            <p:nvPr/>
          </p:nvSpPr>
          <p:spPr>
            <a:xfrm>
              <a:off x="5286618" y="4656232"/>
              <a:ext cx="1224136" cy="50405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Props</a:t>
              </a:r>
            </a:p>
          </p:txBody>
        </p:sp>
        <p:sp>
          <p:nvSpPr>
            <p:cNvPr id="32" name="Oval 31"/>
            <p:cNvSpPr/>
            <p:nvPr/>
          </p:nvSpPr>
          <p:spPr>
            <a:xfrm>
              <a:off x="9247058" y="4656232"/>
              <a:ext cx="1224136" cy="50405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DOM</a:t>
              </a:r>
            </a:p>
          </p:txBody>
        </p:sp>
        <p:sp>
          <p:nvSpPr>
            <p:cNvPr id="33" name="Rectangle 32"/>
            <p:cNvSpPr/>
            <p:nvPr/>
          </p:nvSpPr>
          <p:spPr>
            <a:xfrm>
              <a:off x="7174532" y="4544084"/>
              <a:ext cx="1408748" cy="72835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component</a:t>
              </a:r>
            </a:p>
          </p:txBody>
        </p:sp>
        <p:cxnSp>
          <p:nvCxnSpPr>
            <p:cNvPr id="34" name="Straight Arrow Connector 33"/>
            <p:cNvCxnSpPr>
              <a:stCxn id="31" idx="6"/>
              <a:endCxn id="33" idx="1"/>
            </p:cNvCxnSpPr>
            <p:nvPr/>
          </p:nvCxnSpPr>
          <p:spPr>
            <a:xfrm>
              <a:off x="6510754" y="4908260"/>
              <a:ext cx="663778"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3"/>
              <a:endCxn id="32" idx="2"/>
            </p:cNvCxnSpPr>
            <p:nvPr/>
          </p:nvCxnSpPr>
          <p:spPr>
            <a:xfrm>
              <a:off x="8583280" y="4908260"/>
              <a:ext cx="663778"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629916" y="1844824"/>
            <a:ext cx="5544616" cy="341632"/>
          </a:xfrm>
          <a:prstGeom prst="rect">
            <a:avLst/>
          </a:prstGeom>
          <a:noFill/>
        </p:spPr>
        <p:txBody>
          <a:bodyPr wrap="square" rtlCol="0">
            <a:spAutoFit/>
          </a:bodyPr>
          <a:lstStyle/>
          <a:p>
            <a:pPr>
              <a:lnSpc>
                <a:spcPct val="90000"/>
              </a:lnSpc>
            </a:pPr>
            <a:r>
              <a:rPr lang="sv-SE" dirty="0"/>
              <a:t>What we just saw was an example of this:</a:t>
            </a:r>
          </a:p>
        </p:txBody>
      </p:sp>
      <p:sp>
        <p:nvSpPr>
          <p:cNvPr id="41" name="Rectangle 40"/>
          <p:cNvSpPr/>
          <p:nvPr/>
        </p:nvSpPr>
        <p:spPr>
          <a:xfrm>
            <a:off x="1629916" y="3698520"/>
            <a:ext cx="3387787" cy="369332"/>
          </a:xfrm>
          <a:prstGeom prst="rect">
            <a:avLst/>
          </a:prstGeom>
        </p:spPr>
        <p:txBody>
          <a:bodyPr wrap="none">
            <a:spAutoFit/>
          </a:bodyPr>
          <a:lstStyle/>
          <a:p>
            <a:r>
              <a:rPr lang="sv-SE" dirty="0"/>
              <a:t>How React deals with templating:</a:t>
            </a:r>
          </a:p>
        </p:txBody>
      </p:sp>
      <p:sp>
        <p:nvSpPr>
          <p:cNvPr id="43" name="Rectangle 42"/>
          <p:cNvSpPr/>
          <p:nvPr/>
        </p:nvSpPr>
        <p:spPr>
          <a:xfrm>
            <a:off x="1629916" y="5505938"/>
            <a:ext cx="8823900" cy="369332"/>
          </a:xfrm>
          <a:prstGeom prst="rect">
            <a:avLst/>
          </a:prstGeom>
        </p:spPr>
        <p:txBody>
          <a:bodyPr wrap="square">
            <a:spAutoFit/>
          </a:bodyPr>
          <a:lstStyle/>
          <a:p>
            <a:pPr algn="r"/>
            <a:r>
              <a:rPr lang="sv-SE" dirty="0"/>
              <a:t>But what is the difference then?</a:t>
            </a:r>
          </a:p>
        </p:txBody>
      </p:sp>
    </p:spTree>
    <p:extLst>
      <p:ext uri="{BB962C8B-B14F-4D97-AF65-F5344CB8AC3E}">
        <p14:creationId xmlns:p14="http://schemas.microsoft.com/office/powerpoint/2010/main" val="187238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2004" y="2060848"/>
            <a:ext cx="7560840" cy="1938992"/>
          </a:xfrm>
          <a:prstGeom prst="rect">
            <a:avLst/>
          </a:prstGeom>
        </p:spPr>
        <p:txBody>
          <a:bodyPr wrap="square">
            <a:spAutoFit/>
          </a:bodyPr>
          <a:lstStyle/>
          <a:p>
            <a:r>
              <a:rPr lang="sv-SE" sz="2400" dirty="0" smtClean="0"/>
              <a:t>In React</a:t>
            </a:r>
          </a:p>
          <a:p>
            <a:endParaRPr lang="sv-SE" sz="2400" dirty="0" smtClean="0"/>
          </a:p>
          <a:p>
            <a:pPr marL="285750" indent="-285750">
              <a:buFont typeface="Arial" panose="020B0604020202020204" pitchFamily="34" charset="0"/>
              <a:buChar char="•"/>
            </a:pPr>
            <a:r>
              <a:rPr lang="sv-SE" sz="2400" dirty="0" smtClean="0"/>
              <a:t>We </a:t>
            </a:r>
            <a:r>
              <a:rPr lang="sv-SE" sz="2400" dirty="0"/>
              <a:t>express the UI in </a:t>
            </a:r>
            <a:r>
              <a:rPr lang="sv-SE" sz="2400" dirty="0">
                <a:solidFill>
                  <a:schemeClr val="accent2"/>
                </a:solidFill>
              </a:rPr>
              <a:t>Javascript</a:t>
            </a:r>
            <a:r>
              <a:rPr lang="sv-SE" sz="2400" dirty="0"/>
              <a:t> instead of HTML</a:t>
            </a:r>
          </a:p>
          <a:p>
            <a:pPr marL="285750" indent="-285750">
              <a:buFont typeface="Arial" panose="020B0604020202020204" pitchFamily="34" charset="0"/>
              <a:buChar char="•"/>
            </a:pPr>
            <a:r>
              <a:rPr lang="sv-SE" sz="2400" dirty="0"/>
              <a:t>We </a:t>
            </a:r>
            <a:r>
              <a:rPr lang="sv-SE" sz="2400" dirty="0">
                <a:solidFill>
                  <a:schemeClr val="accent2"/>
                </a:solidFill>
              </a:rPr>
              <a:t>rerender</a:t>
            </a:r>
            <a:r>
              <a:rPr lang="sv-SE" sz="2400" dirty="0"/>
              <a:t> the whole UI </a:t>
            </a:r>
            <a:r>
              <a:rPr lang="sv-SE" sz="2400" dirty="0">
                <a:solidFill>
                  <a:schemeClr val="accent2"/>
                </a:solidFill>
              </a:rPr>
              <a:t>on every update </a:t>
            </a:r>
            <a:r>
              <a:rPr lang="sv-SE" sz="2400" dirty="0"/>
              <a:t>(what‽)</a:t>
            </a:r>
          </a:p>
          <a:p>
            <a:pPr marL="285750" indent="-285750">
              <a:buFont typeface="Arial" panose="020B0604020202020204" pitchFamily="34" charset="0"/>
              <a:buChar char="•"/>
            </a:pPr>
            <a:r>
              <a:rPr lang="sv-SE" sz="2400" dirty="0" smtClean="0"/>
              <a:t>We create components that are </a:t>
            </a:r>
            <a:r>
              <a:rPr lang="sv-SE" sz="2400" dirty="0"/>
              <a:t>inherently composable</a:t>
            </a:r>
          </a:p>
        </p:txBody>
      </p:sp>
    </p:spTree>
    <p:extLst>
      <p:ext uri="{BB962C8B-B14F-4D97-AF65-F5344CB8AC3E}">
        <p14:creationId xmlns:p14="http://schemas.microsoft.com/office/powerpoint/2010/main" val="412061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the mandatory </a:t>
            </a:r>
            <a:r>
              <a:rPr lang="en-US" dirty="0">
                <a:solidFill>
                  <a:schemeClr val="accent2"/>
                </a:solidFill>
              </a:rPr>
              <a:t>HelloWorld</a:t>
            </a:r>
            <a:r>
              <a:rPr lang="en-US" dirty="0"/>
              <a:t> demo</a:t>
            </a:r>
            <a:endParaRPr lang="sv-SE" dirty="0"/>
          </a:p>
        </p:txBody>
      </p:sp>
      <p:sp>
        <p:nvSpPr>
          <p:cNvPr id="4" name="Rectangle 1"/>
          <p:cNvSpPr>
            <a:spLocks noChangeArrowheads="1"/>
          </p:cNvSpPr>
          <p:nvPr/>
        </p:nvSpPr>
        <p:spPr bwMode="auto">
          <a:xfrm>
            <a:off x="1629916" y="1844824"/>
            <a:ext cx="4032448" cy="738664"/>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sv-SE" altLang="sv-SE" sz="1400" b="1" dirty="0">
                <a:solidFill>
                  <a:srgbClr val="CC7832"/>
                </a:solidFill>
                <a:latin typeface="Courier New" panose="02070309020205020404" pitchFamily="49" charset="0"/>
                <a:cs typeface="Courier New" panose="02070309020205020404" pitchFamily="49" charset="0"/>
              </a:rPr>
              <a:t>let </a:t>
            </a:r>
            <a:r>
              <a:rPr lang="sv-SE" altLang="sv-SE" sz="1400" dirty="0">
                <a:solidFill>
                  <a:srgbClr val="FFC66D"/>
                </a:solidFill>
                <a:latin typeface="Courier New" panose="02070309020205020404" pitchFamily="49" charset="0"/>
                <a:cs typeface="Courier New" panose="02070309020205020404" pitchFamily="49" charset="0"/>
              </a:rPr>
              <a:t>HelloWorld </a:t>
            </a:r>
            <a:r>
              <a:rPr lang="sv-SE" altLang="sv-SE" sz="1400" dirty="0">
                <a:solidFill>
                  <a:srgbClr val="A9B7C6"/>
                </a:solidFill>
                <a:latin typeface="Courier New" panose="02070309020205020404" pitchFamily="49" charset="0"/>
                <a:cs typeface="Courier New" panose="02070309020205020404" pitchFamily="49" charset="0"/>
              </a:rPr>
              <a:t>= </a:t>
            </a:r>
            <a:r>
              <a:rPr lang="sv-SE" altLang="sv-SE" sz="1400" b="1" dirty="0">
                <a:solidFill>
                  <a:srgbClr val="CC7832"/>
                </a:solidFill>
                <a:latin typeface="Courier New" panose="02070309020205020404" pitchFamily="49" charset="0"/>
                <a:cs typeface="Courier New" panose="02070309020205020404" pitchFamily="49" charset="0"/>
              </a:rPr>
              <a:t>function</a:t>
            </a:r>
            <a:r>
              <a:rPr lang="sv-SE" altLang="sv-SE" sz="1400" dirty="0">
                <a:solidFill>
                  <a:srgbClr val="A9B7C6"/>
                </a:solidFill>
                <a:latin typeface="Courier New" panose="02070309020205020404" pitchFamily="49" charset="0"/>
                <a:cs typeface="Courier New" panose="02070309020205020404" pitchFamily="49" charset="0"/>
              </a:rPr>
              <a:t>(props) {</a:t>
            </a:r>
            <a:br>
              <a:rPr lang="sv-SE" altLang="sv-SE" sz="1400" dirty="0">
                <a:solidFill>
                  <a:srgbClr val="A9B7C6"/>
                </a:solidFill>
                <a:latin typeface="Courier New" panose="02070309020205020404" pitchFamily="49" charset="0"/>
                <a:cs typeface="Courier New" panose="02070309020205020404" pitchFamily="49" charset="0"/>
              </a:rPr>
            </a:br>
            <a:r>
              <a:rPr lang="sv-SE" altLang="sv-SE" sz="1400" dirty="0">
                <a:solidFill>
                  <a:srgbClr val="A9B7C6"/>
                </a:solidFill>
                <a:latin typeface="Courier New" panose="02070309020205020404" pitchFamily="49" charset="0"/>
                <a:cs typeface="Courier New" panose="02070309020205020404" pitchFamily="49" charset="0"/>
              </a:rPr>
              <a:t>    </a:t>
            </a:r>
            <a:r>
              <a:rPr lang="sv-SE" altLang="sv-SE" sz="1400" b="1" dirty="0">
                <a:solidFill>
                  <a:srgbClr val="CC7832"/>
                </a:solidFill>
                <a:latin typeface="Courier New" panose="02070309020205020404" pitchFamily="49" charset="0"/>
                <a:cs typeface="Courier New" panose="02070309020205020404" pitchFamily="49" charset="0"/>
              </a:rPr>
              <a:t>return </a:t>
            </a:r>
            <a:r>
              <a:rPr lang="sv-SE" altLang="sv-SE" sz="1400" dirty="0">
                <a:solidFill>
                  <a:srgbClr val="E8BF6A"/>
                </a:solidFill>
                <a:latin typeface="Courier New" panose="02070309020205020404" pitchFamily="49" charset="0"/>
                <a:cs typeface="Courier New" panose="02070309020205020404" pitchFamily="49" charset="0"/>
              </a:rPr>
              <a:t>&lt;div&gt;</a:t>
            </a:r>
            <a:r>
              <a:rPr lang="sv-SE" altLang="sv-SE" sz="1400" dirty="0">
                <a:solidFill>
                  <a:srgbClr val="A9B7C6"/>
                </a:solidFill>
                <a:latin typeface="Courier New" panose="02070309020205020404" pitchFamily="49" charset="0"/>
                <a:cs typeface="Courier New" panose="02070309020205020404" pitchFamily="49" charset="0"/>
              </a:rPr>
              <a:t>Hello world!</a:t>
            </a:r>
            <a:r>
              <a:rPr lang="sv-SE" altLang="sv-SE" sz="1400" dirty="0">
                <a:solidFill>
                  <a:srgbClr val="E8BF6A"/>
                </a:solidFill>
                <a:latin typeface="Courier New" panose="02070309020205020404" pitchFamily="49" charset="0"/>
                <a:cs typeface="Courier New" panose="02070309020205020404" pitchFamily="49" charset="0"/>
              </a:rPr>
              <a:t>&lt;/div&gt;</a:t>
            </a:r>
            <a:r>
              <a:rPr lang="sv-SE" altLang="sv-SE" sz="1400" dirty="0">
                <a:solidFill>
                  <a:srgbClr val="CC7832"/>
                </a:solidFill>
                <a:latin typeface="Courier New" panose="02070309020205020404" pitchFamily="49" charset="0"/>
                <a:cs typeface="Courier New" panose="02070309020205020404" pitchFamily="49" charset="0"/>
              </a:rPr>
              <a:t>;</a:t>
            </a:r>
            <a:br>
              <a:rPr lang="sv-SE" altLang="sv-SE" sz="1400" dirty="0">
                <a:solidFill>
                  <a:srgbClr val="CC7832"/>
                </a:solidFill>
                <a:latin typeface="Courier New" panose="02070309020205020404" pitchFamily="49" charset="0"/>
                <a:cs typeface="Courier New" panose="02070309020205020404" pitchFamily="49" charset="0"/>
              </a:rPr>
            </a:br>
            <a:r>
              <a:rPr lang="sv-SE" altLang="sv-SE" sz="1400" dirty="0">
                <a:solidFill>
                  <a:srgbClr val="A9B7C6"/>
                </a:solidFill>
                <a:latin typeface="Courier New" panose="02070309020205020404" pitchFamily="49" charset="0"/>
                <a:cs typeface="Courier New" panose="02070309020205020404" pitchFamily="49" charset="0"/>
              </a:rPr>
              <a:t>}</a:t>
            </a:r>
            <a:r>
              <a:rPr lang="sv-SE" altLang="sv-SE" sz="1400" dirty="0">
                <a:solidFill>
                  <a:srgbClr val="CC7832"/>
                </a:solidFill>
                <a:latin typeface="Courier New" panose="02070309020205020404" pitchFamily="49" charset="0"/>
                <a:cs typeface="Courier New" panose="02070309020205020404" pitchFamily="49" charset="0"/>
              </a:rPr>
              <a:t>;</a:t>
            </a:r>
            <a:endParaRPr lang="sv-SE" altLang="sv-SE" sz="3200" dirty="0">
              <a:latin typeface="Arial" panose="020B0604020202020204" pitchFamily="34" charset="0"/>
            </a:endParaRPr>
          </a:p>
        </p:txBody>
      </p:sp>
      <p:sp>
        <p:nvSpPr>
          <p:cNvPr id="5" name="Rectangle 4"/>
          <p:cNvSpPr/>
          <p:nvPr/>
        </p:nvSpPr>
        <p:spPr>
          <a:xfrm>
            <a:off x="1522414" y="2852936"/>
            <a:ext cx="10260630" cy="646331"/>
          </a:xfrm>
          <a:prstGeom prst="rect">
            <a:avLst/>
          </a:prstGeom>
        </p:spPr>
        <p:txBody>
          <a:bodyPr wrap="square">
            <a:spAutoFit/>
          </a:bodyPr>
          <a:lstStyle/>
          <a:p>
            <a:r>
              <a:rPr lang="sv-SE" dirty="0"/>
              <a:t>As you can see the HelloWorld component is a </a:t>
            </a:r>
            <a:r>
              <a:rPr lang="sv-SE" dirty="0">
                <a:solidFill>
                  <a:schemeClr val="accent2"/>
                </a:solidFill>
              </a:rPr>
              <a:t>plain JavaScript function</a:t>
            </a:r>
            <a:r>
              <a:rPr lang="sv-SE" dirty="0"/>
              <a:t>, although with some weird xml syntax mixed in! That's called </a:t>
            </a:r>
            <a:r>
              <a:rPr lang="sv-SE" dirty="0">
                <a:solidFill>
                  <a:schemeClr val="accent2"/>
                </a:solidFill>
              </a:rPr>
              <a:t>JSX</a:t>
            </a:r>
            <a:r>
              <a:rPr lang="sv-SE" dirty="0"/>
              <a:t>, short for </a:t>
            </a:r>
            <a:r>
              <a:rPr lang="sv-SE" dirty="0">
                <a:solidFill>
                  <a:schemeClr val="accent2"/>
                </a:solidFill>
              </a:rPr>
              <a:t>JavaScript </a:t>
            </a:r>
            <a:r>
              <a:rPr lang="sv-SE" dirty="0" smtClean="0">
                <a:solidFill>
                  <a:schemeClr val="accent2"/>
                </a:solidFill>
              </a:rPr>
              <a:t>eXtension</a:t>
            </a:r>
            <a:r>
              <a:rPr lang="sv-SE" dirty="0" smtClean="0"/>
              <a:t>.</a:t>
            </a:r>
            <a:endParaRPr lang="sv-SE" dirty="0"/>
          </a:p>
        </p:txBody>
      </p:sp>
      <p:sp>
        <p:nvSpPr>
          <p:cNvPr id="6" name="Rectangle 1"/>
          <p:cNvSpPr>
            <a:spLocks noChangeArrowheads="1"/>
          </p:cNvSpPr>
          <p:nvPr/>
        </p:nvSpPr>
        <p:spPr bwMode="auto">
          <a:xfrm>
            <a:off x="7102524" y="1844824"/>
            <a:ext cx="4032448" cy="738664"/>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HelloWorld </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(props) =&gt; {</a:t>
            </a:r>
            <a:b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 world!</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6189923" y="2029490"/>
            <a:ext cx="385042" cy="369332"/>
          </a:xfrm>
          <a:prstGeom prst="rect">
            <a:avLst/>
          </a:prstGeom>
        </p:spPr>
        <p:txBody>
          <a:bodyPr wrap="none">
            <a:spAutoFit/>
          </a:bodyPr>
          <a:lstStyle/>
          <a:p>
            <a:r>
              <a:rPr lang="sv-SE" dirty="0"/>
              <a:t>or</a:t>
            </a:r>
          </a:p>
        </p:txBody>
      </p:sp>
      <p:sp>
        <p:nvSpPr>
          <p:cNvPr id="9" name="Rectangle 8"/>
          <p:cNvSpPr/>
          <p:nvPr/>
        </p:nvSpPr>
        <p:spPr>
          <a:xfrm>
            <a:off x="1521539" y="4982194"/>
            <a:ext cx="5580985" cy="923330"/>
          </a:xfrm>
          <a:prstGeom prst="rect">
            <a:avLst/>
          </a:prstGeom>
        </p:spPr>
        <p:txBody>
          <a:bodyPr wrap="square">
            <a:spAutoFit/>
          </a:bodyPr>
          <a:lstStyle/>
          <a:p>
            <a:r>
              <a:rPr lang="sv-SE" dirty="0"/>
              <a:t>The previous example was a bit boring as it was completely static. </a:t>
            </a:r>
            <a:r>
              <a:rPr lang="sv-SE" dirty="0" smtClean="0"/>
              <a:t>Here </a:t>
            </a:r>
            <a:r>
              <a:rPr lang="sv-SE" dirty="0"/>
              <a:t>instead is a HelloWorld component which greets whoever you tell it to:</a:t>
            </a:r>
          </a:p>
        </p:txBody>
      </p:sp>
      <p:sp>
        <p:nvSpPr>
          <p:cNvPr id="11" name="Rectangle 1"/>
          <p:cNvSpPr>
            <a:spLocks noChangeArrowheads="1"/>
          </p:cNvSpPr>
          <p:nvPr/>
        </p:nvSpPr>
        <p:spPr bwMode="auto">
          <a:xfrm>
            <a:off x="6454452" y="5074527"/>
            <a:ext cx="4680520" cy="738664"/>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HelloWorld </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(props) =&gt; {</a:t>
            </a:r>
            <a:b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4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 {props.who}!</a:t>
            </a:r>
            <a:r>
              <a:rPr kumimoji="0" lang="sv-SE" altLang="sv-SE" sz="14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136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7740" y="2276872"/>
            <a:ext cx="5004718" cy="2304256"/>
          </a:xfrm>
          <a:prstGeom prst="rect">
            <a:avLst/>
          </a:prstGeom>
          <a:ln>
            <a:solidFill>
              <a:srgbClr val="57BCE5"/>
            </a:solidFill>
          </a:ln>
        </p:spPr>
      </p:pic>
      <p:sp>
        <p:nvSpPr>
          <p:cNvPr id="3" name="Rectangle 2"/>
          <p:cNvSpPr/>
          <p:nvPr/>
        </p:nvSpPr>
        <p:spPr>
          <a:xfrm>
            <a:off x="1517209" y="4941168"/>
            <a:ext cx="10111128" cy="1200329"/>
          </a:xfrm>
          <a:prstGeom prst="rect">
            <a:avLst/>
          </a:prstGeom>
        </p:spPr>
        <p:txBody>
          <a:bodyPr wrap="square">
            <a:spAutoFit/>
          </a:bodyPr>
          <a:lstStyle/>
          <a:p>
            <a:r>
              <a:rPr lang="sv-SE" dirty="0"/>
              <a:t>Note the usage of </a:t>
            </a:r>
            <a:r>
              <a:rPr lang="sv-SE" dirty="0">
                <a:solidFill>
                  <a:schemeClr val="accent2"/>
                </a:solidFill>
              </a:rPr>
              <a:t>augmented html for handling view logic </a:t>
            </a:r>
            <a:r>
              <a:rPr lang="sv-SE" dirty="0"/>
              <a:t>(like iterating over posts). </a:t>
            </a:r>
            <a:endParaRPr lang="sv-SE" dirty="0" smtClean="0"/>
          </a:p>
          <a:p>
            <a:endParaRPr lang="sv-SE" dirty="0"/>
          </a:p>
          <a:p>
            <a:r>
              <a:rPr lang="sv-SE" dirty="0" smtClean="0"/>
              <a:t>This </a:t>
            </a:r>
            <a:r>
              <a:rPr lang="sv-SE" dirty="0"/>
              <a:t>means that you have to learn this augmentations, which are solution specific. Your knowledge is </a:t>
            </a:r>
            <a:r>
              <a:rPr lang="sv-SE" dirty="0">
                <a:solidFill>
                  <a:schemeClr val="accent2"/>
                </a:solidFill>
              </a:rPr>
              <a:t>useless outside the context of the solution</a:t>
            </a:r>
            <a:r>
              <a:rPr lang="sv-SE" dirty="0"/>
              <a:t>.</a:t>
            </a:r>
          </a:p>
        </p:txBody>
      </p:sp>
      <p:sp>
        <p:nvSpPr>
          <p:cNvPr id="7" name="Title 6"/>
          <p:cNvSpPr>
            <a:spLocks noGrp="1"/>
          </p:cNvSpPr>
          <p:nvPr>
            <p:ph type="title"/>
          </p:nvPr>
        </p:nvSpPr>
        <p:spPr>
          <a:xfrm>
            <a:off x="1522414" y="274638"/>
            <a:ext cx="9468542" cy="1020762"/>
          </a:xfrm>
        </p:spPr>
        <p:txBody>
          <a:bodyPr/>
          <a:lstStyle/>
          <a:p>
            <a:r>
              <a:rPr lang="sv-SE" dirty="0"/>
              <a:t>What does React trying to solve with JSX?</a:t>
            </a:r>
          </a:p>
        </p:txBody>
      </p:sp>
      <p:sp>
        <p:nvSpPr>
          <p:cNvPr id="8" name="Rectangle 7"/>
          <p:cNvSpPr/>
          <p:nvPr/>
        </p:nvSpPr>
        <p:spPr>
          <a:xfrm>
            <a:off x="1543457" y="1844824"/>
            <a:ext cx="3831177" cy="369332"/>
          </a:xfrm>
          <a:prstGeom prst="rect">
            <a:avLst/>
          </a:prstGeom>
        </p:spPr>
        <p:txBody>
          <a:bodyPr wrap="none">
            <a:spAutoFit/>
          </a:bodyPr>
          <a:lstStyle/>
          <a:p>
            <a:r>
              <a:rPr lang="sv-SE" dirty="0"/>
              <a:t>Let’s look at a more complex example:</a:t>
            </a:r>
          </a:p>
        </p:txBody>
      </p:sp>
    </p:spTree>
    <p:extLst>
      <p:ext uri="{BB962C8B-B14F-4D97-AF65-F5344CB8AC3E}">
        <p14:creationId xmlns:p14="http://schemas.microsoft.com/office/powerpoint/2010/main" val="194076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17209" y="4926016"/>
            <a:ext cx="9329731" cy="1477328"/>
          </a:xfrm>
          <a:prstGeom prst="rect">
            <a:avLst/>
          </a:prstGeom>
        </p:spPr>
        <p:txBody>
          <a:bodyPr wrap="square">
            <a:spAutoFit/>
          </a:bodyPr>
          <a:lstStyle/>
          <a:p>
            <a:r>
              <a:rPr lang="en-US" dirty="0"/>
              <a:t>Apart from the </a:t>
            </a:r>
            <a:r>
              <a:rPr lang="en-US" dirty="0">
                <a:solidFill>
                  <a:schemeClr val="accent2"/>
                </a:solidFill>
              </a:rPr>
              <a:t>JSX</a:t>
            </a:r>
            <a:r>
              <a:rPr lang="en-US" dirty="0"/>
              <a:t> syntax, everything else in the code is just </a:t>
            </a:r>
            <a:r>
              <a:rPr lang="en-US" dirty="0">
                <a:solidFill>
                  <a:schemeClr val="accent2"/>
                </a:solidFill>
              </a:rPr>
              <a:t>pure JavaScript</a:t>
            </a:r>
            <a:r>
              <a:rPr lang="en-US" dirty="0"/>
              <a:t>. Being an actual programming language, it has no problem with expressing logic.</a:t>
            </a:r>
          </a:p>
          <a:p>
            <a:endParaRPr lang="en-US" dirty="0"/>
          </a:p>
          <a:p>
            <a:r>
              <a:rPr lang="en-US" dirty="0">
                <a:solidFill>
                  <a:schemeClr val="accent2"/>
                </a:solidFill>
              </a:rPr>
              <a:t>HTML is of course better at expressing markup</a:t>
            </a:r>
            <a:r>
              <a:rPr lang="en-US" dirty="0"/>
              <a:t>, since it is a markup language. </a:t>
            </a:r>
            <a:r>
              <a:rPr lang="en-US" dirty="0">
                <a:solidFill>
                  <a:schemeClr val="accent2"/>
                </a:solidFill>
              </a:rPr>
              <a:t>This is why Facebook added the JSX syntax to JavaScript.</a:t>
            </a:r>
            <a:endParaRPr lang="sv-SE" dirty="0">
              <a:solidFill>
                <a:schemeClr val="accent2"/>
              </a:solidFill>
            </a:endParaRPr>
          </a:p>
        </p:txBody>
      </p:sp>
      <p:sp>
        <p:nvSpPr>
          <p:cNvPr id="7" name="Title 6"/>
          <p:cNvSpPr>
            <a:spLocks noGrp="1"/>
          </p:cNvSpPr>
          <p:nvPr>
            <p:ph type="title"/>
          </p:nvPr>
        </p:nvSpPr>
        <p:spPr>
          <a:xfrm>
            <a:off x="1522414" y="274638"/>
            <a:ext cx="9468542" cy="1020762"/>
          </a:xfrm>
        </p:spPr>
        <p:txBody>
          <a:bodyPr/>
          <a:lstStyle/>
          <a:p>
            <a:r>
              <a:rPr lang="sv-SE" dirty="0"/>
              <a:t>What does React trying to solve with JSX?</a:t>
            </a:r>
          </a:p>
        </p:txBody>
      </p:sp>
      <p:sp>
        <p:nvSpPr>
          <p:cNvPr id="8" name="Rectangle 7"/>
          <p:cNvSpPr/>
          <p:nvPr/>
        </p:nvSpPr>
        <p:spPr>
          <a:xfrm>
            <a:off x="1543457" y="1844824"/>
            <a:ext cx="1981953" cy="369332"/>
          </a:xfrm>
          <a:prstGeom prst="rect">
            <a:avLst/>
          </a:prstGeom>
        </p:spPr>
        <p:txBody>
          <a:bodyPr wrap="none">
            <a:spAutoFit/>
          </a:bodyPr>
          <a:lstStyle/>
          <a:p>
            <a:r>
              <a:rPr lang="sv-SE" dirty="0"/>
              <a:t>The same in React:</a:t>
            </a:r>
          </a:p>
        </p:txBody>
      </p:sp>
      <p:sp>
        <p:nvSpPr>
          <p:cNvPr id="4" name="Rectangle 1"/>
          <p:cNvSpPr>
            <a:spLocks noChangeArrowheads="1"/>
          </p:cNvSpPr>
          <p:nvPr/>
        </p:nvSpPr>
        <p:spPr bwMode="auto">
          <a:xfrm>
            <a:off x="1629916" y="2252930"/>
            <a:ext cx="7431275" cy="2492990"/>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ListOfPosts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(props) =&gt; {</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posts = (props.posts || []).</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map</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 =&gt; {</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="post"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href</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t>
            </a:r>
            <a:r>
              <a:rPr kumimoji="0" lang="sv-SE" altLang="sv-SE"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url</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a:t>
            </a:r>
            <a:r>
              <a:rPr kumimoji="0" lang="sv-SE" altLang="sv-SE"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title</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="posts"</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&lt;h2&gt;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Posts</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&lt;/h2&gt;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props.posts.</a:t>
            </a:r>
            <a:r>
              <a:rPr kumimoji="0" lang="sv-SE" altLang="sv-SE"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length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&gt; </a:t>
            </a:r>
            <a:r>
              <a:rPr kumimoji="0" lang="sv-SE" altLang="sv-SE" sz="12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posts :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&lt;p&gt;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 posts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&lt;/p&gt;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545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What is JSX?</a:t>
            </a:r>
          </a:p>
        </p:txBody>
      </p:sp>
      <p:sp>
        <p:nvSpPr>
          <p:cNvPr id="3" name="Rectangle 1"/>
          <p:cNvSpPr>
            <a:spLocks noChangeArrowheads="1"/>
          </p:cNvSpPr>
          <p:nvPr/>
        </p:nvSpPr>
        <p:spPr bwMode="auto">
          <a:xfrm>
            <a:off x="1522414" y="2276872"/>
            <a:ext cx="5616623" cy="276999"/>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WORLD</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2414" y="3922942"/>
            <a:ext cx="1872208" cy="1569660"/>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WORLD</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518348" y="3922942"/>
            <a:ext cx="4680520" cy="2123658"/>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React.</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createElement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"div"</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tagname</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"bar"</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properties</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"Hello "</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child 1 </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React.</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createElement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child 2</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"strong"</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tagname</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properties</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"WORLD"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child 1</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child 3</a:t>
            </a:r>
            <a:br>
              <a:rPr kumimoji="0" lang="sv-SE" altLang="sv-SE" sz="12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413892" y="1848852"/>
            <a:ext cx="3326552" cy="369332"/>
          </a:xfrm>
          <a:prstGeom prst="rect">
            <a:avLst/>
          </a:prstGeom>
        </p:spPr>
        <p:txBody>
          <a:bodyPr wrap="none">
            <a:spAutoFit/>
          </a:bodyPr>
          <a:lstStyle/>
          <a:p>
            <a:r>
              <a:rPr lang="en-US" dirty="0">
                <a:solidFill>
                  <a:srgbClr val="FFFFFF"/>
                </a:solidFill>
                <a:latin typeface="Roboto"/>
              </a:rPr>
              <a:t>Consider this line of </a:t>
            </a:r>
            <a:r>
              <a:rPr lang="en-US" dirty="0">
                <a:solidFill>
                  <a:schemeClr val="accent2"/>
                </a:solidFill>
                <a:latin typeface="Roboto"/>
              </a:rPr>
              <a:t>JSX</a:t>
            </a:r>
            <a:r>
              <a:rPr lang="en-US" dirty="0">
                <a:solidFill>
                  <a:srgbClr val="FFFFFF"/>
                </a:solidFill>
                <a:latin typeface="Roboto"/>
              </a:rPr>
              <a:t> code:</a:t>
            </a:r>
            <a:endParaRPr lang="sv-SE" dirty="0"/>
          </a:p>
        </p:txBody>
      </p:sp>
      <p:sp>
        <p:nvSpPr>
          <p:cNvPr id="7" name="Rectangle 6"/>
          <p:cNvSpPr/>
          <p:nvPr/>
        </p:nvSpPr>
        <p:spPr>
          <a:xfrm>
            <a:off x="1430604" y="2924944"/>
            <a:ext cx="3525683" cy="923330"/>
          </a:xfrm>
          <a:prstGeom prst="rect">
            <a:avLst/>
          </a:prstGeom>
        </p:spPr>
        <p:txBody>
          <a:bodyPr wrap="square">
            <a:spAutoFit/>
          </a:bodyPr>
          <a:lstStyle/>
          <a:p>
            <a:r>
              <a:rPr lang="en-US" dirty="0">
                <a:solidFill>
                  <a:srgbClr val="FFFFFF"/>
                </a:solidFill>
                <a:latin typeface="Roboto"/>
              </a:rPr>
              <a:t>If we </a:t>
            </a:r>
            <a:r>
              <a:rPr lang="en-US" dirty="0">
                <a:solidFill>
                  <a:schemeClr val="accent2"/>
                </a:solidFill>
                <a:latin typeface="Roboto"/>
              </a:rPr>
              <a:t>indent</a:t>
            </a:r>
            <a:r>
              <a:rPr lang="en-US" dirty="0">
                <a:solidFill>
                  <a:srgbClr val="FFFFFF"/>
                </a:solidFill>
                <a:latin typeface="Roboto"/>
              </a:rPr>
              <a:t> it to show off the </a:t>
            </a:r>
            <a:r>
              <a:rPr lang="en-US" dirty="0">
                <a:solidFill>
                  <a:schemeClr val="accent2"/>
                </a:solidFill>
                <a:latin typeface="Roboto"/>
              </a:rPr>
              <a:t>structure</a:t>
            </a:r>
            <a:r>
              <a:rPr lang="en-US" dirty="0">
                <a:solidFill>
                  <a:srgbClr val="FFFFFF"/>
                </a:solidFill>
                <a:latin typeface="Roboto"/>
              </a:rPr>
              <a:t>, then it would look like this:</a:t>
            </a:r>
            <a:endParaRPr lang="sv-SE" dirty="0"/>
          </a:p>
        </p:txBody>
      </p:sp>
      <p:sp>
        <p:nvSpPr>
          <p:cNvPr id="9" name="Rectangle 8"/>
          <p:cNvSpPr/>
          <p:nvPr/>
        </p:nvSpPr>
        <p:spPr>
          <a:xfrm>
            <a:off x="5446340" y="2923720"/>
            <a:ext cx="6092825" cy="646331"/>
          </a:xfrm>
          <a:prstGeom prst="rect">
            <a:avLst/>
          </a:prstGeom>
        </p:spPr>
        <p:txBody>
          <a:bodyPr>
            <a:spAutoFit/>
          </a:bodyPr>
          <a:lstStyle/>
          <a:p>
            <a:r>
              <a:rPr lang="sv-SE" dirty="0"/>
              <a:t>The JSX is simply </a:t>
            </a:r>
            <a:r>
              <a:rPr lang="sv-SE" dirty="0">
                <a:solidFill>
                  <a:schemeClr val="accent2"/>
                </a:solidFill>
              </a:rPr>
              <a:t>transformed</a:t>
            </a:r>
            <a:r>
              <a:rPr lang="sv-SE" dirty="0"/>
              <a:t> into matching nested </a:t>
            </a:r>
            <a:r>
              <a:rPr lang="sv-SE" dirty="0">
                <a:solidFill>
                  <a:schemeClr val="accent2"/>
                </a:solidFill>
              </a:rPr>
              <a:t>React.createElement</a:t>
            </a:r>
            <a:r>
              <a:rPr lang="sv-SE" dirty="0"/>
              <a:t> calls:</a:t>
            </a:r>
          </a:p>
        </p:txBody>
      </p:sp>
      <p:cxnSp>
        <p:nvCxnSpPr>
          <p:cNvPr id="11" name="Straight Arrow Connector 10"/>
          <p:cNvCxnSpPr>
            <a:stCxn id="4" idx="3"/>
          </p:cNvCxnSpPr>
          <p:nvPr/>
        </p:nvCxnSpPr>
        <p:spPr>
          <a:xfrm>
            <a:off x="3394622" y="4707772"/>
            <a:ext cx="2123726"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37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7828" y="1196752"/>
            <a:ext cx="10441160" cy="369332"/>
          </a:xfrm>
          <a:prstGeom prst="rect">
            <a:avLst/>
          </a:prstGeom>
        </p:spPr>
        <p:txBody>
          <a:bodyPr wrap="square">
            <a:spAutoFit/>
          </a:bodyPr>
          <a:lstStyle/>
          <a:p>
            <a:r>
              <a:rPr lang="sv-SE" dirty="0"/>
              <a:t>We </a:t>
            </a:r>
            <a:r>
              <a:rPr lang="sv-SE" dirty="0">
                <a:solidFill>
                  <a:schemeClr val="accent2"/>
                </a:solidFill>
              </a:rPr>
              <a:t>enter JSX mode </a:t>
            </a:r>
            <a:r>
              <a:rPr lang="sv-SE" dirty="0"/>
              <a:t>simply </a:t>
            </a:r>
            <a:r>
              <a:rPr lang="sv-SE" dirty="0">
                <a:solidFill>
                  <a:schemeClr val="accent2"/>
                </a:solidFill>
              </a:rPr>
              <a:t>by</a:t>
            </a:r>
            <a:r>
              <a:rPr lang="sv-SE" dirty="0"/>
              <a:t> </a:t>
            </a:r>
            <a:r>
              <a:rPr lang="sv-SE" dirty="0">
                <a:solidFill>
                  <a:schemeClr val="accent2"/>
                </a:solidFill>
              </a:rPr>
              <a:t>opening a tag</a:t>
            </a:r>
            <a:r>
              <a:rPr lang="sv-SE" dirty="0"/>
              <a:t>. If you </a:t>
            </a:r>
            <a:r>
              <a:rPr lang="sv-SE" dirty="0">
                <a:solidFill>
                  <a:schemeClr val="accent2"/>
                </a:solidFill>
              </a:rPr>
              <a:t>close the (last) tag </a:t>
            </a:r>
            <a:r>
              <a:rPr lang="sv-SE" dirty="0"/>
              <a:t>then you are </a:t>
            </a:r>
            <a:r>
              <a:rPr lang="sv-SE" dirty="0">
                <a:solidFill>
                  <a:schemeClr val="accent2"/>
                </a:solidFill>
              </a:rPr>
              <a:t>back in JS mode again</a:t>
            </a:r>
            <a:r>
              <a:rPr lang="sv-SE" dirty="0"/>
              <a:t>.</a:t>
            </a:r>
          </a:p>
        </p:txBody>
      </p:sp>
      <p:sp>
        <p:nvSpPr>
          <p:cNvPr id="4" name="Rectangle 1"/>
          <p:cNvSpPr>
            <a:spLocks noChangeArrowheads="1"/>
          </p:cNvSpPr>
          <p:nvPr/>
        </p:nvSpPr>
        <p:spPr bwMode="auto">
          <a:xfrm>
            <a:off x="981844" y="1700808"/>
            <a:ext cx="7416824" cy="646331"/>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HelloWorld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=&gt; (</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WORLD</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837828" y="2852936"/>
            <a:ext cx="6646812" cy="369332"/>
          </a:xfrm>
          <a:prstGeom prst="rect">
            <a:avLst/>
          </a:prstGeom>
        </p:spPr>
        <p:txBody>
          <a:bodyPr wrap="square">
            <a:spAutoFit/>
          </a:bodyPr>
          <a:lstStyle/>
          <a:p>
            <a:r>
              <a:rPr lang="sv-SE" dirty="0"/>
              <a:t>If you want to </a:t>
            </a:r>
            <a:r>
              <a:rPr lang="sv-SE" dirty="0">
                <a:solidFill>
                  <a:schemeClr val="accent2"/>
                </a:solidFill>
              </a:rPr>
              <a:t>go into JS mode inside JSX</a:t>
            </a:r>
            <a:r>
              <a:rPr lang="sv-SE" dirty="0"/>
              <a:t>, use curly braces </a:t>
            </a:r>
            <a:r>
              <a:rPr lang="sv-SE" dirty="0">
                <a:solidFill>
                  <a:schemeClr val="accent2"/>
                </a:solidFill>
              </a:rPr>
              <a:t>{}</a:t>
            </a:r>
            <a:r>
              <a:rPr lang="sv-SE" dirty="0"/>
              <a:t>:</a:t>
            </a:r>
          </a:p>
        </p:txBody>
      </p:sp>
      <p:sp>
        <p:nvSpPr>
          <p:cNvPr id="6" name="Rectangle 2"/>
          <p:cNvSpPr>
            <a:spLocks noChangeArrowheads="1"/>
          </p:cNvSpPr>
          <p:nvPr/>
        </p:nvSpPr>
        <p:spPr bwMode="auto">
          <a:xfrm>
            <a:off x="981844" y="3449325"/>
            <a:ext cx="7416824" cy="646331"/>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let </a:t>
            </a:r>
            <a:r>
              <a:rPr kumimoji="0" lang="sv-SE" altLang="sv-SE" sz="12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HelloWorld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(props) =&gt; (</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Hello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{props.</a:t>
            </a:r>
            <a:r>
              <a:rPr kumimoji="0" lang="sv-SE" altLang="sv-SE" sz="12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'mate'</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&lt;/strong&gt;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grpSp>
        <p:nvGrpSpPr>
          <p:cNvPr id="21" name="Group 20"/>
          <p:cNvGrpSpPr/>
          <p:nvPr/>
        </p:nvGrpSpPr>
        <p:grpSpPr>
          <a:xfrm>
            <a:off x="7678588" y="4581128"/>
            <a:ext cx="3190428" cy="1830836"/>
            <a:chOff x="2759968" y="4476684"/>
            <a:chExt cx="3190428" cy="1830836"/>
          </a:xfrm>
        </p:grpSpPr>
        <p:sp>
          <p:nvSpPr>
            <p:cNvPr id="7" name="Oval 6"/>
            <p:cNvSpPr/>
            <p:nvPr/>
          </p:nvSpPr>
          <p:spPr>
            <a:xfrm>
              <a:off x="2759968" y="5013176"/>
              <a:ext cx="792088" cy="750202"/>
            </a:xfrm>
            <a:prstGeom prst="ellipse">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JS</a:t>
              </a:r>
            </a:p>
          </p:txBody>
        </p:sp>
        <p:sp>
          <p:nvSpPr>
            <p:cNvPr id="8" name="Oval 7"/>
            <p:cNvSpPr/>
            <p:nvPr/>
          </p:nvSpPr>
          <p:spPr>
            <a:xfrm>
              <a:off x="3959138" y="5013176"/>
              <a:ext cx="792088" cy="750202"/>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JSX</a:t>
              </a:r>
            </a:p>
          </p:txBody>
        </p:sp>
        <p:sp>
          <p:nvSpPr>
            <p:cNvPr id="9" name="Oval 8"/>
            <p:cNvSpPr/>
            <p:nvPr/>
          </p:nvSpPr>
          <p:spPr>
            <a:xfrm>
              <a:off x="5158308" y="5013176"/>
              <a:ext cx="792088" cy="750202"/>
            </a:xfrm>
            <a:prstGeom prst="ellipse">
              <a:avLst/>
            </a:prstGeom>
            <a:solidFill>
              <a:schemeClr val="accent6"/>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JS</a:t>
              </a:r>
            </a:p>
          </p:txBody>
        </p:sp>
        <p:cxnSp>
          <p:nvCxnSpPr>
            <p:cNvPr id="11" name="Elbow Connector 10"/>
            <p:cNvCxnSpPr>
              <a:stCxn id="7" idx="0"/>
              <a:endCxn id="8" idx="0"/>
            </p:cNvCxnSpPr>
            <p:nvPr/>
          </p:nvCxnSpPr>
          <p:spPr>
            <a:xfrm rot="5400000" flipH="1" flipV="1">
              <a:off x="3755597" y="4413591"/>
              <a:ext cx="12700" cy="1199170"/>
            </a:xfrm>
            <a:prstGeom prst="curvedConnector3">
              <a:avLst>
                <a:gd name="adj1" fmla="val 1800000"/>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0"/>
            <p:cNvCxnSpPr/>
            <p:nvPr/>
          </p:nvCxnSpPr>
          <p:spPr>
            <a:xfrm rot="5400000" flipH="1" flipV="1">
              <a:off x="4948417" y="4413591"/>
              <a:ext cx="12700" cy="1199170"/>
            </a:xfrm>
            <a:prstGeom prst="curvedConnector3">
              <a:avLst>
                <a:gd name="adj1" fmla="val 1800000"/>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4"/>
              <a:endCxn id="8" idx="4"/>
            </p:cNvCxnSpPr>
            <p:nvPr/>
          </p:nvCxnSpPr>
          <p:spPr>
            <a:xfrm rot="5400000">
              <a:off x="4954767" y="5163793"/>
              <a:ext cx="12700" cy="1199170"/>
            </a:xfrm>
            <a:prstGeom prst="curvedConnector3">
              <a:avLst>
                <a:gd name="adj1" fmla="val 1800000"/>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4"/>
            <p:cNvCxnSpPr/>
            <p:nvPr/>
          </p:nvCxnSpPr>
          <p:spPr>
            <a:xfrm rot="5400000">
              <a:off x="3749247" y="5176493"/>
              <a:ext cx="12700" cy="1199170"/>
            </a:xfrm>
            <a:prstGeom prst="curvedConnector3">
              <a:avLst>
                <a:gd name="adj1" fmla="val 1800000"/>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44582" y="4476684"/>
              <a:ext cx="720080" cy="286232"/>
            </a:xfrm>
            <a:prstGeom prst="rect">
              <a:avLst/>
            </a:prstGeom>
            <a:noFill/>
          </p:spPr>
          <p:txBody>
            <a:bodyPr wrap="square" rtlCol="0">
              <a:spAutoFit/>
            </a:bodyPr>
            <a:lstStyle/>
            <a:p>
              <a:pPr>
                <a:lnSpc>
                  <a:spcPct val="90000"/>
                </a:lnSpc>
              </a:pPr>
              <a:r>
                <a:rPr lang="sv-SE" sz="1400" dirty="0"/>
                <a:t>&lt;tag&gt;</a:t>
              </a:r>
            </a:p>
          </p:txBody>
        </p:sp>
        <p:sp>
          <p:nvSpPr>
            <p:cNvPr id="18" name="TextBox 17"/>
            <p:cNvSpPr txBox="1"/>
            <p:nvPr/>
          </p:nvSpPr>
          <p:spPr>
            <a:xfrm>
              <a:off x="3401907" y="6021288"/>
              <a:ext cx="720080" cy="286232"/>
            </a:xfrm>
            <a:prstGeom prst="rect">
              <a:avLst/>
            </a:prstGeom>
            <a:noFill/>
          </p:spPr>
          <p:txBody>
            <a:bodyPr wrap="square" rtlCol="0">
              <a:spAutoFit/>
            </a:bodyPr>
            <a:lstStyle/>
            <a:p>
              <a:pPr>
                <a:lnSpc>
                  <a:spcPct val="90000"/>
                </a:lnSpc>
              </a:pPr>
              <a:r>
                <a:rPr lang="sv-SE" sz="1400" dirty="0"/>
                <a:t>&lt;/tag&gt;</a:t>
              </a:r>
            </a:p>
          </p:txBody>
        </p:sp>
        <p:sp>
          <p:nvSpPr>
            <p:cNvPr id="19" name="TextBox 18"/>
            <p:cNvSpPr txBox="1"/>
            <p:nvPr/>
          </p:nvSpPr>
          <p:spPr>
            <a:xfrm>
              <a:off x="4690256" y="4488609"/>
              <a:ext cx="720080" cy="286232"/>
            </a:xfrm>
            <a:prstGeom prst="rect">
              <a:avLst/>
            </a:prstGeom>
            <a:noFill/>
          </p:spPr>
          <p:txBody>
            <a:bodyPr wrap="square" rtlCol="0">
              <a:spAutoFit/>
            </a:bodyPr>
            <a:lstStyle/>
            <a:p>
              <a:pPr algn="ctr">
                <a:lnSpc>
                  <a:spcPct val="90000"/>
                </a:lnSpc>
              </a:pPr>
              <a:r>
                <a:rPr lang="sv-SE" sz="1400" dirty="0"/>
                <a:t>{</a:t>
              </a:r>
            </a:p>
          </p:txBody>
        </p:sp>
        <p:sp>
          <p:nvSpPr>
            <p:cNvPr id="20" name="TextBox 19"/>
            <p:cNvSpPr txBox="1"/>
            <p:nvPr/>
          </p:nvSpPr>
          <p:spPr>
            <a:xfrm>
              <a:off x="4690256" y="6021288"/>
              <a:ext cx="720080" cy="286232"/>
            </a:xfrm>
            <a:prstGeom prst="rect">
              <a:avLst/>
            </a:prstGeom>
            <a:noFill/>
          </p:spPr>
          <p:txBody>
            <a:bodyPr wrap="square" rtlCol="0">
              <a:spAutoFit/>
            </a:bodyPr>
            <a:lstStyle/>
            <a:p>
              <a:pPr algn="ctr">
                <a:lnSpc>
                  <a:spcPct val="90000"/>
                </a:lnSpc>
              </a:pPr>
              <a:r>
                <a:rPr lang="sv-SE" sz="1400" dirty="0"/>
                <a:t>}</a:t>
              </a:r>
            </a:p>
          </p:txBody>
        </p:sp>
      </p:grpSp>
    </p:spTree>
    <p:extLst>
      <p:ext uri="{BB962C8B-B14F-4D97-AF65-F5344CB8AC3E}">
        <p14:creationId xmlns:p14="http://schemas.microsoft.com/office/powerpoint/2010/main" val="255880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85572523"/>
              </p:ext>
            </p:extLst>
          </p:nvPr>
        </p:nvGraphicFramePr>
        <p:xfrm>
          <a:off x="2566020" y="2060848"/>
          <a:ext cx="6971681" cy="2179048"/>
        </p:xfrm>
        <a:graphic>
          <a:graphicData uri="http://schemas.openxmlformats.org/drawingml/2006/table">
            <a:tbl>
              <a:tblPr firstRow="1" bandRow="1">
                <a:solidFill>
                  <a:srgbClr val="000000">
                    <a:alpha val="29020"/>
                  </a:srgbClr>
                </a:solidFill>
                <a:tableStyleId>{8EC20E35-A176-4012-BC5E-935CFFF8708E}</a:tableStyleId>
              </a:tblPr>
              <a:tblGrid>
                <a:gridCol w="3508064">
                  <a:extLst>
                    <a:ext uri="{9D8B030D-6E8A-4147-A177-3AD203B41FA5}">
                      <a16:colId xmlns:a16="http://schemas.microsoft.com/office/drawing/2014/main" val="1862692940"/>
                    </a:ext>
                  </a:extLst>
                </a:gridCol>
                <a:gridCol w="3463617">
                  <a:extLst>
                    <a:ext uri="{9D8B030D-6E8A-4147-A177-3AD203B41FA5}">
                      <a16:colId xmlns:a16="http://schemas.microsoft.com/office/drawing/2014/main" val="1391075481"/>
                    </a:ext>
                  </a:extLst>
                </a:gridCol>
              </a:tblGrid>
              <a:tr h="538644">
                <a:tc>
                  <a:txBody>
                    <a:bodyPr/>
                    <a:lstStyle/>
                    <a:p>
                      <a:r>
                        <a:rPr lang="sv-SE" sz="2700" dirty="0" smtClean="0">
                          <a:solidFill>
                            <a:schemeClr val="accent2"/>
                          </a:solidFill>
                        </a:rPr>
                        <a:t>Date</a:t>
                      </a:r>
                      <a:endParaRPr lang="sv-SE" sz="2700" dirty="0">
                        <a:solidFill>
                          <a:schemeClr val="accent2"/>
                        </a:solidFill>
                      </a:endParaRPr>
                    </a:p>
                  </a:txBody>
                  <a:tcPr marL="133282" marR="133282" marT="66641" marB="66641">
                    <a:solidFill>
                      <a:srgbClr val="000000">
                        <a:alpha val="9020"/>
                      </a:srgbClr>
                    </a:solidFill>
                  </a:tcPr>
                </a:tc>
                <a:tc>
                  <a:txBody>
                    <a:bodyPr/>
                    <a:lstStyle/>
                    <a:p>
                      <a:r>
                        <a:rPr lang="sv-SE" sz="2700" dirty="0" smtClean="0">
                          <a:solidFill>
                            <a:schemeClr val="accent2"/>
                          </a:solidFill>
                        </a:rPr>
                        <a:t>Topic</a:t>
                      </a:r>
                      <a:endParaRPr lang="sv-SE" sz="2700" dirty="0">
                        <a:solidFill>
                          <a:schemeClr val="accent2"/>
                        </a:solidFill>
                      </a:endParaRPr>
                    </a:p>
                  </a:txBody>
                  <a:tcPr marL="133282" marR="133282" marT="66641" marB="66641">
                    <a:solidFill>
                      <a:srgbClr val="000000">
                        <a:alpha val="9020"/>
                      </a:srgbClr>
                    </a:solidFill>
                  </a:tcPr>
                </a:tc>
                <a:extLst>
                  <a:ext uri="{0D108BD9-81ED-4DB2-BD59-A6C34878D82A}">
                    <a16:rowId xmlns:a16="http://schemas.microsoft.com/office/drawing/2014/main" val="4058259908"/>
                  </a:ext>
                </a:extLst>
              </a:tr>
              <a:tr h="540532">
                <a:tc>
                  <a:txBody>
                    <a:bodyPr/>
                    <a:lstStyle/>
                    <a:p>
                      <a:r>
                        <a:rPr lang="sv-SE" sz="2700" dirty="0" smtClean="0">
                          <a:solidFill>
                            <a:schemeClr val="tx1"/>
                          </a:solidFill>
                        </a:rPr>
                        <a:t>September</a:t>
                      </a:r>
                      <a:r>
                        <a:rPr lang="sv-SE" sz="2700" baseline="0" dirty="0" smtClean="0">
                          <a:solidFill>
                            <a:schemeClr val="tx1"/>
                          </a:solidFill>
                        </a:rPr>
                        <a:t> 13</a:t>
                      </a:r>
                      <a:endParaRPr lang="sv-SE" sz="2700" dirty="0">
                        <a:solidFill>
                          <a:schemeClr val="tx1"/>
                        </a:solidFill>
                      </a:endParaRPr>
                    </a:p>
                  </a:txBody>
                  <a:tcPr marL="133282" marR="133282" marT="66641" marB="66641">
                    <a:solidFill>
                      <a:srgbClr val="000000">
                        <a:alpha val="9020"/>
                      </a:srgbClr>
                    </a:solidFill>
                  </a:tcPr>
                </a:tc>
                <a:tc>
                  <a:txBody>
                    <a:bodyPr/>
                    <a:lstStyle/>
                    <a:p>
                      <a:r>
                        <a:rPr lang="sv-SE" sz="2700" dirty="0" smtClean="0">
                          <a:solidFill>
                            <a:schemeClr val="tx1"/>
                          </a:solidFill>
                        </a:rPr>
                        <a:t>React</a:t>
                      </a:r>
                      <a:endParaRPr lang="sv-SE" sz="2700" dirty="0">
                        <a:solidFill>
                          <a:schemeClr val="tx1"/>
                        </a:solidFill>
                      </a:endParaRPr>
                    </a:p>
                  </a:txBody>
                  <a:tcPr marL="133282" marR="133282" marT="66641" marB="66641">
                    <a:solidFill>
                      <a:srgbClr val="000000">
                        <a:alpha val="9020"/>
                      </a:srgbClr>
                    </a:solidFill>
                  </a:tcPr>
                </a:tc>
                <a:extLst>
                  <a:ext uri="{0D108BD9-81ED-4DB2-BD59-A6C34878D82A}">
                    <a16:rowId xmlns:a16="http://schemas.microsoft.com/office/drawing/2014/main" val="3699621230"/>
                  </a:ext>
                </a:extLst>
              </a:tr>
              <a:tr h="540532">
                <a:tc>
                  <a:txBody>
                    <a:bodyPr/>
                    <a:lstStyle/>
                    <a:p>
                      <a:r>
                        <a:rPr lang="sv-SE" sz="2700" dirty="0" smtClean="0">
                          <a:solidFill>
                            <a:schemeClr val="tx1"/>
                          </a:solidFill>
                        </a:rPr>
                        <a:t>September 20</a:t>
                      </a:r>
                      <a:endParaRPr lang="sv-SE" sz="2700" dirty="0">
                        <a:solidFill>
                          <a:schemeClr val="tx1"/>
                        </a:solidFill>
                      </a:endParaRPr>
                    </a:p>
                  </a:txBody>
                  <a:tcPr marL="133282" marR="133282" marT="66641" marB="66641">
                    <a:solidFill>
                      <a:srgbClr val="000000">
                        <a:alpha val="9020"/>
                      </a:srgbClr>
                    </a:solidFill>
                  </a:tcPr>
                </a:tc>
                <a:tc>
                  <a:txBody>
                    <a:bodyPr/>
                    <a:lstStyle/>
                    <a:p>
                      <a:r>
                        <a:rPr lang="sv-SE" sz="2700" dirty="0" smtClean="0">
                          <a:solidFill>
                            <a:schemeClr val="tx1"/>
                          </a:solidFill>
                        </a:rPr>
                        <a:t>React Native</a:t>
                      </a:r>
                      <a:endParaRPr lang="sv-SE" sz="2700" dirty="0">
                        <a:solidFill>
                          <a:schemeClr val="tx1"/>
                        </a:solidFill>
                      </a:endParaRPr>
                    </a:p>
                  </a:txBody>
                  <a:tcPr marL="133282" marR="133282" marT="66641" marB="66641">
                    <a:solidFill>
                      <a:srgbClr val="000000">
                        <a:alpha val="9020"/>
                      </a:srgbClr>
                    </a:solidFill>
                  </a:tcPr>
                </a:tc>
                <a:extLst>
                  <a:ext uri="{0D108BD9-81ED-4DB2-BD59-A6C34878D82A}">
                    <a16:rowId xmlns:a16="http://schemas.microsoft.com/office/drawing/2014/main" val="3304920705"/>
                  </a:ext>
                </a:extLst>
              </a:tr>
              <a:tr h="540532">
                <a:tc>
                  <a:txBody>
                    <a:bodyPr/>
                    <a:lstStyle/>
                    <a:p>
                      <a:r>
                        <a:rPr lang="sv-SE" sz="2700" dirty="0" smtClean="0">
                          <a:solidFill>
                            <a:schemeClr val="tx1"/>
                          </a:solidFill>
                        </a:rPr>
                        <a:t>September 27</a:t>
                      </a:r>
                      <a:endParaRPr lang="sv-SE" sz="2700" dirty="0">
                        <a:solidFill>
                          <a:schemeClr val="tx1"/>
                        </a:solidFill>
                      </a:endParaRPr>
                    </a:p>
                  </a:txBody>
                  <a:tcPr marL="133282" marR="133282" marT="66641" marB="66641">
                    <a:solidFill>
                      <a:srgbClr val="000000">
                        <a:alpha val="9020"/>
                      </a:srgbClr>
                    </a:solidFill>
                  </a:tcPr>
                </a:tc>
                <a:tc>
                  <a:txBody>
                    <a:bodyPr/>
                    <a:lstStyle/>
                    <a:p>
                      <a:r>
                        <a:rPr lang="sv-SE" sz="2700" dirty="0" smtClean="0">
                          <a:solidFill>
                            <a:schemeClr val="tx1"/>
                          </a:solidFill>
                        </a:rPr>
                        <a:t>Redux</a:t>
                      </a:r>
                      <a:endParaRPr lang="sv-SE" sz="2700" dirty="0">
                        <a:solidFill>
                          <a:schemeClr val="tx1"/>
                        </a:solidFill>
                      </a:endParaRPr>
                    </a:p>
                  </a:txBody>
                  <a:tcPr marL="133282" marR="133282" marT="66641" marB="66641">
                    <a:solidFill>
                      <a:srgbClr val="000000">
                        <a:alpha val="9020"/>
                      </a:srgbClr>
                    </a:solidFill>
                  </a:tcPr>
                </a:tc>
                <a:extLst>
                  <a:ext uri="{0D108BD9-81ED-4DB2-BD59-A6C34878D82A}">
                    <a16:rowId xmlns:a16="http://schemas.microsoft.com/office/drawing/2014/main" val="4273846797"/>
                  </a:ext>
                </a:extLst>
              </a:tr>
            </a:tbl>
          </a:graphicData>
        </a:graphic>
      </p:graphicFrame>
    </p:spTree>
    <p:extLst>
      <p:ext uri="{BB962C8B-B14F-4D97-AF65-F5344CB8AC3E}">
        <p14:creationId xmlns:p14="http://schemas.microsoft.com/office/powerpoint/2010/main" val="10725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50279" y="2060848"/>
            <a:ext cx="5832647" cy="1323439"/>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const </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myPosts = [{</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url</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"http://mymail.se#xyz"</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title</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got mail!"</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sv-SE" altLang="sv-SE" sz="10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className</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="post-main"</a:t>
            </a: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&lt;img </a:t>
            </a:r>
            <a:r>
              <a:rPr kumimoji="0" lang="sv-SE" altLang="sv-SE" sz="10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src</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="images/my-pic.png"</a:t>
            </a: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&lt;ListOfPosts </a:t>
            </a:r>
            <a:r>
              <a:rPr kumimoji="0" lang="sv-SE" altLang="sv-SE" sz="10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posts</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{myPosts}</a:t>
            </a: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&lt;/div&gt;</a:t>
            </a:r>
            <a:br>
              <a:rPr kumimoji="0" lang="sv-SE" altLang="sv-SE" sz="10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
        <p:nvSpPr>
          <p:cNvPr id="5" name="Title 4"/>
          <p:cNvSpPr>
            <a:spLocks noGrp="1"/>
          </p:cNvSpPr>
          <p:nvPr>
            <p:ph type="title"/>
          </p:nvPr>
        </p:nvSpPr>
        <p:spPr/>
        <p:txBody>
          <a:bodyPr/>
          <a:lstStyle/>
          <a:p>
            <a:r>
              <a:rPr lang="en-US" dirty="0"/>
              <a:t>Components </a:t>
            </a:r>
            <a:r>
              <a:rPr lang="en-US" dirty="0" smtClean="0"/>
              <a:t>are </a:t>
            </a:r>
            <a:r>
              <a:rPr lang="en-US" dirty="0" err="1" smtClean="0"/>
              <a:t>composable</a:t>
            </a:r>
            <a:endParaRPr lang="en-US" dirty="0"/>
          </a:p>
        </p:txBody>
      </p:sp>
      <p:sp>
        <p:nvSpPr>
          <p:cNvPr id="8" name="Rectangle 7"/>
          <p:cNvSpPr/>
          <p:nvPr/>
        </p:nvSpPr>
        <p:spPr>
          <a:xfrm>
            <a:off x="1520189" y="3789040"/>
            <a:ext cx="6092825" cy="2031325"/>
          </a:xfrm>
          <a:prstGeom prst="rect">
            <a:avLst/>
          </a:prstGeom>
        </p:spPr>
        <p:txBody>
          <a:bodyPr>
            <a:spAutoFit/>
          </a:bodyPr>
          <a:lstStyle/>
          <a:p>
            <a:r>
              <a:rPr lang="sv-SE" dirty="0"/>
              <a:t>When an element type </a:t>
            </a:r>
            <a:r>
              <a:rPr lang="sv-SE" dirty="0">
                <a:solidFill>
                  <a:schemeClr val="accent2"/>
                </a:solidFill>
              </a:rPr>
              <a:t>starts with a lowercase </a:t>
            </a:r>
            <a:r>
              <a:rPr lang="sv-SE" dirty="0"/>
              <a:t>letter, it refers to a built-in component like </a:t>
            </a:r>
            <a:r>
              <a:rPr lang="sv-SE" dirty="0">
                <a:solidFill>
                  <a:schemeClr val="accent2"/>
                </a:solidFill>
              </a:rPr>
              <a:t>&lt;div&gt; </a:t>
            </a:r>
            <a:r>
              <a:rPr lang="sv-SE" dirty="0"/>
              <a:t>or </a:t>
            </a:r>
            <a:r>
              <a:rPr lang="sv-SE" dirty="0" smtClean="0">
                <a:solidFill>
                  <a:schemeClr val="accent2"/>
                </a:solidFill>
              </a:rPr>
              <a:t>&lt;img&gt; </a:t>
            </a:r>
            <a:r>
              <a:rPr lang="sv-SE" dirty="0"/>
              <a:t>and results in a string </a:t>
            </a:r>
            <a:r>
              <a:rPr lang="sv-SE" dirty="0">
                <a:solidFill>
                  <a:schemeClr val="accent2"/>
                </a:solidFill>
              </a:rPr>
              <a:t>'div'</a:t>
            </a:r>
            <a:r>
              <a:rPr lang="sv-SE" dirty="0"/>
              <a:t> or </a:t>
            </a:r>
            <a:r>
              <a:rPr lang="sv-SE" dirty="0" smtClean="0">
                <a:solidFill>
                  <a:schemeClr val="accent2"/>
                </a:solidFill>
              </a:rPr>
              <a:t>img'</a:t>
            </a:r>
            <a:r>
              <a:rPr lang="sv-SE" dirty="0" smtClean="0"/>
              <a:t> </a:t>
            </a:r>
            <a:r>
              <a:rPr lang="sv-SE" dirty="0"/>
              <a:t>passed to </a:t>
            </a:r>
            <a:r>
              <a:rPr lang="sv-SE" dirty="0">
                <a:solidFill>
                  <a:schemeClr val="accent2"/>
                </a:solidFill>
              </a:rPr>
              <a:t>React.createElement</a:t>
            </a:r>
            <a:r>
              <a:rPr lang="sv-SE" dirty="0" smtClean="0"/>
              <a:t>.</a:t>
            </a:r>
          </a:p>
          <a:p>
            <a:endParaRPr lang="sv-SE" dirty="0"/>
          </a:p>
          <a:p>
            <a:r>
              <a:rPr lang="sv-SE" dirty="0" smtClean="0"/>
              <a:t>Types </a:t>
            </a:r>
            <a:r>
              <a:rPr lang="sv-SE" dirty="0"/>
              <a:t>that </a:t>
            </a:r>
            <a:r>
              <a:rPr lang="sv-SE" dirty="0">
                <a:solidFill>
                  <a:schemeClr val="accent2"/>
                </a:solidFill>
              </a:rPr>
              <a:t>start with a capital letter </a:t>
            </a:r>
            <a:r>
              <a:rPr lang="sv-SE" dirty="0"/>
              <a:t>like </a:t>
            </a:r>
            <a:r>
              <a:rPr lang="sv-SE" dirty="0">
                <a:solidFill>
                  <a:schemeClr val="accent2"/>
                </a:solidFill>
              </a:rPr>
              <a:t>&lt;ListOfPosts /&gt; </a:t>
            </a:r>
            <a:r>
              <a:rPr lang="sv-SE" dirty="0"/>
              <a:t>compile to </a:t>
            </a:r>
            <a:r>
              <a:rPr lang="sv-SE" dirty="0">
                <a:solidFill>
                  <a:schemeClr val="accent2"/>
                </a:solidFill>
              </a:rPr>
              <a:t>React.createElement(ListOfPosts)</a:t>
            </a:r>
            <a:r>
              <a:rPr lang="sv-SE" dirty="0"/>
              <a:t> and correspond to a component defined or imported in your JavaScript file.</a:t>
            </a:r>
          </a:p>
        </p:txBody>
      </p:sp>
    </p:spTree>
    <p:extLst>
      <p:ext uri="{BB962C8B-B14F-4D97-AF65-F5344CB8AC3E}">
        <p14:creationId xmlns:p14="http://schemas.microsoft.com/office/powerpoint/2010/main" val="15024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844" y="764704"/>
            <a:ext cx="9433048" cy="1200329"/>
          </a:xfrm>
          <a:prstGeom prst="rect">
            <a:avLst/>
          </a:prstGeom>
        </p:spPr>
        <p:txBody>
          <a:bodyPr wrap="square">
            <a:spAutoFit/>
          </a:bodyPr>
          <a:lstStyle/>
          <a:p>
            <a:r>
              <a:rPr lang="sv-SE" dirty="0"/>
              <a:t>Since JSX isn't (yet) a part of the language, some kind of </a:t>
            </a:r>
            <a:r>
              <a:rPr lang="sv-SE" dirty="0">
                <a:solidFill>
                  <a:schemeClr val="accent2"/>
                </a:solidFill>
              </a:rPr>
              <a:t>transpilation</a:t>
            </a:r>
            <a:r>
              <a:rPr lang="sv-SE" dirty="0"/>
              <a:t> must occur.</a:t>
            </a:r>
          </a:p>
          <a:p>
            <a:endParaRPr lang="sv-SE" dirty="0"/>
          </a:p>
          <a:p>
            <a:r>
              <a:rPr lang="sv-SE" dirty="0"/>
              <a:t>Old Browsers has not full support for JSX or ES6 </a:t>
            </a:r>
            <a:r>
              <a:rPr lang="sv-SE" dirty="0" smtClean="0"/>
              <a:t>(JavaScript </a:t>
            </a:r>
            <a:r>
              <a:rPr lang="sv-SE" dirty="0"/>
              <a:t>2016), so we are using </a:t>
            </a:r>
            <a:r>
              <a:rPr lang="sv-SE" dirty="0">
                <a:solidFill>
                  <a:schemeClr val="accent2"/>
                </a:solidFill>
              </a:rPr>
              <a:t>Babel for transpiling to </a:t>
            </a:r>
            <a:r>
              <a:rPr lang="sv-SE" dirty="0" smtClean="0">
                <a:solidFill>
                  <a:schemeClr val="accent2"/>
                </a:solidFill>
              </a:rPr>
              <a:t>JavaScript </a:t>
            </a:r>
            <a:r>
              <a:rPr lang="sv-SE" dirty="0"/>
              <a:t>that old browsers understand.</a:t>
            </a:r>
          </a:p>
        </p:txBody>
      </p:sp>
      <p:pic>
        <p:nvPicPr>
          <p:cNvPr id="3" name="Picture 2"/>
          <p:cNvPicPr>
            <a:picLocks noChangeAspect="1"/>
          </p:cNvPicPr>
          <p:nvPr/>
        </p:nvPicPr>
        <p:blipFill>
          <a:blip r:embed="rId2"/>
          <a:stretch>
            <a:fillRect/>
          </a:stretch>
        </p:blipFill>
        <p:spPr>
          <a:xfrm>
            <a:off x="1053852" y="2204864"/>
            <a:ext cx="10153128" cy="2744708"/>
          </a:xfrm>
          <a:prstGeom prst="rect">
            <a:avLst/>
          </a:prstGeom>
          <a:ln>
            <a:solidFill>
              <a:srgbClr val="57BCE5"/>
            </a:solidFill>
          </a:ln>
        </p:spPr>
      </p:pic>
      <p:sp>
        <p:nvSpPr>
          <p:cNvPr id="4" name="Rectangle 3"/>
          <p:cNvSpPr/>
          <p:nvPr/>
        </p:nvSpPr>
        <p:spPr>
          <a:xfrm>
            <a:off x="981844" y="5589240"/>
            <a:ext cx="9433048" cy="646331"/>
          </a:xfrm>
          <a:prstGeom prst="rect">
            <a:avLst/>
          </a:prstGeom>
        </p:spPr>
        <p:txBody>
          <a:bodyPr wrap="square">
            <a:spAutoFit/>
          </a:bodyPr>
          <a:lstStyle/>
          <a:p>
            <a:r>
              <a:rPr lang="sv-SE" dirty="0"/>
              <a:t>Babel was setup in the project you created in the prerequisites, it will transpile your code automatically for you.</a:t>
            </a:r>
          </a:p>
        </p:txBody>
      </p:sp>
      <p:pic>
        <p:nvPicPr>
          <p:cNvPr id="7170" name="Picture 2" descr="Bildresultat fÃ¶r chalk exclamation mark"/>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1237" t="12737" r="45453" b="14813"/>
          <a:stretch/>
        </p:blipFill>
        <p:spPr bwMode="auto">
          <a:xfrm>
            <a:off x="770516" y="5587498"/>
            <a:ext cx="211328" cy="64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UI</a:t>
            </a:r>
            <a:endParaRPr lang="sv-SE" dirty="0"/>
          </a:p>
        </p:txBody>
      </p:sp>
      <p:sp>
        <p:nvSpPr>
          <p:cNvPr id="4" name="Rectangle 3"/>
          <p:cNvSpPr/>
          <p:nvPr/>
        </p:nvSpPr>
        <p:spPr>
          <a:xfrm>
            <a:off x="1540651" y="1844824"/>
            <a:ext cx="5777898" cy="646331"/>
          </a:xfrm>
          <a:prstGeom prst="rect">
            <a:avLst/>
          </a:prstGeom>
        </p:spPr>
        <p:txBody>
          <a:bodyPr wrap="square">
            <a:spAutoFit/>
          </a:bodyPr>
          <a:lstStyle/>
          <a:p>
            <a:r>
              <a:rPr lang="sv-SE" dirty="0"/>
              <a:t>Let's </a:t>
            </a:r>
            <a:r>
              <a:rPr lang="sv-SE" dirty="0" smtClean="0"/>
              <a:t>return back to </a:t>
            </a:r>
            <a:r>
              <a:rPr lang="sv-SE" dirty="0"/>
              <a:t>the </a:t>
            </a:r>
            <a:r>
              <a:rPr lang="sv-SE" dirty="0">
                <a:solidFill>
                  <a:schemeClr val="accent2"/>
                </a:solidFill>
              </a:rPr>
              <a:t>problem of updating our UI whenever data changes</a:t>
            </a:r>
            <a:r>
              <a:rPr lang="sv-SE" dirty="0" smtClean="0"/>
              <a:t>.</a:t>
            </a:r>
            <a:endParaRPr lang="sv-SE" dirty="0"/>
          </a:p>
        </p:txBody>
      </p:sp>
      <p:sp>
        <p:nvSpPr>
          <p:cNvPr id="3" name="Rectangle 2"/>
          <p:cNvSpPr/>
          <p:nvPr/>
        </p:nvSpPr>
        <p:spPr>
          <a:xfrm>
            <a:off x="1518185" y="4869160"/>
            <a:ext cx="6092825" cy="923330"/>
          </a:xfrm>
          <a:prstGeom prst="rect">
            <a:avLst/>
          </a:prstGeom>
        </p:spPr>
        <p:txBody>
          <a:bodyPr>
            <a:spAutoFit/>
          </a:bodyPr>
          <a:lstStyle/>
          <a:p>
            <a:r>
              <a:rPr lang="sv-SE" dirty="0"/>
              <a:t>React instead takes a super-simple, </a:t>
            </a:r>
            <a:r>
              <a:rPr lang="sv-SE" dirty="0">
                <a:solidFill>
                  <a:schemeClr val="accent2"/>
                </a:solidFill>
              </a:rPr>
              <a:t>brute</a:t>
            </a:r>
            <a:r>
              <a:rPr lang="sv-SE" dirty="0"/>
              <a:t> force approach; it </a:t>
            </a:r>
            <a:r>
              <a:rPr lang="sv-SE" dirty="0">
                <a:solidFill>
                  <a:schemeClr val="accent2"/>
                </a:solidFill>
              </a:rPr>
              <a:t>rerenders everything on every data update</a:t>
            </a:r>
            <a:r>
              <a:rPr lang="sv-SE" dirty="0"/>
              <a:t>, using the same function for the initial render and every subsequent update.</a:t>
            </a:r>
          </a:p>
        </p:txBody>
      </p:sp>
      <p:sp>
        <p:nvSpPr>
          <p:cNvPr id="5" name="Rectangle 4"/>
          <p:cNvSpPr/>
          <p:nvPr/>
        </p:nvSpPr>
        <p:spPr>
          <a:xfrm>
            <a:off x="1540651" y="3140968"/>
            <a:ext cx="6092825" cy="923330"/>
          </a:xfrm>
          <a:prstGeom prst="rect">
            <a:avLst/>
          </a:prstGeom>
        </p:spPr>
        <p:txBody>
          <a:bodyPr>
            <a:spAutoFit/>
          </a:bodyPr>
          <a:lstStyle/>
          <a:p>
            <a:r>
              <a:rPr lang="sv-SE" dirty="0"/>
              <a:t>Handlebars doesn't solve this problem at all, it just provides the initial DOM. In a dynamic app we need additional functionality to update the UI when something happens.</a:t>
            </a:r>
          </a:p>
        </p:txBody>
      </p:sp>
      <p:pic>
        <p:nvPicPr>
          <p:cNvPr id="1028" name="Picture 4" descr="Relaterad 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12" y="2276872"/>
            <a:ext cx="3213464" cy="321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4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UI</a:t>
            </a:r>
            <a:endParaRPr lang="sv-SE" dirty="0"/>
          </a:p>
        </p:txBody>
      </p:sp>
      <p:sp>
        <p:nvSpPr>
          <p:cNvPr id="3" name="Rectangle 2"/>
          <p:cNvSpPr/>
          <p:nvPr/>
        </p:nvSpPr>
        <p:spPr>
          <a:xfrm>
            <a:off x="1523114" y="1844824"/>
            <a:ext cx="7539699" cy="646331"/>
          </a:xfrm>
          <a:prstGeom prst="rect">
            <a:avLst/>
          </a:prstGeom>
        </p:spPr>
        <p:txBody>
          <a:bodyPr wrap="square">
            <a:spAutoFit/>
          </a:bodyPr>
          <a:lstStyle/>
          <a:p>
            <a:r>
              <a:rPr lang="sv-SE" dirty="0"/>
              <a:t>But doesn't this give us headaches like performance issues and loss off scroll positions, and other things?</a:t>
            </a:r>
          </a:p>
        </p:txBody>
      </p:sp>
      <p:sp>
        <p:nvSpPr>
          <p:cNvPr id="5" name="Rectangle 4"/>
          <p:cNvSpPr/>
          <p:nvPr/>
        </p:nvSpPr>
        <p:spPr>
          <a:xfrm>
            <a:off x="1539951" y="2636912"/>
            <a:ext cx="7592314" cy="646331"/>
          </a:xfrm>
          <a:prstGeom prst="rect">
            <a:avLst/>
          </a:prstGeom>
        </p:spPr>
        <p:txBody>
          <a:bodyPr wrap="square">
            <a:spAutoFit/>
          </a:bodyPr>
          <a:lstStyle/>
          <a:p>
            <a:r>
              <a:rPr lang="sv-SE" dirty="0"/>
              <a:t>The answer is: </a:t>
            </a:r>
            <a:r>
              <a:rPr lang="sv-SE" dirty="0" smtClean="0"/>
              <a:t>No, because we </a:t>
            </a:r>
            <a:r>
              <a:rPr lang="sv-SE" dirty="0"/>
              <a:t>lied before, </a:t>
            </a:r>
            <a:r>
              <a:rPr lang="sv-SE" dirty="0">
                <a:solidFill>
                  <a:schemeClr val="accent2"/>
                </a:solidFill>
              </a:rPr>
              <a:t>a</a:t>
            </a:r>
            <a:r>
              <a:rPr lang="sv-SE" dirty="0"/>
              <a:t> </a:t>
            </a:r>
            <a:r>
              <a:rPr lang="sv-SE" dirty="0">
                <a:solidFill>
                  <a:schemeClr val="accent2"/>
                </a:solidFill>
              </a:rPr>
              <a:t>React component doesn't</a:t>
            </a:r>
            <a:r>
              <a:rPr lang="sv-SE" dirty="0"/>
              <a:t> </a:t>
            </a:r>
            <a:r>
              <a:rPr lang="sv-SE" dirty="0">
                <a:solidFill>
                  <a:schemeClr val="accent2"/>
                </a:solidFill>
              </a:rPr>
              <a:t>output</a:t>
            </a:r>
            <a:r>
              <a:rPr lang="sv-SE" dirty="0"/>
              <a:t> </a:t>
            </a:r>
            <a:r>
              <a:rPr lang="sv-SE" dirty="0">
                <a:solidFill>
                  <a:schemeClr val="accent2"/>
                </a:solidFill>
              </a:rPr>
              <a:t>DOM</a:t>
            </a:r>
            <a:r>
              <a:rPr lang="sv-SE" dirty="0"/>
              <a:t>, but </a:t>
            </a:r>
            <a:r>
              <a:rPr lang="sv-SE" dirty="0">
                <a:solidFill>
                  <a:schemeClr val="accent2"/>
                </a:solidFill>
              </a:rPr>
              <a:t>a virtual DOM</a:t>
            </a:r>
            <a:r>
              <a:rPr lang="sv-SE" dirty="0"/>
              <a:t>.</a:t>
            </a:r>
          </a:p>
        </p:txBody>
      </p:sp>
      <p:grpSp>
        <p:nvGrpSpPr>
          <p:cNvPr id="6" name="Group 5"/>
          <p:cNvGrpSpPr/>
          <p:nvPr/>
        </p:nvGrpSpPr>
        <p:grpSpPr>
          <a:xfrm>
            <a:off x="2484651" y="3909581"/>
            <a:ext cx="5616624" cy="728352"/>
            <a:chOff x="5070594" y="4544084"/>
            <a:chExt cx="5616624" cy="728352"/>
          </a:xfrm>
        </p:grpSpPr>
        <p:sp>
          <p:nvSpPr>
            <p:cNvPr id="7" name="Oval 6"/>
            <p:cNvSpPr/>
            <p:nvPr/>
          </p:nvSpPr>
          <p:spPr>
            <a:xfrm>
              <a:off x="5070594" y="4567280"/>
              <a:ext cx="1656184" cy="68196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Props</a:t>
              </a:r>
            </a:p>
          </p:txBody>
        </p:sp>
        <p:sp>
          <p:nvSpPr>
            <p:cNvPr id="8" name="Oval 7"/>
            <p:cNvSpPr/>
            <p:nvPr/>
          </p:nvSpPr>
          <p:spPr>
            <a:xfrm>
              <a:off x="9031034" y="4567280"/>
              <a:ext cx="1656184" cy="68196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Virtual DOM</a:t>
              </a:r>
            </a:p>
          </p:txBody>
        </p:sp>
        <p:sp>
          <p:nvSpPr>
            <p:cNvPr id="9" name="Rectangle 8"/>
            <p:cNvSpPr/>
            <p:nvPr/>
          </p:nvSpPr>
          <p:spPr>
            <a:xfrm>
              <a:off x="7174532" y="4544084"/>
              <a:ext cx="1408748" cy="72835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component</a:t>
              </a:r>
            </a:p>
          </p:txBody>
        </p:sp>
        <p:cxnSp>
          <p:nvCxnSpPr>
            <p:cNvPr id="10" name="Straight Arrow Connector 9"/>
            <p:cNvCxnSpPr>
              <a:stCxn id="7" idx="6"/>
              <a:endCxn id="9" idx="1"/>
            </p:cNvCxnSpPr>
            <p:nvPr/>
          </p:nvCxnSpPr>
          <p:spPr>
            <a:xfrm>
              <a:off x="6726778" y="4908260"/>
              <a:ext cx="44775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8" idx="2"/>
            </p:cNvCxnSpPr>
            <p:nvPr/>
          </p:nvCxnSpPr>
          <p:spPr>
            <a:xfrm>
              <a:off x="8583280" y="4908260"/>
              <a:ext cx="44775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22A4C2F-0318-4B53-B443-71AD8442D9E6}"/>
              </a:ext>
            </a:extLst>
          </p:cNvPr>
          <p:cNvSpPr txBox="1"/>
          <p:nvPr/>
        </p:nvSpPr>
        <p:spPr>
          <a:xfrm>
            <a:off x="1522349" y="5505429"/>
            <a:ext cx="7699126"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sv-SE" dirty="0"/>
              <a:t>The </a:t>
            </a:r>
            <a:r>
              <a:rPr lang="sv-SE" dirty="0" err="1">
                <a:solidFill>
                  <a:srgbClr val="F4D968"/>
                </a:solidFill>
              </a:rPr>
              <a:t>virtual</a:t>
            </a:r>
            <a:r>
              <a:rPr lang="sv-SE" dirty="0">
                <a:solidFill>
                  <a:srgbClr val="F4D968"/>
                </a:solidFill>
              </a:rPr>
              <a:t> DOM </a:t>
            </a:r>
            <a:r>
              <a:rPr lang="sv-SE" dirty="0"/>
              <a:t>is </a:t>
            </a:r>
            <a:r>
              <a:rPr lang="sv-SE" dirty="0" err="1"/>
              <a:t>simply</a:t>
            </a:r>
            <a:r>
              <a:rPr lang="sv-SE" dirty="0"/>
              <a:t> a </a:t>
            </a:r>
            <a:r>
              <a:rPr lang="sv-SE" dirty="0">
                <a:solidFill>
                  <a:srgbClr val="F4D968"/>
                </a:solidFill>
              </a:rPr>
              <a:t>JavaScript representation </a:t>
            </a:r>
            <a:r>
              <a:rPr lang="sv-SE" dirty="0" err="1"/>
              <a:t>of</a:t>
            </a:r>
            <a:r>
              <a:rPr lang="sv-SE" dirty="0"/>
              <a:t> a DOM </a:t>
            </a:r>
            <a:r>
              <a:rPr lang="sv-SE" dirty="0" err="1"/>
              <a:t>structure</a:t>
            </a:r>
            <a:r>
              <a:rPr lang="sv-SE" dirty="0" smtClean="0"/>
              <a:t>.</a:t>
            </a:r>
            <a:endParaRPr lang="en-US" dirty="0"/>
          </a:p>
        </p:txBody>
      </p:sp>
    </p:spTree>
    <p:extLst>
      <p:ext uri="{BB962C8B-B14F-4D97-AF65-F5344CB8AC3E}">
        <p14:creationId xmlns:p14="http://schemas.microsoft.com/office/powerpoint/2010/main" val="69802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6882" y="1855925"/>
            <a:ext cx="7869898" cy="1754326"/>
          </a:xfrm>
          <a:prstGeom prst="rect">
            <a:avLst/>
          </a:prstGeom>
        </p:spPr>
        <p:txBody>
          <a:bodyPr wrap="square" anchor="t">
            <a:spAutoFit/>
          </a:bodyPr>
          <a:lstStyle/>
          <a:p>
            <a:r>
              <a:rPr lang="sv-SE" dirty="0"/>
              <a:t>The point of the virtual DOM is that it allows React to </a:t>
            </a:r>
            <a:r>
              <a:rPr lang="sv-SE" dirty="0">
                <a:solidFill>
                  <a:schemeClr val="accent2"/>
                </a:solidFill>
              </a:rPr>
              <a:t>compare</a:t>
            </a:r>
            <a:r>
              <a:rPr lang="sv-SE" dirty="0"/>
              <a:t> </a:t>
            </a:r>
            <a:r>
              <a:rPr lang="sv-SE" dirty="0">
                <a:solidFill>
                  <a:schemeClr val="accent2"/>
                </a:solidFill>
              </a:rPr>
              <a:t>new output </a:t>
            </a:r>
            <a:r>
              <a:rPr lang="sv-SE" dirty="0"/>
              <a:t>with the </a:t>
            </a:r>
            <a:r>
              <a:rPr lang="sv-SE" dirty="0">
                <a:solidFill>
                  <a:schemeClr val="accent2"/>
                </a:solidFill>
              </a:rPr>
              <a:t>previous output</a:t>
            </a:r>
            <a:r>
              <a:rPr lang="sv-SE" dirty="0"/>
              <a:t>, and </a:t>
            </a:r>
            <a:r>
              <a:rPr lang="sv-SE" dirty="0">
                <a:solidFill>
                  <a:schemeClr val="accent2"/>
                </a:solidFill>
              </a:rPr>
              <a:t>figure out what changes needs to be made </a:t>
            </a:r>
            <a:r>
              <a:rPr lang="sv-SE" dirty="0"/>
              <a:t>to the actual DOM.</a:t>
            </a:r>
            <a:endParaRPr lang="en-US" dirty="0"/>
          </a:p>
          <a:p>
            <a:endParaRPr lang="sv-SE" dirty="0"/>
          </a:p>
          <a:p>
            <a:r>
              <a:rPr lang="sv-SE" dirty="0"/>
              <a:t>Only those changes are actually made, so the complete rerender is just conceptual.</a:t>
            </a:r>
          </a:p>
        </p:txBody>
      </p:sp>
      <p:sp>
        <p:nvSpPr>
          <p:cNvPr id="2" name="Title 1"/>
          <p:cNvSpPr>
            <a:spLocks noGrp="1"/>
          </p:cNvSpPr>
          <p:nvPr>
            <p:ph type="title"/>
          </p:nvPr>
        </p:nvSpPr>
        <p:spPr/>
        <p:txBody>
          <a:bodyPr/>
          <a:lstStyle/>
          <a:p>
            <a:r>
              <a:rPr lang="en-US" dirty="0"/>
              <a:t>Updating the UI</a:t>
            </a:r>
            <a:endParaRPr lang="sv-SE" dirty="0"/>
          </a:p>
        </p:txBody>
      </p:sp>
      <p:grpSp>
        <p:nvGrpSpPr>
          <p:cNvPr id="6" name="Group 5"/>
          <p:cNvGrpSpPr/>
          <p:nvPr/>
        </p:nvGrpSpPr>
        <p:grpSpPr>
          <a:xfrm>
            <a:off x="878943" y="4980712"/>
            <a:ext cx="5616624" cy="728352"/>
            <a:chOff x="5070594" y="4544084"/>
            <a:chExt cx="5616624" cy="728352"/>
          </a:xfrm>
        </p:grpSpPr>
        <p:sp>
          <p:nvSpPr>
            <p:cNvPr id="7" name="Oval 6"/>
            <p:cNvSpPr/>
            <p:nvPr/>
          </p:nvSpPr>
          <p:spPr>
            <a:xfrm>
              <a:off x="5070594" y="4567280"/>
              <a:ext cx="1656184" cy="68196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Props</a:t>
              </a:r>
            </a:p>
          </p:txBody>
        </p:sp>
        <p:sp>
          <p:nvSpPr>
            <p:cNvPr id="8" name="Oval 7"/>
            <p:cNvSpPr/>
            <p:nvPr/>
          </p:nvSpPr>
          <p:spPr>
            <a:xfrm>
              <a:off x="9031034" y="4567280"/>
              <a:ext cx="1656184" cy="681960"/>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virtual DOM</a:t>
              </a:r>
            </a:p>
          </p:txBody>
        </p:sp>
        <p:sp>
          <p:nvSpPr>
            <p:cNvPr id="9" name="Rectangle 8"/>
            <p:cNvSpPr/>
            <p:nvPr/>
          </p:nvSpPr>
          <p:spPr>
            <a:xfrm>
              <a:off x="7174532" y="4544084"/>
              <a:ext cx="1408748" cy="72835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component</a:t>
              </a:r>
            </a:p>
          </p:txBody>
        </p:sp>
        <p:cxnSp>
          <p:nvCxnSpPr>
            <p:cNvPr id="10" name="Straight Arrow Connector 9"/>
            <p:cNvCxnSpPr>
              <a:stCxn id="7" idx="6"/>
              <a:endCxn id="9" idx="1"/>
            </p:cNvCxnSpPr>
            <p:nvPr/>
          </p:nvCxnSpPr>
          <p:spPr>
            <a:xfrm>
              <a:off x="6726778" y="4908260"/>
              <a:ext cx="44775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8" idx="2"/>
            </p:cNvCxnSpPr>
            <p:nvPr/>
          </p:nvCxnSpPr>
          <p:spPr>
            <a:xfrm>
              <a:off x="8583280" y="4908260"/>
              <a:ext cx="44775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4767375" y="4011877"/>
            <a:ext cx="1835252" cy="755694"/>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prev virtual DOM</a:t>
            </a:r>
          </a:p>
        </p:txBody>
      </p:sp>
      <p:sp>
        <p:nvSpPr>
          <p:cNvPr id="14" name="Rectangle 13"/>
          <p:cNvSpPr/>
          <p:nvPr/>
        </p:nvSpPr>
        <p:spPr>
          <a:xfrm>
            <a:off x="7202723" y="4476656"/>
            <a:ext cx="1520753" cy="72008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React diffing engine</a:t>
            </a:r>
          </a:p>
        </p:txBody>
      </p:sp>
      <p:sp>
        <p:nvSpPr>
          <p:cNvPr id="15" name="Oval 14"/>
          <p:cNvSpPr/>
          <p:nvPr/>
        </p:nvSpPr>
        <p:spPr>
          <a:xfrm>
            <a:off x="9430632" y="4084167"/>
            <a:ext cx="1944216" cy="1505057"/>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Set of DOM update instructions</a:t>
            </a:r>
          </a:p>
        </p:txBody>
      </p:sp>
      <p:cxnSp>
        <p:nvCxnSpPr>
          <p:cNvPr id="17" name="Straight Arrow Connector 16"/>
          <p:cNvCxnSpPr>
            <a:cxnSpLocks/>
          </p:cNvCxnSpPr>
          <p:nvPr/>
        </p:nvCxnSpPr>
        <p:spPr>
          <a:xfrm>
            <a:off x="6602627" y="4389724"/>
            <a:ext cx="600096" cy="446972"/>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V="1">
            <a:off x="6495567" y="4836696"/>
            <a:ext cx="707156" cy="508192"/>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8723476" y="4836696"/>
            <a:ext cx="707156"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57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Getting in the mood for tutorial</a:t>
            </a:r>
            <a:endParaRPr lang="sv-SE" dirty="0"/>
          </a:p>
        </p:txBody>
      </p:sp>
      <p:sp>
        <p:nvSpPr>
          <p:cNvPr id="3" name="Content Placeholder 2"/>
          <p:cNvSpPr>
            <a:spLocks noGrp="1"/>
          </p:cNvSpPr>
          <p:nvPr>
            <p:ph idx="1"/>
          </p:nvPr>
        </p:nvSpPr>
        <p:spPr/>
        <p:txBody>
          <a:bodyPr/>
          <a:lstStyle/>
          <a:p>
            <a:r>
              <a:rPr lang="en-US" dirty="0"/>
              <a:t>The tutorial </a:t>
            </a:r>
            <a:r>
              <a:rPr lang="en-US" dirty="0">
                <a:solidFill>
                  <a:schemeClr val="accent2"/>
                </a:solidFill>
              </a:rPr>
              <a:t>will gradually introduce</a:t>
            </a:r>
            <a:r>
              <a:rPr lang="en-US" dirty="0"/>
              <a:t> React concepts and discuss them</a:t>
            </a:r>
            <a:r>
              <a:rPr lang="en-US" dirty="0" smtClean="0"/>
              <a:t>.</a:t>
            </a:r>
          </a:p>
          <a:p>
            <a:r>
              <a:rPr lang="en-US" dirty="0"/>
              <a:t>	</a:t>
            </a:r>
            <a:r>
              <a:rPr lang="en-US" dirty="0" smtClean="0"/>
              <a:t>Including the ones touched upon here</a:t>
            </a:r>
          </a:p>
          <a:p>
            <a:r>
              <a:rPr lang="en-US" dirty="0"/>
              <a:t>	</a:t>
            </a:r>
            <a:r>
              <a:rPr lang="en-US" dirty="0" smtClean="0"/>
              <a:t>And also new ones</a:t>
            </a:r>
          </a:p>
          <a:p>
            <a:endParaRPr lang="en-US" dirty="0" smtClean="0"/>
          </a:p>
          <a:p>
            <a:endParaRPr lang="en-US" dirty="0"/>
          </a:p>
          <a:p>
            <a:endParaRPr lang="en-US" dirty="0" smtClean="0"/>
          </a:p>
          <a:p>
            <a:r>
              <a:rPr lang="en-US" dirty="0" smtClean="0"/>
              <a:t>But before that, here are some things to be aware of…</a:t>
            </a:r>
            <a:endParaRPr lang="en-US" dirty="0"/>
          </a:p>
        </p:txBody>
      </p:sp>
    </p:spTree>
    <p:extLst>
      <p:ext uri="{BB962C8B-B14F-4D97-AF65-F5344CB8AC3E}">
        <p14:creationId xmlns:p14="http://schemas.microsoft.com/office/powerpoint/2010/main" val="58256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6F13-71AA-41EA-8E8E-C2A5F2271B53}"/>
              </a:ext>
            </a:extLst>
          </p:cNvPr>
          <p:cNvSpPr>
            <a:spLocks noGrp="1"/>
          </p:cNvSpPr>
          <p:nvPr>
            <p:ph type="title"/>
          </p:nvPr>
        </p:nvSpPr>
        <p:spPr/>
        <p:txBody>
          <a:bodyPr/>
          <a:lstStyle/>
          <a:p>
            <a:r>
              <a:rPr lang="en-US" dirty="0"/>
              <a:t>Class based vs functional components</a:t>
            </a:r>
          </a:p>
        </p:txBody>
      </p:sp>
      <p:sp>
        <p:nvSpPr>
          <p:cNvPr id="4" name="TextBox 3">
            <a:extLst>
              <a:ext uri="{FF2B5EF4-FFF2-40B4-BE49-F238E27FC236}">
                <a16:creationId xmlns:a16="http://schemas.microsoft.com/office/drawing/2014/main" id="{6D503504-2889-436A-8F47-8C1F7713B03B}"/>
              </a:ext>
            </a:extLst>
          </p:cNvPr>
          <p:cNvSpPr txBox="1"/>
          <p:nvPr/>
        </p:nvSpPr>
        <p:spPr>
          <a:xfrm>
            <a:off x="1518157" y="2424066"/>
            <a:ext cx="3166705" cy="3250121"/>
          </a:xfrm>
          <a:prstGeom prst="rect">
            <a:avLst/>
          </a:prstGeom>
          <a:solidFill>
            <a:schemeClr val="bg1">
              <a:lumMod val="85000"/>
              <a:lumOff val="15000"/>
            </a:schemeClr>
          </a:solid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C7832"/>
                </a:solidFill>
              </a:rPr>
              <a:t>import </a:t>
            </a:r>
            <a:r>
              <a:rPr lang="en-US" sz="1200" dirty="0">
                <a:solidFill>
                  <a:srgbClr val="FFFFFF"/>
                </a:solidFill>
              </a:rPr>
              <a:t>React </a:t>
            </a:r>
            <a:r>
              <a:rPr lang="en-US" sz="1200" b="1" dirty="0">
                <a:solidFill>
                  <a:srgbClr val="CC7832"/>
                </a:solidFill>
              </a:rPr>
              <a:t>from </a:t>
            </a:r>
            <a:r>
              <a:rPr lang="en-US" sz="1200" dirty="0">
                <a:solidFill>
                  <a:srgbClr val="6A8759"/>
                </a:solidFill>
              </a:rPr>
              <a:t>'react'</a:t>
            </a:r>
            <a:r>
              <a:rPr lang="en-US" sz="1200" dirty="0">
                <a:solidFill>
                  <a:srgbClr val="CC7832"/>
                </a:solidFill>
              </a:rPr>
              <a:t>;</a:t>
            </a:r>
            <a:endParaRPr lang="en-US" dirty="0"/>
          </a:p>
          <a:p>
            <a:pPr>
              <a:lnSpc>
                <a:spcPct val="90000"/>
              </a:lnSpc>
            </a:pPr>
            <a:endParaRPr lang="en-US" sz="1200" b="1" dirty="0">
              <a:solidFill>
                <a:srgbClr val="CC7832"/>
              </a:solidFill>
            </a:endParaRPr>
          </a:p>
          <a:p>
            <a:pPr>
              <a:lnSpc>
                <a:spcPct val="90000"/>
              </a:lnSpc>
            </a:pPr>
            <a:r>
              <a:rPr lang="en-US" sz="1200" b="1" dirty="0">
                <a:solidFill>
                  <a:srgbClr val="CC7832"/>
                </a:solidFill>
              </a:rPr>
              <a:t>class </a:t>
            </a:r>
            <a:r>
              <a:rPr lang="en-US" sz="1200" dirty="0" err="1"/>
              <a:t>SearchBar</a:t>
            </a:r>
            <a:r>
              <a:rPr lang="en-US" sz="1200" dirty="0"/>
              <a:t> </a:t>
            </a:r>
            <a:r>
              <a:rPr lang="en-US" sz="1200" b="1" dirty="0">
                <a:solidFill>
                  <a:srgbClr val="CC7832"/>
                </a:solidFill>
              </a:rPr>
              <a:t>extends </a:t>
            </a:r>
            <a:r>
              <a:rPr lang="en-US" sz="1200" dirty="0" err="1"/>
              <a:t>React.</a:t>
            </a:r>
            <a:r>
              <a:rPr lang="en-US" sz="1200" dirty="0" err="1">
                <a:solidFill>
                  <a:srgbClr val="FFC66D"/>
                </a:solidFill>
              </a:rPr>
              <a:t>Component</a:t>
            </a:r>
            <a:r>
              <a:rPr lang="en-US" sz="1200" dirty="0">
                <a:solidFill>
                  <a:srgbClr val="FFC66D"/>
                </a:solidFill>
              </a:rPr>
              <a:t> </a:t>
            </a:r>
            <a:r>
              <a:rPr lang="en-US" sz="1200" dirty="0" smtClean="0"/>
              <a:t>{</a:t>
            </a:r>
          </a:p>
          <a:p>
            <a:pPr>
              <a:lnSpc>
                <a:spcPct val="90000"/>
              </a:lnSpc>
            </a:pPr>
            <a:endParaRPr lang="en-US" sz="1200" dirty="0"/>
          </a:p>
          <a:p>
            <a:r>
              <a:rPr lang="en-US" sz="1200" dirty="0" smtClean="0">
                <a:solidFill>
                  <a:srgbClr val="FFC66D"/>
                </a:solidFill>
              </a:rPr>
              <a:t>    constructor</a:t>
            </a:r>
            <a:r>
              <a:rPr lang="en-US" sz="1200" dirty="0" smtClean="0">
                <a:solidFill>
                  <a:srgbClr val="FFFFFF"/>
                </a:solidFill>
              </a:rPr>
              <a:t>(props</a:t>
            </a:r>
            <a:r>
              <a:rPr lang="en-US" sz="1200" dirty="0">
                <a:solidFill>
                  <a:srgbClr val="FFFFFF"/>
                </a:solidFill>
              </a:rPr>
              <a:t>) {</a:t>
            </a:r>
            <a:br>
              <a:rPr lang="en-US" sz="1200" dirty="0">
                <a:solidFill>
                  <a:srgbClr val="FFFFFF"/>
                </a:solidFill>
              </a:rPr>
            </a:br>
            <a:r>
              <a:rPr lang="en-US" sz="1200" dirty="0">
                <a:solidFill>
                  <a:srgbClr val="FFFFFF"/>
                </a:solidFill>
              </a:rPr>
              <a:t>    </a:t>
            </a:r>
            <a:r>
              <a:rPr lang="en-US" sz="1200" dirty="0" smtClean="0">
                <a:solidFill>
                  <a:srgbClr val="FFFFFF"/>
                </a:solidFill>
              </a:rPr>
              <a:t>    super(props</a:t>
            </a:r>
            <a:r>
              <a:rPr lang="en-US" sz="1200" dirty="0">
                <a:solidFill>
                  <a:srgbClr val="FFFFFF"/>
                </a:solidFill>
              </a:rPr>
              <a:t>)</a:t>
            </a:r>
            <a:r>
              <a:rPr lang="en-US" sz="1200" dirty="0">
                <a:solidFill>
                  <a:srgbClr val="CC7832"/>
                </a:solidFill>
              </a:rPr>
              <a:t>;</a:t>
            </a:r>
            <a:br>
              <a:rPr lang="en-US" sz="1200" dirty="0">
                <a:solidFill>
                  <a:srgbClr val="CC7832"/>
                </a:solidFill>
              </a:rPr>
            </a:br>
            <a:r>
              <a:rPr lang="en-US" sz="1200" dirty="0">
                <a:solidFill>
                  <a:srgbClr val="CC7832"/>
                </a:solidFill>
              </a:rPr>
              <a:t/>
            </a:r>
            <a:br>
              <a:rPr lang="en-US" sz="1200" dirty="0">
                <a:solidFill>
                  <a:srgbClr val="CC7832"/>
                </a:solidFill>
              </a:rPr>
            </a:br>
            <a:r>
              <a:rPr lang="en-US" sz="1200" dirty="0">
                <a:solidFill>
                  <a:srgbClr val="CC7832"/>
                </a:solidFill>
              </a:rPr>
              <a:t>    </a:t>
            </a:r>
            <a:r>
              <a:rPr lang="en-US" sz="1200" dirty="0" smtClean="0">
                <a:solidFill>
                  <a:srgbClr val="CC7832"/>
                </a:solidFill>
              </a:rPr>
              <a:t>    </a:t>
            </a:r>
            <a:r>
              <a:rPr lang="en-US" sz="1200" dirty="0" err="1" smtClean="0">
                <a:solidFill>
                  <a:srgbClr val="CC7832"/>
                </a:solidFill>
              </a:rPr>
              <a:t>this</a:t>
            </a:r>
            <a:r>
              <a:rPr lang="en-US" sz="1200" dirty="0" err="1" smtClean="0">
                <a:solidFill>
                  <a:srgbClr val="FFFFFF"/>
                </a:solidFill>
              </a:rPr>
              <a:t>.</a:t>
            </a:r>
            <a:r>
              <a:rPr lang="en-US" sz="1200" dirty="0" err="1" smtClean="0">
                <a:solidFill>
                  <a:srgbClr val="9876AA"/>
                </a:solidFill>
              </a:rPr>
              <a:t>state</a:t>
            </a:r>
            <a:r>
              <a:rPr lang="en-US" sz="1200" dirty="0">
                <a:solidFill>
                  <a:srgbClr val="9876AA"/>
                </a:solidFill>
              </a:rPr>
              <a:t> </a:t>
            </a:r>
            <a:r>
              <a:rPr lang="en-US" sz="1200" dirty="0">
                <a:solidFill>
                  <a:srgbClr val="FFFFFF"/>
                </a:solidFill>
              </a:rPr>
              <a:t>= {</a:t>
            </a:r>
            <a:br>
              <a:rPr lang="en-US" sz="1200" dirty="0">
                <a:solidFill>
                  <a:srgbClr val="FFFFFF"/>
                </a:solidFill>
              </a:rPr>
            </a:br>
            <a:r>
              <a:rPr lang="en-US" sz="1200" dirty="0">
                <a:solidFill>
                  <a:srgbClr val="FFFFFF"/>
                </a:solidFill>
              </a:rPr>
              <a:t>        </a:t>
            </a:r>
            <a:r>
              <a:rPr lang="en-US" sz="1200" dirty="0" smtClean="0">
                <a:solidFill>
                  <a:srgbClr val="FFFFFF"/>
                </a:solidFill>
              </a:rPr>
              <a:t>    ...</a:t>
            </a:r>
            <a:r>
              <a:rPr lang="en-US" sz="1200" dirty="0">
                <a:solidFill>
                  <a:srgbClr val="FFFFFF"/>
                </a:solidFill>
              </a:rPr>
              <a:t/>
            </a:r>
            <a:br>
              <a:rPr lang="en-US" sz="1200" dirty="0">
                <a:solidFill>
                  <a:srgbClr val="FFFFFF"/>
                </a:solidFill>
              </a:rPr>
            </a:br>
            <a:r>
              <a:rPr lang="en-US" sz="1200" dirty="0">
                <a:solidFill>
                  <a:srgbClr val="FFFFFF"/>
                </a:solidFill>
              </a:rPr>
              <a:t>    </a:t>
            </a:r>
            <a:r>
              <a:rPr lang="en-US" sz="1200" dirty="0" smtClean="0">
                <a:solidFill>
                  <a:srgbClr val="FFFFFF"/>
                </a:solidFill>
              </a:rPr>
              <a:t>    }</a:t>
            </a:r>
            <a:r>
              <a:rPr lang="en-US" sz="1200" dirty="0" smtClean="0">
                <a:solidFill>
                  <a:srgbClr val="CC7832"/>
                </a:solidFill>
              </a:rPr>
              <a:t>;</a:t>
            </a:r>
            <a:endParaRPr lang="en-US" sz="1200" dirty="0"/>
          </a:p>
          <a:p>
            <a:r>
              <a:rPr lang="en-US" sz="1200" dirty="0" smtClean="0">
                <a:solidFill>
                  <a:srgbClr val="FFFFFF"/>
                </a:solidFill>
              </a:rPr>
              <a:t>    }</a:t>
            </a:r>
            <a:endParaRPr lang="en-US" sz="1200" dirty="0"/>
          </a:p>
          <a:p>
            <a:pPr>
              <a:lnSpc>
                <a:spcPct val="90000"/>
              </a:lnSpc>
            </a:pPr>
            <a:r>
              <a:rPr lang="en-US" sz="1200" dirty="0"/>
              <a:t/>
            </a:r>
            <a:br>
              <a:rPr lang="en-US" sz="1200" dirty="0"/>
            </a:br>
            <a:r>
              <a:rPr lang="en-US" sz="1200" dirty="0">
                <a:solidFill>
                  <a:srgbClr val="FFC66D"/>
                </a:solidFill>
              </a:rPr>
              <a:t>    render</a:t>
            </a:r>
            <a:r>
              <a:rPr lang="en-US" sz="1200" dirty="0"/>
              <a:t>() {</a:t>
            </a:r>
            <a:br>
              <a:rPr lang="en-US" sz="1200" dirty="0"/>
            </a:br>
            <a:r>
              <a:rPr lang="en-US" sz="1200" b="1" dirty="0">
                <a:solidFill>
                  <a:srgbClr val="CC7832"/>
                </a:solidFill>
              </a:rPr>
              <a:t>        return </a:t>
            </a:r>
            <a:r>
              <a:rPr lang="en-US" sz="1200" dirty="0">
                <a:solidFill>
                  <a:srgbClr val="E8BF6A"/>
                </a:solidFill>
              </a:rPr>
              <a:t>&lt;input /&gt;</a:t>
            </a:r>
            <a:r>
              <a:rPr lang="en-US" sz="1200" dirty="0">
                <a:solidFill>
                  <a:srgbClr val="CC7832"/>
                </a:solidFill>
              </a:rPr>
              <a:t>;</a:t>
            </a:r>
            <a:br>
              <a:rPr lang="en-US" sz="1200" dirty="0">
                <a:solidFill>
                  <a:srgbClr val="CC7832"/>
                </a:solidFill>
              </a:rPr>
            </a:br>
            <a:r>
              <a:rPr lang="en-US" sz="1200" dirty="0"/>
              <a:t>    }</a:t>
            </a:r>
            <a:br>
              <a:rPr lang="en-US" sz="1200" dirty="0"/>
            </a:br>
            <a:r>
              <a:rPr lang="en-US" sz="1200" dirty="0"/>
              <a:t>}</a:t>
            </a:r>
            <a:endParaRPr lang="en-US" dirty="0"/>
          </a:p>
          <a:p>
            <a:pPr>
              <a:lnSpc>
                <a:spcPct val="90000"/>
              </a:lnSpc>
            </a:pPr>
            <a:endParaRPr lang="en-US" sz="1200" dirty="0"/>
          </a:p>
          <a:p>
            <a:r>
              <a:rPr lang="en-US" sz="1200" b="1" dirty="0">
                <a:solidFill>
                  <a:srgbClr val="CC7832"/>
                </a:solidFill>
              </a:rPr>
              <a:t>export default </a:t>
            </a:r>
            <a:r>
              <a:rPr lang="en-US" sz="1200" dirty="0" err="1">
                <a:solidFill>
                  <a:srgbClr val="FFC66D"/>
                </a:solidFill>
              </a:rPr>
              <a:t>SearchBar</a:t>
            </a:r>
            <a:r>
              <a:rPr lang="en-US" sz="1200" dirty="0">
                <a:solidFill>
                  <a:srgbClr val="CC7832"/>
                </a:solidFill>
              </a:rPr>
              <a:t>;</a:t>
            </a:r>
            <a:endParaRPr lang="en-US" dirty="0"/>
          </a:p>
        </p:txBody>
      </p:sp>
      <p:sp>
        <p:nvSpPr>
          <p:cNvPr id="5" name="TextBox 4">
            <a:extLst>
              <a:ext uri="{FF2B5EF4-FFF2-40B4-BE49-F238E27FC236}">
                <a16:creationId xmlns:a16="http://schemas.microsoft.com/office/drawing/2014/main" id="{1A2415E0-1C13-429D-AD75-9325CA067ADC}"/>
              </a:ext>
            </a:extLst>
          </p:cNvPr>
          <p:cNvSpPr txBox="1"/>
          <p:nvPr/>
        </p:nvSpPr>
        <p:spPr>
          <a:xfrm>
            <a:off x="1520494" y="1970209"/>
            <a:ext cx="2169609"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Class based:</a:t>
            </a:r>
            <a:endParaRPr lang="en-US"/>
          </a:p>
        </p:txBody>
      </p:sp>
      <p:sp>
        <p:nvSpPr>
          <p:cNvPr id="7" name="TextBox 6">
            <a:extLst>
              <a:ext uri="{FF2B5EF4-FFF2-40B4-BE49-F238E27FC236}">
                <a16:creationId xmlns:a16="http://schemas.microsoft.com/office/drawing/2014/main" id="{5215F3DD-3E73-47D8-9E5F-52A91CC2B8D8}"/>
              </a:ext>
            </a:extLst>
          </p:cNvPr>
          <p:cNvSpPr txBox="1"/>
          <p:nvPr/>
        </p:nvSpPr>
        <p:spPr>
          <a:xfrm>
            <a:off x="6525176" y="1970208"/>
            <a:ext cx="210986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t>Functional:</a:t>
            </a:r>
            <a:endParaRPr lang="en-US"/>
          </a:p>
        </p:txBody>
      </p:sp>
      <p:sp>
        <p:nvSpPr>
          <p:cNvPr id="8" name="TextBox 7">
            <a:extLst>
              <a:ext uri="{FF2B5EF4-FFF2-40B4-BE49-F238E27FC236}">
                <a16:creationId xmlns:a16="http://schemas.microsoft.com/office/drawing/2014/main" id="{9397F7B5-BAEA-4402-901F-B3B262293BA2}"/>
              </a:ext>
            </a:extLst>
          </p:cNvPr>
          <p:cNvSpPr txBox="1"/>
          <p:nvPr/>
        </p:nvSpPr>
        <p:spPr>
          <a:xfrm>
            <a:off x="6523404" y="2388234"/>
            <a:ext cx="3166704" cy="1292662"/>
          </a:xfrm>
          <a:prstGeom prst="rect">
            <a:avLst/>
          </a:prstGeom>
          <a:solidFill>
            <a:schemeClr val="bg1">
              <a:lumMod val="85000"/>
              <a:lumOff val="15000"/>
            </a:schemeClr>
          </a:solid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CC7832"/>
                </a:solidFill>
              </a:rPr>
              <a:t>import </a:t>
            </a:r>
            <a:r>
              <a:rPr lang="en-US" sz="1200" dirty="0">
                <a:solidFill>
                  <a:srgbClr val="FFFFFF"/>
                </a:solidFill>
              </a:rPr>
              <a:t>React </a:t>
            </a:r>
            <a:r>
              <a:rPr lang="en-US" sz="1200" b="1" dirty="0">
                <a:solidFill>
                  <a:srgbClr val="CC7832"/>
                </a:solidFill>
              </a:rPr>
              <a:t>from </a:t>
            </a:r>
            <a:r>
              <a:rPr lang="en-US" sz="1200" dirty="0">
                <a:solidFill>
                  <a:srgbClr val="6A8759"/>
                </a:solidFill>
              </a:rPr>
              <a:t>'react'</a:t>
            </a:r>
            <a:r>
              <a:rPr lang="en-US" sz="1200" dirty="0">
                <a:solidFill>
                  <a:srgbClr val="CC7832"/>
                </a:solidFill>
              </a:rPr>
              <a:t>;</a:t>
            </a:r>
            <a:endParaRPr lang="en-US" dirty="0"/>
          </a:p>
          <a:p>
            <a:pPr>
              <a:lnSpc>
                <a:spcPct val="90000"/>
              </a:lnSpc>
            </a:pPr>
            <a:endParaRPr lang="en-US" sz="1200" b="1" dirty="0">
              <a:solidFill>
                <a:srgbClr val="CC7832"/>
              </a:solidFill>
            </a:endParaRPr>
          </a:p>
          <a:p>
            <a:pPr>
              <a:lnSpc>
                <a:spcPct val="90000"/>
              </a:lnSpc>
            </a:pPr>
            <a:r>
              <a:rPr lang="en-US" sz="1200" b="1" dirty="0">
                <a:solidFill>
                  <a:srgbClr val="CC7832"/>
                </a:solidFill>
              </a:rPr>
              <a:t>const </a:t>
            </a:r>
            <a:r>
              <a:rPr lang="en-US" sz="1200" dirty="0" err="1">
                <a:solidFill>
                  <a:srgbClr val="FFC66D"/>
                </a:solidFill>
              </a:rPr>
              <a:t>SearchBar</a:t>
            </a:r>
            <a:r>
              <a:rPr lang="en-US" sz="1200" dirty="0">
                <a:solidFill>
                  <a:srgbClr val="FFC66D"/>
                </a:solidFill>
              </a:rPr>
              <a:t> </a:t>
            </a:r>
            <a:r>
              <a:rPr lang="en-US" sz="1200" dirty="0"/>
              <a:t>= () =&gt; {</a:t>
            </a:r>
            <a:br>
              <a:rPr lang="en-US" sz="1200" dirty="0"/>
            </a:br>
            <a:r>
              <a:rPr lang="en-US" sz="1200" b="1" dirty="0">
                <a:solidFill>
                  <a:srgbClr val="CC7832"/>
                </a:solidFill>
              </a:rPr>
              <a:t>    return </a:t>
            </a:r>
            <a:r>
              <a:rPr lang="en-US" sz="1200" dirty="0">
                <a:solidFill>
                  <a:srgbClr val="E8BF6A"/>
                </a:solidFill>
              </a:rPr>
              <a:t>&lt;input /&gt;</a:t>
            </a:r>
            <a:r>
              <a:rPr lang="en-US" sz="1200" dirty="0">
                <a:solidFill>
                  <a:srgbClr val="CC7832"/>
                </a:solidFill>
              </a:rPr>
              <a:t>;</a:t>
            </a:r>
            <a:br>
              <a:rPr lang="en-US" sz="1200" dirty="0">
                <a:solidFill>
                  <a:srgbClr val="CC7832"/>
                </a:solidFill>
              </a:rPr>
            </a:br>
            <a:r>
              <a:rPr lang="en-US" sz="1200" dirty="0"/>
              <a:t>}</a:t>
            </a:r>
            <a:r>
              <a:rPr lang="en-US" sz="1200" dirty="0">
                <a:solidFill>
                  <a:srgbClr val="CC7832"/>
                </a:solidFill>
              </a:rPr>
              <a:t>;</a:t>
            </a:r>
            <a:endParaRPr lang="en-US" sz="1600">
              <a:solidFill>
                <a:srgbClr val="FFFFFF"/>
              </a:solidFill>
            </a:endParaRPr>
          </a:p>
          <a:p>
            <a:pPr>
              <a:lnSpc>
                <a:spcPct val="90000"/>
              </a:lnSpc>
            </a:pPr>
            <a:endParaRPr lang="en-US" sz="1200" dirty="0">
              <a:solidFill>
                <a:srgbClr val="CC7832"/>
              </a:solidFill>
            </a:endParaRPr>
          </a:p>
          <a:p>
            <a:r>
              <a:rPr lang="en-US" sz="1200" b="1" dirty="0">
                <a:solidFill>
                  <a:srgbClr val="CC7832"/>
                </a:solidFill>
              </a:rPr>
              <a:t>export default </a:t>
            </a:r>
            <a:r>
              <a:rPr lang="en-US" sz="1200" dirty="0" err="1">
                <a:solidFill>
                  <a:srgbClr val="FFC66D"/>
                </a:solidFill>
              </a:rPr>
              <a:t>SearchBar</a:t>
            </a:r>
            <a:r>
              <a:rPr lang="en-US" sz="1200" dirty="0">
                <a:solidFill>
                  <a:srgbClr val="CC7832"/>
                </a:solidFill>
              </a:rPr>
              <a:t>;</a:t>
            </a:r>
            <a:endParaRPr lang="en-US" dirty="0"/>
          </a:p>
        </p:txBody>
      </p:sp>
      <p:sp>
        <p:nvSpPr>
          <p:cNvPr id="13" name="TextBox 12">
            <a:extLst>
              <a:ext uri="{FF2B5EF4-FFF2-40B4-BE49-F238E27FC236}">
                <a16:creationId xmlns:a16="http://schemas.microsoft.com/office/drawing/2014/main" id="{67B1DCC6-EDD0-4212-A478-1B1505D7CC0B}"/>
              </a:ext>
            </a:extLst>
          </p:cNvPr>
          <p:cNvSpPr txBox="1"/>
          <p:nvPr/>
        </p:nvSpPr>
        <p:spPr>
          <a:xfrm>
            <a:off x="1446482" y="5755582"/>
            <a:ext cx="9040418"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latin typeface="Corbel"/>
              </a:rPr>
              <a:t>A class based component can hold state in the state object initialized in constructor</a:t>
            </a:r>
            <a:r>
              <a:rPr lang="en-US" dirty="0" smtClean="0">
                <a:latin typeface="Corbel"/>
              </a:rPr>
              <a:t>. The </a:t>
            </a:r>
            <a:r>
              <a:rPr lang="en-US" dirty="0" smtClean="0">
                <a:solidFill>
                  <a:schemeClr val="accent2"/>
                </a:solidFill>
                <a:latin typeface="Corbel"/>
              </a:rPr>
              <a:t>tutorial will show you more about state </a:t>
            </a:r>
            <a:r>
              <a:rPr lang="en-US" dirty="0" smtClean="0">
                <a:latin typeface="Corbel"/>
              </a:rPr>
              <a:t>and what it is.</a:t>
            </a:r>
            <a:r>
              <a:rPr lang="en-US" dirty="0">
                <a:solidFill>
                  <a:srgbClr val="24292E"/>
                </a:solidFill>
                <a:latin typeface="Corbel"/>
              </a:rPr>
              <a:t> </a:t>
            </a:r>
          </a:p>
        </p:txBody>
      </p:sp>
      <p:sp>
        <p:nvSpPr>
          <p:cNvPr id="15" name="TextBox 14">
            <a:extLst>
              <a:ext uri="{FF2B5EF4-FFF2-40B4-BE49-F238E27FC236}">
                <a16:creationId xmlns:a16="http://schemas.microsoft.com/office/drawing/2014/main" id="{AFBFE5F1-2C50-4576-8446-B10AD2EA10C8}"/>
              </a:ext>
            </a:extLst>
          </p:cNvPr>
          <p:cNvSpPr txBox="1"/>
          <p:nvPr/>
        </p:nvSpPr>
        <p:spPr>
          <a:xfrm>
            <a:off x="6439509" y="3809523"/>
            <a:ext cx="4409487"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dirty="0">
                <a:latin typeface="Corbel"/>
              </a:rPr>
              <a:t>A functional component is a plain, "dumb", </a:t>
            </a:r>
            <a:r>
              <a:rPr lang="en-US" dirty="0" smtClean="0">
                <a:latin typeface="Corbel"/>
              </a:rPr>
              <a:t>JavaScript </a:t>
            </a:r>
            <a:r>
              <a:rPr lang="en-US" dirty="0">
                <a:latin typeface="Corbel"/>
              </a:rPr>
              <a:t>function.</a:t>
            </a:r>
          </a:p>
        </p:txBody>
      </p:sp>
    </p:spTree>
    <p:extLst>
      <p:ext uri="{BB962C8B-B14F-4D97-AF65-F5344CB8AC3E}">
        <p14:creationId xmlns:p14="http://schemas.microsoft.com/office/powerpoint/2010/main" val="292274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Just one thing</a:t>
            </a:r>
            <a:endParaRPr lang="sv-SE" dirty="0"/>
          </a:p>
        </p:txBody>
      </p:sp>
      <p:sp>
        <p:nvSpPr>
          <p:cNvPr id="3" name="Rectangle 2"/>
          <p:cNvSpPr/>
          <p:nvPr/>
        </p:nvSpPr>
        <p:spPr>
          <a:xfrm>
            <a:off x="1522414" y="1700808"/>
            <a:ext cx="9756574" cy="646331"/>
          </a:xfrm>
          <a:prstGeom prst="rect">
            <a:avLst/>
          </a:prstGeom>
        </p:spPr>
        <p:txBody>
          <a:bodyPr wrap="square">
            <a:spAutoFit/>
          </a:bodyPr>
          <a:lstStyle/>
          <a:p>
            <a:r>
              <a:rPr lang="sv-SE" dirty="0"/>
              <a:t>A React component </a:t>
            </a:r>
            <a:r>
              <a:rPr lang="sv-SE" dirty="0">
                <a:solidFill>
                  <a:schemeClr val="accent2"/>
                </a:solidFill>
              </a:rPr>
              <a:t>can only return one thing</a:t>
            </a:r>
            <a:r>
              <a:rPr lang="sv-SE" dirty="0"/>
              <a:t>, either an </a:t>
            </a:r>
            <a:r>
              <a:rPr lang="sv-SE" i="1" dirty="0"/>
              <a:t>array</a:t>
            </a:r>
            <a:r>
              <a:rPr lang="sv-SE" dirty="0"/>
              <a:t>, a </a:t>
            </a:r>
            <a:r>
              <a:rPr lang="sv-SE" i="1" dirty="0"/>
              <a:t>string</a:t>
            </a:r>
            <a:r>
              <a:rPr lang="sv-SE" dirty="0"/>
              <a:t>, or an </a:t>
            </a:r>
            <a:r>
              <a:rPr lang="sv-SE" i="1" dirty="0"/>
              <a:t>element</a:t>
            </a:r>
            <a:r>
              <a:rPr lang="sv-SE" dirty="0"/>
              <a:t>. The most common you will </a:t>
            </a:r>
            <a:r>
              <a:rPr lang="sv-SE" dirty="0" smtClean="0"/>
              <a:t>see returned </a:t>
            </a:r>
            <a:r>
              <a:rPr lang="sv-SE" dirty="0"/>
              <a:t>is an element. </a:t>
            </a:r>
          </a:p>
        </p:txBody>
      </p:sp>
      <p:sp>
        <p:nvSpPr>
          <p:cNvPr id="4" name="Rectangle 1"/>
          <p:cNvSpPr>
            <a:spLocks noChangeArrowheads="1"/>
          </p:cNvSpPr>
          <p:nvPr/>
        </p:nvSpPr>
        <p:spPr bwMode="auto">
          <a:xfrm>
            <a:off x="6958508" y="4522279"/>
            <a:ext cx="3384376" cy="1384995"/>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&lt;div&gt;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&lt;h4&gt;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Sidebar!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&lt;/h4&gt;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&lt;MyComp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somedata</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&lt;footer&gt;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Copyright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&lt;/footer&gt;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&lt;/div&gt;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6958508" y="3029124"/>
            <a:ext cx="3384376" cy="1015663"/>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&lt;h4&gt;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Sidebar!</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&lt;/h4&gt;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&lt;MyComp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somedata</a:t>
            </a:r>
            <a:r>
              <a:rPr kumimoji="0" lang="sv-SE" altLang="sv-SE" sz="12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&lt;footer&gt;</a:t>
            </a: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Copyright</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&lt;/footer&gt;</a:t>
            </a:r>
            <a:b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sv-SE" altLang="sv-SE" sz="12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522414" y="4451719"/>
            <a:ext cx="5148062" cy="646331"/>
          </a:xfrm>
          <a:prstGeom prst="rect">
            <a:avLst/>
          </a:prstGeom>
        </p:spPr>
        <p:txBody>
          <a:bodyPr wrap="square">
            <a:spAutoFit/>
          </a:bodyPr>
          <a:lstStyle/>
          <a:p>
            <a:r>
              <a:rPr lang="sv-SE" dirty="0"/>
              <a:t>This will not work, you'll need to </a:t>
            </a:r>
            <a:r>
              <a:rPr lang="sv-SE" dirty="0">
                <a:solidFill>
                  <a:schemeClr val="accent2"/>
                </a:solidFill>
              </a:rPr>
              <a:t>wrap it in an enclosing element </a:t>
            </a:r>
            <a:r>
              <a:rPr lang="sv-SE" dirty="0"/>
              <a:t>and return that instead:</a:t>
            </a:r>
          </a:p>
        </p:txBody>
      </p:sp>
      <p:sp>
        <p:nvSpPr>
          <p:cNvPr id="7" name="Rectangle 6"/>
          <p:cNvSpPr/>
          <p:nvPr/>
        </p:nvSpPr>
        <p:spPr>
          <a:xfrm>
            <a:off x="1510893" y="2971612"/>
            <a:ext cx="5303599" cy="646331"/>
          </a:xfrm>
          <a:prstGeom prst="rect">
            <a:avLst/>
          </a:prstGeom>
        </p:spPr>
        <p:txBody>
          <a:bodyPr wrap="square">
            <a:spAutoFit/>
          </a:bodyPr>
          <a:lstStyle/>
          <a:p>
            <a:r>
              <a:rPr lang="sv-SE" dirty="0"/>
              <a:t>A basic mistake that will trip most people up regarding render output, involves doing something like this:</a:t>
            </a:r>
          </a:p>
        </p:txBody>
      </p:sp>
    </p:spTree>
    <p:extLst>
      <p:ext uri="{BB962C8B-B14F-4D97-AF65-F5344CB8AC3E}">
        <p14:creationId xmlns:p14="http://schemas.microsoft.com/office/powerpoint/2010/main" val="28895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Close your JSX properly</a:t>
            </a:r>
            <a:endParaRPr lang="sv-SE" dirty="0"/>
          </a:p>
        </p:txBody>
      </p:sp>
      <p:sp>
        <p:nvSpPr>
          <p:cNvPr id="7" name="Rectangle 6"/>
          <p:cNvSpPr/>
          <p:nvPr/>
        </p:nvSpPr>
        <p:spPr>
          <a:xfrm>
            <a:off x="1522414" y="1700808"/>
            <a:ext cx="5796134" cy="3416320"/>
          </a:xfrm>
          <a:prstGeom prst="rect">
            <a:avLst/>
          </a:prstGeom>
        </p:spPr>
        <p:txBody>
          <a:bodyPr wrap="square">
            <a:spAutoFit/>
          </a:bodyPr>
          <a:lstStyle/>
          <a:p>
            <a:r>
              <a:rPr lang="en-US" dirty="0"/>
              <a:t>In </a:t>
            </a:r>
            <a:r>
              <a:rPr lang="en-US" dirty="0">
                <a:solidFill>
                  <a:schemeClr val="accent2"/>
                </a:solidFill>
              </a:rPr>
              <a:t>JSX</a:t>
            </a:r>
            <a:r>
              <a:rPr lang="en-US" dirty="0"/>
              <a:t> all elements must be </a:t>
            </a:r>
            <a:r>
              <a:rPr lang="en-US" dirty="0">
                <a:solidFill>
                  <a:schemeClr val="accent2"/>
                </a:solidFill>
              </a:rPr>
              <a:t>closed</a:t>
            </a:r>
            <a:r>
              <a:rPr lang="en-US" dirty="0"/>
              <a:t>.</a:t>
            </a:r>
          </a:p>
          <a:p>
            <a:endParaRPr lang="en-US" dirty="0"/>
          </a:p>
          <a:p>
            <a:r>
              <a:rPr lang="sv-SE" dirty="0" smtClean="0"/>
              <a:t>An HTML </a:t>
            </a:r>
            <a:r>
              <a:rPr lang="sv-SE" dirty="0"/>
              <a:t>image tag that can be written like this:</a:t>
            </a:r>
          </a:p>
          <a:p>
            <a:endParaRPr lang="sv-SE" dirty="0"/>
          </a:p>
          <a:p>
            <a:endParaRPr lang="sv-SE" dirty="0"/>
          </a:p>
          <a:p>
            <a:endParaRPr lang="sv-SE" dirty="0"/>
          </a:p>
          <a:p>
            <a:r>
              <a:rPr lang="sv-SE" dirty="0"/>
              <a:t>must in JSX be closed</a:t>
            </a:r>
          </a:p>
          <a:p>
            <a:endParaRPr lang="sv-SE" dirty="0"/>
          </a:p>
          <a:p>
            <a:endParaRPr lang="sv-SE" dirty="0"/>
          </a:p>
          <a:p>
            <a:r>
              <a:rPr lang="sv-SE" dirty="0"/>
              <a:t>or</a:t>
            </a:r>
          </a:p>
          <a:p>
            <a:endParaRPr lang="sv-SE" dirty="0"/>
          </a:p>
          <a:p>
            <a:endParaRPr lang="sv-SE" dirty="0"/>
          </a:p>
        </p:txBody>
      </p:sp>
      <p:sp>
        <p:nvSpPr>
          <p:cNvPr id="8" name="Rectangle 2"/>
          <p:cNvSpPr>
            <a:spLocks noChangeArrowheads="1"/>
          </p:cNvSpPr>
          <p:nvPr/>
        </p:nvSpPr>
        <p:spPr bwMode="auto">
          <a:xfrm>
            <a:off x="1543884" y="2708920"/>
            <a:ext cx="4334504" cy="276999"/>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&lt;img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src=</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"../imgs/logo.png"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alt=</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"Logo"</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1543884" y="3774524"/>
            <a:ext cx="4334504" cy="276999"/>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&lt;img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src=</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"../imgs/logo.png"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alt=</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a:t>
            </a:r>
            <a:r>
              <a:rPr lang="sv-SE" altLang="sv-SE" sz="1200" dirty="0">
                <a:solidFill>
                  <a:srgbClr val="A5C261"/>
                </a:solidFill>
                <a:latin typeface="Courier New" panose="02070309020205020404" pitchFamily="49" charset="0"/>
                <a:cs typeface="Courier New" panose="02070309020205020404" pitchFamily="49" charset="0"/>
              </a:rPr>
              <a:t>Logo"/</a:t>
            </a:r>
            <a:r>
              <a:rPr kumimoji="0" lang="sv-SE" altLang="sv-SE"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43884" y="4701628"/>
            <a:ext cx="4334504" cy="276999"/>
          </a:xfrm>
          <a:prstGeom prst="rect">
            <a:avLst/>
          </a:prstGeom>
          <a:solidFill>
            <a:srgbClr val="2B2B2B"/>
          </a:solidFill>
          <a:ln w="9525">
            <a:solidFill>
              <a:srgbClr val="57BCE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&lt;img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src=</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"../imgs/logo.png" </a:t>
            </a:r>
            <a:r>
              <a:rPr kumimoji="0" lang="sv-SE" altLang="sv-SE" sz="1200" b="0" i="0" u="none" strike="noStrike" cap="none" normalizeH="0" baseline="0" dirty="0">
                <a:ln>
                  <a:noFill/>
                </a:ln>
                <a:solidFill>
                  <a:srgbClr val="BABABA"/>
                </a:solidFill>
                <a:effectLst/>
                <a:latin typeface="Courier New" panose="02070309020205020404" pitchFamily="49" charset="0"/>
                <a:cs typeface="Courier New" panose="02070309020205020404" pitchFamily="49" charset="0"/>
              </a:rPr>
              <a:t>alt=</a:t>
            </a:r>
            <a:r>
              <a:rPr kumimoji="0" lang="sv-SE" altLang="sv-SE" sz="1200" b="0" i="0" u="none" strike="noStrike" cap="none" normalizeH="0" baseline="0" dirty="0">
                <a:ln>
                  <a:noFill/>
                </a:ln>
                <a:solidFill>
                  <a:srgbClr val="A5C261"/>
                </a:solidFill>
                <a:effectLst/>
                <a:latin typeface="Courier New" panose="02070309020205020404" pitchFamily="49" charset="0"/>
                <a:cs typeface="Courier New" panose="02070309020205020404" pitchFamily="49" charset="0"/>
              </a:rPr>
              <a:t>"Logo"</a:t>
            </a:r>
            <a:r>
              <a:rPr kumimoji="0" lang="sv-SE" altLang="sv-SE" sz="12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&gt;&lt;/img&gt;</a:t>
            </a:r>
            <a:endParaRPr kumimoji="0" lang="sv-SE" altLang="sv-S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68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normAutofit/>
          </a:bodyPr>
          <a:lstStyle/>
          <a:p>
            <a:r>
              <a:rPr lang="sv-SE" sz="1800" dirty="0">
                <a:solidFill>
                  <a:schemeClr val="accent2"/>
                </a:solidFill>
              </a:rPr>
              <a:t>Destructuring </a:t>
            </a:r>
            <a:r>
              <a:rPr lang="sv-SE" sz="1800" dirty="0" smtClean="0">
                <a:solidFill>
                  <a:schemeClr val="accent2"/>
                </a:solidFill>
              </a:rPr>
              <a:t>assignment </a:t>
            </a:r>
            <a:r>
              <a:rPr lang="sv-SE" sz="1800" dirty="0" smtClean="0"/>
              <a:t>- </a:t>
            </a:r>
            <a:r>
              <a:rPr lang="en-US" sz="1800" dirty="0" smtClean="0"/>
              <a:t>a </a:t>
            </a:r>
            <a:r>
              <a:rPr lang="en-US" sz="1800" dirty="0"/>
              <a:t>JavaScript expression that makes it possible to unpack values from arrays, or properties from objects, into distinct variables.</a:t>
            </a:r>
            <a:endParaRPr lang="sv-SE" sz="1800" dirty="0"/>
          </a:p>
        </p:txBody>
      </p:sp>
      <p:sp>
        <p:nvSpPr>
          <p:cNvPr id="4" name="Rectangle 1"/>
          <p:cNvSpPr>
            <a:spLocks noChangeArrowheads="1"/>
          </p:cNvSpPr>
          <p:nvPr/>
        </p:nvSpPr>
        <p:spPr bwMode="auto">
          <a:xfrm>
            <a:off x="7390556" y="3356992"/>
            <a:ext cx="2664296" cy="1169551"/>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data = {</a:t>
            </a:r>
            <a:b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field1</a:t>
            </a: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"one"</a:t>
            </a: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field2</a:t>
            </a: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"two"</a:t>
            </a:r>
            <a:br>
              <a:rPr kumimoji="0" lang="sv-SE" altLang="sv-SE" sz="10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const </a:t>
            </a: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field1 = data.</a:t>
            </a:r>
            <a:r>
              <a:rPr kumimoji="0" lang="sv-SE" altLang="sv-SE"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field1</a:t>
            </a: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const </a:t>
            </a:r>
            <a:r>
              <a:rPr kumimoji="0" lang="sv-SE" altLang="sv-SE" sz="10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field2 = data.</a:t>
            </a:r>
            <a:r>
              <a:rPr kumimoji="0" lang="sv-SE" altLang="sv-SE" sz="10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field2</a:t>
            </a:r>
            <a:r>
              <a:rPr kumimoji="0" lang="sv-SE" altLang="sv-SE" sz="10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272115" y="3356412"/>
            <a:ext cx="2557600" cy="1015663"/>
          </a:xfrm>
          <a:prstGeom prst="rect">
            <a:avLst/>
          </a:prstGeom>
          <a:solidFill>
            <a:srgbClr val="2B2B2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var </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data = {</a:t>
            </a:r>
            <a:b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field1</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"one"</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field2</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"two"</a:t>
            </a:r>
            <a:br>
              <a:rPr kumimoji="0" lang="sv-SE" altLang="sv-SE" sz="1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sv-SE" altLang="sv-SE" sz="1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const </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field1</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field2</a:t>
            </a:r>
            <a:r>
              <a:rPr kumimoji="0" lang="sv-SE" altLang="sv-SE" sz="1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data</a:t>
            </a:r>
            <a:r>
              <a:rPr kumimoji="0" lang="sv-SE" altLang="sv-SE" sz="1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296451" y="3572436"/>
            <a:ext cx="1627369" cy="369332"/>
          </a:xfrm>
          <a:prstGeom prst="rect">
            <a:avLst/>
          </a:prstGeom>
        </p:spPr>
        <p:txBody>
          <a:bodyPr wrap="none">
            <a:spAutoFit/>
          </a:bodyPr>
          <a:lstStyle/>
          <a:p>
            <a:r>
              <a:rPr lang="en-US" dirty="0"/>
              <a:t>i</a:t>
            </a:r>
            <a:r>
              <a:rPr lang="en-US" dirty="0" smtClean="0"/>
              <a:t>s equivalent to</a:t>
            </a:r>
            <a:endParaRPr lang="sv-SE" dirty="0"/>
          </a:p>
        </p:txBody>
      </p:sp>
    </p:spTree>
    <p:extLst>
      <p:ext uri="{BB962C8B-B14F-4D97-AF65-F5344CB8AC3E}">
        <p14:creationId xmlns:p14="http://schemas.microsoft.com/office/powerpoint/2010/main" val="2283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What’s up?</a:t>
            </a:r>
          </a:p>
        </p:txBody>
      </p:sp>
      <p:sp>
        <p:nvSpPr>
          <p:cNvPr id="14" name="Content Placeholder 13"/>
          <p:cNvSpPr>
            <a:spLocks noGrp="1"/>
          </p:cNvSpPr>
          <p:nvPr>
            <p:ph idx="1"/>
          </p:nvPr>
        </p:nvSpPr>
        <p:spPr/>
        <p:txBody>
          <a:bodyPr/>
          <a:lstStyle/>
          <a:p>
            <a:pPr marL="0" indent="0">
              <a:buNone/>
            </a:pPr>
            <a:r>
              <a:rPr lang="en-US" dirty="0"/>
              <a:t>First a </a:t>
            </a:r>
            <a:r>
              <a:rPr lang="en-US" dirty="0">
                <a:solidFill>
                  <a:schemeClr val="accent2"/>
                </a:solidFill>
              </a:rPr>
              <a:t>theoretical</a:t>
            </a:r>
            <a:r>
              <a:rPr lang="en-US" dirty="0"/>
              <a:t> introduction (max 1h)</a:t>
            </a:r>
          </a:p>
          <a:p>
            <a:pPr marL="0" indent="0">
              <a:buNone/>
            </a:pPr>
            <a:r>
              <a:rPr lang="en-US" dirty="0"/>
              <a:t>Then a hands-on </a:t>
            </a:r>
            <a:r>
              <a:rPr lang="en-US" dirty="0">
                <a:solidFill>
                  <a:schemeClr val="accent2"/>
                </a:solidFill>
              </a:rPr>
              <a:t>tutorial</a:t>
            </a:r>
            <a:r>
              <a:rPr lang="en-US" dirty="0"/>
              <a:t> (~2-3h)</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Summary</a:t>
            </a:r>
            <a:endParaRPr lang="sv-SE" dirty="0"/>
          </a:p>
        </p:txBody>
      </p:sp>
      <p:sp>
        <p:nvSpPr>
          <p:cNvPr id="3" name="Content Placeholder 2"/>
          <p:cNvSpPr>
            <a:spLocks noGrp="1"/>
          </p:cNvSpPr>
          <p:nvPr>
            <p:ph idx="1"/>
          </p:nvPr>
        </p:nvSpPr>
        <p:spPr>
          <a:xfrm>
            <a:off x="1522414" y="1905000"/>
            <a:ext cx="9468542" cy="4267200"/>
          </a:xfrm>
        </p:spPr>
        <p:txBody>
          <a:bodyPr/>
          <a:lstStyle/>
          <a:p>
            <a:r>
              <a:rPr lang="sv-SE" dirty="0" smtClean="0"/>
              <a:t>You write React applications using </a:t>
            </a:r>
            <a:r>
              <a:rPr lang="sv-SE" dirty="0" smtClean="0">
                <a:solidFill>
                  <a:schemeClr val="accent2"/>
                </a:solidFill>
              </a:rPr>
              <a:t>JavaScript</a:t>
            </a:r>
          </a:p>
          <a:p>
            <a:r>
              <a:rPr lang="sv-SE" dirty="0" smtClean="0">
                <a:solidFill>
                  <a:schemeClr val="accent2"/>
                </a:solidFill>
              </a:rPr>
              <a:t>Components</a:t>
            </a:r>
            <a:r>
              <a:rPr lang="sv-SE" dirty="0" smtClean="0"/>
              <a:t> are the building blocks in a React application</a:t>
            </a:r>
          </a:p>
          <a:p>
            <a:r>
              <a:rPr lang="sv-SE" dirty="0" smtClean="0"/>
              <a:t>A component (and all it’s children) are </a:t>
            </a:r>
            <a:r>
              <a:rPr lang="sv-SE" dirty="0" smtClean="0">
                <a:solidFill>
                  <a:schemeClr val="accent2"/>
                </a:solidFill>
              </a:rPr>
              <a:t>rerendered when data change</a:t>
            </a:r>
          </a:p>
          <a:p>
            <a:r>
              <a:rPr lang="sv-SE" dirty="0" smtClean="0"/>
              <a:t>The </a:t>
            </a:r>
            <a:r>
              <a:rPr lang="sv-SE" dirty="0" smtClean="0">
                <a:solidFill>
                  <a:schemeClr val="accent2"/>
                </a:solidFill>
              </a:rPr>
              <a:t>virtual DOM </a:t>
            </a:r>
            <a:r>
              <a:rPr lang="sv-SE" dirty="0" smtClean="0"/>
              <a:t>helps in updating just the parts of a page that has changed</a:t>
            </a:r>
          </a:p>
          <a:p>
            <a:r>
              <a:rPr lang="sv-SE" dirty="0" smtClean="0"/>
              <a:t>You express the UI in JavaScript and </a:t>
            </a:r>
            <a:r>
              <a:rPr lang="sv-SE" dirty="0" smtClean="0">
                <a:solidFill>
                  <a:schemeClr val="accent2"/>
                </a:solidFill>
              </a:rPr>
              <a:t>JSX</a:t>
            </a:r>
            <a:r>
              <a:rPr lang="sv-SE" dirty="0" smtClean="0"/>
              <a:t> instead of HTML</a:t>
            </a:r>
          </a:p>
          <a:p>
            <a:r>
              <a:rPr lang="sv-SE" dirty="0" smtClean="0">
                <a:solidFill>
                  <a:schemeClr val="accent2"/>
                </a:solidFill>
              </a:rPr>
              <a:t>Babel</a:t>
            </a:r>
            <a:r>
              <a:rPr lang="sv-SE" dirty="0" smtClean="0"/>
              <a:t> is used for </a:t>
            </a:r>
            <a:r>
              <a:rPr lang="sv-SE" dirty="0" smtClean="0">
                <a:solidFill>
                  <a:schemeClr val="accent2"/>
                </a:solidFill>
              </a:rPr>
              <a:t>transpiling</a:t>
            </a:r>
            <a:r>
              <a:rPr lang="sv-SE" dirty="0" smtClean="0"/>
              <a:t> new fancy JavaScript and JSX to a JavaScript version </a:t>
            </a:r>
            <a:r>
              <a:rPr lang="sv-SE" dirty="0" smtClean="0">
                <a:solidFill>
                  <a:schemeClr val="accent2"/>
                </a:solidFill>
              </a:rPr>
              <a:t>old browser</a:t>
            </a:r>
            <a:r>
              <a:rPr lang="sv-SE" dirty="0" smtClean="0"/>
              <a:t> out there understands</a:t>
            </a:r>
          </a:p>
          <a:p>
            <a:endParaRPr lang="sv-SE" dirty="0"/>
          </a:p>
        </p:txBody>
      </p:sp>
    </p:spTree>
    <p:extLst>
      <p:ext uri="{BB962C8B-B14F-4D97-AF65-F5344CB8AC3E}">
        <p14:creationId xmlns:p14="http://schemas.microsoft.com/office/powerpoint/2010/main" val="15739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Build a video browser</a:t>
            </a: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2111" b="2111"/>
          <a:stretch>
            <a:fillRect/>
          </a:stretch>
        </p:blipFill>
        <p:spPr/>
      </p:pic>
      <p:sp>
        <p:nvSpPr>
          <p:cNvPr id="4" name="Text Placeholder 3"/>
          <p:cNvSpPr>
            <a:spLocks noGrp="1"/>
          </p:cNvSpPr>
          <p:nvPr>
            <p:ph type="body" sz="half" idx="2"/>
          </p:nvPr>
        </p:nvSpPr>
        <p:spPr>
          <a:xfrm>
            <a:off x="7905959" y="1628800"/>
            <a:ext cx="2743200" cy="4526149"/>
          </a:xfrm>
        </p:spPr>
        <p:txBody>
          <a:bodyPr anchor="t"/>
          <a:lstStyle/>
          <a:p>
            <a:r>
              <a:rPr lang="en-US" dirty="0" smtClean="0"/>
              <a:t>The tutorial is </a:t>
            </a:r>
            <a:r>
              <a:rPr lang="en-US" dirty="0" smtClean="0">
                <a:solidFill>
                  <a:schemeClr val="accent2"/>
                </a:solidFill>
              </a:rPr>
              <a:t>written to hold your hand</a:t>
            </a:r>
            <a:r>
              <a:rPr lang="en-US" dirty="0" smtClean="0"/>
              <a:t> from start to finish</a:t>
            </a:r>
          </a:p>
          <a:p>
            <a:endParaRPr lang="en-US" dirty="0" smtClean="0"/>
          </a:p>
          <a:p>
            <a:r>
              <a:rPr lang="en-US" dirty="0" smtClean="0">
                <a:solidFill>
                  <a:schemeClr val="accent2"/>
                </a:solidFill>
              </a:rPr>
              <a:t>Don’t just copy and paste</a:t>
            </a:r>
            <a:r>
              <a:rPr lang="en-US" dirty="0" smtClean="0"/>
              <a:t>, make sure to read and reflect upon what you are doing</a:t>
            </a:r>
            <a:endParaRPr lang="en-US" dirty="0"/>
          </a:p>
          <a:p>
            <a:endParaRPr lang="en-US" dirty="0"/>
          </a:p>
          <a:p>
            <a:r>
              <a:rPr lang="en-US" dirty="0" smtClean="0"/>
              <a:t>Recommendation</a:t>
            </a:r>
            <a:r>
              <a:rPr lang="en-US" dirty="0"/>
              <a:t>: </a:t>
            </a:r>
            <a:r>
              <a:rPr lang="en-US" dirty="0">
                <a:solidFill>
                  <a:schemeClr val="accent2"/>
                </a:solidFill>
              </a:rPr>
              <a:t>Team up in pairs</a:t>
            </a:r>
            <a:r>
              <a:rPr lang="en-US" dirty="0"/>
              <a:t> and do it together!</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09836" y="1916832"/>
            <a:ext cx="5212704" cy="295232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6201914" y="1916832"/>
            <a:ext cx="5206012" cy="2952328"/>
          </a:xfrm>
          <a:prstGeom prst="rect">
            <a:avLst/>
          </a:prstGeom>
          <a:ln>
            <a:solidFill>
              <a:schemeClr val="accent1"/>
            </a:solidFill>
          </a:ln>
        </p:spPr>
      </p:pic>
    </p:spTree>
    <p:extLst>
      <p:ext uri="{BB962C8B-B14F-4D97-AF65-F5344CB8AC3E}">
        <p14:creationId xmlns:p14="http://schemas.microsoft.com/office/powerpoint/2010/main" val="17439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sv-SE" dirty="0"/>
              <a:t>Feel free to ask questions!</a:t>
            </a:r>
          </a:p>
          <a:p>
            <a:r>
              <a:rPr lang="sv-SE" dirty="0"/>
              <a:t>	</a:t>
            </a:r>
            <a:r>
              <a:rPr lang="en-US" i="1" dirty="0" smtClean="0"/>
              <a:t>There </a:t>
            </a:r>
            <a:r>
              <a:rPr lang="en-US" i="1" dirty="0"/>
              <a:t>are no stupid questions. </a:t>
            </a:r>
          </a:p>
          <a:p>
            <a:r>
              <a:rPr lang="en-US" i="1" dirty="0"/>
              <a:t>		</a:t>
            </a:r>
            <a:r>
              <a:rPr lang="en-US" i="1" strike="sngStrike" dirty="0"/>
              <a:t>Only stupid people.</a:t>
            </a:r>
            <a:endParaRPr lang="sv-SE" i="1" strike="sngStrike" dirty="0"/>
          </a:p>
        </p:txBody>
      </p:sp>
    </p:spTree>
    <p:extLst>
      <p:ext uri="{BB962C8B-B14F-4D97-AF65-F5344CB8AC3E}">
        <p14:creationId xmlns:p14="http://schemas.microsoft.com/office/powerpoint/2010/main" val="140791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58308" y="3604320"/>
            <a:ext cx="1656081" cy="890736"/>
          </a:xfrm>
          <a:prstGeom prst="ellipse">
            <a:avLst/>
          </a:prstGeom>
          <a:solidFill>
            <a:schemeClr val="accent6"/>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HTML</a:t>
            </a:r>
          </a:p>
        </p:txBody>
      </p:sp>
      <p:sp>
        <p:nvSpPr>
          <p:cNvPr id="4" name="Oval 3"/>
          <p:cNvSpPr/>
          <p:nvPr/>
        </p:nvSpPr>
        <p:spPr>
          <a:xfrm>
            <a:off x="7174583" y="3604320"/>
            <a:ext cx="1656081" cy="89073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CSS</a:t>
            </a:r>
          </a:p>
        </p:txBody>
      </p:sp>
      <p:sp>
        <p:nvSpPr>
          <p:cNvPr id="5" name="Oval 4"/>
          <p:cNvSpPr/>
          <p:nvPr/>
        </p:nvSpPr>
        <p:spPr>
          <a:xfrm>
            <a:off x="9190858" y="3604320"/>
            <a:ext cx="1656081" cy="890736"/>
          </a:xfrm>
          <a:prstGeom prst="ellipse">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Javascript</a:t>
            </a:r>
          </a:p>
        </p:txBody>
      </p:sp>
      <p:sp>
        <p:nvSpPr>
          <p:cNvPr id="6" name="Rectangle 5"/>
          <p:cNvSpPr/>
          <p:nvPr/>
        </p:nvSpPr>
        <p:spPr>
          <a:xfrm>
            <a:off x="5158308" y="5161856"/>
            <a:ext cx="1656081" cy="819472"/>
          </a:xfrm>
          <a:prstGeom prst="rect">
            <a:avLst/>
          </a:prstGeom>
          <a:solidFill>
            <a:schemeClr val="accent6"/>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Content</a:t>
            </a:r>
          </a:p>
        </p:txBody>
      </p:sp>
      <p:sp>
        <p:nvSpPr>
          <p:cNvPr id="7" name="Rectangle 6"/>
          <p:cNvSpPr/>
          <p:nvPr/>
        </p:nvSpPr>
        <p:spPr>
          <a:xfrm>
            <a:off x="7174582" y="5161856"/>
            <a:ext cx="1656081" cy="81947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Style &amp; Layout</a:t>
            </a:r>
          </a:p>
        </p:txBody>
      </p:sp>
      <p:sp>
        <p:nvSpPr>
          <p:cNvPr id="8" name="Rectangle 7"/>
          <p:cNvSpPr/>
          <p:nvPr/>
        </p:nvSpPr>
        <p:spPr>
          <a:xfrm>
            <a:off x="9190856" y="5161856"/>
            <a:ext cx="1656081" cy="819472"/>
          </a:xfrm>
          <a:prstGeom prst="rect">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Behaviour</a:t>
            </a:r>
          </a:p>
        </p:txBody>
      </p:sp>
      <p:cxnSp>
        <p:nvCxnSpPr>
          <p:cNvPr id="9" name="Elbow Connector 11"/>
          <p:cNvCxnSpPr>
            <a:stCxn id="2" idx="3"/>
            <a:endCxn id="3" idx="0"/>
          </p:cNvCxnSpPr>
          <p:nvPr/>
        </p:nvCxnSpPr>
        <p:spPr>
          <a:xfrm flipH="1">
            <a:off x="5986349" y="2870408"/>
            <a:ext cx="1023387" cy="733912"/>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11"/>
          <p:cNvCxnSpPr>
            <a:stCxn id="2" idx="4"/>
            <a:endCxn id="4" idx="0"/>
          </p:cNvCxnSpPr>
          <p:nvPr/>
        </p:nvCxnSpPr>
        <p:spPr>
          <a:xfrm>
            <a:off x="8002624" y="2996952"/>
            <a:ext cx="0" cy="607368"/>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1"/>
          <p:cNvCxnSpPr>
            <a:stCxn id="2" idx="5"/>
            <a:endCxn id="5" idx="0"/>
          </p:cNvCxnSpPr>
          <p:nvPr/>
        </p:nvCxnSpPr>
        <p:spPr>
          <a:xfrm>
            <a:off x="8995512" y="2870408"/>
            <a:ext cx="1023387" cy="733912"/>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7" idx="0"/>
          </p:cNvCxnSpPr>
          <p:nvPr/>
        </p:nvCxnSpPr>
        <p:spPr>
          <a:xfrm flipH="1">
            <a:off x="8002623" y="4495056"/>
            <a:ext cx="1" cy="6668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4"/>
            <a:endCxn id="8" idx="0"/>
          </p:cNvCxnSpPr>
          <p:nvPr/>
        </p:nvCxnSpPr>
        <p:spPr>
          <a:xfrm flipH="1">
            <a:off x="10018897" y="4495056"/>
            <a:ext cx="2" cy="66680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4"/>
            <a:endCxn id="6" idx="0"/>
          </p:cNvCxnSpPr>
          <p:nvPr/>
        </p:nvCxnSpPr>
        <p:spPr>
          <a:xfrm>
            <a:off x="5986349" y="4495056"/>
            <a:ext cx="0" cy="666800"/>
          </a:xfrm>
          <a:prstGeom prst="line">
            <a:avLst/>
          </a:prstGeom>
          <a:ln w="25400">
            <a:solidFill>
              <a:schemeClr val="accent6"/>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14"/>
          <p:cNvSpPr>
            <a:spLocks noGrp="1"/>
          </p:cNvSpPr>
          <p:nvPr>
            <p:ph type="title"/>
          </p:nvPr>
        </p:nvSpPr>
        <p:spPr/>
        <p:txBody>
          <a:bodyPr/>
          <a:lstStyle/>
          <a:p>
            <a:r>
              <a:rPr lang="sv-SE" dirty="0"/>
              <a:t>The web platform</a:t>
            </a:r>
          </a:p>
        </p:txBody>
      </p:sp>
      <p:sp>
        <p:nvSpPr>
          <p:cNvPr id="2" name="Oval 1"/>
          <p:cNvSpPr/>
          <p:nvPr/>
        </p:nvSpPr>
        <p:spPr>
          <a:xfrm>
            <a:off x="6598468" y="2132856"/>
            <a:ext cx="2808312" cy="86409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The Web platform</a:t>
            </a:r>
          </a:p>
        </p:txBody>
      </p:sp>
    </p:spTree>
    <p:extLst>
      <p:ext uri="{BB962C8B-B14F-4D97-AF65-F5344CB8AC3E}">
        <p14:creationId xmlns:p14="http://schemas.microsoft.com/office/powerpoint/2010/main" val="266985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5820" y="2159496"/>
            <a:ext cx="1656081" cy="89073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frontend</a:t>
            </a:r>
          </a:p>
        </p:txBody>
      </p:sp>
      <p:sp>
        <p:nvSpPr>
          <p:cNvPr id="5" name="Oval 4"/>
          <p:cNvSpPr/>
          <p:nvPr/>
        </p:nvSpPr>
        <p:spPr>
          <a:xfrm>
            <a:off x="3953603" y="2159496"/>
            <a:ext cx="1656081" cy="890736"/>
          </a:xfrm>
          <a:prstGeom prst="ellipse">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backend</a:t>
            </a:r>
          </a:p>
        </p:txBody>
      </p:sp>
      <p:sp>
        <p:nvSpPr>
          <p:cNvPr id="6" name="Rectangle 5"/>
          <p:cNvSpPr/>
          <p:nvPr/>
        </p:nvSpPr>
        <p:spPr>
          <a:xfrm>
            <a:off x="765820" y="3717032"/>
            <a:ext cx="1656081" cy="81947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UI</a:t>
            </a:r>
          </a:p>
        </p:txBody>
      </p:sp>
      <p:sp>
        <p:nvSpPr>
          <p:cNvPr id="8" name="Rectangle 7"/>
          <p:cNvSpPr/>
          <p:nvPr/>
        </p:nvSpPr>
        <p:spPr>
          <a:xfrm>
            <a:off x="3953601" y="3717032"/>
            <a:ext cx="1656081" cy="819472"/>
          </a:xfrm>
          <a:prstGeom prst="rect">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Business logic, database</a:t>
            </a:r>
          </a:p>
        </p:txBody>
      </p:sp>
      <p:cxnSp>
        <p:nvCxnSpPr>
          <p:cNvPr id="9" name="Elbow Connector 11"/>
          <p:cNvCxnSpPr>
            <a:stCxn id="5" idx="2"/>
            <a:endCxn id="3" idx="6"/>
          </p:cNvCxnSpPr>
          <p:nvPr/>
        </p:nvCxnSpPr>
        <p:spPr>
          <a:xfrm flipH="1">
            <a:off x="2421901" y="2604864"/>
            <a:ext cx="1531702" cy="0"/>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4"/>
            <a:endCxn id="8" idx="0"/>
          </p:cNvCxnSpPr>
          <p:nvPr/>
        </p:nvCxnSpPr>
        <p:spPr>
          <a:xfrm flipH="1">
            <a:off x="4781642" y="3050232"/>
            <a:ext cx="2" cy="66680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4"/>
            <a:endCxn id="6" idx="0"/>
          </p:cNvCxnSpPr>
          <p:nvPr/>
        </p:nvCxnSpPr>
        <p:spPr>
          <a:xfrm>
            <a:off x="1593861" y="3050232"/>
            <a:ext cx="0" cy="6668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20944" y="2131594"/>
            <a:ext cx="1532658" cy="424732"/>
          </a:xfrm>
          <a:prstGeom prst="rect">
            <a:avLst/>
          </a:prstGeom>
          <a:noFill/>
        </p:spPr>
        <p:txBody>
          <a:bodyPr wrap="square" rtlCol="0">
            <a:spAutoFit/>
          </a:bodyPr>
          <a:lstStyle/>
          <a:p>
            <a:pPr algn="ctr">
              <a:lnSpc>
                <a:spcPct val="90000"/>
              </a:lnSpc>
            </a:pPr>
            <a:r>
              <a:rPr lang="sv-SE" sz="2400" dirty="0"/>
              <a:t>generates</a:t>
            </a:r>
          </a:p>
        </p:txBody>
      </p:sp>
      <p:sp>
        <p:nvSpPr>
          <p:cNvPr id="22" name="Oval 21"/>
          <p:cNvSpPr/>
          <p:nvPr/>
        </p:nvSpPr>
        <p:spPr>
          <a:xfrm>
            <a:off x="6620710" y="2191447"/>
            <a:ext cx="1656081" cy="890736"/>
          </a:xfrm>
          <a:prstGeom prst="ellips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frontend</a:t>
            </a:r>
          </a:p>
        </p:txBody>
      </p:sp>
      <p:sp>
        <p:nvSpPr>
          <p:cNvPr id="23" name="Oval 22"/>
          <p:cNvSpPr/>
          <p:nvPr/>
        </p:nvSpPr>
        <p:spPr>
          <a:xfrm>
            <a:off x="9808495" y="2191447"/>
            <a:ext cx="1656081" cy="890736"/>
          </a:xfrm>
          <a:prstGeom prst="ellipse">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backend</a:t>
            </a:r>
          </a:p>
        </p:txBody>
      </p:sp>
      <p:sp>
        <p:nvSpPr>
          <p:cNvPr id="24" name="Rectangle 23"/>
          <p:cNvSpPr/>
          <p:nvPr/>
        </p:nvSpPr>
        <p:spPr>
          <a:xfrm>
            <a:off x="6620710" y="3748983"/>
            <a:ext cx="1656081" cy="819472"/>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UI, view logic</a:t>
            </a:r>
          </a:p>
        </p:txBody>
      </p:sp>
      <p:sp>
        <p:nvSpPr>
          <p:cNvPr id="25" name="Rectangle 24"/>
          <p:cNvSpPr/>
          <p:nvPr/>
        </p:nvSpPr>
        <p:spPr>
          <a:xfrm>
            <a:off x="9808493" y="3748983"/>
            <a:ext cx="1656081" cy="819472"/>
          </a:xfrm>
          <a:prstGeom prst="rect">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Business logic, database</a:t>
            </a:r>
          </a:p>
        </p:txBody>
      </p:sp>
      <p:cxnSp>
        <p:nvCxnSpPr>
          <p:cNvPr id="26" name="Elbow Connector 11"/>
          <p:cNvCxnSpPr>
            <a:stCxn id="22" idx="6"/>
            <a:endCxn id="23" idx="2"/>
          </p:cNvCxnSpPr>
          <p:nvPr/>
        </p:nvCxnSpPr>
        <p:spPr>
          <a:xfrm>
            <a:off x="8276791" y="2636815"/>
            <a:ext cx="1531704" cy="0"/>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4"/>
            <a:endCxn id="25" idx="0"/>
          </p:cNvCxnSpPr>
          <p:nvPr/>
        </p:nvCxnSpPr>
        <p:spPr>
          <a:xfrm flipH="1">
            <a:off x="10636534" y="3082183"/>
            <a:ext cx="2" cy="666800"/>
          </a:xfrm>
          <a:prstGeom prst="line">
            <a:avLst/>
          </a:prstGeom>
          <a:ln w="25400">
            <a:solidFill>
              <a:schemeClr val="accent3"/>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4"/>
            <a:endCxn id="24" idx="0"/>
          </p:cNvCxnSpPr>
          <p:nvPr/>
        </p:nvCxnSpPr>
        <p:spPr>
          <a:xfrm>
            <a:off x="7448751" y="3082183"/>
            <a:ext cx="0" cy="6668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60068" y="2163545"/>
            <a:ext cx="1548426" cy="424732"/>
          </a:xfrm>
          <a:prstGeom prst="rect">
            <a:avLst/>
          </a:prstGeom>
          <a:noFill/>
        </p:spPr>
        <p:txBody>
          <a:bodyPr wrap="square" rtlCol="0">
            <a:spAutoFit/>
          </a:bodyPr>
          <a:lstStyle/>
          <a:p>
            <a:pPr algn="ctr">
              <a:lnSpc>
                <a:spcPct val="90000"/>
              </a:lnSpc>
            </a:pPr>
            <a:r>
              <a:rPr lang="sv-SE" sz="2400" dirty="0"/>
              <a:t>queries</a:t>
            </a:r>
          </a:p>
        </p:txBody>
      </p:sp>
      <p:pic>
        <p:nvPicPr>
          <p:cNvPr id="33" name="Picture 32"/>
          <p:cNvPicPr>
            <a:picLocks noChangeAspect="1"/>
          </p:cNvPicPr>
          <p:nvPr/>
        </p:nvPicPr>
        <p:blipFill>
          <a:blip r:embed="rId3"/>
          <a:stretch>
            <a:fillRect/>
          </a:stretch>
        </p:blipFill>
        <p:spPr>
          <a:xfrm rot="16615816">
            <a:off x="4153937" y="3377478"/>
            <a:ext cx="3905795" cy="76211"/>
          </a:xfrm>
          <a:prstGeom prst="rect">
            <a:avLst/>
          </a:prstGeom>
        </p:spPr>
      </p:pic>
      <p:sp>
        <p:nvSpPr>
          <p:cNvPr id="34" name="TextBox 33"/>
          <p:cNvSpPr txBox="1"/>
          <p:nvPr/>
        </p:nvSpPr>
        <p:spPr>
          <a:xfrm>
            <a:off x="765820" y="762193"/>
            <a:ext cx="4843862" cy="535531"/>
          </a:xfrm>
          <a:prstGeom prst="rect">
            <a:avLst/>
          </a:prstGeom>
          <a:noFill/>
        </p:spPr>
        <p:txBody>
          <a:bodyPr wrap="square" rtlCol="0">
            <a:spAutoFit/>
          </a:bodyPr>
          <a:lstStyle/>
          <a:p>
            <a:pPr algn="ctr">
              <a:lnSpc>
                <a:spcPct val="90000"/>
              </a:lnSpc>
            </a:pPr>
            <a:r>
              <a:rPr lang="sv-SE" sz="3200" dirty="0">
                <a:latin typeface="+mj-lt"/>
                <a:ea typeface="+mj-ea"/>
                <a:cs typeface="+mj-cs"/>
              </a:rPr>
              <a:t>Old school web</a:t>
            </a:r>
          </a:p>
        </p:txBody>
      </p:sp>
      <p:sp>
        <p:nvSpPr>
          <p:cNvPr id="35" name="TextBox 34"/>
          <p:cNvSpPr txBox="1"/>
          <p:nvPr/>
        </p:nvSpPr>
        <p:spPr>
          <a:xfrm>
            <a:off x="6620710" y="766481"/>
            <a:ext cx="4843864" cy="535531"/>
          </a:xfrm>
          <a:prstGeom prst="rect">
            <a:avLst/>
          </a:prstGeom>
          <a:noFill/>
        </p:spPr>
        <p:txBody>
          <a:bodyPr wrap="square" rtlCol="0">
            <a:spAutoFit/>
          </a:bodyPr>
          <a:lstStyle/>
          <a:p>
            <a:pPr algn="ctr">
              <a:lnSpc>
                <a:spcPct val="90000"/>
              </a:lnSpc>
            </a:pPr>
            <a:r>
              <a:rPr lang="sv-SE" sz="3200" dirty="0">
                <a:latin typeface="+mj-lt"/>
                <a:ea typeface="+mj-ea"/>
                <a:cs typeface="+mj-cs"/>
              </a:rPr>
              <a:t>Web today</a:t>
            </a:r>
          </a:p>
        </p:txBody>
      </p:sp>
    </p:spTree>
    <p:extLst>
      <p:ext uri="{BB962C8B-B14F-4D97-AF65-F5344CB8AC3E}">
        <p14:creationId xmlns:p14="http://schemas.microsoft.com/office/powerpoint/2010/main" val="175446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JavaScript frameworks &amp; libraries</a:t>
            </a:r>
            <a:endParaRPr lang="sv-SE" dirty="0"/>
          </a:p>
        </p:txBody>
      </p:sp>
      <p:sp>
        <p:nvSpPr>
          <p:cNvPr id="3" name="Text Placeholder 2"/>
          <p:cNvSpPr>
            <a:spLocks noGrp="1"/>
          </p:cNvSpPr>
          <p:nvPr>
            <p:ph type="body" sz="half" idx="2"/>
          </p:nvPr>
        </p:nvSpPr>
        <p:spPr/>
        <p:txBody>
          <a:bodyPr>
            <a:normAutofit fontScale="85000" lnSpcReduction="10000"/>
          </a:bodyPr>
          <a:lstStyle/>
          <a:p>
            <a:endParaRPr lang="en-US" dirty="0" smtClean="0"/>
          </a:p>
          <a:p>
            <a:endParaRPr lang="en-US" dirty="0"/>
          </a:p>
          <a:p>
            <a:r>
              <a:rPr lang="en-US" dirty="0" smtClean="0"/>
              <a:t>State of </a:t>
            </a:r>
            <a:r>
              <a:rPr lang="en-US" dirty="0" err="1" smtClean="0"/>
              <a:t>Javascript</a:t>
            </a:r>
            <a:r>
              <a:rPr lang="en-US" dirty="0" smtClean="0"/>
              <a:t> </a:t>
            </a:r>
            <a:r>
              <a:rPr lang="en-US" dirty="0" smtClean="0">
                <a:solidFill>
                  <a:schemeClr val="accent2"/>
                </a:solidFill>
              </a:rPr>
              <a:t>2017</a:t>
            </a:r>
            <a:r>
              <a:rPr lang="en-US" dirty="0" smtClean="0"/>
              <a:t>:</a:t>
            </a:r>
          </a:p>
          <a:p>
            <a:r>
              <a:rPr lang="en-US" dirty="0" smtClean="0"/>
              <a:t>I’ve never heard of it</a:t>
            </a:r>
          </a:p>
          <a:p>
            <a:r>
              <a:rPr lang="en-US" dirty="0" smtClean="0"/>
              <a:t>Heard of it, but not interested</a:t>
            </a:r>
          </a:p>
          <a:p>
            <a:r>
              <a:rPr lang="en-US" dirty="0" smtClean="0"/>
              <a:t>Heard of it, would like to learn it</a:t>
            </a:r>
          </a:p>
          <a:p>
            <a:r>
              <a:rPr lang="en-US" dirty="0" smtClean="0"/>
              <a:t>Used it before, will not use it again</a:t>
            </a:r>
          </a:p>
          <a:p>
            <a:r>
              <a:rPr lang="en-US" dirty="0" smtClean="0"/>
              <a:t>Used it before, would use it again</a:t>
            </a:r>
            <a:endParaRPr lang="sv-SE"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10113" y="1910327"/>
            <a:ext cx="5668962" cy="4027946"/>
          </a:xfrm>
        </p:spPr>
      </p:pic>
      <p:sp>
        <p:nvSpPr>
          <p:cNvPr id="7" name="Rectangle 6"/>
          <p:cNvSpPr/>
          <p:nvPr/>
        </p:nvSpPr>
        <p:spPr>
          <a:xfrm>
            <a:off x="1320656" y="4625576"/>
            <a:ext cx="201757" cy="216024"/>
          </a:xfrm>
          <a:prstGeom prst="rect">
            <a:avLst/>
          </a:prstGeom>
          <a:solidFill>
            <a:srgbClr val="D8D8D8"/>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1320656" y="4941168"/>
            <a:ext cx="201757" cy="216024"/>
          </a:xfrm>
          <a:prstGeom prst="rect">
            <a:avLst/>
          </a:prstGeom>
          <a:solidFill>
            <a:srgbClr val="FFFEC8"/>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1320656" y="5272067"/>
            <a:ext cx="201757" cy="216024"/>
          </a:xfrm>
          <a:prstGeom prst="rect">
            <a:avLst/>
          </a:prstGeom>
          <a:solidFill>
            <a:srgbClr val="F7F04A"/>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p:cNvSpPr/>
          <p:nvPr/>
        </p:nvSpPr>
        <p:spPr>
          <a:xfrm>
            <a:off x="1320655" y="5593440"/>
            <a:ext cx="201757" cy="216024"/>
          </a:xfrm>
          <a:prstGeom prst="rect">
            <a:avLst/>
          </a:prstGeom>
          <a:solidFill>
            <a:srgbClr val="B4ADDC"/>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10"/>
          <p:cNvSpPr/>
          <p:nvPr/>
        </p:nvSpPr>
        <p:spPr>
          <a:xfrm>
            <a:off x="1320655" y="5910672"/>
            <a:ext cx="201757" cy="216024"/>
          </a:xfrm>
          <a:prstGeom prst="rect">
            <a:avLst/>
          </a:prstGeom>
          <a:solidFill>
            <a:srgbClr val="9688E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24851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7828" y="3181164"/>
            <a:ext cx="1279376" cy="639688"/>
          </a:xfrm>
          <a:prstGeom prst="rect">
            <a:avLst/>
          </a:prstGeom>
          <a:solidFill>
            <a:schemeClr val="accent3"/>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i="1" dirty="0"/>
              <a:t>Library</a:t>
            </a:r>
          </a:p>
        </p:txBody>
      </p:sp>
      <p:sp>
        <p:nvSpPr>
          <p:cNvPr id="4" name="Rectangle 3"/>
          <p:cNvSpPr/>
          <p:nvPr/>
        </p:nvSpPr>
        <p:spPr>
          <a:xfrm>
            <a:off x="10054852" y="3181164"/>
            <a:ext cx="1279376" cy="639688"/>
          </a:xfrm>
          <a:prstGeom prst="rect">
            <a:avLst/>
          </a:prstGeom>
          <a:solidFill>
            <a:schemeClr val="accent6"/>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i="1" dirty="0"/>
              <a:t>Framework</a:t>
            </a:r>
          </a:p>
        </p:txBody>
      </p:sp>
      <p:cxnSp>
        <p:nvCxnSpPr>
          <p:cNvPr id="6" name="Straight Connector 5"/>
          <p:cNvCxnSpPr>
            <a:stCxn id="3" idx="3"/>
            <a:endCxn id="4" idx="1"/>
          </p:cNvCxnSpPr>
          <p:nvPr/>
        </p:nvCxnSpPr>
        <p:spPr>
          <a:xfrm>
            <a:off x="2117204" y="3501008"/>
            <a:ext cx="7937648" cy="0"/>
          </a:xfrm>
          <a:prstGeom prst="line">
            <a:avLst/>
          </a:prstGeom>
          <a:ln w="25400">
            <a:gradFill flip="none" rotWithShape="1">
              <a:gsLst>
                <a:gs pos="48000">
                  <a:srgbClr val="9AA68E"/>
                </a:gs>
                <a:gs pos="0">
                  <a:schemeClr val="accent3"/>
                </a:gs>
                <a:gs pos="100000">
                  <a:schemeClr val="accent6"/>
                </a:gs>
              </a:gsLst>
              <a:lin ang="0" scaled="1"/>
              <a:tileRect/>
            </a:gra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49109" y="3284984"/>
            <a:ext cx="936104" cy="4320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Angular</a:t>
            </a:r>
          </a:p>
        </p:txBody>
      </p:sp>
      <p:sp>
        <p:nvSpPr>
          <p:cNvPr id="15" name="Rectangle 14"/>
          <p:cNvSpPr/>
          <p:nvPr/>
        </p:nvSpPr>
        <p:spPr>
          <a:xfrm>
            <a:off x="8800528" y="3284984"/>
            <a:ext cx="936104" cy="4320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Ember</a:t>
            </a:r>
          </a:p>
        </p:txBody>
      </p:sp>
      <p:sp>
        <p:nvSpPr>
          <p:cNvPr id="16" name="Rectangle 15"/>
          <p:cNvSpPr/>
          <p:nvPr/>
        </p:nvSpPr>
        <p:spPr>
          <a:xfrm>
            <a:off x="3427548" y="3279781"/>
            <a:ext cx="936104" cy="4320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React</a:t>
            </a:r>
          </a:p>
        </p:txBody>
      </p:sp>
      <p:sp>
        <p:nvSpPr>
          <p:cNvPr id="17" name="Title 16"/>
          <p:cNvSpPr>
            <a:spLocks noGrp="1"/>
          </p:cNvSpPr>
          <p:nvPr>
            <p:ph type="title"/>
          </p:nvPr>
        </p:nvSpPr>
        <p:spPr/>
        <p:txBody>
          <a:bodyPr/>
          <a:lstStyle/>
          <a:p>
            <a:r>
              <a:rPr lang="sv-SE" dirty="0"/>
              <a:t>React and complexity comparison</a:t>
            </a:r>
          </a:p>
        </p:txBody>
      </p:sp>
      <p:sp>
        <p:nvSpPr>
          <p:cNvPr id="18" name="Rectangle 17"/>
          <p:cNvSpPr/>
          <p:nvPr/>
        </p:nvSpPr>
        <p:spPr>
          <a:xfrm>
            <a:off x="5590356" y="4897490"/>
            <a:ext cx="6092825" cy="923330"/>
          </a:xfrm>
          <a:prstGeom prst="rect">
            <a:avLst/>
          </a:prstGeom>
        </p:spPr>
        <p:txBody>
          <a:bodyPr>
            <a:spAutoFit/>
          </a:bodyPr>
          <a:lstStyle/>
          <a:p>
            <a:r>
              <a:rPr lang="sv-SE" i="1" dirty="0"/>
              <a:t>"Observe that there is no right or wrong in the complexity choice. The important thing is to be aware of where on the scale you are, and understand the consequences of that."</a:t>
            </a:r>
          </a:p>
        </p:txBody>
      </p:sp>
      <p:sp>
        <p:nvSpPr>
          <p:cNvPr id="10" name="Rectangle 9"/>
          <p:cNvSpPr/>
          <p:nvPr/>
        </p:nvSpPr>
        <p:spPr>
          <a:xfrm>
            <a:off x="2412233" y="3279781"/>
            <a:ext cx="936104" cy="432048"/>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Vue</a:t>
            </a:r>
            <a:endParaRPr lang="sv-SE" dirty="0"/>
          </a:p>
        </p:txBody>
      </p:sp>
    </p:spTree>
    <p:extLst>
      <p:ext uri="{BB962C8B-B14F-4D97-AF65-F5344CB8AC3E}">
        <p14:creationId xmlns:p14="http://schemas.microsoft.com/office/powerpoint/2010/main" val="331927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405B99D8-A9CA-CB42-8089-5A6C9C848782}"/>
              </a:ext>
            </a:extLst>
          </p:cNvPr>
          <p:cNvSpPr>
            <a:spLocks noGrp="1"/>
          </p:cNvSpPr>
          <p:nvPr>
            <p:ph sz="quarter" idx="20"/>
          </p:nvPr>
        </p:nvSpPr>
        <p:spPr/>
        <p:txBody>
          <a:bodyPr/>
          <a:lstStyle/>
          <a:p>
            <a:pPr algn="ctr"/>
            <a:r>
              <a:rPr lang="en-US" dirty="0" smtClean="0"/>
              <a:t>2017 - </a:t>
            </a:r>
            <a:r>
              <a:rPr lang="en-US" b="1" dirty="0"/>
              <a:t>The year of further improvements</a:t>
            </a:r>
            <a:endParaRPr lang="en-US" dirty="0"/>
          </a:p>
        </p:txBody>
      </p:sp>
      <p:sp>
        <p:nvSpPr>
          <p:cNvPr id="21" name="Content Placeholder 20">
            <a:extLst>
              <a:ext uri="{FF2B5EF4-FFF2-40B4-BE49-F238E27FC236}">
                <a16:creationId xmlns:a16="http://schemas.microsoft.com/office/drawing/2014/main" id="{FC108B02-384E-464A-AC7D-9BAAC1CDBF1C}"/>
              </a:ext>
            </a:extLst>
          </p:cNvPr>
          <p:cNvSpPr>
            <a:spLocks noGrp="1"/>
          </p:cNvSpPr>
          <p:nvPr>
            <p:ph sz="quarter" idx="15"/>
          </p:nvPr>
        </p:nvSpPr>
        <p:spPr/>
        <p:txBody>
          <a:bodyPr/>
          <a:lstStyle/>
          <a:p>
            <a:endParaRPr lang="en-US"/>
          </a:p>
        </p:txBody>
      </p:sp>
      <p:sp>
        <p:nvSpPr>
          <p:cNvPr id="24" name="Content Placeholder 23">
            <a:extLst>
              <a:ext uri="{FF2B5EF4-FFF2-40B4-BE49-F238E27FC236}">
                <a16:creationId xmlns:a16="http://schemas.microsoft.com/office/drawing/2014/main" id="{0DACE07F-6244-2B4D-8A9B-771CC068D471}"/>
              </a:ext>
            </a:extLst>
          </p:cNvPr>
          <p:cNvSpPr>
            <a:spLocks noGrp="1"/>
          </p:cNvSpPr>
          <p:nvPr>
            <p:ph sz="quarter" idx="18"/>
          </p:nvPr>
        </p:nvSpPr>
        <p:spPr>
          <a:xfrm>
            <a:off x="6938386" y="1737901"/>
            <a:ext cx="2699635" cy="610979"/>
          </a:xfrm>
        </p:spPr>
        <p:txBody>
          <a:bodyPr/>
          <a:lstStyle/>
          <a:p>
            <a:pPr algn="ctr"/>
            <a:r>
              <a:rPr lang="en-US" dirty="0" smtClean="0"/>
              <a:t>2016 - </a:t>
            </a:r>
            <a:r>
              <a:rPr lang="en-US" b="1" dirty="0"/>
              <a:t>React gets mainstream</a:t>
            </a:r>
            <a:endParaRPr lang="en-US" dirty="0"/>
          </a:p>
        </p:txBody>
      </p:sp>
      <p:sp>
        <p:nvSpPr>
          <p:cNvPr id="20" name="Content Placeholder 19">
            <a:extLst>
              <a:ext uri="{FF2B5EF4-FFF2-40B4-BE49-F238E27FC236}">
                <a16:creationId xmlns:a16="http://schemas.microsoft.com/office/drawing/2014/main" id="{01AC9AAA-DDCE-1E41-9291-9C214C196A03}"/>
              </a:ext>
            </a:extLst>
          </p:cNvPr>
          <p:cNvSpPr>
            <a:spLocks noGrp="1"/>
          </p:cNvSpPr>
          <p:nvPr>
            <p:ph sz="quarter" idx="14"/>
          </p:nvPr>
        </p:nvSpPr>
        <p:spPr/>
        <p:txBody>
          <a:bodyPr/>
          <a:lstStyle/>
          <a:p>
            <a:endParaRPr lang="en-US"/>
          </a:p>
        </p:txBody>
      </p:sp>
      <p:sp>
        <p:nvSpPr>
          <p:cNvPr id="25" name="Content Placeholder 24">
            <a:extLst>
              <a:ext uri="{FF2B5EF4-FFF2-40B4-BE49-F238E27FC236}">
                <a16:creationId xmlns:a16="http://schemas.microsoft.com/office/drawing/2014/main" id="{3920DCCA-3151-3147-B04A-DEF13B632EF3}"/>
              </a:ext>
            </a:extLst>
          </p:cNvPr>
          <p:cNvSpPr>
            <a:spLocks noGrp="1"/>
          </p:cNvSpPr>
          <p:nvPr>
            <p:ph sz="quarter" idx="19"/>
          </p:nvPr>
        </p:nvSpPr>
        <p:spPr/>
        <p:txBody>
          <a:bodyPr/>
          <a:lstStyle/>
          <a:p>
            <a:pPr algn="ctr"/>
            <a:r>
              <a:rPr lang="en-US" dirty="0" smtClean="0"/>
              <a:t>2015 - </a:t>
            </a:r>
            <a:r>
              <a:rPr lang="en-US" b="1" dirty="0"/>
              <a:t>React is </a:t>
            </a:r>
            <a:r>
              <a:rPr lang="en-US" b="1" dirty="0" smtClean="0"/>
              <a:t>Stable</a:t>
            </a:r>
          </a:p>
          <a:p>
            <a:pPr algn="ctr"/>
            <a:r>
              <a:rPr lang="en-US" b="1" dirty="0" smtClean="0"/>
              <a:t>React Native + </a:t>
            </a:r>
            <a:r>
              <a:rPr lang="en-US" b="1" dirty="0" err="1" smtClean="0"/>
              <a:t>Redux</a:t>
            </a:r>
            <a:endParaRPr lang="en-US" dirty="0"/>
          </a:p>
        </p:txBody>
      </p:sp>
      <p:sp>
        <p:nvSpPr>
          <p:cNvPr id="18" name="Content Placeholder 17">
            <a:extLst>
              <a:ext uri="{FF2B5EF4-FFF2-40B4-BE49-F238E27FC236}">
                <a16:creationId xmlns:a16="http://schemas.microsoft.com/office/drawing/2014/main" id="{DD4A229C-A0C7-CE47-9906-13440BC13A61}"/>
              </a:ext>
            </a:extLst>
          </p:cNvPr>
          <p:cNvSpPr>
            <a:spLocks noGrp="1"/>
          </p:cNvSpPr>
          <p:nvPr>
            <p:ph sz="quarter" idx="12"/>
          </p:nvPr>
        </p:nvSpPr>
        <p:spPr/>
        <p:txBody>
          <a:bodyPr/>
          <a:lstStyle/>
          <a:p>
            <a:endParaRPr lang="en-US"/>
          </a:p>
        </p:txBody>
      </p:sp>
      <p:sp>
        <p:nvSpPr>
          <p:cNvPr id="23" name="Content Placeholder 22">
            <a:extLst>
              <a:ext uri="{FF2B5EF4-FFF2-40B4-BE49-F238E27FC236}">
                <a16:creationId xmlns:a16="http://schemas.microsoft.com/office/drawing/2014/main" id="{493682FE-6899-FF43-95B7-657C6B6427FB}"/>
              </a:ext>
            </a:extLst>
          </p:cNvPr>
          <p:cNvSpPr>
            <a:spLocks noGrp="1"/>
          </p:cNvSpPr>
          <p:nvPr>
            <p:ph sz="quarter" idx="17"/>
          </p:nvPr>
        </p:nvSpPr>
        <p:spPr>
          <a:xfrm>
            <a:off x="2602996" y="1753611"/>
            <a:ext cx="2699635" cy="739285"/>
          </a:xfrm>
        </p:spPr>
        <p:txBody>
          <a:bodyPr/>
          <a:lstStyle/>
          <a:p>
            <a:pPr algn="ctr"/>
            <a:r>
              <a:rPr lang="sv-SE" b="1" dirty="0" smtClean="0"/>
              <a:t>2014 - The </a:t>
            </a:r>
            <a:r>
              <a:rPr lang="sv-SE" b="1" dirty="0" err="1"/>
              <a:t>year</a:t>
            </a:r>
            <a:r>
              <a:rPr lang="sv-SE" b="1" dirty="0"/>
              <a:t> </a:t>
            </a:r>
            <a:r>
              <a:rPr lang="sv-SE" b="1" dirty="0" err="1"/>
              <a:t>of</a:t>
            </a:r>
            <a:r>
              <a:rPr lang="sv-SE" b="1" dirty="0"/>
              <a:t> Expansion</a:t>
            </a:r>
            <a:endParaRPr lang="en-US" dirty="0"/>
          </a:p>
        </p:txBody>
      </p:sp>
      <p:sp>
        <p:nvSpPr>
          <p:cNvPr id="17" name="Content Placeholder 16">
            <a:extLst>
              <a:ext uri="{FF2B5EF4-FFF2-40B4-BE49-F238E27FC236}">
                <a16:creationId xmlns:a16="http://schemas.microsoft.com/office/drawing/2014/main" id="{DE560159-60CD-794B-A0CA-735C8906FEA6}"/>
              </a:ext>
            </a:extLst>
          </p:cNvPr>
          <p:cNvSpPr>
            <a:spLocks noGrp="1"/>
          </p:cNvSpPr>
          <p:nvPr>
            <p:ph sz="quarter" idx="11"/>
          </p:nvPr>
        </p:nvSpPr>
        <p:spPr/>
        <p:txBody>
          <a:bodyPr/>
          <a:lstStyle/>
          <a:p>
            <a:endParaRPr lang="en-US"/>
          </a:p>
        </p:txBody>
      </p:sp>
      <p:sp>
        <p:nvSpPr>
          <p:cNvPr id="22" name="Content Placeholder 21">
            <a:extLst>
              <a:ext uri="{FF2B5EF4-FFF2-40B4-BE49-F238E27FC236}">
                <a16:creationId xmlns:a16="http://schemas.microsoft.com/office/drawing/2014/main" id="{A80A98B8-6DAB-784F-AE8C-FDC98086080A}"/>
              </a:ext>
            </a:extLst>
          </p:cNvPr>
          <p:cNvSpPr>
            <a:spLocks noGrp="1"/>
          </p:cNvSpPr>
          <p:nvPr>
            <p:ph sz="quarter" idx="16"/>
          </p:nvPr>
        </p:nvSpPr>
        <p:spPr/>
        <p:txBody>
          <a:bodyPr/>
          <a:lstStyle/>
          <a:p>
            <a:pPr algn="ctr"/>
            <a:r>
              <a:rPr lang="en-US" dirty="0" smtClean="0"/>
              <a:t>2013 - </a:t>
            </a:r>
            <a:r>
              <a:rPr lang="en-US" b="1" dirty="0"/>
              <a:t>The year of the Big Launch</a:t>
            </a:r>
            <a:endParaRPr lang="en-US" dirty="0"/>
          </a:p>
        </p:txBody>
      </p:sp>
      <p:sp>
        <p:nvSpPr>
          <p:cNvPr id="19" name="Content Placeholder 18">
            <a:extLst>
              <a:ext uri="{FF2B5EF4-FFF2-40B4-BE49-F238E27FC236}">
                <a16:creationId xmlns:a16="http://schemas.microsoft.com/office/drawing/2014/main" id="{AF4A4139-A90D-4D49-89ED-CD724B0071D5}"/>
              </a:ext>
            </a:extLst>
          </p:cNvPr>
          <p:cNvSpPr>
            <a:spLocks noGrp="1"/>
          </p:cNvSpPr>
          <p:nvPr>
            <p:ph sz="quarter" idx="13"/>
          </p:nvPr>
        </p:nvSpPr>
        <p:spPr/>
        <p:txBody>
          <a:bodyPr/>
          <a:lstStyle/>
          <a:p>
            <a:endParaRPr lang="en-US" dirty="0"/>
          </a:p>
        </p:txBody>
      </p:sp>
      <p:sp>
        <p:nvSpPr>
          <p:cNvPr id="13" name="Rubrik 1"/>
          <p:cNvSpPr txBox="1">
            <a:spLocks/>
          </p:cNvSpPr>
          <p:nvPr/>
        </p:nvSpPr>
        <p:spPr>
          <a:xfrm>
            <a:off x="1522414" y="274638"/>
            <a:ext cx="9143998" cy="1020762"/>
          </a:xfrm>
          <a:prstGeom prst="rect">
            <a:avLst/>
          </a:prstGeom>
        </p:spPr>
        <p:txBody>
          <a:bodyPr anchor="b"/>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sv-SE" dirty="0" err="1" smtClean="0"/>
              <a:t>React</a:t>
            </a:r>
            <a:endParaRPr lang="sv-SE" dirty="0"/>
          </a:p>
        </p:txBody>
      </p:sp>
    </p:spTree>
    <p:extLst>
      <p:ext uri="{BB962C8B-B14F-4D97-AF65-F5344CB8AC3E}">
        <p14:creationId xmlns:p14="http://schemas.microsoft.com/office/powerpoint/2010/main" val="1403390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1448</TotalTime>
  <Words>1613</Words>
  <Application>Microsoft Office PowerPoint</Application>
  <PresentationFormat>Custom</PresentationFormat>
  <Paragraphs>262</Paragraphs>
  <Slides>32</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Consolas</vt:lpstr>
      <vt:lpstr>Corbel</vt:lpstr>
      <vt:lpstr>Courier New</vt:lpstr>
      <vt:lpstr>Roboto</vt:lpstr>
      <vt:lpstr>Chalkboard 16x9</vt:lpstr>
      <vt:lpstr>Time to React</vt:lpstr>
      <vt:lpstr>PowerPoint Presentation</vt:lpstr>
      <vt:lpstr>What’s up?</vt:lpstr>
      <vt:lpstr>PowerPoint Presentation</vt:lpstr>
      <vt:lpstr>The web platform</vt:lpstr>
      <vt:lpstr>PowerPoint Presentation</vt:lpstr>
      <vt:lpstr>JavaScript frameworks &amp; libraries</vt:lpstr>
      <vt:lpstr>React and complexity comparison</vt:lpstr>
      <vt:lpstr>PowerPoint Presentation</vt:lpstr>
      <vt:lpstr>React</vt:lpstr>
      <vt:lpstr>Converting data to UI</vt:lpstr>
      <vt:lpstr>Converting data to UI</vt:lpstr>
      <vt:lpstr>Reacts way of handling templating</vt:lpstr>
      <vt:lpstr>PowerPoint Presentation</vt:lpstr>
      <vt:lpstr>Here's the mandatory HelloWorld demo</vt:lpstr>
      <vt:lpstr>What does React trying to solve with JSX?</vt:lpstr>
      <vt:lpstr>What does React trying to solve with JSX?</vt:lpstr>
      <vt:lpstr>What is JSX?</vt:lpstr>
      <vt:lpstr>PowerPoint Presentation</vt:lpstr>
      <vt:lpstr>Components are composable</vt:lpstr>
      <vt:lpstr>PowerPoint Presentation</vt:lpstr>
      <vt:lpstr>Updating the UI</vt:lpstr>
      <vt:lpstr>Updating the UI</vt:lpstr>
      <vt:lpstr>Updating the UI</vt:lpstr>
      <vt:lpstr>Getting in the mood for tutorial</vt:lpstr>
      <vt:lpstr>Class based vs functional components</vt:lpstr>
      <vt:lpstr>Just one thing</vt:lpstr>
      <vt:lpstr>Close your JSX properly</vt:lpstr>
      <vt:lpstr>PowerPoint Presentation</vt:lpstr>
      <vt:lpstr>Summary</vt:lpstr>
      <vt:lpstr>Tutorial: Build a video browser</vt:lpstr>
      <vt:lpstr>PowerPoint Presentation</vt:lpstr>
    </vt:vector>
  </TitlesOfParts>
  <Company>Acorn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ken.alexandersson@jeppesen.com</dc:creator>
  <cp:keywords>React tutorial</cp:keywords>
  <cp:lastModifiedBy>Ken Alexandersson-EXT</cp:lastModifiedBy>
  <cp:revision>536</cp:revision>
  <dcterms:created xsi:type="dcterms:W3CDTF">2018-08-25T10:31:39Z</dcterms:created>
  <dcterms:modified xsi:type="dcterms:W3CDTF">2018-09-12T06:58:23Z</dcterms:modified>
</cp:coreProperties>
</file>