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70"/>
  </p:notesMasterIdLst>
  <p:handoutMasterIdLst>
    <p:handoutMasterId r:id="rId71"/>
  </p:handoutMasterIdLst>
  <p:sldIdLst>
    <p:sldId id="346" r:id="rId2"/>
    <p:sldId id="391" r:id="rId3"/>
    <p:sldId id="387" r:id="rId4"/>
    <p:sldId id="395" r:id="rId5"/>
    <p:sldId id="399" r:id="rId6"/>
    <p:sldId id="386" r:id="rId7"/>
    <p:sldId id="440" r:id="rId8"/>
    <p:sldId id="475" r:id="rId9"/>
    <p:sldId id="441" r:id="rId10"/>
    <p:sldId id="443" r:id="rId11"/>
    <p:sldId id="444" r:id="rId12"/>
    <p:sldId id="476" r:id="rId13"/>
    <p:sldId id="445" r:id="rId14"/>
    <p:sldId id="446" r:id="rId15"/>
    <p:sldId id="447" r:id="rId16"/>
    <p:sldId id="477" r:id="rId17"/>
    <p:sldId id="478" r:id="rId18"/>
    <p:sldId id="479" r:id="rId19"/>
    <p:sldId id="482" r:id="rId20"/>
    <p:sldId id="483" r:id="rId21"/>
    <p:sldId id="484" r:id="rId22"/>
    <p:sldId id="485" r:id="rId23"/>
    <p:sldId id="418" r:id="rId24"/>
    <p:sldId id="435" r:id="rId25"/>
    <p:sldId id="436" r:id="rId26"/>
    <p:sldId id="437" r:id="rId27"/>
    <p:sldId id="438" r:id="rId28"/>
    <p:sldId id="439" r:id="rId29"/>
    <p:sldId id="388" r:id="rId30"/>
    <p:sldId id="413" r:id="rId31"/>
    <p:sldId id="451" r:id="rId32"/>
    <p:sldId id="490" r:id="rId33"/>
    <p:sldId id="449" r:id="rId34"/>
    <p:sldId id="464" r:id="rId35"/>
    <p:sldId id="459" r:id="rId36"/>
    <p:sldId id="460" r:id="rId37"/>
    <p:sldId id="461" r:id="rId38"/>
    <p:sldId id="462" r:id="rId39"/>
    <p:sldId id="463" r:id="rId40"/>
    <p:sldId id="466" r:id="rId41"/>
    <p:sldId id="467" r:id="rId42"/>
    <p:sldId id="468" r:id="rId43"/>
    <p:sldId id="471" r:id="rId44"/>
    <p:sldId id="470" r:id="rId45"/>
    <p:sldId id="472" r:id="rId46"/>
    <p:sldId id="491" r:id="rId47"/>
    <p:sldId id="389" r:id="rId48"/>
    <p:sldId id="450" r:id="rId49"/>
    <p:sldId id="424" r:id="rId50"/>
    <p:sldId id="384" r:id="rId51"/>
    <p:sldId id="422" r:id="rId52"/>
    <p:sldId id="423" r:id="rId53"/>
    <p:sldId id="425" r:id="rId54"/>
    <p:sldId id="452" r:id="rId55"/>
    <p:sldId id="426" r:id="rId56"/>
    <p:sldId id="428" r:id="rId57"/>
    <p:sldId id="429" r:id="rId58"/>
    <p:sldId id="410" r:id="rId59"/>
    <p:sldId id="430" r:id="rId60"/>
    <p:sldId id="453" r:id="rId61"/>
    <p:sldId id="454" r:id="rId62"/>
    <p:sldId id="455" r:id="rId63"/>
    <p:sldId id="433" r:id="rId64"/>
    <p:sldId id="434" r:id="rId65"/>
    <p:sldId id="486" r:id="rId66"/>
    <p:sldId id="488" r:id="rId67"/>
    <p:sldId id="487" r:id="rId68"/>
    <p:sldId id="421" r:id="rId69"/>
  </p:sldIdLst>
  <p:sldSz cx="9144000" cy="5143500" type="screen16x9"/>
  <p:notesSz cx="7023100" cy="93091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CA871A-C1FB-44A2-B421-02E67FFB0D22}">
          <p14:sldIdLst>
            <p14:sldId id="346"/>
            <p14:sldId id="391"/>
            <p14:sldId id="387"/>
            <p14:sldId id="395"/>
            <p14:sldId id="399"/>
            <p14:sldId id="386"/>
            <p14:sldId id="440"/>
            <p14:sldId id="475"/>
            <p14:sldId id="441"/>
            <p14:sldId id="443"/>
            <p14:sldId id="444"/>
            <p14:sldId id="476"/>
            <p14:sldId id="445"/>
            <p14:sldId id="446"/>
            <p14:sldId id="447"/>
            <p14:sldId id="477"/>
            <p14:sldId id="478"/>
            <p14:sldId id="479"/>
            <p14:sldId id="482"/>
            <p14:sldId id="483"/>
            <p14:sldId id="484"/>
            <p14:sldId id="485"/>
            <p14:sldId id="418"/>
            <p14:sldId id="435"/>
            <p14:sldId id="436"/>
            <p14:sldId id="437"/>
            <p14:sldId id="438"/>
            <p14:sldId id="439"/>
            <p14:sldId id="388"/>
            <p14:sldId id="413"/>
            <p14:sldId id="451"/>
            <p14:sldId id="490"/>
            <p14:sldId id="449"/>
            <p14:sldId id="464"/>
            <p14:sldId id="459"/>
            <p14:sldId id="460"/>
            <p14:sldId id="461"/>
            <p14:sldId id="462"/>
            <p14:sldId id="463"/>
            <p14:sldId id="466"/>
            <p14:sldId id="467"/>
            <p14:sldId id="468"/>
            <p14:sldId id="471"/>
            <p14:sldId id="470"/>
            <p14:sldId id="472"/>
            <p14:sldId id="491"/>
            <p14:sldId id="389"/>
            <p14:sldId id="450"/>
            <p14:sldId id="424"/>
            <p14:sldId id="384"/>
            <p14:sldId id="422"/>
            <p14:sldId id="423"/>
            <p14:sldId id="425"/>
            <p14:sldId id="452"/>
            <p14:sldId id="426"/>
            <p14:sldId id="428"/>
            <p14:sldId id="429"/>
            <p14:sldId id="410"/>
            <p14:sldId id="430"/>
            <p14:sldId id="453"/>
            <p14:sldId id="454"/>
            <p14:sldId id="455"/>
            <p14:sldId id="433"/>
            <p14:sldId id="434"/>
            <p14:sldId id="486"/>
            <p14:sldId id="488"/>
            <p14:sldId id="487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68" userDrawn="1">
          <p15:clr>
            <a:srgbClr val="A4A3A4"/>
          </p15:clr>
        </p15:guide>
        <p15:guide id="3" pos="5712" userDrawn="1">
          <p15:clr>
            <a:srgbClr val="A4A3A4"/>
          </p15:clr>
        </p15:guide>
        <p15:guide id="4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erud, Thomas Embla" initials="TEB" lastIdx="2" clrIdx="0"/>
  <p:cmAuthor id="1" name="Thomas Embla Bonnerud" initials="TEB" lastIdx="2" clrIdx="1"/>
  <p:cmAuthor id="2" name="Thomas Embla Bonnerud" initials="TEB [2]" lastIdx="1" clrIdx="2"/>
  <p:cmAuthor id="3" name="Thomas Embla Bonnerud" initials="TEB [3]" lastIdx="1" clrIdx="3"/>
  <p:cmAuthor id="4" name="Thomas Embla Bonnerud" initials="TEB [4]" lastIdx="1" clrIdx="4"/>
  <p:cmAuthor id="5" name="Thomas Embla Bonnerud" initials="TEB [5]" lastIdx="1" clrIdx="5"/>
  <p:cmAuthor id="6" name="Thomas Embla Bonnerud" initials="TEB [6]" lastIdx="1" clrIdx="6"/>
  <p:cmAuthor id="7" name="Thomas Embla Bonnerud" initials="TEB [7]" lastIdx="1" clrIdx="7"/>
  <p:cmAuthor id="8" name="Thomas Embla Bonnerud" initials="TEB [8]" lastIdx="1" clrIdx="8"/>
  <p:cmAuthor id="9" name="Thomas Embla Bonnerud" initials="TEB [9]" lastIdx="1" clrIdx="9"/>
  <p:cmAuthor id="10" name="Bonnerud, Thomas Embla" initials="BTE" lastIdx="10" clrIdx="10"/>
  <p:cmAuthor id="11" name="Reigstad, Kine-Elena" initials="RK" lastIdx="12" clrIdx="11">
    <p:extLst>
      <p:ext uri="{19B8F6BF-5375-455C-9EA6-DF929625EA0E}">
        <p15:presenceInfo xmlns:p15="http://schemas.microsoft.com/office/powerpoint/2012/main" userId="S-1-5-21-2136110353-510014063-1071011879-15713" providerId="AD"/>
      </p:ext>
    </p:extLst>
  </p:cmAuthor>
  <p:cmAuthor id="12" name="Elstad, Pål" initials="EP" lastIdx="3" clrIdx="12">
    <p:extLst>
      <p:ext uri="{19B8F6BF-5375-455C-9EA6-DF929625EA0E}">
        <p15:presenceInfo xmlns:p15="http://schemas.microsoft.com/office/powerpoint/2012/main" userId="S-1-5-21-2136110353-510014063-1071011879-88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81D5E7"/>
    <a:srgbClr val="FBFFC6"/>
    <a:srgbClr val="B9CFFF"/>
    <a:srgbClr val="C2F4FF"/>
    <a:srgbClr val="80D4E7"/>
    <a:srgbClr val="FFFF00"/>
    <a:srgbClr val="CECFD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sfarg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71640" autoAdjust="0"/>
  </p:normalViewPr>
  <p:slideViewPr>
    <p:cSldViewPr snapToGrid="0" snapToObjects="1">
      <p:cViewPr varScale="1">
        <p:scale>
          <a:sx n="85" d="100"/>
          <a:sy n="85" d="100"/>
        </p:scale>
        <p:origin x="684" y="48"/>
      </p:cViewPr>
      <p:guideLst>
        <p:guide orient="horz" pos="1668"/>
        <p:guide pos="5712"/>
        <p:guide pos="384"/>
      </p:guideLst>
    </p:cSldViewPr>
  </p:slideViewPr>
  <p:outlineViewPr>
    <p:cViewPr>
      <p:scale>
        <a:sx n="33" d="100"/>
        <a:sy n="33" d="100"/>
      </p:scale>
      <p:origin x="0" y="-89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4" d="100"/>
        <a:sy n="164" d="100"/>
      </p:scale>
      <p:origin x="0" y="-3186"/>
    </p:cViewPr>
  </p:sorterViewPr>
  <p:notesViewPr>
    <p:cSldViewPr snapToGrid="0" snapToObjects="1">
      <p:cViewPr varScale="1">
        <p:scale>
          <a:sx n="121" d="100"/>
          <a:sy n="121" d="100"/>
        </p:scale>
        <p:origin x="4086" y="108"/>
      </p:cViewPr>
      <p:guideLst>
        <p:guide orient="horz" pos="2933"/>
        <p:guide pos="2213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BE57A7B-0609-4D25-AB3C-FD0CFE7E22FC}" type="datetimeFigureOut">
              <a:rPr lang="nb-NO"/>
              <a:pPr>
                <a:defRPr/>
              </a:pPr>
              <a:t>17.09.2020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59208D-ADE4-4C18-AD4C-40D2E8A55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978135" y="0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FE0C639-DE15-43E8-9D5A-E8A3A0FBCFAA}" type="datetimeFigureOut">
              <a:rPr lang="nb-NO"/>
              <a:pPr>
                <a:defRPr/>
              </a:pPr>
              <a:t>17.09.2020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2311" y="4421825"/>
            <a:ext cx="5618480" cy="41890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3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978135" y="8842031"/>
            <a:ext cx="3043343" cy="4654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315F4B-708F-42A0-B38C-D5FF05C97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of picture is from </a:t>
            </a:r>
            <a:r>
              <a:rPr lang="en-US" dirty="0" err="1"/>
              <a:t>Ruuvi</a:t>
            </a:r>
            <a:r>
              <a:rPr lang="en-US" dirty="0"/>
              <a:t> Innovations, Nordic nRF9160 inside.</a:t>
            </a:r>
          </a:p>
          <a:p>
            <a:r>
              <a:rPr lang="en-US" dirty="0"/>
              <a:t>https://www.nordicsemi.com/News/2019/04/Ruuvi-Node-open-source-node-solution-combines-nRF9160-SiP-and-nRF52840-SoC</a:t>
            </a:r>
          </a:p>
          <a:p>
            <a:r>
              <a:rPr lang="en-US" dirty="0"/>
              <a:t>Picture is from: https://www.cnx-software.com/2019/04/23/ruuvi-node-open-source-node-solution-nordic-semi-nrf9160-cellular-sip-nrf52840-bluetooth-soc/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of picture is from </a:t>
            </a:r>
            <a:r>
              <a:rPr lang="en-US" dirty="0" err="1"/>
              <a:t>Ruuvi</a:t>
            </a:r>
            <a:r>
              <a:rPr lang="en-US" dirty="0"/>
              <a:t> Innovations, Nordic nRF9160 inside.</a:t>
            </a:r>
          </a:p>
          <a:p>
            <a:r>
              <a:rPr lang="en-US" dirty="0"/>
              <a:t>https://www.nordicsemi.com/News/2019/04/Ruuvi-Node-open-source-node-solution-combines-nRF9160-SiP-and-nRF52840-SoC</a:t>
            </a:r>
          </a:p>
          <a:p>
            <a:r>
              <a:rPr lang="en-US" dirty="0"/>
              <a:t>Picture is from: https://www.cnx-software.com/2019/04/23/ruuvi-node-open-source-node-solution-nordic-semi-nrf9160-cellular-sip-nrf52840-bluetooth-soc/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315F4B-708F-42A0-B38C-D5FF05C97E6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971551"/>
            <a:ext cx="5267881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971551"/>
            <a:ext cx="2610730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3CA95-3BDB-48DF-844F-632ECADD61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725D1-AD72-4356-A42A-132A9722DA4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52486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3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hoto_multiple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rgbClr val="0070C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rgbClr val="002060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hoto_multiple 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F0FCC6-6D05-417B-8812-1E9A0E3CEC4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1027648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27781" y="2260897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556295"/>
            <a:ext cx="2737405" cy="578620"/>
          </a:xfrm>
          <a:solidFill>
            <a:schemeClr val="bg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ultiple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accent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rgbClr val="0070C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rgbClr val="002060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accent2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52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ultiple_photos_mess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572001" y="4"/>
            <a:ext cx="4572000" cy="2574902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4572001" y="2568597"/>
            <a:ext cx="4572000" cy="2578608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56361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4402" y="1390650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07814" y="3135559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954402" y="3965552"/>
            <a:ext cx="2737405" cy="578620"/>
          </a:xfrm>
          <a:solidFill>
            <a:schemeClr val="bg1"/>
          </a:solidFill>
        </p:spPr>
        <p:txBody>
          <a:bodyPr lIns="164592" tIns="164592" rIns="164592" bIns="164592" anchor="ctr" anchorCtr="1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baseline="0" dirty="0">
                <a:solidFill>
                  <a:schemeClr val="accent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2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sub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1581539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1581075"/>
            <a:ext cx="3960000" cy="312427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E10D93-3182-4B7D-A397-382814584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1C9E6-44EE-40E9-82AF-12AC427EF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48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971550"/>
            <a:ext cx="5310896" cy="3733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971550"/>
            <a:ext cx="2610730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62FAB-0F72-43E5-AF7A-A1CA87171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F9F92-AF09-47C0-BC2B-81F259C25E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93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_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3"/>
          </p:nvPr>
        </p:nvSpPr>
        <p:spPr>
          <a:xfrm>
            <a:off x="3221918" y="1581539"/>
            <a:ext cx="5310896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/>
          </p:nvPr>
        </p:nvSpPr>
        <p:spPr>
          <a:xfrm>
            <a:off x="611187" y="1581540"/>
            <a:ext cx="2610730" cy="31238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997B6-A862-4937-B1A3-3BDED4159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8E5BBA-A5BA-4698-8979-6576FA26B8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92005-0A83-49F3-93C3-D54E0C572E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55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sub_image X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3"/>
          </p:nvPr>
        </p:nvSpPr>
        <p:spPr>
          <a:xfrm>
            <a:off x="611187" y="1581540"/>
            <a:ext cx="5267881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/>
          </p:nvPr>
        </p:nvSpPr>
        <p:spPr>
          <a:xfrm>
            <a:off x="5918677" y="1581541"/>
            <a:ext cx="2610730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04A47-CAA3-4E33-BA75-A437228B0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1 line w/sub, 2 lines without!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6C76420-09C7-4257-A235-FF7AFBEBA1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E6129-A5E0-4D21-A1DB-99AB6E4258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4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3" y="971550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6" y="971550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1192" y="2056038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706566" y="2056038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1191" y="3140526"/>
            <a:ext cx="1095375" cy="88265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706563" y="3140526"/>
            <a:ext cx="6826251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2A584-C370-414F-9A46-4D4230FAB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D09A4-D8B5-4FEF-9A35-83BDDC4689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11188" y="971550"/>
            <a:ext cx="7921627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17A98-9CB8-4C70-AB51-640FDB548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A85F9-4832-4AC5-B9E3-C9514BA9BF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3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mess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611191" y="1527176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06564" y="1527176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1191" y="2160038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706564" y="2160038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91" y="2792900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1706564" y="2792900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1191" y="3425762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1706564" y="3425762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611191" y="4058624"/>
            <a:ext cx="1095375" cy="632862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sz="2000" dirty="0"/>
              <a:t>Add #</a:t>
            </a:r>
            <a:endParaRPr lang="en-US" dirty="0"/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706564" y="4058624"/>
            <a:ext cx="6826251" cy="6328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200" baseline="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C13E9-4186-4A22-9AE5-5B230461F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920F9-6FD2-4514-A44C-1EAE16D88DE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84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527175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27175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0703" y="2632213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04134" y="2632213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0701" y="3737252"/>
            <a:ext cx="2528887" cy="8826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04133" y="3737251"/>
            <a:ext cx="5228680" cy="882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3C34-A6A7-4B2E-8EDF-55290CB87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8F050-FD6D-4A90-BF83-FB18B180A3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38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messages im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11191" y="1399672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304134" y="1542543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611191" y="3101011"/>
            <a:ext cx="2528887" cy="160213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304134" y="3243882"/>
            <a:ext cx="5228680" cy="1265574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4F295-0A4F-47EA-A932-E1C770C97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6DE2-29F8-449B-B224-351FEF6221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78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1581540"/>
            <a:ext cx="7921625" cy="3123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4A2B-6B07-43C2-B458-79F49BC3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1820499-15D2-4B39-AED5-C2B5485DB3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188" y="972787"/>
            <a:ext cx="7921625" cy="360362"/>
          </a:xfrm>
        </p:spPr>
        <p:txBody>
          <a:bodyPr/>
          <a:lstStyle>
            <a:lvl1pPr marL="0" indent="0"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 max 1 line, only if master title on 1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0EE7AA-B21E-43C2-957A-F3465364D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70839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1188" y="1671642"/>
            <a:ext cx="3240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408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1239838"/>
            <a:ext cx="3240000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1239838"/>
            <a:ext cx="3240001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 – one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F1521-BC60-4C98-AFCD-3F7F7771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EC839-16C1-4E3A-9B6F-14E5E3E9E2C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3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>
            <p:ph sz="quarter" idx="10"/>
          </p:nvPr>
        </p:nvSpPr>
        <p:spPr>
          <a:xfrm>
            <a:off x="611188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64933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5918677" y="971550"/>
            <a:ext cx="2614136" cy="3832225"/>
          </a:xfrm>
        </p:spPr>
        <p:txBody>
          <a:bodyPr/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3C5975-C9D9-4BA0-9DCE-3979EC09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AB757-BF75-4C35-BA0E-66B97F63CF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19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970839" y="2113698"/>
            <a:ext cx="3240000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1190" y="2113698"/>
            <a:ext cx="3240001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31189" y="3295653"/>
            <a:ext cx="3240001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70839" y="3296775"/>
            <a:ext cx="3240000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95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38DCD-30DF-4575-9F80-08A5435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BE747-B22B-4C98-AE78-A6195E8762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3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88" y="1671642"/>
            <a:ext cx="2614136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64931" y="1671642"/>
            <a:ext cx="2614137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918677" y="1671642"/>
            <a:ext cx="2614138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8" y="1239838"/>
            <a:ext cx="2614136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4930" y="1239838"/>
            <a:ext cx="2614139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1239837"/>
            <a:ext cx="2614138" cy="431800"/>
          </a:xfrm>
        </p:spPr>
        <p:txBody>
          <a:bodyPr>
            <a:noAutofit/>
          </a:bodyPr>
          <a:lstStyle>
            <a:lvl1pPr marL="0" marR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 sz="1600">
                <a:latin typeface="+mn-lt"/>
                <a:cs typeface="Gotham Extra Light" pitchFamily="50" charset="0"/>
              </a:defRPr>
            </a:lvl1pPr>
          </a:lstStyle>
          <a:p>
            <a:pPr marL="0" marR="0" lvl="0" indent="0" algn="ctr" defTabSz="914354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Tx/>
              <a:buNone/>
              <a:tabLst/>
              <a:defRPr/>
            </a:pPr>
            <a:r>
              <a:rPr lang="en-US" dirty="0"/>
              <a:t>Title (optional)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7" y="3296775"/>
            <a:ext cx="2608165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EB50-70FB-41CF-B4BB-2E874C0D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13B40-AB82-4A4D-8F56-779D9C87FE0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45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7" y="2140724"/>
            <a:ext cx="2617113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1955" y="2140724"/>
            <a:ext cx="2617114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8677" y="2140723"/>
            <a:ext cx="2614138" cy="4318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only one line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88" y="3296775"/>
            <a:ext cx="2608164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3264933" y="3289323"/>
            <a:ext cx="2614136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5918677" y="3296775"/>
            <a:ext cx="2614138" cy="1508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>
              <a:buNone/>
              <a:defRPr sz="1051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22A40F-1A23-4E67-8832-9471F9D1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C5161-BEE6-4539-961B-9AA89BFC8C2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+ il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1190" y="1671642"/>
            <a:ext cx="1835999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637421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637421" y="3298756"/>
            <a:ext cx="1836000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89888" y="3298755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63655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89888" y="1671642"/>
            <a:ext cx="1836000" cy="1449387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11190" y="3298755"/>
            <a:ext cx="1835999" cy="15081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/>
            </a:lvl1pPr>
            <a:lvl2pPr marL="395981" indent="-179992" algn="l">
              <a:defRPr sz="10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663655" y="3295653"/>
            <a:ext cx="1836000" cy="150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00"/>
              </a:spcBef>
              <a:spcAft>
                <a:spcPts val="200"/>
              </a:spcAft>
              <a:buNone/>
              <a:defRPr sz="1200"/>
            </a:lvl1pPr>
            <a:lvl2pPr marL="215989" indent="0" algn="ctr">
              <a:buNone/>
              <a:defRPr sz="1200"/>
            </a:lvl2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189" y="1257854"/>
            <a:ext cx="1835999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 one line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637421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689888" y="1257853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663655" y="1257854"/>
            <a:ext cx="1836000" cy="4318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latin typeface="+mn-lt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Title –one 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13928A-B7ED-4060-ADBB-172A71B5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57D66-36ED-4695-9B56-3BDCAD17B9D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8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12"/>
          </p:nvPr>
        </p:nvSpPr>
        <p:spPr>
          <a:xfrm>
            <a:off x="611190" y="971550"/>
            <a:ext cx="3960000" cy="373426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4572816" y="971550"/>
            <a:ext cx="3960000" cy="3733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4D773-706E-4DBE-AB09-29AEEFECC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 here max 1 line!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24EAC-5A7B-4DA4-99E5-F00208A510E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lIns="182880"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7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E9AF-6F9D-46D0-8B9F-1A7238487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7587" y="2706933"/>
            <a:ext cx="8055228" cy="8143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Presentation Title: 1 line only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7587" y="3602005"/>
            <a:ext cx="5454813" cy="10955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Subline/subtitle, max 2 lines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78073" y="3584076"/>
            <a:ext cx="0" cy="109550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92842" y="3683279"/>
            <a:ext cx="2339975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051" i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Author                                     Date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26077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0309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orient="horz" pos="2436">
          <p15:clr>
            <a:srgbClr val="FBAE40"/>
          </p15:clr>
        </p15:guide>
        <p15:guide id="3" orient="horz" pos="164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11188" y="1390651"/>
            <a:ext cx="7921629" cy="1074526"/>
          </a:xfrm>
          <a:prstGeom prst="rect">
            <a:avLst/>
          </a:prstGeom>
        </p:spPr>
        <p:txBody>
          <a:bodyPr lIns="182880" tIns="91440" rIns="182880" bIns="91440" anchor="b" anchorCtr="1">
            <a:noAutofit/>
          </a:bodyPr>
          <a:lstStyle>
            <a:lvl1pPr algn="ctr">
              <a:lnSpc>
                <a:spcPts val="4000"/>
              </a:lnSpc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max 2 lines!</a:t>
            </a:r>
            <a:endParaRPr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188" y="2610435"/>
            <a:ext cx="7921625" cy="467867"/>
          </a:xfrm>
          <a:prstGeom prst="rect">
            <a:avLst/>
          </a:prstGeom>
          <a:solidFill>
            <a:schemeClr val="bg1"/>
          </a:solidFill>
        </p:spPr>
        <p:txBody>
          <a:bodyPr anchor="ctr" anchorCtr="1">
            <a:noAutofit/>
          </a:bodyPr>
          <a:lstStyle>
            <a:lvl1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 sz="1600" baseline="0">
                <a:solidFill>
                  <a:schemeClr val="tx1"/>
                </a:solidFill>
                <a:latin typeface="Gotham Light" pitchFamily="50" charset="0"/>
                <a:cs typeface="Gotham Light" pitchFamily="50" charset="0"/>
              </a:defRPr>
            </a:lvl1pPr>
            <a:lvl2pPr marL="457178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tabLst/>
              <a:defRPr/>
            </a:pPr>
            <a:r>
              <a:rPr lang="en-US" dirty="0"/>
              <a:t>Click to add subline, only 1 line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3116448"/>
            <a:ext cx="7921629" cy="1014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051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Write </a:t>
            </a:r>
            <a:r>
              <a:rPr lang="nb-NO" dirty="0" err="1"/>
              <a:t>author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| </a:t>
            </a:r>
            <a:r>
              <a:rPr lang="nb-NO" dirty="0" err="1"/>
              <a:t>write</a:t>
            </a:r>
            <a:r>
              <a:rPr lang="nb-NO" dirty="0"/>
              <a:t> date </a:t>
            </a:r>
            <a:r>
              <a:rPr lang="nb-NO" dirty="0" err="1"/>
              <a:t>here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797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5" name="Header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accent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6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1145068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color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background image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nb-NO" dirty="0"/>
          </a:p>
        </p:txBody>
      </p:sp>
      <p:sp>
        <p:nvSpPr>
          <p:cNvPr id="10" name="Header">
            <a:extLst>
              <a:ext uri="{FF2B5EF4-FFF2-40B4-BE49-F238E27FC236}">
                <a16:creationId xmlns:a16="http://schemas.microsoft.com/office/drawing/2014/main" id="{A16155B3-8C24-4E39-8CC9-015B8AA14C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" y="2772697"/>
            <a:ext cx="5866480" cy="1094453"/>
          </a:xfrm>
          <a:custGeom>
            <a:avLst/>
            <a:gdLst>
              <a:gd name="connsiteX0" fmla="*/ 0 w 5866480"/>
              <a:gd name="connsiteY0" fmla="*/ 0 h 1088555"/>
              <a:gd name="connsiteX1" fmla="*/ 5866480 w 5866480"/>
              <a:gd name="connsiteY1" fmla="*/ 0 h 1088555"/>
              <a:gd name="connsiteX2" fmla="*/ 5866480 w 5866480"/>
              <a:gd name="connsiteY2" fmla="*/ 1088555 h 1088555"/>
              <a:gd name="connsiteX3" fmla="*/ 0 w 5866480"/>
              <a:gd name="connsiteY3" fmla="*/ 1088555 h 1088555"/>
              <a:gd name="connsiteX4" fmla="*/ 0 w 5866480"/>
              <a:gd name="connsiteY4" fmla="*/ 0 h 1088555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6480 w 5866480"/>
              <a:gd name="connsiteY2" fmla="*/ 5898 h 1094453"/>
              <a:gd name="connsiteX3" fmla="*/ 5863957 w 5866480"/>
              <a:gd name="connsiteY3" fmla="*/ 418854 h 1094453"/>
              <a:gd name="connsiteX4" fmla="*/ 5866480 w 5866480"/>
              <a:gd name="connsiteY4" fmla="*/ 1094453 h 1094453"/>
              <a:gd name="connsiteX5" fmla="*/ 0 w 5866480"/>
              <a:gd name="connsiteY5" fmla="*/ 1094453 h 1094453"/>
              <a:gd name="connsiteX6" fmla="*/ 0 w 5866480"/>
              <a:gd name="connsiteY6" fmla="*/ 5898 h 1094453"/>
              <a:gd name="connsiteX0" fmla="*/ 0 w 5866480"/>
              <a:gd name="connsiteY0" fmla="*/ 5898 h 1094453"/>
              <a:gd name="connsiteX1" fmla="*/ 5262223 w 5866480"/>
              <a:gd name="connsiteY1" fmla="*/ 0 h 1094453"/>
              <a:gd name="connsiteX2" fmla="*/ 5863957 w 5866480"/>
              <a:gd name="connsiteY2" fmla="*/ 418854 h 1094453"/>
              <a:gd name="connsiteX3" fmla="*/ 5866480 w 5866480"/>
              <a:gd name="connsiteY3" fmla="*/ 1094453 h 1094453"/>
              <a:gd name="connsiteX4" fmla="*/ 0 w 5866480"/>
              <a:gd name="connsiteY4" fmla="*/ 1094453 h 1094453"/>
              <a:gd name="connsiteX5" fmla="*/ 0 w 5866480"/>
              <a:gd name="connsiteY5" fmla="*/ 5898 h 109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6480" h="1094453">
                <a:moveTo>
                  <a:pt x="0" y="5898"/>
                </a:moveTo>
                <a:lnTo>
                  <a:pt x="5262223" y="0"/>
                </a:lnTo>
                <a:lnTo>
                  <a:pt x="5863957" y="418854"/>
                </a:lnTo>
                <a:lnTo>
                  <a:pt x="5866480" y="1094453"/>
                </a:lnTo>
                <a:lnTo>
                  <a:pt x="0" y="1094453"/>
                </a:lnTo>
                <a:lnTo>
                  <a:pt x="0" y="589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612000" tIns="182880" rIns="180000" bIns="108000">
            <a:noAutofit/>
          </a:bodyPr>
          <a:lstStyle>
            <a:lvl1pPr marL="0" indent="0">
              <a:lnSpc>
                <a:spcPts val="3500"/>
              </a:lnSpc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nb-NO" dirty="0" err="1"/>
              <a:t>Title</a:t>
            </a:r>
            <a:r>
              <a:rPr lang="nb-NO" dirty="0"/>
              <a:t>: 1 line w/sub, 2 </a:t>
            </a:r>
            <a:r>
              <a:rPr lang="nb-NO" dirty="0" err="1"/>
              <a:t>without</a:t>
            </a:r>
            <a:endParaRPr lang="nb-NO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4D7CBF15-49D0-460B-9412-30A2D24971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3320478"/>
            <a:ext cx="5866480" cy="496406"/>
          </a:xfrm>
          <a:prstGeom prst="rect">
            <a:avLst/>
          </a:prstGeom>
          <a:noFill/>
        </p:spPr>
        <p:txBody>
          <a:bodyPr lIns="61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Subline: 1 line only</a:t>
            </a:r>
          </a:p>
        </p:txBody>
      </p:sp>
    </p:spTree>
    <p:extLst>
      <p:ext uri="{BB962C8B-B14F-4D97-AF65-F5344CB8AC3E}">
        <p14:creationId xmlns:p14="http://schemas.microsoft.com/office/powerpoint/2010/main" val="316659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ight Triangle 14"/>
          <p:cNvSpPr/>
          <p:nvPr userDrawn="1"/>
        </p:nvSpPr>
        <p:spPr>
          <a:xfrm rot="10800000">
            <a:off x="7550872" y="0"/>
            <a:ext cx="1597842" cy="1036948"/>
          </a:xfrm>
          <a:custGeom>
            <a:avLst/>
            <a:gdLst>
              <a:gd name="connsiteX0" fmla="*/ 0 w 1461154"/>
              <a:gd name="connsiteY0" fmla="*/ 1461154 h 1461154"/>
              <a:gd name="connsiteX1" fmla="*/ 0 w 1461154"/>
              <a:gd name="connsiteY1" fmla="*/ 0 h 1461154"/>
              <a:gd name="connsiteX2" fmla="*/ 1461154 w 1461154"/>
              <a:gd name="connsiteY2" fmla="*/ 1461154 h 1461154"/>
              <a:gd name="connsiteX3" fmla="*/ 0 w 1461154"/>
              <a:gd name="connsiteY3" fmla="*/ 1461154 h 1461154"/>
              <a:gd name="connsiteX0" fmla="*/ 0 w 1593129"/>
              <a:gd name="connsiteY0" fmla="*/ 1461154 h 1461154"/>
              <a:gd name="connsiteX1" fmla="*/ 0 w 1593129"/>
              <a:gd name="connsiteY1" fmla="*/ 0 h 1461154"/>
              <a:gd name="connsiteX2" fmla="*/ 1593129 w 1593129"/>
              <a:gd name="connsiteY2" fmla="*/ 1461154 h 1461154"/>
              <a:gd name="connsiteX3" fmla="*/ 0 w 1593129"/>
              <a:gd name="connsiteY3" fmla="*/ 1461154 h 1461154"/>
              <a:gd name="connsiteX0" fmla="*/ 4713 w 1597842"/>
              <a:gd name="connsiteY0" fmla="*/ 1036948 h 1036948"/>
              <a:gd name="connsiteX1" fmla="*/ 0 w 1597842"/>
              <a:gd name="connsiteY1" fmla="*/ 0 h 1036948"/>
              <a:gd name="connsiteX2" fmla="*/ 1597842 w 1597842"/>
              <a:gd name="connsiteY2" fmla="*/ 1036948 h 1036948"/>
              <a:gd name="connsiteX3" fmla="*/ 4713 w 1597842"/>
              <a:gd name="connsiteY3" fmla="*/ 1036948 h 10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842" h="1036948">
                <a:moveTo>
                  <a:pt x="4713" y="1036948"/>
                </a:moveTo>
                <a:lnTo>
                  <a:pt x="0" y="0"/>
                </a:lnTo>
                <a:lnTo>
                  <a:pt x="1597842" y="1036948"/>
                </a:lnTo>
                <a:lnTo>
                  <a:pt x="4713" y="103694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2B933954-D61D-4666-83FA-EB32E7B36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9144001" cy="5143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nb-NO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382B4A6-9C12-4A5E-8BF5-8A1F72D6B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1188" y="971550"/>
            <a:ext cx="7921626" cy="1246413"/>
          </a:xfrm>
          <a:prstGeom prst="rect">
            <a:avLst/>
          </a:prstGeom>
          <a:noFill/>
        </p:spPr>
        <p:txBody>
          <a:bodyPr lIns="612000" tIns="108000" rIns="180000" bIns="10800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bg1"/>
                </a:solidFill>
                <a:latin typeface="Gotham Extra Light" pitchFamily="50" charset="0"/>
                <a:cs typeface="Gotham Extra Light" pitchFamily="50" charset="0"/>
              </a:defRPr>
            </a:lvl1pPr>
          </a:lstStyle>
          <a:p>
            <a:pPr lvl="0"/>
            <a:r>
              <a:rPr lang="en-US" dirty="0"/>
              <a:t>Insert text here </a:t>
            </a:r>
            <a:br>
              <a:rPr lang="en-US" dirty="0"/>
            </a:br>
            <a:r>
              <a:rPr lang="en-US" dirty="0"/>
              <a:t>max 2 lines!</a:t>
            </a:r>
            <a:endParaRPr lang="nb-NO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FD79C6-6A3E-4BA4-A060-6177CB05C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289465"/>
            <a:ext cx="7921625" cy="331986"/>
          </a:xfrm>
          <a:prstGeom prst="rect">
            <a:avLst/>
          </a:prstGeom>
        </p:spPr>
        <p:txBody>
          <a:bodyPr lIns="61200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defRPr>
            </a:lvl1pPr>
          </a:lstStyle>
          <a:p>
            <a:pPr lvl="0"/>
            <a:r>
              <a:rPr lang="en-US" dirty="0"/>
              <a:t>Insert subtext if needed </a:t>
            </a:r>
          </a:p>
        </p:txBody>
      </p:sp>
    </p:spTree>
    <p:extLst>
      <p:ext uri="{BB962C8B-B14F-4D97-AF65-F5344CB8AC3E}">
        <p14:creationId xmlns:p14="http://schemas.microsoft.com/office/powerpoint/2010/main" val="139241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hoto_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4"/>
            <a:ext cx="9144000" cy="514349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07814" y="2104733"/>
            <a:ext cx="2737405" cy="621709"/>
          </a:xfrm>
          <a:solidFill>
            <a:schemeClr val="accent1"/>
          </a:solidFill>
        </p:spPr>
        <p:txBody>
          <a:bodyPr lIns="164592" tIns="164592" rIns="164592" bIns="164592">
            <a:spAutoFit/>
          </a:bodyPr>
          <a:lstStyle>
            <a:lvl1pPr marL="0" indent="0" algn="ctr">
              <a:buNone/>
              <a:defRPr lang="en-US" sz="1600" kern="1200" baseline="0" dirty="0">
                <a:solidFill>
                  <a:schemeClr val="bg1"/>
                </a:solidFill>
                <a:latin typeface="Gotham Light" pitchFamily="50" charset="0"/>
                <a:ea typeface="+mn-ea"/>
                <a:cs typeface="Gotham Light" pitchFamily="50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0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24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4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banner"/>
          <p:cNvGrpSpPr/>
          <p:nvPr userDrawn="1"/>
        </p:nvGrpSpPr>
        <p:grpSpPr>
          <a:xfrm>
            <a:off x="0" y="0"/>
            <a:ext cx="9144000" cy="235595"/>
            <a:chOff x="0" y="4"/>
            <a:chExt cx="9144000" cy="274320"/>
          </a:xfrm>
        </p:grpSpPr>
        <p:sp>
          <p:nvSpPr>
            <p:cNvPr id="11" name="BG shape"/>
            <p:cNvSpPr/>
            <p:nvPr userDrawn="1"/>
          </p:nvSpPr>
          <p:spPr>
            <a:xfrm>
              <a:off x="0" y="4"/>
              <a:ext cx="9144000" cy="274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6" name="Nordic Semiconductor"/>
            <p:cNvSpPr txBox="1">
              <a:spLocks/>
            </p:cNvSpPr>
            <p:nvPr userDrawn="1"/>
          </p:nvSpPr>
          <p:spPr>
            <a:xfrm>
              <a:off x="518186" y="7912"/>
              <a:ext cx="3315687" cy="264318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650" dirty="0">
                  <a:solidFill>
                    <a:schemeClr val="bg1"/>
                  </a:solidFill>
                </a:rPr>
                <a:t>© Nordic Semiconductor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11190" y="334424"/>
            <a:ext cx="7921627" cy="5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err="1"/>
              <a:t>Title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line </a:t>
            </a:r>
            <a:r>
              <a:rPr lang="nb-NO" dirty="0" err="1"/>
              <a:t>only</a:t>
            </a:r>
            <a:r>
              <a:rPr lang="nb-NO" dirty="0"/>
              <a:t>!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1190" y="971550"/>
            <a:ext cx="7921625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 err="1"/>
              <a:t>Ffsdfd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4A4D2-8B96-45CD-A1C6-55B52E817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5" y="4767263"/>
            <a:ext cx="383752" cy="274637"/>
          </a:xfrm>
          <a:prstGeom prst="rect">
            <a:avLst/>
          </a:prstGeom>
        </p:spPr>
        <p:txBody>
          <a:bodyPr vert="horz" lIns="182880" tIns="45720" rIns="0" bIns="45720" rtlCol="0" anchor="ctr"/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206E8520-2104-4AD5-8681-84E58E92599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Confidential" hidden="1">
            <a:extLst>
              <a:ext uri="{FF2B5EF4-FFF2-40B4-BE49-F238E27FC236}">
                <a16:creationId xmlns:a16="http://schemas.microsoft.com/office/drawing/2014/main" id="{6CDB1053-932F-4B9B-B47B-2D02B1C276F5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3" name="BG yellow">
              <a:extLst>
                <a:ext uri="{FF2B5EF4-FFF2-40B4-BE49-F238E27FC236}">
                  <a16:creationId xmlns:a16="http://schemas.microsoft.com/office/drawing/2014/main" id="{240FCEAD-51A7-4616-A77C-B72E1C1B7451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Confidential text">
              <a:extLst>
                <a:ext uri="{FF2B5EF4-FFF2-40B4-BE49-F238E27FC236}">
                  <a16:creationId xmlns:a16="http://schemas.microsoft.com/office/drawing/2014/main" id="{0D871510-08DC-421B-98E5-450E260A52E6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CONFIDENTIAL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Internal" hidden="1">
            <a:extLst>
              <a:ext uri="{FF2B5EF4-FFF2-40B4-BE49-F238E27FC236}">
                <a16:creationId xmlns:a16="http://schemas.microsoft.com/office/drawing/2014/main" id="{A0EDA376-EBD8-4570-92D9-E89E35C94D3D}"/>
              </a:ext>
            </a:extLst>
          </p:cNvPr>
          <p:cNvGrpSpPr/>
          <p:nvPr userDrawn="1"/>
        </p:nvGrpSpPr>
        <p:grpSpPr>
          <a:xfrm>
            <a:off x="6187338" y="-2"/>
            <a:ext cx="2956663" cy="319415"/>
            <a:chOff x="6187338" y="-2"/>
            <a:chExt cx="2956663" cy="319415"/>
          </a:xfrm>
        </p:grpSpPr>
        <p:sp>
          <p:nvSpPr>
            <p:cNvPr id="19" name="BG green">
              <a:extLst>
                <a:ext uri="{FF2B5EF4-FFF2-40B4-BE49-F238E27FC236}">
                  <a16:creationId xmlns:a16="http://schemas.microsoft.com/office/drawing/2014/main" id="{C408E6AC-7BD2-4F02-996B-CA5A250307A9}"/>
                </a:ext>
              </a:extLst>
            </p:cNvPr>
            <p:cNvSpPr/>
            <p:nvPr userDrawn="1"/>
          </p:nvSpPr>
          <p:spPr>
            <a:xfrm>
              <a:off x="6187338" y="-2"/>
              <a:ext cx="2956663" cy="274320"/>
            </a:xfrm>
            <a:custGeom>
              <a:avLst/>
              <a:gdLst>
                <a:gd name="connsiteX0" fmla="*/ 0 w 2956663"/>
                <a:gd name="connsiteY0" fmla="*/ 0 h 274320"/>
                <a:gd name="connsiteX1" fmla="*/ 2956663 w 2956663"/>
                <a:gd name="connsiteY1" fmla="*/ 0 h 274320"/>
                <a:gd name="connsiteX2" fmla="*/ 2956663 w 2956663"/>
                <a:gd name="connsiteY2" fmla="*/ 274320 h 274320"/>
                <a:gd name="connsiteX3" fmla="*/ 422704 w 2956663"/>
                <a:gd name="connsiteY3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663" h="274320">
                  <a:moveTo>
                    <a:pt x="0" y="0"/>
                  </a:moveTo>
                  <a:lnTo>
                    <a:pt x="2956663" y="0"/>
                  </a:lnTo>
                  <a:lnTo>
                    <a:pt x="2956663" y="274320"/>
                  </a:lnTo>
                  <a:lnTo>
                    <a:pt x="422704" y="2743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Internal text">
              <a:extLst>
                <a:ext uri="{FF2B5EF4-FFF2-40B4-BE49-F238E27FC236}">
                  <a16:creationId xmlns:a16="http://schemas.microsoft.com/office/drawing/2014/main" id="{02D08022-800A-4D01-BC92-14C40E6583A2}"/>
                </a:ext>
              </a:extLst>
            </p:cNvPr>
            <p:cNvSpPr txBox="1">
              <a:spLocks/>
            </p:cNvSpPr>
            <p:nvPr/>
          </p:nvSpPr>
          <p:spPr>
            <a:xfrm>
              <a:off x="6217642" y="32109"/>
              <a:ext cx="2407772" cy="287304"/>
            </a:xfrm>
            <a:prstGeom prst="rect">
              <a:avLst/>
            </a:prstGeom>
          </p:spPr>
          <p:txBody>
            <a:bodyPr/>
            <a:lstStyle>
              <a:lvl1pPr marL="0" indent="0" algn="l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None/>
                <a:defRPr sz="1050" kern="1200" baseline="0">
                  <a:solidFill>
                    <a:schemeClr val="accent1"/>
                  </a:solidFill>
                  <a:latin typeface="Gotham Medium" pitchFamily="50" charset="0"/>
                  <a:ea typeface="+mn-ea"/>
                  <a:cs typeface="Gotham Medium" pitchFamily="50" charset="0"/>
                </a:defRPr>
              </a:lvl1pPr>
              <a:lvl2pPr marL="457200" indent="-228600" algn="l" rtl="0" eaLnBrk="1" fontAlgn="base" hangingPunct="1">
                <a:lnSpc>
                  <a:spcPct val="120000"/>
                </a:lnSpc>
                <a:spcBef>
                  <a:spcPts val="20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2pPr>
              <a:lvl3pPr marL="6858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3pPr>
              <a:lvl4pPr marL="9144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E4367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4pPr>
              <a:lvl5pPr marL="1143000" indent="-228600" algn="l" rtl="0" eaLnBrk="1" fontAlgn="base" hangingPunct="1">
                <a:lnSpc>
                  <a:spcPct val="12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 2" pitchFamily="18" charset="2"/>
                <a:buChar char="¡"/>
                <a:defRPr sz="1600" kern="1200">
                  <a:solidFill>
                    <a:schemeClr val="tx2"/>
                  </a:solidFill>
                  <a:latin typeface="Gotham Book" pitchFamily="50" charset="0"/>
                  <a:ea typeface="+mn-ea"/>
                  <a:cs typeface="Gotham Book" pitchFamily="50" charset="0"/>
                </a:defRPr>
              </a:lvl5pPr>
              <a:lvl6pPr marL="1377950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603375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1830388" indent="-22860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50000"/>
                  </a:schemeClr>
                </a:buClr>
                <a:buFont typeface="Wingdings 2" pitchFamily="18" charset="2"/>
                <a:buChar char="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 2" pitchFamily="18" charset="2"/>
                <a:buChar char=""/>
                <a:defRPr lang="en-US" sz="18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650" dirty="0">
                  <a:solidFill>
                    <a:schemeClr val="bg1"/>
                  </a:solidFill>
                </a:rPr>
                <a:t>INTERNAL</a:t>
              </a:r>
              <a:endParaRPr lang="nb-NO" sz="6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ight Triangle 5"/>
          <p:cNvSpPr/>
          <p:nvPr userDrawn="1"/>
        </p:nvSpPr>
        <p:spPr>
          <a:xfrm rot="16200000" flipH="1">
            <a:off x="7475213" y="-1433190"/>
            <a:ext cx="235600" cy="3101977"/>
          </a:xfrm>
          <a:prstGeom prst="rtTriangl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6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73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4" r:id="rId15"/>
    <p:sldLayoutId id="2147483775" r:id="rId16"/>
    <p:sldLayoutId id="2147483776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</p:sldLayoutIdLst>
  <p:hf hdr="0" ftr="0" dt="0"/>
  <p:txStyles>
    <p:titleStyle>
      <a:lvl1pPr algn="l" rtl="0" eaLnBrk="1" fontAlgn="base" hangingPunct="1">
        <a:lnSpc>
          <a:spcPts val="35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Gotham Extra Light" pitchFamily="50" charset="0"/>
          <a:ea typeface="+mj-ea"/>
          <a:cs typeface="Gotham Extra Light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233989" indent="-233989" algn="l" rtl="0" eaLnBrk="1" fontAlgn="base" hangingPunct="1">
        <a:lnSpc>
          <a:spcPct val="13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1pPr>
      <a:lvl2pPr marL="377981" indent="-233989" algn="l" rtl="0" eaLnBrk="1" fontAlgn="base" hangingPunct="1">
        <a:lnSpc>
          <a:spcPct val="130000"/>
        </a:lnSpc>
        <a:spcBef>
          <a:spcPts val="200"/>
        </a:spcBef>
        <a:spcAft>
          <a:spcPts val="2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Gotham Light" pitchFamily="50" charset="0"/>
          <a:ea typeface="+mn-ea"/>
          <a:cs typeface="Gotham Light" pitchFamily="50" charset="0"/>
        </a:defRPr>
      </a:lvl2pPr>
      <a:lvl3pPr marL="611970" indent="-179992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buClr>
          <a:schemeClr val="accent3"/>
        </a:buClr>
        <a:buSzPct val="85000"/>
        <a:buFontTx/>
        <a:buBlip>
          <a:blip r:embed="rId32"/>
        </a:buBlip>
        <a:defRPr sz="1000" i="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3pPr>
      <a:lvl4pPr marL="914354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rgbClr val="0E4367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4pPr>
      <a:lvl5pPr marL="1142942" indent="-228589" algn="l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Gotham Book" pitchFamily="50" charset="0"/>
          <a:ea typeface="+mn-ea"/>
          <a:cs typeface="Gotham Book" pitchFamily="50" charset="0"/>
        </a:defRPr>
      </a:lvl5pPr>
      <a:lvl6pPr marL="1377882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295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297" indent="-228589" algn="l" defTabSz="914354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298" indent="-228589" algn="l" defTabSz="91435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>
          <p15:clr>
            <a:srgbClr val="9FCC3B"/>
          </p15:clr>
        </p15:guide>
        <p15:guide id="2" orient="horz" pos="612">
          <p15:clr>
            <a:srgbClr val="F26B43"/>
          </p15:clr>
        </p15:guide>
        <p15:guide id="3" orient="horz" pos="876">
          <p15:clr>
            <a:srgbClr val="F26B43"/>
          </p15:clr>
        </p15:guide>
        <p15:guide id="4" orient="horz" pos="2964">
          <p15:clr>
            <a:srgbClr val="9FCC3B"/>
          </p15:clr>
        </p15:guide>
        <p15:guide id="5" pos="5375">
          <p15:clr>
            <a:srgbClr val="9FCC3B"/>
          </p15:clr>
        </p15:guide>
        <p15:guide id="6" orient="horz" pos="7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106.13.189.165/dfu_file_91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9EC1-CFD4-4789-8A13-5C330F36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Cross DFU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8F1D-C6FF-4976-848C-86499C472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Introduction and demo-show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8C1E-F8D4-4A7F-8AA3-28CD27531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Youqun Sun</a:t>
            </a:r>
          </a:p>
          <a:p>
            <a:r>
              <a:rPr lang="en-US"/>
              <a:t>H2 2020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C826C5-5DBD-481D-B008-78E2866EA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9A7AD55-55DB-4D7C-A86E-C6C79539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r="101"/>
          <a:stretch>
            <a:fillRect/>
          </a:stretch>
        </p:blipFill>
        <p:spPr bwMode="auto">
          <a:xfrm>
            <a:off x="0" y="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681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79325B6-8CB4-4DEC-8E59-FB62BB1A7A94}"/>
              </a:ext>
            </a:extLst>
          </p:cNvPr>
          <p:cNvSpPr/>
          <p:nvPr/>
        </p:nvSpPr>
        <p:spPr>
          <a:xfrm>
            <a:off x="71120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3843865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801AA-65D0-4CE8-84E3-B7FAD07C0C49}"/>
              </a:ext>
            </a:extLst>
          </p:cNvPr>
          <p:cNvSpPr/>
          <p:nvPr/>
        </p:nvSpPr>
        <p:spPr>
          <a:xfrm>
            <a:off x="38735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1B1B-FD01-4324-B452-C64EF499F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0" y="1854842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5EA8-7AB0-4713-BD82-52A249D267EF}"/>
              </a:ext>
            </a:extLst>
          </p:cNvPr>
          <p:cNvCxnSpPr>
            <a:cxnSpLocks/>
          </p:cNvCxnSpPr>
          <p:nvPr/>
        </p:nvCxnSpPr>
        <p:spPr>
          <a:xfrm flipH="1">
            <a:off x="1916504" y="2620424"/>
            <a:ext cx="18088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925DE-3F25-4841-981A-63922283D73C}"/>
              </a:ext>
            </a:extLst>
          </p:cNvPr>
          <p:cNvSpPr/>
          <p:nvPr/>
        </p:nvSpPr>
        <p:spPr>
          <a:xfrm>
            <a:off x="2417362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3843867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707655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538654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5812376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3873501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4605918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4605918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8F86D-1216-47AA-A180-70BC5C117715}"/>
              </a:ext>
            </a:extLst>
          </p:cNvPr>
          <p:cNvSpPr/>
          <p:nvPr/>
        </p:nvSpPr>
        <p:spPr>
          <a:xfrm>
            <a:off x="7107031" y="2008918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783261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E83794-62C2-4665-B065-83BE3B1F2722}"/>
              </a:ext>
            </a:extLst>
          </p:cNvPr>
          <p:cNvSpPr/>
          <p:nvPr/>
        </p:nvSpPr>
        <p:spPr>
          <a:xfrm>
            <a:off x="5312860" y="252898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785997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80060B-C94B-463C-B63C-3DB695289FD4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Do serial DFU to nRF52…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ED9243-7CF3-4ACA-B4DB-177733E2C455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5797DF-52A7-48B6-AEDB-97EC4E927925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F0B50A-9524-431D-BED0-CC11A5903A6F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6791D2-6913-46BF-8573-D3915329E00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9EC332-23CF-48E8-840B-DE5BD006326D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047FC69-F582-45E9-85CF-17711E5E5C0D}"/>
              </a:ext>
            </a:extLst>
          </p:cNvPr>
          <p:cNvSpPr/>
          <p:nvPr/>
        </p:nvSpPr>
        <p:spPr>
          <a:xfrm>
            <a:off x="434413" y="3728175"/>
            <a:ext cx="1550392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423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17917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2.09877E-6 L 0.26424 -0.0617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31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07 0.06173 L -3.05556E-6 -8.64198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-308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68518" y="32193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3012" y="3106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71120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3843865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38735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1B1B-FD01-4324-B452-C64EF499F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0" y="1854842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5EA8-7AB0-4713-BD82-52A249D267EF}"/>
              </a:ext>
            </a:extLst>
          </p:cNvPr>
          <p:cNvCxnSpPr>
            <a:cxnSpLocks/>
          </p:cNvCxnSpPr>
          <p:nvPr/>
        </p:nvCxnSpPr>
        <p:spPr>
          <a:xfrm flipH="1">
            <a:off x="1916504" y="2620424"/>
            <a:ext cx="18088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925DE-3F25-4841-981A-63922283D73C}"/>
              </a:ext>
            </a:extLst>
          </p:cNvPr>
          <p:cNvSpPr/>
          <p:nvPr/>
        </p:nvSpPr>
        <p:spPr>
          <a:xfrm>
            <a:off x="2417362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3843867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707655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538654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5812376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3873501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4605918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4605918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8F86D-1216-47AA-A180-70BC5C117715}"/>
              </a:ext>
            </a:extLst>
          </p:cNvPr>
          <p:cNvSpPr/>
          <p:nvPr/>
        </p:nvSpPr>
        <p:spPr>
          <a:xfrm>
            <a:off x="7107031" y="2008918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785997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D63A7-DD2B-4E4C-990C-30126021EB5E}"/>
              </a:ext>
            </a:extLst>
          </p:cNvPr>
          <p:cNvSpPr/>
          <p:nvPr/>
        </p:nvSpPr>
        <p:spPr>
          <a:xfrm>
            <a:off x="7112001" y="292407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783261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1DF427-E442-4517-BDCD-1B361B57E729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Copy image in bootloader and set active…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81DEE2-C312-4C65-BCD9-2A413E99730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FDC930-E511-4E87-9A3F-D02EC622C64F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D5607AD-C66D-4512-BE7F-7EEB7A04A52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9276D33-0E6F-464A-B1ED-EDFE04B4932A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21D24B-FFAF-4231-A11F-F8A66E34B037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DEFC2D-6A34-43FB-BFBC-2CC986DF9443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23F5E7-E620-4738-BE06-CED70B46D41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860DC0-308D-4EEB-9141-7B1F1029B641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grp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2283971-DFED-48F8-83DA-FBD4A1855129}"/>
              </a:ext>
            </a:extLst>
          </p:cNvPr>
          <p:cNvSpPr/>
          <p:nvPr/>
        </p:nvSpPr>
        <p:spPr>
          <a:xfrm>
            <a:off x="434413" y="3728175"/>
            <a:ext cx="1550392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0045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543 0.177925 E" pathEditMode="relative" ptsTypes="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43 -0.177925 L 0 0 E" pathEditMode="relative" ptsTypes="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9" presetClass="emph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4" grpId="0" animBg="1"/>
      <p:bldP spid="24" grpId="1" animBg="1"/>
      <p:bldP spid="24" grpId="2" animBg="1"/>
      <p:bldP spid="29" grpId="0" animBg="1"/>
      <p:bldP spid="29" grpId="1" animBg="1"/>
      <p:bldP spid="29" grpId="2" animBg="1"/>
      <p:bldP spid="29" grpId="3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51044B-BD4B-4C0E-9AEA-A0F7C70C6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DFU Procedure: 52 -&gt; 91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32B0B0-A9EF-4E0F-8929-5ACFC91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BE46-5C67-4E0A-B333-C0FC2FFC22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1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4062213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40976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4062222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2372214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2798047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4845645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4818286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Get DFU file from App and send to 91…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558641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5944511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B3774-AED4-43B8-8497-2C9C374C5569}"/>
              </a:ext>
            </a:extLst>
          </p:cNvPr>
          <p:cNvSpPr/>
          <p:nvPr/>
        </p:nvSpPr>
        <p:spPr>
          <a:xfrm>
            <a:off x="7238216" y="252295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7DDB5C-E1EE-426B-BBA6-D1B459BFEDAC}"/>
              </a:ext>
            </a:extLst>
          </p:cNvPr>
          <p:cNvSpPr/>
          <p:nvPr/>
        </p:nvSpPr>
        <p:spPr>
          <a:xfrm>
            <a:off x="4074433" y="252295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BD0C89-53FB-46D5-B2B8-7F220EC9B3ED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13C0DE-8A7D-45CD-9AB8-8E54B52B16D3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D27DC7-5E4F-408F-A498-C979CE84653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8C3B20-F307-4E2B-8756-9E3F3E19E2C9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E0685A-E3B4-4F9A-9A94-7DAA38E8A8EC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5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9136E-6 L -0.20729 -4.6913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9136E-6 L -0.21615 -4.6913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15 2.46914E-7 L -0.28473 -0.0617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7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8 0.06173 L -3.33333E-6 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31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68518" y="32193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3012" y="3106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4062213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40976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4062222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2372214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2798047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4845645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4818286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Swap active application and new image…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558641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5944511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71605E-6 L -3.33333E-6 -0.1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179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4062213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40976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4062222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2372214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2798047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4845645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4818286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Set active for new image…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558641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5944511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0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614BFE-EC0E-4379-A4DB-D2A4BFE438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DFU Procedure: 52 -&gt; Modem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44C8D-77A6-443C-96F8-109CAF82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71E6-6319-47FE-9358-80F3E7DD3C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4062213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40976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4062222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2372214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2798047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4845645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4818286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Get DFU file from App and send to 91…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558641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5944511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B3774-AED4-43B8-8497-2C9C374C5569}"/>
              </a:ext>
            </a:extLst>
          </p:cNvPr>
          <p:cNvSpPr/>
          <p:nvPr/>
        </p:nvSpPr>
        <p:spPr>
          <a:xfrm>
            <a:off x="7238216" y="252295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7DDB5C-E1EE-426B-BBA6-D1B459BFEDAC}"/>
              </a:ext>
            </a:extLst>
          </p:cNvPr>
          <p:cNvSpPr/>
          <p:nvPr/>
        </p:nvSpPr>
        <p:spPr>
          <a:xfrm>
            <a:off x="4074433" y="252295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BD0C89-53FB-46D5-B2B8-7F220EC9B3ED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13C0DE-8A7D-45CD-9AB8-8E54B52B16D3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D27DC7-5E4F-408F-A498-C979CE84653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8C3B20-F307-4E2B-8756-9E3F3E19E2C9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E0685A-E3B4-4F9A-9A94-7DAA38E8A8EC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69136E-6 L -0.20729 -4.6913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69136E-6 L -0.21615 -4.69136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4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15 2.46914E-7 L -0.28473 -0.0617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7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8 0.06173 L -3.33333E-6 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311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68518" y="32193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3012" y="3106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4062213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40976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4062222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2372214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2798047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4845645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4818286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Copy image to modem core…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558641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5944511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40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515093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518639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515094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4538396" y="262042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4388798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593436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590700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Copy image to modem core…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6647571" y="261439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6475091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0AFC7B-A19D-4AD7-BA03-351F6323D2CF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46A789-528C-4AFA-BE55-1E6DC479619D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4E1D2-4D82-48EA-9CAC-1B496867CD1C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ECEBC-FE98-4B4D-9E83-2EA6607FDB14}"/>
              </a:ext>
            </a:extLst>
          </p:cNvPr>
          <p:cNvSpPr/>
          <p:nvPr/>
        </p:nvSpPr>
        <p:spPr>
          <a:xfrm>
            <a:off x="303805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6E64EF-8564-4EEE-AFF1-3DBF6DDD8A45}"/>
              </a:ext>
            </a:extLst>
          </p:cNvPr>
          <p:cNvSpPr/>
          <p:nvPr/>
        </p:nvSpPr>
        <p:spPr>
          <a:xfrm>
            <a:off x="300841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83196-78C5-4857-B1D2-F49AA6FF30DF}"/>
              </a:ext>
            </a:extLst>
          </p:cNvPr>
          <p:cNvSpPr/>
          <p:nvPr/>
        </p:nvSpPr>
        <p:spPr>
          <a:xfrm>
            <a:off x="303805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AF3392-FC88-4E9D-BB8E-F2E41F9A8A43}"/>
              </a:ext>
            </a:extLst>
          </p:cNvPr>
          <p:cNvSpPr/>
          <p:nvPr/>
        </p:nvSpPr>
        <p:spPr>
          <a:xfrm>
            <a:off x="377046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E597DE-6BCA-415C-BD12-E98DB3ED46E3}"/>
              </a:ext>
            </a:extLst>
          </p:cNvPr>
          <p:cNvSpPr/>
          <p:nvPr/>
        </p:nvSpPr>
        <p:spPr>
          <a:xfrm>
            <a:off x="377046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716F69-C83A-4799-920A-AEC941230883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8B41F5-9900-4A35-AE66-E733DB785D5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BEA550-4DC7-4AA7-8132-ACAB07F5FEC4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54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53E900-38ED-4C90-8CCA-8D88E2A76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193" y="971550"/>
            <a:ext cx="1962674" cy="882650"/>
          </a:xfrm>
        </p:spPr>
        <p:txBody>
          <a:bodyPr/>
          <a:lstStyle/>
          <a:p>
            <a:r>
              <a:rPr lang="en-US" dirty="0"/>
              <a:t>Project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10F5E-412F-4461-BFF4-673332AA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8091" y="971550"/>
            <a:ext cx="5624725" cy="882650"/>
          </a:xfrm>
        </p:spPr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DB026-D642-4B97-AE3F-2EF22B16F4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192" y="2056038"/>
            <a:ext cx="1962675" cy="882650"/>
          </a:xfrm>
        </p:spPr>
        <p:txBody>
          <a:bodyPr/>
          <a:lstStyle/>
          <a:p>
            <a:r>
              <a:rPr lang="en-US" dirty="0"/>
              <a:t>Demo Show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AB69B-417F-41C3-810E-B7DEDA515B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8091" y="2056038"/>
            <a:ext cx="5624726" cy="882650"/>
          </a:xfrm>
        </p:spPr>
        <p:txBody>
          <a:bodyPr/>
          <a:lstStyle/>
          <a:p>
            <a:pPr lvl="1"/>
            <a:r>
              <a:rPr lang="en-US" dirty="0"/>
              <a:t>DFU from 91 to 52</a:t>
            </a:r>
          </a:p>
          <a:p>
            <a:pPr lvl="1"/>
            <a:r>
              <a:rPr lang="en-US" dirty="0"/>
              <a:t>DFU from 52 to 91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9C4B0A-1775-47E2-A847-02A561E866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1186" y="3140526"/>
            <a:ext cx="1962681" cy="1483940"/>
          </a:xfrm>
        </p:spPr>
        <p:txBody>
          <a:bodyPr/>
          <a:lstStyle/>
          <a:p>
            <a:r>
              <a:rPr lang="en-US" dirty="0"/>
              <a:t>Tech Details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216094-ED13-4A0E-96E0-19ABA1CCA9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08094" y="3274249"/>
            <a:ext cx="5624723" cy="1483940"/>
          </a:xfrm>
        </p:spPr>
        <p:txBody>
          <a:bodyPr/>
          <a:lstStyle/>
          <a:p>
            <a:pPr lvl="1"/>
            <a:r>
              <a:rPr lang="en-US" dirty="0"/>
              <a:t>HTTP Download</a:t>
            </a:r>
          </a:p>
          <a:p>
            <a:pPr lvl="1"/>
            <a:r>
              <a:rPr lang="en-US" dirty="0"/>
              <a:t>DFU bin file format</a:t>
            </a:r>
          </a:p>
          <a:p>
            <a:pPr lvl="1"/>
            <a:r>
              <a:rPr lang="en-US" dirty="0" err="1"/>
              <a:t>app_cmd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B30C06-5017-4CFE-89B0-E7580363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BBFEF-25D4-43E7-92B5-F5936A009C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2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515093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518639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515094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4538396" y="262042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4388798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593436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590700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Copy image to modem core…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6647571" y="261439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6475091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0AFC7B-A19D-4AD7-BA03-351F6323D2CF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46A789-528C-4AFA-BE55-1E6DC479619D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4E1D2-4D82-48EA-9CAC-1B496867CD1C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ECEBC-FE98-4B4D-9E83-2EA6607FDB14}"/>
              </a:ext>
            </a:extLst>
          </p:cNvPr>
          <p:cNvSpPr/>
          <p:nvPr/>
        </p:nvSpPr>
        <p:spPr>
          <a:xfrm>
            <a:off x="303805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6E64EF-8564-4EEE-AFF1-3DBF6DDD8A45}"/>
              </a:ext>
            </a:extLst>
          </p:cNvPr>
          <p:cNvSpPr/>
          <p:nvPr/>
        </p:nvSpPr>
        <p:spPr>
          <a:xfrm>
            <a:off x="300841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83196-78C5-4857-B1D2-F49AA6FF30DF}"/>
              </a:ext>
            </a:extLst>
          </p:cNvPr>
          <p:cNvSpPr/>
          <p:nvPr/>
        </p:nvSpPr>
        <p:spPr>
          <a:xfrm>
            <a:off x="303805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AF3392-FC88-4E9D-BB8E-F2E41F9A8A43}"/>
              </a:ext>
            </a:extLst>
          </p:cNvPr>
          <p:cNvSpPr/>
          <p:nvPr/>
        </p:nvSpPr>
        <p:spPr>
          <a:xfrm>
            <a:off x="377046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E597DE-6BCA-415C-BD12-E98DB3ED46E3}"/>
              </a:ext>
            </a:extLst>
          </p:cNvPr>
          <p:cNvSpPr/>
          <p:nvPr/>
        </p:nvSpPr>
        <p:spPr>
          <a:xfrm>
            <a:off x="377046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716F69-C83A-4799-920A-AEC941230883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8B41F5-9900-4A35-AE66-E733DB785D5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BEA550-4DC7-4AA7-8132-ACAB07F5FEC4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431FED-F481-4760-A448-90BA720984C6}"/>
              </a:ext>
            </a:extLst>
          </p:cNvPr>
          <p:cNvCxnSpPr>
            <a:cxnSpLocks/>
          </p:cNvCxnSpPr>
          <p:nvPr/>
        </p:nvCxnSpPr>
        <p:spPr>
          <a:xfrm flipH="1">
            <a:off x="2318224" y="2613687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09D17C-6522-441E-A964-5DA38EC46551}"/>
              </a:ext>
            </a:extLst>
          </p:cNvPr>
          <p:cNvSpPr/>
          <p:nvPr/>
        </p:nvSpPr>
        <p:spPr>
          <a:xfrm>
            <a:off x="2223346" y="2260840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0C7336-2E5B-4967-B7EF-D1751E6E03F7}"/>
              </a:ext>
            </a:extLst>
          </p:cNvPr>
          <p:cNvSpPr/>
          <p:nvPr/>
        </p:nvSpPr>
        <p:spPr>
          <a:xfrm>
            <a:off x="829536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(modem core)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F1500-7551-4EDC-9718-00CF8130F139}"/>
              </a:ext>
            </a:extLst>
          </p:cNvPr>
          <p:cNvSpPr/>
          <p:nvPr/>
        </p:nvSpPr>
        <p:spPr>
          <a:xfrm>
            <a:off x="3015190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(app core)</a:t>
            </a:r>
          </a:p>
        </p:txBody>
      </p:sp>
    </p:spTree>
    <p:extLst>
      <p:ext uri="{BB962C8B-B14F-4D97-AF65-F5344CB8AC3E}">
        <p14:creationId xmlns:p14="http://schemas.microsoft.com/office/powerpoint/2010/main" val="10712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4" grpId="0"/>
      <p:bldP spid="35" grpId="0"/>
      <p:bldP spid="58" grpId="0"/>
      <p:bldP spid="59" grpId="0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515093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518639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515094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4538396" y="262042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4388798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593436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590700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Copy image to modem core…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6647571" y="261439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6475091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0AFC7B-A19D-4AD7-BA03-351F6323D2CF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46A789-528C-4AFA-BE55-1E6DC479619D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4E1D2-4D82-48EA-9CAC-1B496867CD1C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ECEBC-FE98-4B4D-9E83-2EA6607FDB14}"/>
              </a:ext>
            </a:extLst>
          </p:cNvPr>
          <p:cNvSpPr/>
          <p:nvPr/>
        </p:nvSpPr>
        <p:spPr>
          <a:xfrm>
            <a:off x="303805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6E64EF-8564-4EEE-AFF1-3DBF6DDD8A45}"/>
              </a:ext>
            </a:extLst>
          </p:cNvPr>
          <p:cNvSpPr/>
          <p:nvPr/>
        </p:nvSpPr>
        <p:spPr>
          <a:xfrm>
            <a:off x="300841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83196-78C5-4857-B1D2-F49AA6FF30DF}"/>
              </a:ext>
            </a:extLst>
          </p:cNvPr>
          <p:cNvSpPr/>
          <p:nvPr/>
        </p:nvSpPr>
        <p:spPr>
          <a:xfrm>
            <a:off x="303805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AF3392-FC88-4E9D-BB8E-F2E41F9A8A43}"/>
              </a:ext>
            </a:extLst>
          </p:cNvPr>
          <p:cNvSpPr/>
          <p:nvPr/>
        </p:nvSpPr>
        <p:spPr>
          <a:xfrm>
            <a:off x="377046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E597DE-6BCA-415C-BD12-E98DB3ED46E3}"/>
              </a:ext>
            </a:extLst>
          </p:cNvPr>
          <p:cNvSpPr/>
          <p:nvPr/>
        </p:nvSpPr>
        <p:spPr>
          <a:xfrm>
            <a:off x="377046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716F69-C83A-4799-920A-AEC941230883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8B41F5-9900-4A35-AE66-E733DB785D5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BEA550-4DC7-4AA7-8132-ACAB07F5FEC4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431FED-F481-4760-A448-90BA720984C6}"/>
              </a:ext>
            </a:extLst>
          </p:cNvPr>
          <p:cNvCxnSpPr>
            <a:cxnSpLocks/>
          </p:cNvCxnSpPr>
          <p:nvPr/>
        </p:nvCxnSpPr>
        <p:spPr>
          <a:xfrm flipH="1">
            <a:off x="2318224" y="2613687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09D17C-6522-441E-A964-5DA38EC46551}"/>
              </a:ext>
            </a:extLst>
          </p:cNvPr>
          <p:cNvSpPr/>
          <p:nvPr/>
        </p:nvSpPr>
        <p:spPr>
          <a:xfrm>
            <a:off x="2223346" y="2260840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0C7336-2E5B-4967-B7EF-D1751E6E03F7}"/>
              </a:ext>
            </a:extLst>
          </p:cNvPr>
          <p:cNvSpPr/>
          <p:nvPr/>
        </p:nvSpPr>
        <p:spPr>
          <a:xfrm>
            <a:off x="829536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(modem core)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F1500-7551-4EDC-9718-00CF8130F139}"/>
              </a:ext>
            </a:extLst>
          </p:cNvPr>
          <p:cNvSpPr/>
          <p:nvPr/>
        </p:nvSpPr>
        <p:spPr>
          <a:xfrm>
            <a:off x="3015190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(app core)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898CFC-A7B0-4255-BA06-A817BB74E57C}"/>
              </a:ext>
            </a:extLst>
          </p:cNvPr>
          <p:cNvSpPr/>
          <p:nvPr/>
        </p:nvSpPr>
        <p:spPr>
          <a:xfrm>
            <a:off x="3036027" y="252295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BC9DFA-B39B-4AA1-B7AA-882B56221099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</p:spTree>
    <p:extLst>
      <p:ext uri="{BB962C8B-B14F-4D97-AF65-F5344CB8AC3E}">
        <p14:creationId xmlns:p14="http://schemas.microsoft.com/office/powerpoint/2010/main" val="29734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69136E-6 L -0.10347 -4.69136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47 2.09877E-6 L -0.17118 -0.0617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-31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6173 L -3.33333E-6 3.7037E-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-12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5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68518" y="32193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  <p:from x="13012" y="3106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2" grpId="0" animBg="1"/>
      <p:bldP spid="62" grpId="1" animBg="1"/>
      <p:bldP spid="6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515093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4032B-78DB-458F-B17C-97388AA28B10}"/>
              </a:ext>
            </a:extLst>
          </p:cNvPr>
          <p:cNvSpPr/>
          <p:nvPr/>
        </p:nvSpPr>
        <p:spPr>
          <a:xfrm>
            <a:off x="518639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CF9AF4-0F9B-4CE4-A0C1-80FDEC39E828}"/>
              </a:ext>
            </a:extLst>
          </p:cNvPr>
          <p:cNvSpPr/>
          <p:nvPr/>
        </p:nvSpPr>
        <p:spPr>
          <a:xfrm>
            <a:off x="85917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52 -&gt; Modem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82953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515094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4538396" y="262042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DB1B0-18E1-4CF2-BB03-63050D104253}"/>
              </a:ext>
            </a:extLst>
          </p:cNvPr>
          <p:cNvSpPr/>
          <p:nvPr/>
        </p:nvSpPr>
        <p:spPr>
          <a:xfrm>
            <a:off x="4388798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593436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590700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80EABA-B8A2-40DC-997F-503FD31AA886}"/>
              </a:ext>
            </a:extLst>
          </p:cNvPr>
          <p:cNvSpPr/>
          <p:nvPr/>
        </p:nvSpPr>
        <p:spPr>
          <a:xfrm>
            <a:off x="611190" y="961603"/>
            <a:ext cx="6856410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Active new modem image…</a:t>
            </a:r>
          </a:p>
        </p:txBody>
      </p:sp>
      <p:pic>
        <p:nvPicPr>
          <p:cNvPr id="31" name="Picture 30" descr="A close up of a device&#10;&#10;Description automatically generated">
            <a:extLst>
              <a:ext uri="{FF2B5EF4-FFF2-40B4-BE49-F238E27FC236}">
                <a16:creationId xmlns:a16="http://schemas.microsoft.com/office/drawing/2014/main" id="{E7D6401A-3742-432C-B9EC-E58A361F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152746" y="1807694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0E7FE5-F1D7-4358-A565-CEBA9E17173C}"/>
              </a:ext>
            </a:extLst>
          </p:cNvPr>
          <p:cNvCxnSpPr>
            <a:cxnSpLocks/>
          </p:cNvCxnSpPr>
          <p:nvPr/>
        </p:nvCxnSpPr>
        <p:spPr>
          <a:xfrm flipH="1">
            <a:off x="6647571" y="2614394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B4AD1-7D6A-4979-8655-AF8DAF5F4E14}"/>
              </a:ext>
            </a:extLst>
          </p:cNvPr>
          <p:cNvSpPr/>
          <p:nvPr/>
        </p:nvSpPr>
        <p:spPr>
          <a:xfrm>
            <a:off x="6873440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09F32D-C323-4C46-9C4E-5CBBC7E2A578}"/>
              </a:ext>
            </a:extLst>
          </p:cNvPr>
          <p:cNvSpPr/>
          <p:nvPr/>
        </p:nvSpPr>
        <p:spPr>
          <a:xfrm>
            <a:off x="6475091" y="2267577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28DD3B-3DC3-4A37-90CD-102BA058FA3F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1C930C-10C5-40C3-89D6-9283C589E619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20073A-2678-46D9-B8EC-5A772CB525F3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5F6259-2DB0-4821-93C1-BBBE4BE6E6A9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CD256-3B05-40C7-B795-686D88B66660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F07EEB-EB90-4122-A326-3B142BABC0F6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CB51D1-19DA-4802-ADEA-30BC3282E3FF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11658E-8D62-40F8-A459-7C5F28EA8886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0AFC7B-A19D-4AD7-BA03-351F6323D2CF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046A789-528C-4AFA-BE55-1E6DC479619D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4E1D2-4D82-48EA-9CAC-1B496867CD1C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ECECEBC-FE98-4B4D-9E83-2EA6607FDB14}"/>
              </a:ext>
            </a:extLst>
          </p:cNvPr>
          <p:cNvSpPr/>
          <p:nvPr/>
        </p:nvSpPr>
        <p:spPr>
          <a:xfrm>
            <a:off x="3038052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6E64EF-8564-4EEE-AFF1-3DBF6DDD8A45}"/>
              </a:ext>
            </a:extLst>
          </p:cNvPr>
          <p:cNvSpPr/>
          <p:nvPr/>
        </p:nvSpPr>
        <p:spPr>
          <a:xfrm>
            <a:off x="3008418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83196-78C5-4857-B1D2-F49AA6FF30DF}"/>
              </a:ext>
            </a:extLst>
          </p:cNvPr>
          <p:cNvSpPr/>
          <p:nvPr/>
        </p:nvSpPr>
        <p:spPr>
          <a:xfrm>
            <a:off x="303805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AF3392-FC88-4E9D-BB8E-F2E41F9A8A43}"/>
              </a:ext>
            </a:extLst>
          </p:cNvPr>
          <p:cNvSpPr/>
          <p:nvPr/>
        </p:nvSpPr>
        <p:spPr>
          <a:xfrm>
            <a:off x="377046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E597DE-6BCA-415C-BD12-E98DB3ED46E3}"/>
              </a:ext>
            </a:extLst>
          </p:cNvPr>
          <p:cNvSpPr/>
          <p:nvPr/>
        </p:nvSpPr>
        <p:spPr>
          <a:xfrm>
            <a:off x="377046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716F69-C83A-4799-920A-AEC941230883}"/>
              </a:ext>
            </a:extLst>
          </p:cNvPr>
          <p:cNvGrpSpPr/>
          <p:nvPr/>
        </p:nvGrpSpPr>
        <p:grpSpPr>
          <a:xfrm>
            <a:off x="3008416" y="1706024"/>
            <a:ext cx="1463040" cy="1828800"/>
            <a:chOff x="3843866" y="1706024"/>
            <a:chExt cx="1456267" cy="1828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48B41F5-9900-4A35-AE66-E733DB785D5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BEA550-4DC7-4AA7-8132-ACAB07F5FEC4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5431FED-F481-4760-A448-90BA720984C6}"/>
              </a:ext>
            </a:extLst>
          </p:cNvPr>
          <p:cNvCxnSpPr>
            <a:cxnSpLocks/>
          </p:cNvCxnSpPr>
          <p:nvPr/>
        </p:nvCxnSpPr>
        <p:spPr>
          <a:xfrm flipH="1">
            <a:off x="2318224" y="2613687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F09D17C-6522-441E-A964-5DA38EC46551}"/>
              </a:ext>
            </a:extLst>
          </p:cNvPr>
          <p:cNvSpPr/>
          <p:nvPr/>
        </p:nvSpPr>
        <p:spPr>
          <a:xfrm>
            <a:off x="2223346" y="2260840"/>
            <a:ext cx="850135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Socket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30C7336-2E5B-4967-B7EF-D1751E6E03F7}"/>
              </a:ext>
            </a:extLst>
          </p:cNvPr>
          <p:cNvSpPr/>
          <p:nvPr/>
        </p:nvSpPr>
        <p:spPr>
          <a:xfrm>
            <a:off x="829536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(modem core)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CF1500-7551-4EDC-9718-00CF8130F139}"/>
              </a:ext>
            </a:extLst>
          </p:cNvPr>
          <p:cNvSpPr/>
          <p:nvPr/>
        </p:nvSpPr>
        <p:spPr>
          <a:xfrm>
            <a:off x="3015190" y="3925981"/>
            <a:ext cx="1456266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(app core)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BC9DFA-B39B-4AA1-B7AA-882B56221099}"/>
              </a:ext>
            </a:extLst>
          </p:cNvPr>
          <p:cNvSpPr/>
          <p:nvPr/>
        </p:nvSpPr>
        <p:spPr>
          <a:xfrm>
            <a:off x="859172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1591589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1591589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2892C7-BA9A-4D9E-A03A-3298DB3CB182}"/>
              </a:ext>
            </a:extLst>
          </p:cNvPr>
          <p:cNvGrpSpPr/>
          <p:nvPr/>
        </p:nvGrpSpPr>
        <p:grpSpPr>
          <a:xfrm>
            <a:off x="829536" y="1706024"/>
            <a:ext cx="1463040" cy="1828800"/>
            <a:chOff x="3843866" y="1706024"/>
            <a:chExt cx="1456267" cy="18288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833DDE8-D362-43B2-9CF2-C13622999FE8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2E254B-4FA5-44D6-A1BB-7934479A6D42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02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3.33333E-6 0.1777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C57CF9-40E9-4669-9FDE-23ABFFE97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It’s a complete system: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nRF91 firmware</a:t>
            </a:r>
          </a:p>
          <a:p>
            <a:pPr lvl="1"/>
            <a:r>
              <a:rPr lang="en-US" dirty="0"/>
              <a:t>nRF52 firmware</a:t>
            </a:r>
          </a:p>
          <a:p>
            <a:pPr lvl="1"/>
            <a:r>
              <a:rPr lang="en-US" dirty="0"/>
              <a:t>App</a:t>
            </a:r>
          </a:p>
          <a:p>
            <a:pPr lvl="1"/>
            <a:r>
              <a:rPr lang="en-US" dirty="0"/>
              <a:t>Script</a:t>
            </a:r>
          </a:p>
          <a:p>
            <a:endParaRPr lang="en-US" dirty="0"/>
          </a:p>
          <a:p>
            <a:r>
              <a:rPr lang="en-US" dirty="0"/>
              <a:t>How do they work?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9C564-F8A5-4019-A728-0645D3D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DFU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A7E89-146C-4A23-9414-A8DACDF794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21E8C-3737-4393-9171-74829388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5" y="1308171"/>
            <a:ext cx="3897312" cy="237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230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88976-14E2-4704-B26A-91003288B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Upload DFU bin file(*.bin)</a:t>
            </a:r>
          </a:p>
          <a:p>
            <a:r>
              <a:rPr lang="en-US" dirty="0"/>
              <a:t>Generate a public URL for each uploaded file</a:t>
            </a:r>
          </a:p>
          <a:p>
            <a:endParaRPr lang="en-US" dirty="0"/>
          </a:p>
          <a:p>
            <a:r>
              <a:rPr lang="en-US" dirty="0"/>
              <a:t>http://106.13.189.165/</a:t>
            </a:r>
          </a:p>
          <a:p>
            <a:endParaRPr lang="en-US" dirty="0"/>
          </a:p>
          <a:p>
            <a:r>
              <a:rPr lang="en-US" dirty="0"/>
              <a:t>Based on Flask(Python) web framework</a:t>
            </a:r>
          </a:p>
          <a:p>
            <a:r>
              <a:rPr lang="en-US" dirty="0"/>
              <a:t>Deployed at Baidu Cloud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59DE7F-8A52-451D-9B4D-24AE5757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4899-9D78-4ED6-9DBF-25AFE71A09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15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C9CBF-9621-4093-B799-22BD351CBE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NB-IoT network</a:t>
            </a:r>
          </a:p>
          <a:p>
            <a:r>
              <a:rPr lang="en-US" dirty="0"/>
              <a:t>Download DFU file from server, HTTP</a:t>
            </a:r>
          </a:p>
          <a:p>
            <a:r>
              <a:rPr lang="en-US" dirty="0"/>
              <a:t>Do DFU to 52, 91 or modem</a:t>
            </a:r>
          </a:p>
          <a:p>
            <a:r>
              <a:rPr lang="en-US" dirty="0"/>
              <a:t>Receive file data from nRF52, UART</a:t>
            </a:r>
          </a:p>
          <a:p>
            <a:endParaRPr lang="en-US" dirty="0"/>
          </a:p>
          <a:p>
            <a:r>
              <a:rPr lang="en-US" dirty="0"/>
              <a:t>Based on NCS v1.3.0, </a:t>
            </a:r>
            <a:r>
              <a:rPr lang="en-US" dirty="0" err="1"/>
              <a:t>http_application_update</a:t>
            </a:r>
            <a:r>
              <a:rPr lang="en-US" dirty="0"/>
              <a:t> project</a:t>
            </a:r>
          </a:p>
          <a:p>
            <a:r>
              <a:rPr lang="en-US" dirty="0"/>
              <a:t>DFU host is ported from Bernard’s project (</a:t>
            </a:r>
            <a:r>
              <a:rPr lang="en-US" dirty="0" err="1"/>
              <a:t>UartSecureDFU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F6FB1-D34E-41E1-B1BD-CD50CAC3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nRF91 Firmware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36F13-7547-47AE-875D-D7789321B2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6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95AF04-8375-4C4E-813C-48F8804B51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BLE NUS peripheral</a:t>
            </a:r>
          </a:p>
          <a:p>
            <a:r>
              <a:rPr lang="en-US" dirty="0"/>
              <a:t>Get DFU file from Mobile App, BLE</a:t>
            </a:r>
          </a:p>
          <a:p>
            <a:r>
              <a:rPr lang="en-US" dirty="0"/>
              <a:t>Transfer file data to nRF91, UART</a:t>
            </a:r>
          </a:p>
          <a:p>
            <a:endParaRPr lang="en-US" dirty="0"/>
          </a:p>
          <a:p>
            <a:r>
              <a:rPr lang="en-US" dirty="0"/>
              <a:t>Based on SDK v16.0, </a:t>
            </a:r>
            <a:r>
              <a:rPr lang="en-US" dirty="0" err="1"/>
              <a:t>ble_app_uart</a:t>
            </a:r>
            <a:r>
              <a:rPr lang="en-US" dirty="0"/>
              <a:t> project</a:t>
            </a:r>
          </a:p>
          <a:p>
            <a:r>
              <a:rPr lang="en-US" dirty="0"/>
              <a:t>It requires a serial bootloader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87585B-F01D-49B4-BBB8-3FE66B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Firmware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9F46D-32CE-430C-AFC7-E35BD07F7B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27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DCEAF7-0C1D-46E0-B082-647CC5856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Name: My Toolbox</a:t>
            </a:r>
          </a:p>
          <a:p>
            <a:r>
              <a:rPr lang="en-US" dirty="0"/>
              <a:t>BLE NUS central</a:t>
            </a:r>
          </a:p>
          <a:p>
            <a:r>
              <a:rPr lang="en-US" dirty="0"/>
              <a:t>Store DFU file</a:t>
            </a:r>
          </a:p>
          <a:p>
            <a:r>
              <a:rPr lang="en-US" dirty="0"/>
              <a:t>Transfer DFU file to nRF52, BLE</a:t>
            </a:r>
          </a:p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nRF</a:t>
            </a:r>
            <a:r>
              <a:rPr lang="en-US" dirty="0"/>
              <a:t> Toolbox(Android)</a:t>
            </a:r>
          </a:p>
          <a:p>
            <a:endParaRPr lang="en-US" dirty="0"/>
          </a:p>
          <a:p>
            <a:r>
              <a:rPr lang="en-US" dirty="0"/>
              <a:t>A nRF52840 firmware with the same function is implemented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6ACA75-EDDE-4F98-A289-D380E8E4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63D8-9F1B-49E3-88BA-50AAD66653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9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3B27AE-DEA2-49FD-B1F3-6BE6D1614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Name: dfu_zip_to_bin.py</a:t>
            </a:r>
          </a:p>
          <a:p>
            <a:r>
              <a:rPr lang="en-US" dirty="0"/>
              <a:t>Convert a DFU package file(*.zip) to a bin format </a:t>
            </a:r>
          </a:p>
          <a:p>
            <a:endParaRPr lang="en-US" dirty="0"/>
          </a:p>
          <a:p>
            <a:r>
              <a:rPr lang="en-US" dirty="0"/>
              <a:t>Based on Python 3</a:t>
            </a:r>
          </a:p>
          <a:p>
            <a:r>
              <a:rPr lang="en-US" dirty="0"/>
              <a:t>Usage: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$ python dfu_zip_to_bin.py dfu-pkg.zip </a:t>
            </a:r>
            <a:r>
              <a:rPr lang="en-US" dirty="0" err="1">
                <a:latin typeface="Consolas" panose="020B0609020204030204" pitchFamily="49" charset="0"/>
              </a:rPr>
              <a:t>dfu-bin.bin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Q: Why convert it to bin format?</a:t>
            </a:r>
          </a:p>
          <a:p>
            <a:r>
              <a:rPr lang="en-US" dirty="0"/>
              <a:t>A: (1) hard to read zip format in MCU</a:t>
            </a:r>
            <a:br>
              <a:rPr lang="en-US" dirty="0"/>
            </a:br>
            <a:r>
              <a:rPr lang="en-US" dirty="0"/>
              <a:t>(2) 91 and modem DFU files are bin format, unify them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2DDAD5-D2CA-4258-88C9-F8F5F9C6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D2B4-7DF3-4BAA-9133-E41995583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06A2869-F9D1-4F10-BC29-CF57B78CEC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4700-AE56-4BB3-9845-22A2729F2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Demo Show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36BC0-C6F4-4F3E-982E-294E245B6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06A2869-F9D1-4F10-BC29-CF57B78CEC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4700-AE56-4BB3-9845-22A2729F2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Brief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36BC0-C6F4-4F3E-982E-294E245B6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74B68-18C9-4950-AB0C-0473C19CD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nRF9160 DK</a:t>
            </a:r>
          </a:p>
          <a:p>
            <a:r>
              <a:rPr lang="en-US" dirty="0"/>
              <a:t>nRF52832 DK</a:t>
            </a:r>
          </a:p>
          <a:p>
            <a:r>
              <a:rPr lang="en-US" dirty="0"/>
              <a:t>My </a:t>
            </a:r>
            <a:r>
              <a:rPr lang="en-US" dirty="0" err="1"/>
              <a:t>Toolbox.apk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ncs</a:t>
            </a:r>
            <a:r>
              <a:rPr lang="en-US" dirty="0"/>
              <a:t> v1.3.0</a:t>
            </a:r>
          </a:p>
          <a:p>
            <a:r>
              <a:rPr lang="en-US" dirty="0" err="1"/>
              <a:t>sdk</a:t>
            </a:r>
            <a:r>
              <a:rPr lang="en-US" dirty="0"/>
              <a:t> v16.0</a:t>
            </a:r>
          </a:p>
          <a:p>
            <a:r>
              <a:rPr lang="en-US" dirty="0"/>
              <a:t>Python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806561-CBF3-40A5-99DB-8BF28A94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AC09-569A-4924-99A8-15D39E9313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1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0D6AD34-1C30-4195-B8C1-C200008D7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9"/>
          <a:stretch/>
        </p:blipFill>
        <p:spPr>
          <a:xfrm>
            <a:off x="5818322" y="3600818"/>
            <a:ext cx="1831455" cy="14478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B3CAB-1A8B-49F6-BC45-9244585037F6}"/>
              </a:ext>
            </a:extLst>
          </p:cNvPr>
          <p:cNvSpPr/>
          <p:nvPr/>
        </p:nvSpPr>
        <p:spPr>
          <a:xfrm>
            <a:off x="5204142" y="3259070"/>
            <a:ext cx="3102964" cy="1828800"/>
          </a:xfrm>
          <a:custGeom>
            <a:avLst/>
            <a:gdLst>
              <a:gd name="connsiteX0" fmla="*/ 1527516 w 3102964"/>
              <a:gd name="connsiteY0" fmla="*/ 0 h 1828800"/>
              <a:gd name="connsiteX1" fmla="*/ 3102964 w 3102964"/>
              <a:gd name="connsiteY1" fmla="*/ 0 h 1828800"/>
              <a:gd name="connsiteX2" fmla="*/ 3102964 w 3102964"/>
              <a:gd name="connsiteY2" fmla="*/ 1828800 h 1828800"/>
              <a:gd name="connsiteX3" fmla="*/ 1527516 w 3102964"/>
              <a:gd name="connsiteY3" fmla="*/ 1828800 h 1828800"/>
              <a:gd name="connsiteX4" fmla="*/ 2441916 w 3102964"/>
              <a:gd name="connsiteY4" fmla="*/ 914400 h 1828800"/>
              <a:gd name="connsiteX5" fmla="*/ 1527516 w 3102964"/>
              <a:gd name="connsiteY5" fmla="*/ 0 h 1828800"/>
              <a:gd name="connsiteX6" fmla="*/ 0 w 3102964"/>
              <a:gd name="connsiteY6" fmla="*/ 0 h 1828800"/>
              <a:gd name="connsiteX7" fmla="*/ 1527516 w 3102964"/>
              <a:gd name="connsiteY7" fmla="*/ 0 h 1828800"/>
              <a:gd name="connsiteX8" fmla="*/ 613116 w 3102964"/>
              <a:gd name="connsiteY8" fmla="*/ 914400 h 1828800"/>
              <a:gd name="connsiteX9" fmla="*/ 1527516 w 3102964"/>
              <a:gd name="connsiteY9" fmla="*/ 1828800 h 1828800"/>
              <a:gd name="connsiteX10" fmla="*/ 0 w 3102964"/>
              <a:gd name="connsiteY10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964" h="1828800">
                <a:moveTo>
                  <a:pt x="1527516" y="0"/>
                </a:moveTo>
                <a:lnTo>
                  <a:pt x="3102964" y="0"/>
                </a:lnTo>
                <a:lnTo>
                  <a:pt x="3102964" y="1828800"/>
                </a:lnTo>
                <a:lnTo>
                  <a:pt x="1527516" y="1828800"/>
                </a:lnTo>
                <a:cubicBezTo>
                  <a:pt x="2032525" y="1828800"/>
                  <a:pt x="2441916" y="1419409"/>
                  <a:pt x="2441916" y="914400"/>
                </a:cubicBezTo>
                <a:cubicBezTo>
                  <a:pt x="2441916" y="409391"/>
                  <a:pt x="2032525" y="0"/>
                  <a:pt x="1527516" y="0"/>
                </a:cubicBezTo>
                <a:close/>
                <a:moveTo>
                  <a:pt x="0" y="0"/>
                </a:moveTo>
                <a:lnTo>
                  <a:pt x="1527516" y="0"/>
                </a:lnTo>
                <a:cubicBezTo>
                  <a:pt x="1022507" y="0"/>
                  <a:pt x="613116" y="409391"/>
                  <a:pt x="613116" y="914400"/>
                </a:cubicBezTo>
                <a:cubicBezTo>
                  <a:pt x="613116" y="1419409"/>
                  <a:pt x="1022507" y="1828800"/>
                  <a:pt x="1527516" y="1828800"/>
                </a:cubicBezTo>
                <a:lnTo>
                  <a:pt x="0" y="1828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6392D5-7FC7-473C-A903-4C8B2C93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539"/>
          <a:stretch/>
        </p:blipFill>
        <p:spPr>
          <a:xfrm>
            <a:off x="4748549" y="1046190"/>
            <a:ext cx="1885979" cy="1533525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7B57827-6DD0-4086-BA71-3E3B3A4D53FB}"/>
              </a:ext>
            </a:extLst>
          </p:cNvPr>
          <p:cNvSpPr/>
          <p:nvPr/>
        </p:nvSpPr>
        <p:spPr>
          <a:xfrm>
            <a:off x="4071210" y="872997"/>
            <a:ext cx="3102964" cy="1828800"/>
          </a:xfrm>
          <a:custGeom>
            <a:avLst/>
            <a:gdLst>
              <a:gd name="connsiteX0" fmla="*/ 1527516 w 3102964"/>
              <a:gd name="connsiteY0" fmla="*/ 0 h 1828800"/>
              <a:gd name="connsiteX1" fmla="*/ 3102964 w 3102964"/>
              <a:gd name="connsiteY1" fmla="*/ 0 h 1828800"/>
              <a:gd name="connsiteX2" fmla="*/ 3102964 w 3102964"/>
              <a:gd name="connsiteY2" fmla="*/ 1828800 h 1828800"/>
              <a:gd name="connsiteX3" fmla="*/ 1527516 w 3102964"/>
              <a:gd name="connsiteY3" fmla="*/ 1828800 h 1828800"/>
              <a:gd name="connsiteX4" fmla="*/ 2441916 w 3102964"/>
              <a:gd name="connsiteY4" fmla="*/ 914400 h 1828800"/>
              <a:gd name="connsiteX5" fmla="*/ 1527516 w 3102964"/>
              <a:gd name="connsiteY5" fmla="*/ 0 h 1828800"/>
              <a:gd name="connsiteX6" fmla="*/ 0 w 3102964"/>
              <a:gd name="connsiteY6" fmla="*/ 0 h 1828800"/>
              <a:gd name="connsiteX7" fmla="*/ 1527516 w 3102964"/>
              <a:gd name="connsiteY7" fmla="*/ 0 h 1828800"/>
              <a:gd name="connsiteX8" fmla="*/ 613116 w 3102964"/>
              <a:gd name="connsiteY8" fmla="*/ 914400 h 1828800"/>
              <a:gd name="connsiteX9" fmla="*/ 1527516 w 3102964"/>
              <a:gd name="connsiteY9" fmla="*/ 1828800 h 1828800"/>
              <a:gd name="connsiteX10" fmla="*/ 0 w 3102964"/>
              <a:gd name="connsiteY10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964" h="1828800">
                <a:moveTo>
                  <a:pt x="1527516" y="0"/>
                </a:moveTo>
                <a:lnTo>
                  <a:pt x="3102964" y="0"/>
                </a:lnTo>
                <a:lnTo>
                  <a:pt x="3102964" y="1828800"/>
                </a:lnTo>
                <a:lnTo>
                  <a:pt x="1527516" y="1828800"/>
                </a:lnTo>
                <a:cubicBezTo>
                  <a:pt x="2032525" y="1828800"/>
                  <a:pt x="2441916" y="1419409"/>
                  <a:pt x="2441916" y="914400"/>
                </a:cubicBezTo>
                <a:cubicBezTo>
                  <a:pt x="2441916" y="409391"/>
                  <a:pt x="2032525" y="0"/>
                  <a:pt x="1527516" y="0"/>
                </a:cubicBezTo>
                <a:close/>
                <a:moveTo>
                  <a:pt x="0" y="0"/>
                </a:moveTo>
                <a:lnTo>
                  <a:pt x="1527516" y="0"/>
                </a:lnTo>
                <a:cubicBezTo>
                  <a:pt x="1022507" y="0"/>
                  <a:pt x="613116" y="409391"/>
                  <a:pt x="613116" y="914400"/>
                </a:cubicBezTo>
                <a:cubicBezTo>
                  <a:pt x="613116" y="1419409"/>
                  <a:pt x="1022507" y="1828800"/>
                  <a:pt x="1527516" y="1828800"/>
                </a:cubicBezTo>
                <a:lnTo>
                  <a:pt x="0" y="1828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3C28D-28C9-40E3-9316-BEFFC4CE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Wire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A7C4-7130-4618-9DFF-697721EB9E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8AF2B-A121-449A-928D-CD21FA6B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8" y="1140142"/>
            <a:ext cx="3437573" cy="143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A6D4C-13DF-4A49-A376-4580A7CD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8" y="3027736"/>
            <a:ext cx="2828925" cy="178308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792700A-8EB6-45ED-837A-85981F2E54DC}"/>
              </a:ext>
            </a:extLst>
          </p:cNvPr>
          <p:cNvSpPr/>
          <p:nvPr/>
        </p:nvSpPr>
        <p:spPr>
          <a:xfrm>
            <a:off x="4684326" y="872997"/>
            <a:ext cx="1828800" cy="1828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80656D-0260-4C6C-A95A-FB9B9A2A5371}"/>
              </a:ext>
            </a:extLst>
          </p:cNvPr>
          <p:cNvSpPr/>
          <p:nvPr/>
        </p:nvSpPr>
        <p:spPr>
          <a:xfrm>
            <a:off x="5818323" y="3267259"/>
            <a:ext cx="1828800" cy="1828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ABC2DC-376D-4DB0-B333-F45363400B7D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5915358" y="1765767"/>
            <a:ext cx="905883" cy="25270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6C20FF3-5F4D-4F01-B9BD-DCFE90F60B32}"/>
              </a:ext>
            </a:extLst>
          </p:cNvPr>
          <p:cNvSpPr/>
          <p:nvPr/>
        </p:nvSpPr>
        <p:spPr>
          <a:xfrm>
            <a:off x="6755624" y="4292854"/>
            <a:ext cx="131233" cy="1100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34851-F0F0-4AB6-BB04-FF059EBB1CCC}"/>
              </a:ext>
            </a:extLst>
          </p:cNvPr>
          <p:cNvSpPr/>
          <p:nvPr/>
        </p:nvSpPr>
        <p:spPr>
          <a:xfrm>
            <a:off x="5849741" y="1655700"/>
            <a:ext cx="131233" cy="1100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1F6C27-6BE3-4303-A45A-2F6FDBE2B279}"/>
              </a:ext>
            </a:extLst>
          </p:cNvPr>
          <p:cNvSpPr/>
          <p:nvPr/>
        </p:nvSpPr>
        <p:spPr>
          <a:xfrm>
            <a:off x="5597524" y="1652552"/>
            <a:ext cx="131233" cy="1100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22BD75-373A-49B3-AD55-928544D712CF}"/>
              </a:ext>
            </a:extLst>
          </p:cNvPr>
          <p:cNvSpPr/>
          <p:nvPr/>
        </p:nvSpPr>
        <p:spPr>
          <a:xfrm>
            <a:off x="6525966" y="4292854"/>
            <a:ext cx="131233" cy="1100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221630-025D-4D87-A52D-77EDFE6F4421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5663141" y="1762619"/>
            <a:ext cx="928442" cy="253023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FD35FA-5CA6-44E6-9323-5F13BF82DB61}"/>
              </a:ext>
            </a:extLst>
          </p:cNvPr>
          <p:cNvSpPr/>
          <p:nvPr/>
        </p:nvSpPr>
        <p:spPr>
          <a:xfrm>
            <a:off x="1725495" y="2150854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3C61FD-622C-485A-99B1-2F850D19D7D0}"/>
              </a:ext>
            </a:extLst>
          </p:cNvPr>
          <p:cNvSpPr/>
          <p:nvPr/>
        </p:nvSpPr>
        <p:spPr>
          <a:xfrm>
            <a:off x="2059288" y="2893907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36CE61-0153-4CD6-9AB2-193844F31D27}"/>
              </a:ext>
            </a:extLst>
          </p:cNvPr>
          <p:cNvSpPr txBox="1"/>
          <p:nvPr/>
        </p:nvSpPr>
        <p:spPr bwMode="auto">
          <a:xfrm>
            <a:off x="6699806" y="1278378"/>
            <a:ext cx="995239" cy="9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91 DK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TX: P0.18 </a:t>
            </a:r>
            <a:br>
              <a:rPr lang="en-US" sz="1200" dirty="0">
                <a:latin typeface="Gotham Light" pitchFamily="50" charset="0"/>
              </a:rPr>
            </a:br>
            <a:r>
              <a:rPr lang="en-US" sz="1200" dirty="0">
                <a:latin typeface="Gotham Light" pitchFamily="50" charset="0"/>
              </a:rPr>
              <a:t>RX: P0.17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5BE60B-6EF4-4012-A248-F2387045FDCE}"/>
              </a:ext>
            </a:extLst>
          </p:cNvPr>
          <p:cNvSpPr txBox="1"/>
          <p:nvPr/>
        </p:nvSpPr>
        <p:spPr bwMode="auto">
          <a:xfrm>
            <a:off x="7891507" y="3672424"/>
            <a:ext cx="995239" cy="9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52 DK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TX: P0.12</a:t>
            </a:r>
            <a:br>
              <a:rPr lang="en-US" sz="1200" dirty="0">
                <a:latin typeface="Gotham Light" pitchFamily="50" charset="0"/>
              </a:rPr>
            </a:br>
            <a:r>
              <a:rPr lang="en-US" sz="1200" dirty="0">
                <a:latin typeface="Gotham Light" pitchFamily="50" charset="0"/>
              </a:rPr>
              <a:t>RX: P0.11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9D7CC-6C1E-44FF-A16C-712568A43D5D}"/>
              </a:ext>
            </a:extLst>
          </p:cNvPr>
          <p:cNvCxnSpPr>
            <a:cxnSpLocks/>
          </p:cNvCxnSpPr>
          <p:nvPr/>
        </p:nvCxnSpPr>
        <p:spPr>
          <a:xfrm>
            <a:off x="2032000" y="2381250"/>
            <a:ext cx="399493" cy="877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8B4AD7-A210-46CE-9929-784CBFF64C61}"/>
              </a:ext>
            </a:extLst>
          </p:cNvPr>
          <p:cNvCxnSpPr>
            <a:cxnSpLocks/>
          </p:cNvCxnSpPr>
          <p:nvPr/>
        </p:nvCxnSpPr>
        <p:spPr>
          <a:xfrm>
            <a:off x="1965326" y="2381250"/>
            <a:ext cx="400550" cy="88600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8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0D6AD34-1C30-4195-B8C1-C200008D7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09"/>
          <a:stretch/>
        </p:blipFill>
        <p:spPr>
          <a:xfrm>
            <a:off x="5818322" y="3600818"/>
            <a:ext cx="1831455" cy="14478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95B3CAB-1A8B-49F6-BC45-9244585037F6}"/>
              </a:ext>
            </a:extLst>
          </p:cNvPr>
          <p:cNvSpPr/>
          <p:nvPr/>
        </p:nvSpPr>
        <p:spPr>
          <a:xfrm>
            <a:off x="5204142" y="3259070"/>
            <a:ext cx="3102964" cy="1828800"/>
          </a:xfrm>
          <a:custGeom>
            <a:avLst/>
            <a:gdLst>
              <a:gd name="connsiteX0" fmla="*/ 1527516 w 3102964"/>
              <a:gd name="connsiteY0" fmla="*/ 0 h 1828800"/>
              <a:gd name="connsiteX1" fmla="*/ 3102964 w 3102964"/>
              <a:gd name="connsiteY1" fmla="*/ 0 h 1828800"/>
              <a:gd name="connsiteX2" fmla="*/ 3102964 w 3102964"/>
              <a:gd name="connsiteY2" fmla="*/ 1828800 h 1828800"/>
              <a:gd name="connsiteX3" fmla="*/ 1527516 w 3102964"/>
              <a:gd name="connsiteY3" fmla="*/ 1828800 h 1828800"/>
              <a:gd name="connsiteX4" fmla="*/ 2441916 w 3102964"/>
              <a:gd name="connsiteY4" fmla="*/ 914400 h 1828800"/>
              <a:gd name="connsiteX5" fmla="*/ 1527516 w 3102964"/>
              <a:gd name="connsiteY5" fmla="*/ 0 h 1828800"/>
              <a:gd name="connsiteX6" fmla="*/ 0 w 3102964"/>
              <a:gd name="connsiteY6" fmla="*/ 0 h 1828800"/>
              <a:gd name="connsiteX7" fmla="*/ 1527516 w 3102964"/>
              <a:gd name="connsiteY7" fmla="*/ 0 h 1828800"/>
              <a:gd name="connsiteX8" fmla="*/ 613116 w 3102964"/>
              <a:gd name="connsiteY8" fmla="*/ 914400 h 1828800"/>
              <a:gd name="connsiteX9" fmla="*/ 1527516 w 3102964"/>
              <a:gd name="connsiteY9" fmla="*/ 1828800 h 1828800"/>
              <a:gd name="connsiteX10" fmla="*/ 0 w 3102964"/>
              <a:gd name="connsiteY10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964" h="1828800">
                <a:moveTo>
                  <a:pt x="1527516" y="0"/>
                </a:moveTo>
                <a:lnTo>
                  <a:pt x="3102964" y="0"/>
                </a:lnTo>
                <a:lnTo>
                  <a:pt x="3102964" y="1828800"/>
                </a:lnTo>
                <a:lnTo>
                  <a:pt x="1527516" y="1828800"/>
                </a:lnTo>
                <a:cubicBezTo>
                  <a:pt x="2032525" y="1828800"/>
                  <a:pt x="2441916" y="1419409"/>
                  <a:pt x="2441916" y="914400"/>
                </a:cubicBezTo>
                <a:cubicBezTo>
                  <a:pt x="2441916" y="409391"/>
                  <a:pt x="2032525" y="0"/>
                  <a:pt x="1527516" y="0"/>
                </a:cubicBezTo>
                <a:close/>
                <a:moveTo>
                  <a:pt x="0" y="0"/>
                </a:moveTo>
                <a:lnTo>
                  <a:pt x="1527516" y="0"/>
                </a:lnTo>
                <a:cubicBezTo>
                  <a:pt x="1022507" y="0"/>
                  <a:pt x="613116" y="409391"/>
                  <a:pt x="613116" y="914400"/>
                </a:cubicBezTo>
                <a:cubicBezTo>
                  <a:pt x="613116" y="1419409"/>
                  <a:pt x="1022507" y="1828800"/>
                  <a:pt x="1527516" y="1828800"/>
                </a:cubicBezTo>
                <a:lnTo>
                  <a:pt x="0" y="1828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6392D5-7FC7-473C-A903-4C8B2C93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0539"/>
          <a:stretch/>
        </p:blipFill>
        <p:spPr>
          <a:xfrm>
            <a:off x="4748549" y="1046190"/>
            <a:ext cx="1885979" cy="1533525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7B57827-6DD0-4086-BA71-3E3B3A4D53FB}"/>
              </a:ext>
            </a:extLst>
          </p:cNvPr>
          <p:cNvSpPr/>
          <p:nvPr/>
        </p:nvSpPr>
        <p:spPr>
          <a:xfrm>
            <a:off x="4071210" y="872997"/>
            <a:ext cx="3102964" cy="1828800"/>
          </a:xfrm>
          <a:custGeom>
            <a:avLst/>
            <a:gdLst>
              <a:gd name="connsiteX0" fmla="*/ 1527516 w 3102964"/>
              <a:gd name="connsiteY0" fmla="*/ 0 h 1828800"/>
              <a:gd name="connsiteX1" fmla="*/ 3102964 w 3102964"/>
              <a:gd name="connsiteY1" fmla="*/ 0 h 1828800"/>
              <a:gd name="connsiteX2" fmla="*/ 3102964 w 3102964"/>
              <a:gd name="connsiteY2" fmla="*/ 1828800 h 1828800"/>
              <a:gd name="connsiteX3" fmla="*/ 1527516 w 3102964"/>
              <a:gd name="connsiteY3" fmla="*/ 1828800 h 1828800"/>
              <a:gd name="connsiteX4" fmla="*/ 2441916 w 3102964"/>
              <a:gd name="connsiteY4" fmla="*/ 914400 h 1828800"/>
              <a:gd name="connsiteX5" fmla="*/ 1527516 w 3102964"/>
              <a:gd name="connsiteY5" fmla="*/ 0 h 1828800"/>
              <a:gd name="connsiteX6" fmla="*/ 0 w 3102964"/>
              <a:gd name="connsiteY6" fmla="*/ 0 h 1828800"/>
              <a:gd name="connsiteX7" fmla="*/ 1527516 w 3102964"/>
              <a:gd name="connsiteY7" fmla="*/ 0 h 1828800"/>
              <a:gd name="connsiteX8" fmla="*/ 613116 w 3102964"/>
              <a:gd name="connsiteY8" fmla="*/ 914400 h 1828800"/>
              <a:gd name="connsiteX9" fmla="*/ 1527516 w 3102964"/>
              <a:gd name="connsiteY9" fmla="*/ 1828800 h 1828800"/>
              <a:gd name="connsiteX10" fmla="*/ 0 w 3102964"/>
              <a:gd name="connsiteY10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2964" h="1828800">
                <a:moveTo>
                  <a:pt x="1527516" y="0"/>
                </a:moveTo>
                <a:lnTo>
                  <a:pt x="3102964" y="0"/>
                </a:lnTo>
                <a:lnTo>
                  <a:pt x="3102964" y="1828800"/>
                </a:lnTo>
                <a:lnTo>
                  <a:pt x="1527516" y="1828800"/>
                </a:lnTo>
                <a:cubicBezTo>
                  <a:pt x="2032525" y="1828800"/>
                  <a:pt x="2441916" y="1419409"/>
                  <a:pt x="2441916" y="914400"/>
                </a:cubicBezTo>
                <a:cubicBezTo>
                  <a:pt x="2441916" y="409391"/>
                  <a:pt x="2032525" y="0"/>
                  <a:pt x="1527516" y="0"/>
                </a:cubicBezTo>
                <a:close/>
                <a:moveTo>
                  <a:pt x="0" y="0"/>
                </a:moveTo>
                <a:lnTo>
                  <a:pt x="1527516" y="0"/>
                </a:lnTo>
                <a:cubicBezTo>
                  <a:pt x="1022507" y="0"/>
                  <a:pt x="613116" y="409391"/>
                  <a:pt x="613116" y="914400"/>
                </a:cubicBezTo>
                <a:cubicBezTo>
                  <a:pt x="613116" y="1419409"/>
                  <a:pt x="1022507" y="1828800"/>
                  <a:pt x="1527516" y="1828800"/>
                </a:cubicBezTo>
                <a:lnTo>
                  <a:pt x="0" y="18288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3C28D-28C9-40E3-9316-BEFFC4CE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Wire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1A7C4-7130-4618-9DFF-697721EB9EB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8AF2B-A121-449A-928D-CD21FA6B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8" y="1140142"/>
            <a:ext cx="3437573" cy="143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A6D4C-13DF-4A49-A376-4580A7CD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98" y="3027736"/>
            <a:ext cx="2828925" cy="178308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792700A-8EB6-45ED-837A-85981F2E54DC}"/>
              </a:ext>
            </a:extLst>
          </p:cNvPr>
          <p:cNvSpPr/>
          <p:nvPr/>
        </p:nvSpPr>
        <p:spPr>
          <a:xfrm>
            <a:off x="4684326" y="872997"/>
            <a:ext cx="1828800" cy="1828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80656D-0260-4C6C-A95A-FB9B9A2A5371}"/>
              </a:ext>
            </a:extLst>
          </p:cNvPr>
          <p:cNvSpPr/>
          <p:nvPr/>
        </p:nvSpPr>
        <p:spPr>
          <a:xfrm>
            <a:off x="5818323" y="3267259"/>
            <a:ext cx="1828800" cy="18288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ABC2DC-376D-4DB0-B333-F45363400B7D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5915358" y="1765767"/>
            <a:ext cx="905883" cy="25270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6C20FF3-5F4D-4F01-B9BD-DCFE90F60B32}"/>
              </a:ext>
            </a:extLst>
          </p:cNvPr>
          <p:cNvSpPr/>
          <p:nvPr/>
        </p:nvSpPr>
        <p:spPr>
          <a:xfrm>
            <a:off x="6755624" y="4292854"/>
            <a:ext cx="131233" cy="1100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A34851-F0F0-4AB6-BB04-FF059EBB1CCC}"/>
              </a:ext>
            </a:extLst>
          </p:cNvPr>
          <p:cNvSpPr/>
          <p:nvPr/>
        </p:nvSpPr>
        <p:spPr>
          <a:xfrm>
            <a:off x="5849741" y="1655700"/>
            <a:ext cx="131233" cy="1100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1F6C27-6BE3-4303-A45A-2F6FDBE2B279}"/>
              </a:ext>
            </a:extLst>
          </p:cNvPr>
          <p:cNvSpPr/>
          <p:nvPr/>
        </p:nvSpPr>
        <p:spPr>
          <a:xfrm>
            <a:off x="5597524" y="1652552"/>
            <a:ext cx="131233" cy="1100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22BD75-373A-49B3-AD55-928544D712CF}"/>
              </a:ext>
            </a:extLst>
          </p:cNvPr>
          <p:cNvSpPr/>
          <p:nvPr/>
        </p:nvSpPr>
        <p:spPr>
          <a:xfrm>
            <a:off x="6525966" y="4292854"/>
            <a:ext cx="131233" cy="1100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221630-025D-4D87-A52D-77EDFE6F4421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>
            <a:off x="5663141" y="1762619"/>
            <a:ext cx="928442" cy="253023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0FD35FA-5CA6-44E6-9323-5F13BF82DB61}"/>
              </a:ext>
            </a:extLst>
          </p:cNvPr>
          <p:cNvSpPr/>
          <p:nvPr/>
        </p:nvSpPr>
        <p:spPr>
          <a:xfrm>
            <a:off x="1725495" y="2150854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3C61FD-622C-485A-99B1-2F850D19D7D0}"/>
              </a:ext>
            </a:extLst>
          </p:cNvPr>
          <p:cNvSpPr/>
          <p:nvPr/>
        </p:nvSpPr>
        <p:spPr>
          <a:xfrm>
            <a:off x="2059288" y="2893907"/>
            <a:ext cx="548640" cy="54864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36CE61-0153-4CD6-9AB2-193844F31D27}"/>
              </a:ext>
            </a:extLst>
          </p:cNvPr>
          <p:cNvSpPr txBox="1"/>
          <p:nvPr/>
        </p:nvSpPr>
        <p:spPr bwMode="auto">
          <a:xfrm>
            <a:off x="6699806" y="1278378"/>
            <a:ext cx="995239" cy="9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91 DK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TX: P0.18 </a:t>
            </a:r>
            <a:br>
              <a:rPr lang="en-US" sz="1200" dirty="0">
                <a:latin typeface="Gotham Light" pitchFamily="50" charset="0"/>
              </a:rPr>
            </a:br>
            <a:r>
              <a:rPr lang="en-US" sz="1200" dirty="0">
                <a:latin typeface="Gotham Light" pitchFamily="50" charset="0"/>
              </a:rPr>
              <a:t>RX: P0.17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5BE60B-6EF4-4012-A248-F2387045FDCE}"/>
              </a:ext>
            </a:extLst>
          </p:cNvPr>
          <p:cNvSpPr txBox="1"/>
          <p:nvPr/>
        </p:nvSpPr>
        <p:spPr bwMode="auto">
          <a:xfrm>
            <a:off x="7891507" y="3672424"/>
            <a:ext cx="995239" cy="96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52 DK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Gotham Light" pitchFamily="50" charset="0"/>
              </a:rPr>
              <a:t>TX: P0.12</a:t>
            </a:r>
            <a:br>
              <a:rPr lang="en-US" sz="1200" dirty="0">
                <a:latin typeface="Gotham Light" pitchFamily="50" charset="0"/>
              </a:rPr>
            </a:br>
            <a:r>
              <a:rPr lang="en-US" sz="1200" dirty="0">
                <a:latin typeface="Gotham Light" pitchFamily="50" charset="0"/>
              </a:rPr>
              <a:t>RX: P0.11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69D7CC-6C1E-44FF-A16C-712568A43D5D}"/>
              </a:ext>
            </a:extLst>
          </p:cNvPr>
          <p:cNvCxnSpPr>
            <a:cxnSpLocks/>
          </p:cNvCxnSpPr>
          <p:nvPr/>
        </p:nvCxnSpPr>
        <p:spPr>
          <a:xfrm>
            <a:off x="2032000" y="2381250"/>
            <a:ext cx="399493" cy="877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8B4AD7-A210-46CE-9929-784CBFF64C61}"/>
              </a:ext>
            </a:extLst>
          </p:cNvPr>
          <p:cNvCxnSpPr>
            <a:cxnSpLocks/>
          </p:cNvCxnSpPr>
          <p:nvPr/>
        </p:nvCxnSpPr>
        <p:spPr>
          <a:xfrm>
            <a:off x="1965326" y="2381250"/>
            <a:ext cx="400550" cy="88600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BB97C-3F58-413C-A697-44A102FBE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844237"/>
            <a:ext cx="9069049" cy="4299263"/>
          </a:xfrm>
          <a:solidFill>
            <a:srgbClr val="FFFFFF">
              <a:alpha val="89804"/>
            </a:srgb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7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791AC847-D9EF-4605-8982-DF6A94242A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008" y="1033463"/>
            <a:ext cx="280035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51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30377D-5FC2-47F7-94AB-95B007EFFE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LED 1: NB-IoT network is connected</a:t>
            </a:r>
          </a:p>
          <a:p>
            <a:r>
              <a:rPr lang="en-US" dirty="0"/>
              <a:t>LED 2: File is downloaded or received</a:t>
            </a:r>
          </a:p>
          <a:p>
            <a:endParaRPr lang="en-US" dirty="0"/>
          </a:p>
          <a:p>
            <a:r>
              <a:rPr lang="en-US" dirty="0"/>
              <a:t>Switch 1 + Switch 2 to left: set URL to 52 DFU file</a:t>
            </a:r>
          </a:p>
          <a:p>
            <a:r>
              <a:rPr lang="en-US" dirty="0"/>
              <a:t>Switch 1 + Switch 2 to right: set URL to 91 DFU file</a:t>
            </a:r>
          </a:p>
          <a:p>
            <a:endParaRPr lang="en-US" dirty="0"/>
          </a:p>
          <a:p>
            <a:r>
              <a:rPr lang="en-US" dirty="0"/>
              <a:t>Button 1: start to download</a:t>
            </a:r>
          </a:p>
          <a:p>
            <a:r>
              <a:rPr lang="en-US" dirty="0"/>
              <a:t>Button 2: start to do DFU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B964E-E7B9-4B60-80DB-2DD95875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and Button of 91 DK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5A4CD-F00C-48E0-89D7-C35F6F1C68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632E6-FC99-4CEB-AF82-39D5DC4C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250" y="971550"/>
            <a:ext cx="2841317" cy="3404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C0FE3-462D-4DF9-86C3-BCF439D22A93}"/>
              </a:ext>
            </a:extLst>
          </p:cNvPr>
          <p:cNvSpPr/>
          <p:nvPr/>
        </p:nvSpPr>
        <p:spPr>
          <a:xfrm>
            <a:off x="6483245" y="3352981"/>
            <a:ext cx="1296649" cy="424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9F941-4416-46F1-B55A-9DA702997F14}"/>
              </a:ext>
            </a:extLst>
          </p:cNvPr>
          <p:cNvSpPr/>
          <p:nvPr/>
        </p:nvSpPr>
        <p:spPr>
          <a:xfrm>
            <a:off x="6483245" y="3837482"/>
            <a:ext cx="1296649" cy="50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2517B-0202-4A12-8E53-E1AAA096FFBF}"/>
              </a:ext>
            </a:extLst>
          </p:cNvPr>
          <p:cNvSpPr/>
          <p:nvPr/>
        </p:nvSpPr>
        <p:spPr>
          <a:xfrm>
            <a:off x="6847584" y="1055075"/>
            <a:ext cx="654994" cy="189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6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Prepare a new application hex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a DFU package</a:t>
            </a:r>
            <a:br>
              <a:rPr lang="en-US" sz="1400" dirty="0"/>
            </a:br>
            <a:r>
              <a:rPr lang="en-US" sz="1400" dirty="0">
                <a:latin typeface="Consolas" panose="020B0609020204030204" pitchFamily="49" charset="0"/>
              </a:rPr>
              <a:t>$ python make_dfu_zip.py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to DFU bin file</a:t>
            </a:r>
            <a:br>
              <a:rPr lang="en-US" sz="1400" dirty="0"/>
            </a:br>
            <a:r>
              <a:rPr lang="en-US" sz="1400" dirty="0">
                <a:latin typeface="Consolas" panose="020B0609020204030204" pitchFamily="49" charset="0"/>
              </a:rPr>
              <a:t>$ python make_dfu_bin.py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dirty="0"/>
              <a:t>Test file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cross_dfu</a:t>
            </a:r>
            <a:r>
              <a:rPr lang="en-US" dirty="0"/>
              <a:t>&gt;</a:t>
            </a:r>
            <a:r>
              <a:rPr lang="de-DE" dirty="0"/>
              <a:t>\test\in_files\dfu_bin_52.bin</a:t>
            </a:r>
          </a:p>
          <a:p>
            <a:pPr lvl="1"/>
            <a:r>
              <a:rPr lang="en-US" dirty="0"/>
              <a:t>Advertising name is </a:t>
            </a:r>
            <a:r>
              <a:rPr lang="en-US" i="1" dirty="0" err="1"/>
              <a:t>Nordic_HRM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52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web site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Download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00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3BD1199-D98F-4EDF-BF5D-7CE72FF3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0" y="1808402"/>
            <a:ext cx="3098760" cy="2458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05DEA-47FD-495F-B400-8A350F5B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36" y="1808402"/>
            <a:ext cx="3240074" cy="948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52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web site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Download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748C6-C029-4B12-AF7D-DEB5560EB9C4}"/>
              </a:ext>
            </a:extLst>
          </p:cNvPr>
          <p:cNvSpPr/>
          <p:nvPr/>
        </p:nvSpPr>
        <p:spPr>
          <a:xfrm>
            <a:off x="921896" y="3512014"/>
            <a:ext cx="914400" cy="2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957A6-6D1D-4E2D-862E-8DA7AED8381C}"/>
              </a:ext>
            </a:extLst>
          </p:cNvPr>
          <p:cNvSpPr/>
          <p:nvPr/>
        </p:nvSpPr>
        <p:spPr>
          <a:xfrm>
            <a:off x="5152295" y="2355777"/>
            <a:ext cx="797885" cy="2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95FD4-0311-4A04-8BEB-359D3AB247EC}"/>
              </a:ext>
            </a:extLst>
          </p:cNvPr>
          <p:cNvSpPr/>
          <p:nvPr/>
        </p:nvSpPr>
        <p:spPr>
          <a:xfrm>
            <a:off x="7403318" y="2355776"/>
            <a:ext cx="797885" cy="252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E7925AE-E56D-41B8-B631-16F3488044E0}"/>
              </a:ext>
            </a:extLst>
          </p:cNvPr>
          <p:cNvSpPr/>
          <p:nvPr/>
        </p:nvSpPr>
        <p:spPr>
          <a:xfrm>
            <a:off x="1948720" y="3501191"/>
            <a:ext cx="296334" cy="2963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4F9177-A81D-49C6-938C-2AF29E51DA2E}"/>
              </a:ext>
            </a:extLst>
          </p:cNvPr>
          <p:cNvSpPr/>
          <p:nvPr/>
        </p:nvSpPr>
        <p:spPr>
          <a:xfrm>
            <a:off x="5403070" y="2887630"/>
            <a:ext cx="296334" cy="2963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46E3D6-5239-4BA7-B0CA-98DFB66041CE}"/>
              </a:ext>
            </a:extLst>
          </p:cNvPr>
          <p:cNvSpPr/>
          <p:nvPr/>
        </p:nvSpPr>
        <p:spPr>
          <a:xfrm>
            <a:off x="7655956" y="2896079"/>
            <a:ext cx="292608" cy="292608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6BDC37-7F09-47FE-99F6-A0C0A90658DE}"/>
              </a:ext>
            </a:extLst>
          </p:cNvPr>
          <p:cNvSpPr/>
          <p:nvPr/>
        </p:nvSpPr>
        <p:spPr>
          <a:xfrm>
            <a:off x="5126936" y="3326355"/>
            <a:ext cx="3376565" cy="182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Access URL of uploaded file: </a:t>
            </a:r>
            <a:br>
              <a:rPr lang="en-US" sz="1600" dirty="0"/>
            </a:br>
            <a:r>
              <a:rPr lang="en-US" sz="1600" dirty="0">
                <a:latin typeface="Consolas" panose="020B0609020204030204" pitchFamily="49" charset="0"/>
              </a:rPr>
              <a:t>http://106.13.189.165/upload/&lt;uploaded-file-name&gt;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02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i="1" dirty="0"/>
              <a:t>m_http_file_52</a:t>
            </a:r>
            <a:r>
              <a:rPr lang="en-US" dirty="0"/>
              <a:t> variable in </a:t>
            </a:r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typically: m_http_file_52 = “</a:t>
            </a:r>
            <a:r>
              <a:rPr lang="de-DE" dirty="0"/>
              <a:t>upload/&lt;dfu-bin-file&gt;.bin“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Build and program 91 DK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west flash --snr </a:t>
            </a:r>
            <a:r>
              <a:rPr lang="en-US" dirty="0" err="1">
                <a:latin typeface="Consolas" panose="020B0609020204030204" pitchFamily="49" charset="0"/>
              </a:rPr>
              <a:t>xxxx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Program 52 DK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sd</a:t>
            </a:r>
            <a:r>
              <a:rPr lang="en-US" dirty="0"/>
              <a:t> + app + bl + </a:t>
            </a:r>
            <a:r>
              <a:rPr lang="en-US" dirty="0" err="1"/>
              <a:t>bl_settings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 python </a:t>
            </a:r>
            <a:r>
              <a:rPr lang="da-DK" dirty="0">
                <a:latin typeface="Consolas" panose="020B0609020204030204" pitchFamily="49" charset="0"/>
              </a:rPr>
              <a:t>prog_sd_app_bl.py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52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web site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Download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82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Wait NB-IoT connected (LED 1 on)</a:t>
            </a:r>
          </a:p>
          <a:p>
            <a:r>
              <a:rPr lang="en-US" dirty="0"/>
              <a:t>Put switch 1 and switch 2 to left</a:t>
            </a:r>
          </a:p>
          <a:p>
            <a:r>
              <a:rPr lang="en-US" dirty="0"/>
              <a:t>Press button 1 to start downloading </a:t>
            </a:r>
          </a:p>
          <a:p>
            <a:r>
              <a:rPr lang="en-US" dirty="0"/>
              <a:t>When file is downloaded, LED 2 is set 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52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web site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Download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1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Press button 2 to start DFU</a:t>
            </a:r>
          </a:p>
          <a:p>
            <a:endParaRPr lang="en-US" dirty="0"/>
          </a:p>
          <a:p>
            <a:r>
              <a:rPr lang="en-US" dirty="0"/>
              <a:t>Check advertising name of 52 DK is changed:</a:t>
            </a:r>
          </a:p>
          <a:p>
            <a:pPr lvl="1"/>
            <a:r>
              <a:rPr lang="en-US" i="1" dirty="0"/>
              <a:t>Cross_DFU_52 </a:t>
            </a:r>
            <a:r>
              <a:rPr lang="en-US" dirty="0"/>
              <a:t>-&gt; </a:t>
            </a:r>
            <a:r>
              <a:rPr lang="en-US" i="1" dirty="0" err="1"/>
              <a:t>Nordic_HRM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52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web site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Download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75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B7034-B275-4BE9-8EE4-142F76D571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show: DFU 91 -&gt; 52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3DB20-A9A2-4FB9-9604-D91FFC85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409E-2DD9-4042-948D-1F22F6A794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4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04144-5A10-4B65-AF87-0EF9F7C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A7A2-A6D4-4ADD-9CC5-44D283FAA8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picture containing sitting, computer&#10;&#10;Description automatically generated">
            <a:extLst>
              <a:ext uri="{FF2B5EF4-FFF2-40B4-BE49-F238E27FC236}">
                <a16:creationId xmlns:a16="http://schemas.microsoft.com/office/drawing/2014/main" id="{FAB485D2-7D38-40A1-A467-B24E9C4B1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93403" l="5863" r="94193">
                        <a14:foregroundMark x1="7594" y1="56510" x2="8319" y2="60590"/>
                        <a14:foregroundMark x1="91457" y1="46181" x2="88833" y2="40625"/>
                        <a14:foregroundMark x1="27582" y1="38194" x2="26131" y2="39323"/>
                        <a14:foregroundMark x1="8543" y1="67274" x2="25293" y2="63802"/>
                        <a14:foregroundMark x1="30430" y1="87847" x2="42825" y2="89149"/>
                        <a14:foregroundMark x1="26968" y1="83941" x2="32328" y2="88715"/>
                        <a14:foregroundMark x1="36460" y1="58767" x2="31156" y2="62326"/>
                        <a14:foregroundMark x1="32328" y1="58941" x2="28420" y2="65017"/>
                        <a14:foregroundMark x1="26019" y1="63976" x2="21608" y2="68750"/>
                        <a14:foregroundMark x1="21887" y1="67882" x2="16639" y2="69705"/>
                        <a14:foregroundMark x1="17811" y1="69097" x2="10888" y2="68924"/>
                        <a14:foregroundMark x1="27806" y1="68576" x2="24456" y2="68403"/>
                        <a14:foregroundMark x1="20659" y1="69878" x2="16025" y2="69878"/>
                        <a14:foregroundMark x1="23060" y1="66580" x2="14964" y2="68750"/>
                        <a14:foregroundMark x1="7594" y1="62847" x2="12004" y2="71354"/>
                        <a14:foregroundMark x1="6030" y1="57292" x2="24958" y2="66146"/>
                        <a14:foregroundMark x1="48520" y1="68750" x2="43998" y2="77778"/>
                        <a14:foregroundMark x1="53043" y1="69705" x2="58403" y2="73177"/>
                        <a14:foregroundMark x1="51480" y1="69878" x2="61139" y2="80208"/>
                        <a14:foregroundMark x1="59185" y1="76389" x2="71078" y2="69097"/>
                        <a14:foregroundMark x1="27192" y1="69358" x2="45784" y2="84115"/>
                        <a14:foregroundMark x1="27359" y1="66146" x2="24344" y2="72483"/>
                        <a14:foregroundMark x1="26410" y1="65799" x2="25572" y2="76563"/>
                        <a14:foregroundMark x1="24958" y1="70573" x2="29257" y2="80816"/>
                        <a14:foregroundMark x1="14126" y1="68056" x2="30095" y2="72830"/>
                        <a14:foregroundMark x1="25070" y1="66319" x2="21831" y2="72309"/>
                        <a14:foregroundMark x1="25796" y1="70833" x2="20212" y2="77431"/>
                        <a14:foregroundMark x1="20882" y1="70052" x2="12228" y2="68056"/>
                        <a14:foregroundMark x1="19598" y1="69531" x2="15410" y2="73351"/>
                        <a14:foregroundMark x1="13400" y1="70399" x2="9101" y2="70399"/>
                        <a14:foregroundMark x1="45394" y1="85069" x2="42211" y2="92448"/>
                        <a14:foregroundMark x1="40759" y1="90625" x2="38135" y2="93403"/>
                        <a14:foregroundMark x1="39475" y1="90972" x2="33724" y2="91319"/>
                        <a14:foregroundMark x1="34115" y1="90625" x2="29090" y2="89323"/>
                        <a14:foregroundMark x1="32775" y1="86719" x2="26968" y2="86372"/>
                        <a14:foregroundMark x1="30095" y1="86372" x2="26354" y2="80208"/>
                        <a14:foregroundMark x1="28643" y1="83333" x2="24623" y2="79861"/>
                        <a14:foregroundMark x1="27303" y1="80208" x2="26521" y2="86111"/>
                        <a14:foregroundMark x1="29369" y1="85069" x2="28252" y2="90799"/>
                        <a14:foregroundMark x1="39922" y1="90365" x2="44724" y2="92101"/>
                        <a14:foregroundMark x1="45896" y1="75955" x2="48241" y2="79340"/>
                        <a14:foregroundMark x1="50307" y1="68403" x2="47795" y2="75955"/>
                        <a14:foregroundMark x1="48520" y1="70833" x2="48241" y2="79253"/>
                        <a14:foregroundMark x1="60022" y1="77604" x2="68398" y2="69705"/>
                        <a14:foregroundMark x1="60413" y1="79514" x2="94193" y2="49306"/>
                        <a14:foregroundMark x1="78727" y1="63368" x2="93356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46" y="1773292"/>
            <a:ext cx="2011680" cy="1293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9C8327-3DCF-43E4-9136-CE983E760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6" y="1703357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220C1960-2112-4AC0-ABF5-E7A56F8AF2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097389" y="1607221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E825A4-61DE-420F-AC4F-4D360E877751}"/>
              </a:ext>
            </a:extLst>
          </p:cNvPr>
          <p:cNvSpPr/>
          <p:nvPr/>
        </p:nvSpPr>
        <p:spPr>
          <a:xfrm>
            <a:off x="931398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91DB7-F1A6-441F-BB41-E693F2E24F18}"/>
              </a:ext>
            </a:extLst>
          </p:cNvPr>
          <p:cNvSpPr/>
          <p:nvPr/>
        </p:nvSpPr>
        <p:spPr>
          <a:xfrm>
            <a:off x="6796849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72FB9-F504-4D2F-90D5-F776306F6D01}"/>
              </a:ext>
            </a:extLst>
          </p:cNvPr>
          <p:cNvSpPr/>
          <p:nvPr/>
        </p:nvSpPr>
        <p:spPr>
          <a:xfrm>
            <a:off x="3938919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BCEDC-3929-4E17-9B61-0892D8493886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79184" y="2420265"/>
            <a:ext cx="14032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EA903-E8B7-4CE8-A69D-2C8FEA0C06A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694126" y="2420265"/>
            <a:ext cx="14032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90652-A9C6-4381-B061-30EC608769E1}"/>
              </a:ext>
            </a:extLst>
          </p:cNvPr>
          <p:cNvSpPr/>
          <p:nvPr/>
        </p:nvSpPr>
        <p:spPr>
          <a:xfrm>
            <a:off x="2251231" y="1937641"/>
            <a:ext cx="1498735" cy="40720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2699C3-1C61-4847-8AF1-A97C9BC924AA}"/>
              </a:ext>
            </a:extLst>
          </p:cNvPr>
          <p:cNvSpPr/>
          <p:nvPr/>
        </p:nvSpPr>
        <p:spPr>
          <a:xfrm>
            <a:off x="5564221" y="1933902"/>
            <a:ext cx="1498735" cy="40720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</p:spTree>
    <p:extLst>
      <p:ext uri="{BB962C8B-B14F-4D97-AF65-F5344CB8AC3E}">
        <p14:creationId xmlns:p14="http://schemas.microsoft.com/office/powerpoint/2010/main" val="3798739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Get firmware bin from project build directory</a:t>
            </a:r>
          </a:p>
          <a:p>
            <a:pPr lvl="1"/>
            <a:r>
              <a:rPr lang="en-US" dirty="0"/>
              <a:t>.\build\zephyr\</a:t>
            </a:r>
            <a:r>
              <a:rPr lang="en-US" dirty="0" err="1"/>
              <a:t>app_update.bin</a:t>
            </a:r>
            <a:endParaRPr lang="en-US" dirty="0"/>
          </a:p>
          <a:p>
            <a:r>
              <a:rPr lang="en-US" dirty="0"/>
              <a:t>Get modem bin by unzipping modem zip file</a:t>
            </a:r>
          </a:p>
          <a:p>
            <a:pPr lvl="1"/>
            <a:r>
              <a:rPr lang="en-US" dirty="0"/>
              <a:t>mfw_nrf9160_update_from_1.2.0_to_1.2.0-FOTA-TEST.bin</a:t>
            </a:r>
          </a:p>
          <a:p>
            <a:endParaRPr lang="en-US" dirty="0"/>
          </a:p>
          <a:p>
            <a:r>
              <a:rPr lang="en-US" dirty="0"/>
              <a:t>Test file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cross_dfu</a:t>
            </a:r>
            <a:r>
              <a:rPr lang="en-US" dirty="0"/>
              <a:t>&gt;</a:t>
            </a:r>
            <a:r>
              <a:rPr lang="de-DE" dirty="0"/>
              <a:t>\test\in_files\dfu_bin_91.bin</a:t>
            </a:r>
          </a:p>
          <a:p>
            <a:pPr lvl="1"/>
            <a:r>
              <a:rPr lang="en-US" dirty="0"/>
              <a:t>LED 3 and LED 4 will turn on after booting up</a:t>
            </a:r>
          </a:p>
          <a:p>
            <a:pPr lvl="1"/>
            <a:r>
              <a:rPr lang="en-US" dirty="0"/>
              <a:t>Welcome message log is </a:t>
            </a:r>
            <a:r>
              <a:rPr lang="en-US" i="1" dirty="0"/>
              <a:t>Cross DFU Demo(new)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91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phone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Transfer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415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91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phone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Transfer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811250F-6D31-4BE7-A4C9-6431AFF80B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Common method</a:t>
            </a:r>
          </a:p>
          <a:p>
            <a:pPr lvl="1"/>
            <a:r>
              <a:rPr lang="en-US" dirty="0"/>
              <a:t>Copy file to SD card of your phone</a:t>
            </a:r>
          </a:p>
          <a:p>
            <a:pPr lvl="1"/>
            <a:endParaRPr lang="en-US" dirty="0"/>
          </a:p>
          <a:p>
            <a:r>
              <a:rPr lang="en-US" dirty="0"/>
              <a:t>Engineer method (Android only)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adb</a:t>
            </a:r>
            <a:r>
              <a:rPr lang="en-US" dirty="0">
                <a:latin typeface="Consolas" panose="020B0609020204030204" pitchFamily="49" charset="0"/>
              </a:rPr>
              <a:t> push &lt;file-name&gt; storage/sdcard0/&lt;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6766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Build and program 91 DK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west flash --snr </a:t>
            </a:r>
            <a:r>
              <a:rPr lang="en-US" dirty="0" err="1">
                <a:latin typeface="Consolas" panose="020B0609020204030204" pitchFamily="49" charset="0"/>
              </a:rPr>
              <a:t>xxxx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Program 52 DK</a:t>
            </a:r>
          </a:p>
          <a:p>
            <a:pPr lvl="1"/>
            <a:r>
              <a:rPr lang="en-US" dirty="0"/>
              <a:t>Program </a:t>
            </a:r>
            <a:r>
              <a:rPr lang="en-US" dirty="0" err="1"/>
              <a:t>sd</a:t>
            </a:r>
            <a:r>
              <a:rPr lang="en-US" dirty="0"/>
              <a:t> + app + bl + </a:t>
            </a:r>
            <a:r>
              <a:rPr lang="en-US" dirty="0" err="1"/>
              <a:t>bl_settings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$ python </a:t>
            </a:r>
            <a:r>
              <a:rPr lang="da-DK" dirty="0">
                <a:latin typeface="Consolas" panose="020B0609020204030204" pitchFamily="49" charset="0"/>
              </a:rPr>
              <a:t>prog_sd_app_bl.py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91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phone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Transfer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94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Wait NB-IoT connected (LED 1 on)</a:t>
            </a:r>
          </a:p>
          <a:p>
            <a:r>
              <a:rPr lang="en-US" dirty="0"/>
              <a:t>My Toolbox </a:t>
            </a:r>
          </a:p>
          <a:p>
            <a:pPr lvl="1"/>
            <a:r>
              <a:rPr lang="en-US" dirty="0"/>
              <a:t>connect to </a:t>
            </a:r>
            <a:r>
              <a:rPr lang="en-US" i="1" dirty="0"/>
              <a:t>CROSS_DFU_52</a:t>
            </a:r>
          </a:p>
          <a:p>
            <a:pPr lvl="1"/>
            <a:r>
              <a:rPr lang="en-US" dirty="0"/>
              <a:t>select DFU bin file</a:t>
            </a:r>
          </a:p>
          <a:p>
            <a:pPr lvl="1"/>
            <a:r>
              <a:rPr lang="en-US" dirty="0"/>
              <a:t>send image</a:t>
            </a:r>
          </a:p>
          <a:p>
            <a:r>
              <a:rPr lang="en-US" dirty="0"/>
              <a:t>When file is sent, LED 2 is set 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91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phone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Transfer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AC53B-270D-4324-91A2-1738FD5787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" b="3242"/>
          <a:stretch/>
        </p:blipFill>
        <p:spPr>
          <a:xfrm>
            <a:off x="5743944" y="1656805"/>
            <a:ext cx="2373923" cy="296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3C5B4AB-F922-4733-8CFA-2003CEC2FAF0}"/>
              </a:ext>
            </a:extLst>
          </p:cNvPr>
          <p:cNvSpPr/>
          <p:nvPr/>
        </p:nvSpPr>
        <p:spPr>
          <a:xfrm>
            <a:off x="7622565" y="4318571"/>
            <a:ext cx="296334" cy="296334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E5CF52-17C1-4972-80FE-195D1E78FEAF}"/>
              </a:ext>
            </a:extLst>
          </p:cNvPr>
          <p:cNvSpPr/>
          <p:nvPr/>
        </p:nvSpPr>
        <p:spPr>
          <a:xfrm>
            <a:off x="7622565" y="2484634"/>
            <a:ext cx="296334" cy="296334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301A95-2594-4763-A64E-8B265498A8E4}"/>
              </a:ext>
            </a:extLst>
          </p:cNvPr>
          <p:cNvSpPr/>
          <p:nvPr/>
        </p:nvSpPr>
        <p:spPr>
          <a:xfrm>
            <a:off x="7626291" y="3391085"/>
            <a:ext cx="292608" cy="292608"/>
          </a:xfrm>
          <a:prstGeom prst="ellips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1941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F1F2A-9646-4312-A366-C9B97EEA49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188" y="1454355"/>
            <a:ext cx="7921627" cy="3250996"/>
          </a:xfrm>
        </p:spPr>
        <p:txBody>
          <a:bodyPr/>
          <a:lstStyle/>
          <a:p>
            <a:r>
              <a:rPr lang="en-US" dirty="0"/>
              <a:t>Press button 2 to start DFU</a:t>
            </a:r>
          </a:p>
          <a:p>
            <a:endParaRPr lang="en-US" dirty="0"/>
          </a:p>
          <a:p>
            <a:r>
              <a:rPr lang="en-US" dirty="0"/>
              <a:t>Check changes of 91 DK:</a:t>
            </a:r>
          </a:p>
          <a:p>
            <a:pPr lvl="1"/>
            <a:r>
              <a:rPr lang="en-US" dirty="0"/>
              <a:t>LED 3 and LED 4 are on</a:t>
            </a:r>
          </a:p>
          <a:p>
            <a:pPr lvl="1"/>
            <a:r>
              <a:rPr lang="en-US" dirty="0"/>
              <a:t>Welcome message log is updated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E932D2-6EFE-419A-A429-E60F6CC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Operation: 52 -&gt; 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E7452-1253-45FE-9488-A670384A5D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10D0D8-B4CF-4B8E-8296-A707BD24B0A7}"/>
              </a:ext>
            </a:extLst>
          </p:cNvPr>
          <p:cNvGrpSpPr/>
          <p:nvPr/>
        </p:nvGrpSpPr>
        <p:grpSpPr>
          <a:xfrm>
            <a:off x="1251678" y="906980"/>
            <a:ext cx="6640644" cy="484632"/>
            <a:chOff x="1009791" y="1149296"/>
            <a:chExt cx="6640644" cy="484632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B07810-88FD-480E-942B-5592C325BE78}"/>
                </a:ext>
              </a:extLst>
            </p:cNvPr>
            <p:cNvSpPr/>
            <p:nvPr/>
          </p:nvSpPr>
          <p:spPr>
            <a:xfrm>
              <a:off x="1009791" y="1149296"/>
              <a:ext cx="1330036" cy="484632"/>
            </a:xfrm>
            <a:prstGeom prst="homePlat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/>
                <a:t>Make 91 DFU bin file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8E2813F4-A776-452A-9A75-C36AF5F42553}"/>
                </a:ext>
              </a:extLst>
            </p:cNvPr>
            <p:cNvSpPr/>
            <p:nvPr/>
          </p:nvSpPr>
          <p:spPr>
            <a:xfrm>
              <a:off x="2091127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Upload to phone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DF95B61-27A6-42AB-8131-5352970CBAD3}"/>
                </a:ext>
              </a:extLst>
            </p:cNvPr>
            <p:cNvSpPr/>
            <p:nvPr/>
          </p:nvSpPr>
          <p:spPr>
            <a:xfrm>
              <a:off x="3421163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Program 91 and 52 DK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B5B455D6-999D-4676-9293-F53B7685BA74}"/>
                </a:ext>
              </a:extLst>
            </p:cNvPr>
            <p:cNvSpPr/>
            <p:nvPr/>
          </p:nvSpPr>
          <p:spPr>
            <a:xfrm>
              <a:off x="4746431" y="1149296"/>
              <a:ext cx="1573968" cy="484632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Transfer DFU file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60F55107-9A97-45CD-8869-38B8D1B9BC6D}"/>
                </a:ext>
              </a:extLst>
            </p:cNvPr>
            <p:cNvSpPr/>
            <p:nvPr/>
          </p:nvSpPr>
          <p:spPr>
            <a:xfrm>
              <a:off x="6076467" y="1149296"/>
              <a:ext cx="1573968" cy="484632"/>
            </a:xfrm>
            <a:prstGeom prst="chevron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Do DFU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090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3A3F9-D7CD-4CF5-8719-BFF6375BB6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show: DFU 52 -&gt; 91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A22E0D-55C5-4CE3-85CD-A68E2D97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4B6F1-EB9D-455D-9495-274F3524D3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13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539D3C-A28B-45F3-B6E0-9FA04C9417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91 -&gt; 91, 91 -&gt; modem</a:t>
            </a:r>
          </a:p>
          <a:p>
            <a:pPr lvl="1"/>
            <a:r>
              <a:rPr lang="en-US" dirty="0"/>
              <a:t>Similar to 91 -&gt; 52</a:t>
            </a:r>
          </a:p>
          <a:p>
            <a:pPr lvl="1"/>
            <a:r>
              <a:rPr lang="en-US" dirty="0"/>
              <a:t>put switch 1 and switch 2 to right</a:t>
            </a:r>
          </a:p>
          <a:p>
            <a:pPr lvl="1"/>
            <a:endParaRPr lang="en-US" dirty="0"/>
          </a:p>
          <a:p>
            <a:r>
              <a:rPr lang="en-US" dirty="0"/>
              <a:t>52 -&gt; 52, 52 -&gt; modem</a:t>
            </a:r>
          </a:p>
          <a:p>
            <a:pPr lvl="1"/>
            <a:r>
              <a:rPr lang="en-US" dirty="0"/>
              <a:t>Same as 52 -&gt; 91</a:t>
            </a:r>
          </a:p>
          <a:p>
            <a:pPr lvl="1"/>
            <a:endParaRPr lang="en-US" dirty="0"/>
          </a:p>
          <a:p>
            <a:r>
              <a:rPr lang="en-US" dirty="0"/>
              <a:t>Skip them to </a:t>
            </a:r>
            <a:r>
              <a:rPr lang="en-US"/>
              <a:t>save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96E1E-50B4-4EB1-A415-98EB4F0D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47E93-B5D9-4B3E-AC99-2391FB0597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7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06A2869-F9D1-4F10-BC29-CF57B78CEC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4700-AE56-4BB3-9845-22A2729F26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36BC0-C6F4-4F3E-982E-294E245B6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6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02DA35-131F-4079-9D30-AB43BDEE60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useful when you need to use it,</a:t>
            </a:r>
          </a:p>
          <a:p>
            <a:r>
              <a:rPr lang="en-US" dirty="0"/>
              <a:t>so I will introduce them quickly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C6125-CD51-423E-B63E-2911DBCF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0" y="334424"/>
            <a:ext cx="7921627" cy="509813"/>
          </a:xfrm>
        </p:spPr>
        <p:txBody>
          <a:bodyPr/>
          <a:lstStyle/>
          <a:p>
            <a:r>
              <a:rPr lang="en-US" dirty="0"/>
              <a:t>Notice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3C759-B468-49F2-86D6-E652C25BCE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76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63F40B-E4FA-4081-92A0-89831AFCF3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1. HTTP download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04B080-CE08-4EFD-A6EB-37283E1F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AD68-4659-476D-8428-5F396B6372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5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04144-5A10-4B65-AF87-0EF9F7C9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Nordic Inside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A7A2-A6D4-4ADD-9CC5-44D283FAA8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picture containing sitting, computer&#10;&#10;Description automatically generated">
            <a:extLst>
              <a:ext uri="{FF2B5EF4-FFF2-40B4-BE49-F238E27FC236}">
                <a16:creationId xmlns:a16="http://schemas.microsoft.com/office/drawing/2014/main" id="{FAB485D2-7D38-40A1-A467-B24E9C4B1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93403" l="5863" r="94193">
                        <a14:foregroundMark x1="7594" y1="56510" x2="8319" y2="60590"/>
                        <a14:foregroundMark x1="91457" y1="46181" x2="88833" y2="40625"/>
                        <a14:foregroundMark x1="27582" y1="38194" x2="26131" y2="39323"/>
                        <a14:foregroundMark x1="8543" y1="67274" x2="25293" y2="63802"/>
                        <a14:foregroundMark x1="30430" y1="87847" x2="42825" y2="89149"/>
                        <a14:foregroundMark x1="26968" y1="83941" x2="32328" y2="88715"/>
                        <a14:foregroundMark x1="36460" y1="58767" x2="31156" y2="62326"/>
                        <a14:foregroundMark x1="32328" y1="58941" x2="28420" y2="65017"/>
                        <a14:foregroundMark x1="26019" y1="63976" x2="21608" y2="68750"/>
                        <a14:foregroundMark x1="21887" y1="67882" x2="16639" y2="69705"/>
                        <a14:foregroundMark x1="17811" y1="69097" x2="10888" y2="68924"/>
                        <a14:foregroundMark x1="27806" y1="68576" x2="24456" y2="68403"/>
                        <a14:foregroundMark x1="20659" y1="69878" x2="16025" y2="69878"/>
                        <a14:foregroundMark x1="23060" y1="66580" x2="14964" y2="68750"/>
                        <a14:foregroundMark x1="7594" y1="62847" x2="12004" y2="71354"/>
                        <a14:foregroundMark x1="6030" y1="57292" x2="24958" y2="66146"/>
                        <a14:foregroundMark x1="48520" y1="68750" x2="43998" y2="77778"/>
                        <a14:foregroundMark x1="53043" y1="69705" x2="58403" y2="73177"/>
                        <a14:foregroundMark x1="51480" y1="69878" x2="61139" y2="80208"/>
                        <a14:foregroundMark x1="59185" y1="76389" x2="71078" y2="69097"/>
                        <a14:foregroundMark x1="27192" y1="69358" x2="45784" y2="84115"/>
                        <a14:foregroundMark x1="27359" y1="66146" x2="24344" y2="72483"/>
                        <a14:foregroundMark x1="26410" y1="65799" x2="25572" y2="76563"/>
                        <a14:foregroundMark x1="24958" y1="70573" x2="29257" y2="80816"/>
                        <a14:foregroundMark x1="14126" y1="68056" x2="30095" y2="72830"/>
                        <a14:foregroundMark x1="25070" y1="66319" x2="21831" y2="72309"/>
                        <a14:foregroundMark x1="25796" y1="70833" x2="20212" y2="77431"/>
                        <a14:foregroundMark x1="20882" y1="70052" x2="12228" y2="68056"/>
                        <a14:foregroundMark x1="19598" y1="69531" x2="15410" y2="73351"/>
                        <a14:foregroundMark x1="13400" y1="70399" x2="9101" y2="70399"/>
                        <a14:foregroundMark x1="45394" y1="85069" x2="42211" y2="92448"/>
                        <a14:foregroundMark x1="40759" y1="90625" x2="38135" y2="93403"/>
                        <a14:foregroundMark x1="39475" y1="90972" x2="33724" y2="91319"/>
                        <a14:foregroundMark x1="34115" y1="90625" x2="29090" y2="89323"/>
                        <a14:foregroundMark x1="32775" y1="86719" x2="26968" y2="86372"/>
                        <a14:foregroundMark x1="30095" y1="86372" x2="26354" y2="80208"/>
                        <a14:foregroundMark x1="28643" y1="83333" x2="24623" y2="79861"/>
                        <a14:foregroundMark x1="27303" y1="80208" x2="26521" y2="86111"/>
                        <a14:foregroundMark x1="29369" y1="85069" x2="28252" y2="90799"/>
                        <a14:foregroundMark x1="39922" y1="90365" x2="44724" y2="92101"/>
                        <a14:foregroundMark x1="45896" y1="75955" x2="48241" y2="79340"/>
                        <a14:foregroundMark x1="50307" y1="68403" x2="47795" y2="75955"/>
                        <a14:foregroundMark x1="48520" y1="70833" x2="48241" y2="79253"/>
                        <a14:foregroundMark x1="60022" y1="77604" x2="68398" y2="69705"/>
                        <a14:foregroundMark x1="60413" y1="79514" x2="94193" y2="49306"/>
                        <a14:foregroundMark x1="78727" y1="63368" x2="93356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46" y="1773292"/>
            <a:ext cx="2011680" cy="1293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9C8327-3DCF-43E4-9136-CE983E7609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46" y="1703357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220C1960-2112-4AC0-ABF5-E7A56F8AF2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28" b="92966" l="10000" r="90000">
                        <a14:foregroundMark x1="35930" y1="11034" x2="35930" y2="11034"/>
                        <a14:foregroundMark x1="36860" y1="12000" x2="41744" y2="11172"/>
                        <a14:foregroundMark x1="43256" y1="8966" x2="51628" y2="9103"/>
                        <a14:foregroundMark x1="51628" y1="9103" x2="55233" y2="8828"/>
                        <a14:foregroundMark x1="48256" y1="92966" x2="51744" y2="92276"/>
                        <a14:foregroundMark x1="50349" y1="88138" x2="51860" y2="88138"/>
                        <a14:foregroundMark x1="51047" y1="10897" x2="53488" y2="10897"/>
                        <a14:foregroundMark x1="46667" y1="29604" x2="47843" y2="48252"/>
                        <a14:foregroundMark x1="53137" y1="24942" x2="53333" y2="53147"/>
                        <a14:foregroundMark x1="53333" y1="53147" x2="47843" y2="57110"/>
                        <a14:foregroundMark x1="45882" y1="25641" x2="44706" y2="53380"/>
                        <a14:foregroundMark x1="44706" y1="53380" x2="51373" y2="27040"/>
                        <a14:foregroundMark x1="51373" y1="27040" x2="43333" y2="25641"/>
                        <a14:foregroundMark x1="58627" y1="23077" x2="37059" y2="33566"/>
                        <a14:foregroundMark x1="37059" y1="33566" x2="41176" y2="61538"/>
                        <a14:foregroundMark x1="41176" y1="61538" x2="63725" y2="51282"/>
                        <a14:foregroundMark x1="63725" y1="51282" x2="56667" y2="21212"/>
                        <a14:foregroundMark x1="54314" y1="40093" x2="45686" y2="65967"/>
                        <a14:foregroundMark x1="45686" y1="65967" x2="62745" y2="54312"/>
                        <a14:foregroundMark x1="35686" y1="60373" x2="41961" y2="86480"/>
                        <a14:foregroundMark x1="41961" y1="86480" x2="62745" y2="75524"/>
                        <a14:foregroundMark x1="62745" y1="75524" x2="60000" y2="60839"/>
                        <a14:foregroundMark x1="37059" y1="83217" x2="60196" y2="89044"/>
                        <a14:foregroundMark x1="60196" y1="89044" x2="62549" y2="87413"/>
                        <a14:foregroundMark x1="45294" y1="11422" x2="62157" y2="12354"/>
                        <a14:foregroundMark x1="67647" y1="28671" x2="67647" y2="31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99" t="4445" r="28799" b="4445"/>
          <a:stretch/>
        </p:blipFill>
        <p:spPr>
          <a:xfrm>
            <a:off x="7097389" y="1607221"/>
            <a:ext cx="897655" cy="1626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E825A4-61DE-420F-AC4F-4D360E877751}"/>
              </a:ext>
            </a:extLst>
          </p:cNvPr>
          <p:cNvSpPr/>
          <p:nvPr/>
        </p:nvSpPr>
        <p:spPr>
          <a:xfrm>
            <a:off x="931398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91DB7-F1A6-441F-BB41-E693F2E24F18}"/>
              </a:ext>
            </a:extLst>
          </p:cNvPr>
          <p:cNvSpPr/>
          <p:nvPr/>
        </p:nvSpPr>
        <p:spPr>
          <a:xfrm>
            <a:off x="6796849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72FB9-F504-4D2F-90D5-F776306F6D01}"/>
              </a:ext>
            </a:extLst>
          </p:cNvPr>
          <p:cNvSpPr/>
          <p:nvPr/>
        </p:nvSpPr>
        <p:spPr>
          <a:xfrm>
            <a:off x="3938919" y="3243212"/>
            <a:ext cx="1498735" cy="6022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BCEDC-3929-4E17-9B61-0892D8493886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79184" y="2420265"/>
            <a:ext cx="14032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5EA903-E8B7-4CE8-A69D-2C8FEA0C06A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694126" y="2420265"/>
            <a:ext cx="14032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590652-A9C6-4381-B061-30EC608769E1}"/>
              </a:ext>
            </a:extLst>
          </p:cNvPr>
          <p:cNvSpPr/>
          <p:nvPr/>
        </p:nvSpPr>
        <p:spPr>
          <a:xfrm>
            <a:off x="2251231" y="1937641"/>
            <a:ext cx="1498735" cy="40720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2699C3-1C61-4847-8AF1-A97C9BC924AA}"/>
              </a:ext>
            </a:extLst>
          </p:cNvPr>
          <p:cNvSpPr/>
          <p:nvPr/>
        </p:nvSpPr>
        <p:spPr>
          <a:xfrm>
            <a:off x="5564221" y="1933902"/>
            <a:ext cx="1498735" cy="407207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7151BB-8DC3-411B-8EAF-DF2ED677F9AA}"/>
              </a:ext>
            </a:extLst>
          </p:cNvPr>
          <p:cNvGrpSpPr/>
          <p:nvPr/>
        </p:nvGrpSpPr>
        <p:grpSpPr>
          <a:xfrm>
            <a:off x="3735694" y="1643024"/>
            <a:ext cx="1920240" cy="1554481"/>
            <a:chOff x="2810933" y="1794510"/>
            <a:chExt cx="1920240" cy="15544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B11E69-88B1-4049-9156-7CD29BCEED78}"/>
                </a:ext>
              </a:extLst>
            </p:cNvPr>
            <p:cNvSpPr/>
            <p:nvPr/>
          </p:nvSpPr>
          <p:spPr>
            <a:xfrm>
              <a:off x="3413303" y="2225167"/>
              <a:ext cx="715499" cy="35661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UART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DD1173-81F7-4C64-9FD0-964C99672BF3}"/>
                </a:ext>
              </a:extLst>
            </p:cNvPr>
            <p:cNvSpPr/>
            <p:nvPr/>
          </p:nvSpPr>
          <p:spPr>
            <a:xfrm>
              <a:off x="3588173" y="2480310"/>
              <a:ext cx="365760" cy="182880"/>
            </a:xfrm>
            <a:prstGeom prst="rect">
              <a:avLst/>
            </a:prstGeom>
            <a:noFill/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45685754-8C93-4A40-B2ED-E8DDE1BCFC43}"/>
                </a:ext>
              </a:extLst>
            </p:cNvPr>
            <p:cNvSpPr/>
            <p:nvPr/>
          </p:nvSpPr>
          <p:spPr>
            <a:xfrm>
              <a:off x="2810933" y="1794510"/>
              <a:ext cx="1554480" cy="1554480"/>
            </a:xfrm>
            <a:prstGeom prst="pie">
              <a:avLst>
                <a:gd name="adj1" fmla="val 5403941"/>
                <a:gd name="adj2" fmla="val 16200000"/>
              </a:avLst>
            </a:prstGeom>
            <a:solidFill>
              <a:srgbClr val="ECECEC"/>
            </a:solidFill>
            <a:ln>
              <a:solidFill>
                <a:srgbClr val="ECECE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7F2EFE9E-7479-4DF7-99FA-EFCFB6E65C91}"/>
                </a:ext>
              </a:extLst>
            </p:cNvPr>
            <p:cNvSpPr/>
            <p:nvPr/>
          </p:nvSpPr>
          <p:spPr>
            <a:xfrm rot="10800000">
              <a:off x="3176693" y="1794511"/>
              <a:ext cx="1554480" cy="1554480"/>
            </a:xfrm>
            <a:prstGeom prst="pie">
              <a:avLst>
                <a:gd name="adj1" fmla="val 5403941"/>
                <a:gd name="adj2" fmla="val 16200000"/>
              </a:avLst>
            </a:prstGeom>
            <a:solidFill>
              <a:srgbClr val="CECFD3"/>
            </a:solidFill>
            <a:ln>
              <a:solidFill>
                <a:srgbClr val="CECFD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A63D57-7F8B-4826-AFFB-9FBE416BD561}"/>
                </a:ext>
              </a:extLst>
            </p:cNvPr>
            <p:cNvSpPr txBox="1"/>
            <p:nvPr/>
          </p:nvSpPr>
          <p:spPr bwMode="auto">
            <a:xfrm>
              <a:off x="2936122" y="2395359"/>
              <a:ext cx="585216" cy="352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nRF91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86A88D-9F74-4724-946E-8BA0A039971B}"/>
                </a:ext>
              </a:extLst>
            </p:cNvPr>
            <p:cNvSpPr txBox="1"/>
            <p:nvPr/>
          </p:nvSpPr>
          <p:spPr bwMode="auto">
            <a:xfrm>
              <a:off x="4054615" y="2403475"/>
              <a:ext cx="585802" cy="356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50" dirty="0"/>
                <a:t>nRF52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4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NCS prepares all things about HTTP download</a:t>
            </a:r>
          </a:p>
          <a:p>
            <a:pPr lvl="1"/>
            <a:r>
              <a:rPr lang="en-US" dirty="0"/>
              <a:t>HTTP download library</a:t>
            </a:r>
          </a:p>
          <a:p>
            <a:pPr lvl="1"/>
            <a:r>
              <a:rPr lang="en-US" dirty="0"/>
              <a:t>exchange data with Amazon file storage service</a:t>
            </a:r>
          </a:p>
          <a:p>
            <a:endParaRPr lang="en-US" dirty="0"/>
          </a:p>
          <a:p>
            <a:r>
              <a:rPr lang="en-US" dirty="0"/>
              <a:t>Why not to use a cloud service(</a:t>
            </a:r>
            <a:r>
              <a:rPr lang="en-US" dirty="0" err="1"/>
              <a:t>dropbox</a:t>
            </a:r>
            <a:r>
              <a:rPr lang="en-US" dirty="0"/>
              <a:t> etc.) to store file and download from it?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28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402A2-DDA2-4980-A943-BECF3661DF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Generally, use GET request to download file from HTTP server</a:t>
            </a:r>
          </a:p>
          <a:p>
            <a:endParaRPr lang="en-US" dirty="0"/>
          </a:p>
          <a:p>
            <a:r>
              <a:rPr lang="en-US" dirty="0"/>
              <a:t>Suppose a file URL: </a:t>
            </a:r>
            <a:r>
              <a:rPr lang="en-US" dirty="0">
                <a:hlinkClick r:id="rId2"/>
              </a:rPr>
              <a:t>http://106.13.189.165/dfu_file_91</a:t>
            </a:r>
            <a:endParaRPr lang="en-US" dirty="0"/>
          </a:p>
          <a:p>
            <a:r>
              <a:rPr lang="en-US" dirty="0"/>
              <a:t>Get the whole file: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pip install </a:t>
            </a:r>
            <a:r>
              <a:rPr lang="en-US" dirty="0" err="1">
                <a:latin typeface="Consolas" panose="020B0609020204030204" pitchFamily="49" charset="0"/>
              </a:rPr>
              <a:t>httpie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$ http GET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http://106.13.189.165/dfu_file_91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dfu_file.bin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to get the partial content of the file?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A08BA-65B2-468F-AF50-E10A45EA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3A9B2-2B50-45DC-B64E-6572B06834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84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A63DC8-6BAC-466B-8927-735A06206D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 Range parameter in HTTP header to get partial content</a:t>
            </a:r>
          </a:p>
          <a:p>
            <a:r>
              <a:rPr lang="en-US" dirty="0"/>
              <a:t>For example, get 0 – 10 bytes of the file: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 http GET http://106.13.189.165/dfu_file_91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Range:bytes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=0-10</a:t>
            </a:r>
            <a:r>
              <a:rPr lang="en-US" dirty="0">
                <a:latin typeface="Consolas" panose="020B0609020204030204" pitchFamily="49" charset="0"/>
              </a:rPr>
              <a:t> &gt; 10_bytes.bin</a:t>
            </a:r>
          </a:p>
          <a:p>
            <a:r>
              <a:rPr lang="en-US" u="sng" dirty="0"/>
              <a:t>This feature requires server support</a:t>
            </a:r>
          </a:p>
          <a:p>
            <a:pPr lvl="1"/>
            <a:endParaRPr lang="en-US" dirty="0"/>
          </a:p>
          <a:p>
            <a:r>
              <a:rPr lang="en-US" dirty="0" err="1"/>
              <a:t>download_client.c</a:t>
            </a:r>
            <a:r>
              <a:rPr lang="en-US" dirty="0"/>
              <a:t> library of NCS uses Range parameter</a:t>
            </a:r>
          </a:p>
          <a:p>
            <a:endParaRPr lang="en-US" dirty="0"/>
          </a:p>
          <a:p>
            <a:r>
              <a:rPr lang="en-US" dirty="0"/>
              <a:t>I don’t know who supports it, the direct way is making one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B3C80-DF1F-49F5-B456-02673469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F767-6782-40F2-B1AD-FEB4301E9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08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2DED2B-BCD8-41E3-8888-D9333E88D3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DFU bin file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62495D-7165-4888-9679-0074163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D36E-F265-458D-BEDA-993467A25F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21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05881-7AA9-41DE-8E77-1B1C5A4D19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NCS DFU file</a:t>
            </a:r>
          </a:p>
          <a:p>
            <a:pPr lvl="1"/>
            <a:r>
              <a:rPr lang="en-US" dirty="0"/>
              <a:t>91 application: </a:t>
            </a:r>
            <a:r>
              <a:rPr lang="en-US" dirty="0" err="1"/>
              <a:t>xxx.bin</a:t>
            </a:r>
            <a:endParaRPr lang="en-US" dirty="0"/>
          </a:p>
          <a:p>
            <a:pPr lvl="1"/>
            <a:r>
              <a:rPr lang="en-US" dirty="0"/>
              <a:t>91 modem: </a:t>
            </a:r>
            <a:r>
              <a:rPr lang="en-US" dirty="0" err="1"/>
              <a:t>xxx.bin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SDK DFU file</a:t>
            </a:r>
          </a:p>
          <a:p>
            <a:pPr lvl="1"/>
            <a:r>
              <a:rPr lang="en-US" dirty="0"/>
              <a:t>xxx.zip</a:t>
            </a:r>
          </a:p>
          <a:p>
            <a:pPr lvl="1"/>
            <a:endParaRPr lang="en-US" dirty="0"/>
          </a:p>
          <a:p>
            <a:r>
              <a:rPr lang="en-US" dirty="0"/>
              <a:t>It’s better unifying all types of DFU file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695156-5CD6-45D0-954D-DC58CFF7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File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EEF8-44A3-4098-BC23-7FF373B35B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70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84064-2133-406B-980F-7BA938353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DFU package file is made up of:</a:t>
            </a:r>
          </a:p>
          <a:p>
            <a:pPr lvl="1"/>
            <a:r>
              <a:rPr lang="en-US" dirty="0"/>
              <a:t>manifest.xml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packet.dat</a:t>
            </a:r>
          </a:p>
          <a:p>
            <a:pPr lvl="1"/>
            <a:r>
              <a:rPr lang="en-US" dirty="0" err="1"/>
              <a:t>firmware.bin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manifest contains: image name, type and size </a:t>
            </a:r>
          </a:p>
          <a:p>
            <a:endParaRPr lang="en-US" dirty="0"/>
          </a:p>
          <a:p>
            <a:r>
              <a:rPr lang="en-US" dirty="0"/>
              <a:t>We can put </a:t>
            </a:r>
            <a:r>
              <a:rPr lang="en-US" dirty="0" err="1"/>
              <a:t>init</a:t>
            </a:r>
            <a:r>
              <a:rPr lang="en-US" dirty="0"/>
              <a:t> packet and firmware bin together as a bin file and add a header to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10E07-DCE1-4D6C-9F69-81ACC311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Zip File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7C66B-3B1B-4135-A0BE-19287D47DC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53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4EA0A-7A1B-49E6-A6E9-06D2DA1B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Bin File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4BBA-E902-4DFA-8EC0-F68CB299D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BC753-2CBE-4F78-8F66-96F2240FAED4}"/>
              </a:ext>
            </a:extLst>
          </p:cNvPr>
          <p:cNvSpPr/>
          <p:nvPr/>
        </p:nvSpPr>
        <p:spPr>
          <a:xfrm>
            <a:off x="411498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Magic Number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7A417-CD99-4293-8E8B-E73AAC24D5FF}"/>
              </a:ext>
            </a:extLst>
          </p:cNvPr>
          <p:cNvSpPr/>
          <p:nvPr/>
        </p:nvSpPr>
        <p:spPr>
          <a:xfrm>
            <a:off x="2788933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File Size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409AF-BEBE-4EBB-8732-E0FBBC0D1DAA}"/>
              </a:ext>
            </a:extLst>
          </p:cNvPr>
          <p:cNvSpPr/>
          <p:nvPr/>
        </p:nvSpPr>
        <p:spPr>
          <a:xfrm>
            <a:off x="3977653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Image Count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BD77C-2F4D-4764-AB6A-A682226AB72E}"/>
              </a:ext>
            </a:extLst>
          </p:cNvPr>
          <p:cNvSpPr/>
          <p:nvPr/>
        </p:nvSpPr>
        <p:spPr>
          <a:xfrm>
            <a:off x="6352607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Init Packet </a:t>
            </a:r>
            <a:r>
              <a:rPr lang="en-US" sz="1200" dirty="0" err="1"/>
              <a:t>Addr</a:t>
            </a:r>
            <a:r>
              <a:rPr lang="en-US" sz="1200" dirty="0"/>
              <a:t> Offset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A3EDF-8601-4DB2-A28F-C54E049C9FF2}"/>
              </a:ext>
            </a:extLst>
          </p:cNvPr>
          <p:cNvSpPr/>
          <p:nvPr/>
        </p:nvSpPr>
        <p:spPr>
          <a:xfrm>
            <a:off x="7541327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Init Packet 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72979-59BA-4F96-8D78-A1625B3DE328}"/>
              </a:ext>
            </a:extLst>
          </p:cNvPr>
          <p:cNvSpPr/>
          <p:nvPr/>
        </p:nvSpPr>
        <p:spPr>
          <a:xfrm>
            <a:off x="411500" y="1639739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Firmware </a:t>
            </a:r>
            <a:r>
              <a:rPr lang="en-US" sz="1200" dirty="0" err="1"/>
              <a:t>Addr</a:t>
            </a:r>
            <a:r>
              <a:rPr lang="en-US" sz="1200" dirty="0"/>
              <a:t> Offset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75DD-7C96-4B7C-AE40-D9CF3C44C04B}"/>
              </a:ext>
            </a:extLst>
          </p:cNvPr>
          <p:cNvSpPr/>
          <p:nvPr/>
        </p:nvSpPr>
        <p:spPr>
          <a:xfrm>
            <a:off x="1600206" y="1639739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Firmware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8702F8-0AC6-4734-9A9F-A84E97E0E11D}"/>
              </a:ext>
            </a:extLst>
          </p:cNvPr>
          <p:cNvSpPr/>
          <p:nvPr/>
        </p:nvSpPr>
        <p:spPr>
          <a:xfrm>
            <a:off x="2788945" y="1639739"/>
            <a:ext cx="1188708" cy="509813"/>
          </a:xfrm>
          <a:prstGeom prst="rect">
            <a:avLst/>
          </a:prstGeom>
          <a:solidFill>
            <a:srgbClr val="C2F4FF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Padding to 128 bytes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385D1C-A8CC-411B-AFBB-32F64247A503}"/>
              </a:ext>
            </a:extLst>
          </p:cNvPr>
          <p:cNvSpPr/>
          <p:nvPr/>
        </p:nvSpPr>
        <p:spPr>
          <a:xfrm>
            <a:off x="6355092" y="2149552"/>
            <a:ext cx="1188722" cy="509813"/>
          </a:xfrm>
          <a:prstGeom prst="rect">
            <a:avLst/>
          </a:prstGeom>
          <a:solidFill>
            <a:srgbClr val="B9CFFF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Padding to 512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61E86-CBBF-4F8C-BB7C-F77E1D7E1AE5}"/>
              </a:ext>
            </a:extLst>
          </p:cNvPr>
          <p:cNvSpPr/>
          <p:nvPr/>
        </p:nvSpPr>
        <p:spPr>
          <a:xfrm>
            <a:off x="7543816" y="2149552"/>
            <a:ext cx="1188721" cy="509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Firmware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95968D-35E1-4A36-8CE2-024898EEE4FB}"/>
              </a:ext>
            </a:extLst>
          </p:cNvPr>
          <p:cNvSpPr/>
          <p:nvPr/>
        </p:nvSpPr>
        <p:spPr>
          <a:xfrm>
            <a:off x="411500" y="2659365"/>
            <a:ext cx="8321038" cy="509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Firmware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B13AF1-94A8-40EA-8F7D-DCD044EC39E9}"/>
              </a:ext>
            </a:extLst>
          </p:cNvPr>
          <p:cNvSpPr/>
          <p:nvPr/>
        </p:nvSpPr>
        <p:spPr>
          <a:xfrm>
            <a:off x="411498" y="3169178"/>
            <a:ext cx="5943595" cy="509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Firmware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2CF06F-455B-4B2D-964D-828E4BE0398B}"/>
              </a:ext>
            </a:extLst>
          </p:cNvPr>
          <p:cNvSpPr/>
          <p:nvPr/>
        </p:nvSpPr>
        <p:spPr>
          <a:xfrm>
            <a:off x="1600206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Magic Number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1FE68B-BEA6-4BC9-8C18-857DA48C6AEE}"/>
              </a:ext>
            </a:extLst>
          </p:cNvPr>
          <p:cNvSpPr/>
          <p:nvPr/>
        </p:nvSpPr>
        <p:spPr>
          <a:xfrm>
            <a:off x="3977623" y="1639739"/>
            <a:ext cx="4754915" cy="509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Init Packet content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1A11C9-BEE6-46FC-9666-2FE02BD67D14}"/>
              </a:ext>
            </a:extLst>
          </p:cNvPr>
          <p:cNvSpPr/>
          <p:nvPr/>
        </p:nvSpPr>
        <p:spPr>
          <a:xfrm>
            <a:off x="411499" y="2149551"/>
            <a:ext cx="5943593" cy="509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Init Packet content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57A213-C5E3-4EED-B63C-34DE31929591}"/>
              </a:ext>
            </a:extLst>
          </p:cNvPr>
          <p:cNvSpPr/>
          <p:nvPr/>
        </p:nvSpPr>
        <p:spPr>
          <a:xfrm>
            <a:off x="6355094" y="3169178"/>
            <a:ext cx="1188722" cy="509813"/>
          </a:xfrm>
          <a:prstGeom prst="rect">
            <a:avLst/>
          </a:prstGeom>
          <a:solidFill>
            <a:srgbClr val="FBFFC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Padding to word aligned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28689-BEBE-47BC-A104-4C41DA3FA631}"/>
              </a:ext>
            </a:extLst>
          </p:cNvPr>
          <p:cNvSpPr/>
          <p:nvPr/>
        </p:nvSpPr>
        <p:spPr>
          <a:xfrm>
            <a:off x="7543816" y="3169178"/>
            <a:ext cx="1188722" cy="509813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CRC32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150B7A-97EE-4514-A058-77649F08ABEA}"/>
              </a:ext>
            </a:extLst>
          </p:cNvPr>
          <p:cNvSpPr/>
          <p:nvPr/>
        </p:nvSpPr>
        <p:spPr>
          <a:xfrm>
            <a:off x="5161396" y="1129926"/>
            <a:ext cx="1188720" cy="509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Image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DC8128-E2C6-4066-8F91-86219F5EDAA2}"/>
              </a:ext>
            </a:extLst>
          </p:cNvPr>
          <p:cNvSpPr/>
          <p:nvPr/>
        </p:nvSpPr>
        <p:spPr>
          <a:xfrm>
            <a:off x="1419214" y="4212384"/>
            <a:ext cx="45720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D0FC0-39F5-488A-B45F-2BB1B1CA65C7}"/>
              </a:ext>
            </a:extLst>
          </p:cNvPr>
          <p:cNvSpPr/>
          <p:nvPr/>
        </p:nvSpPr>
        <p:spPr>
          <a:xfrm>
            <a:off x="323615" y="4080786"/>
            <a:ext cx="1188720" cy="4072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file header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AEABE7-76F0-46DC-87F8-F2E8CBCAFACC}"/>
              </a:ext>
            </a:extLst>
          </p:cNvPr>
          <p:cNvSpPr/>
          <p:nvPr/>
        </p:nvSpPr>
        <p:spPr>
          <a:xfrm>
            <a:off x="1419214" y="4590598"/>
            <a:ext cx="457200" cy="182880"/>
          </a:xfrm>
          <a:prstGeom prst="rect">
            <a:avLst/>
          </a:prstGeom>
          <a:solidFill>
            <a:srgbClr val="B9CFFF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F0442-8B8A-470C-BD7E-D23E0B5CD974}"/>
              </a:ext>
            </a:extLst>
          </p:cNvPr>
          <p:cNvSpPr/>
          <p:nvPr/>
        </p:nvSpPr>
        <p:spPr>
          <a:xfrm>
            <a:off x="323615" y="4459000"/>
            <a:ext cx="1188720" cy="4072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init</a:t>
            </a:r>
            <a:r>
              <a:rPr lang="en-US" sz="1200" dirty="0">
                <a:solidFill>
                  <a:schemeClr val="tx1"/>
                </a:solidFill>
              </a:rPr>
              <a:t> packet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8AB1F5-D298-4D36-809F-9271A3BC9604}"/>
              </a:ext>
            </a:extLst>
          </p:cNvPr>
          <p:cNvSpPr/>
          <p:nvPr/>
        </p:nvSpPr>
        <p:spPr>
          <a:xfrm>
            <a:off x="3619027" y="4212384"/>
            <a:ext cx="457200" cy="182880"/>
          </a:xfrm>
          <a:prstGeom prst="rect">
            <a:avLst/>
          </a:prstGeom>
          <a:solidFill>
            <a:srgbClr val="FBFFC6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782CF3-D781-4104-AB21-D639B6E0A03C}"/>
              </a:ext>
            </a:extLst>
          </p:cNvPr>
          <p:cNvSpPr/>
          <p:nvPr/>
        </p:nvSpPr>
        <p:spPr>
          <a:xfrm>
            <a:off x="2580580" y="4095867"/>
            <a:ext cx="1188720" cy="4072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firmware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E14FA-5466-4A27-9DCE-4D40767EED2D}"/>
              </a:ext>
            </a:extLst>
          </p:cNvPr>
          <p:cNvSpPr/>
          <p:nvPr/>
        </p:nvSpPr>
        <p:spPr>
          <a:xfrm>
            <a:off x="3619027" y="4590598"/>
            <a:ext cx="457200" cy="18288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B31AA-B49E-4A1D-B8C5-018EED94074D}"/>
              </a:ext>
            </a:extLst>
          </p:cNvPr>
          <p:cNvSpPr/>
          <p:nvPr/>
        </p:nvSpPr>
        <p:spPr>
          <a:xfrm>
            <a:off x="2580580" y="4474081"/>
            <a:ext cx="1188720" cy="4072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crc32</a:t>
            </a:r>
          </a:p>
        </p:txBody>
      </p:sp>
    </p:spTree>
    <p:extLst>
      <p:ext uri="{BB962C8B-B14F-4D97-AF65-F5344CB8AC3E}">
        <p14:creationId xmlns:p14="http://schemas.microsoft.com/office/powerpoint/2010/main" val="3892673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F82C68-2EA5-4A38-B31A-EBFD34CA25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Magic Number 1: </a:t>
            </a:r>
            <a:r>
              <a:rPr lang="en-US" dirty="0" err="1"/>
              <a:t>mcuboot</a:t>
            </a:r>
            <a:r>
              <a:rPr lang="en-US" dirty="0"/>
              <a:t> magic number</a:t>
            </a:r>
          </a:p>
          <a:p>
            <a:r>
              <a:rPr lang="en-US" dirty="0"/>
              <a:t>Magic Number 2: my magic number</a:t>
            </a:r>
          </a:p>
          <a:p>
            <a:r>
              <a:rPr lang="en-US" dirty="0"/>
              <a:t>File size: binary file size</a:t>
            </a:r>
          </a:p>
          <a:p>
            <a:r>
              <a:rPr lang="en-US" dirty="0"/>
              <a:t>Image count: always be 1 for this version</a:t>
            </a:r>
          </a:p>
          <a:p>
            <a:r>
              <a:rPr lang="en-US" dirty="0"/>
              <a:t>Image Type: application or </a:t>
            </a:r>
            <a:r>
              <a:rPr lang="en-US" dirty="0" err="1"/>
              <a:t>softdevice</a:t>
            </a:r>
            <a:r>
              <a:rPr lang="en-US" dirty="0"/>
              <a:t> or bootloader or </a:t>
            </a:r>
            <a:r>
              <a:rPr lang="en-US" dirty="0" err="1"/>
              <a:t>sd_bl</a:t>
            </a:r>
            <a:endParaRPr lang="en-US" dirty="0"/>
          </a:p>
          <a:p>
            <a:r>
              <a:rPr lang="en-US" dirty="0"/>
              <a:t>CRC32: </a:t>
            </a:r>
            <a:r>
              <a:rPr lang="en-US" dirty="0" err="1"/>
              <a:t>crc</a:t>
            </a:r>
            <a:r>
              <a:rPr lang="en-US" dirty="0"/>
              <a:t> 32 for the file, excluding </a:t>
            </a:r>
            <a:r>
              <a:rPr lang="en-US" dirty="0" err="1"/>
              <a:t>crc</a:t>
            </a:r>
            <a:r>
              <a:rPr lang="en-US" dirty="0"/>
              <a:t> field</a:t>
            </a:r>
          </a:p>
          <a:p>
            <a:endParaRPr lang="en-US" dirty="0"/>
          </a:p>
          <a:p>
            <a:r>
              <a:rPr lang="en-US" dirty="0"/>
              <a:t>Use little endian</a:t>
            </a:r>
          </a:p>
          <a:p>
            <a:r>
              <a:rPr lang="en-US" dirty="0"/>
              <a:t>Padding byte is 0xFF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82B59-BA8A-48FA-A07E-17868F1B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Bin File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5D96-DFCB-42DA-A485-7DAF5B82CE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15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B3FCFF-E3DF-47A6-9D3B-9732B2B038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91 application: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91 modem: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52 DFU: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D41638-A5C9-4680-B393-146C7AD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Header of DFU 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1535-633C-4AC1-A001-51ADE14EF5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EA399A-32F7-400C-AC32-24E65CF1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26724"/>
              </p:ext>
            </p:extLst>
          </p:nvPr>
        </p:nvGraphicFramePr>
        <p:xfrm>
          <a:off x="948266" y="1425812"/>
          <a:ext cx="4741336" cy="62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341095564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203501468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13289497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565443092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14593710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32592395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8782094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82360935"/>
                    </a:ext>
                  </a:extLst>
                </a:gridCol>
              </a:tblGrid>
              <a:tr h="314325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magic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padding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592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8393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67C8F1C-F4EF-4800-84A9-5979E13C6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2346"/>
              </p:ext>
            </p:extLst>
          </p:nvPr>
        </p:nvGraphicFramePr>
        <p:xfrm>
          <a:off x="948266" y="3633770"/>
          <a:ext cx="4741336" cy="62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341095564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203501468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13289497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565443092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14593710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32592395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8782094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82360935"/>
                    </a:ext>
                  </a:extLst>
                </a:gridCol>
              </a:tblGrid>
              <a:tr h="314325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magic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magic number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592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839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DA270F2-31F0-401E-B699-A07804CA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43250"/>
              </p:ext>
            </p:extLst>
          </p:nvPr>
        </p:nvGraphicFramePr>
        <p:xfrm>
          <a:off x="948266" y="2497393"/>
          <a:ext cx="4741336" cy="628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341095564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203501468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013289497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565443092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14593710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32592395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68782094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82360935"/>
                    </a:ext>
                  </a:extLst>
                </a:gridCol>
              </a:tblGrid>
              <a:tr h="314325"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padding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magic number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592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99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184E2-3F62-4C48-B8D0-7057870115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app_cmd</a:t>
            </a:r>
            <a:r>
              <a:rPr lang="en-US" dirty="0"/>
              <a:t>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74070-83BA-453C-A51B-64930D9E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CBE9-AB3C-4412-A402-2F1EB32114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FE7C45-B6DB-494F-86F0-4040291EF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Get DFU file from different way:</a:t>
            </a:r>
          </a:p>
          <a:p>
            <a:pPr lvl="1"/>
            <a:r>
              <a:rPr lang="en-US" dirty="0"/>
              <a:t>From HTTP (nRF91)</a:t>
            </a:r>
          </a:p>
          <a:p>
            <a:pPr lvl="1"/>
            <a:r>
              <a:rPr lang="en-US" dirty="0"/>
              <a:t>From BLE (nRF52)</a:t>
            </a:r>
          </a:p>
          <a:p>
            <a:endParaRPr lang="en-US" dirty="0"/>
          </a:p>
          <a:p>
            <a:r>
              <a:rPr lang="en-US" dirty="0"/>
              <a:t>Use case list:</a:t>
            </a:r>
          </a:p>
          <a:p>
            <a:pPr lvl="1"/>
            <a:r>
              <a:rPr lang="en-US" dirty="0"/>
              <a:t>91 -&gt; 52</a:t>
            </a:r>
          </a:p>
          <a:p>
            <a:pPr lvl="1"/>
            <a:r>
              <a:rPr lang="en-US" dirty="0"/>
              <a:t>91 -&gt; 91 application</a:t>
            </a:r>
          </a:p>
          <a:p>
            <a:pPr lvl="1"/>
            <a:r>
              <a:rPr lang="en-US" dirty="0"/>
              <a:t>91 -&gt; 91 modem</a:t>
            </a:r>
          </a:p>
          <a:p>
            <a:pPr lvl="1"/>
            <a:r>
              <a:rPr lang="en-US" dirty="0"/>
              <a:t>52 -&gt; 52</a:t>
            </a:r>
          </a:p>
          <a:p>
            <a:pPr lvl="1"/>
            <a:r>
              <a:rPr lang="en-US" dirty="0"/>
              <a:t>52 -&gt; 91 application</a:t>
            </a:r>
          </a:p>
          <a:p>
            <a:pPr lvl="1"/>
            <a:r>
              <a:rPr lang="en-US" dirty="0"/>
              <a:t>52 -&gt; 91 modem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E4514-4036-40DD-BEF7-F85665D6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DFU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EE53-E4D3-49A7-BEDE-97A244E25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59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594B0-5548-4FEB-A0A9-803DA9A7D8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</a:t>
            </a:r>
            <a:br>
              <a:rPr lang="en-US" dirty="0"/>
            </a:br>
            <a:r>
              <a:rPr lang="en-US" dirty="0"/>
              <a:t>A library to handle data exchange between two MCUs through UART</a:t>
            </a:r>
          </a:p>
          <a:p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Standardize the process, use request &amp; response to exchange data</a:t>
            </a:r>
          </a:p>
          <a:p>
            <a:pPr lvl="1"/>
            <a:r>
              <a:rPr lang="en-US" dirty="0"/>
              <a:t>Control the process, handle correct and error operations</a:t>
            </a:r>
          </a:p>
          <a:p>
            <a:pPr lvl="1"/>
            <a:r>
              <a:rPr lang="en-US" dirty="0"/>
              <a:t>Easy to extend, easy to add customized commands</a:t>
            </a:r>
          </a:p>
          <a:p>
            <a:pPr lvl="1"/>
            <a:r>
              <a:rPr lang="en-US" dirty="0"/>
              <a:t>Cross the platform, 91 and 52 available</a:t>
            </a:r>
          </a:p>
          <a:p>
            <a:pPr lvl="1"/>
            <a:endParaRPr lang="en-US" dirty="0"/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Based on </a:t>
            </a:r>
            <a:r>
              <a:rPr lang="en-US" i="1" dirty="0"/>
              <a:t>Simple Packet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960E6-C8F7-4552-A156-A8FC7CFE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6E49-1EAD-4C78-B4EC-DA4F68E4C9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62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08896-C733-49C7-9B4A-1492FEA384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52 asks 91 to erase one flash page</a:t>
            </a:r>
          </a:p>
          <a:p>
            <a:endParaRPr lang="en-US" dirty="0"/>
          </a:p>
          <a:p>
            <a:r>
              <a:rPr lang="en-US" dirty="0"/>
              <a:t>52:</a:t>
            </a:r>
          </a:p>
          <a:p>
            <a:pPr lvl="1"/>
            <a:r>
              <a:rPr lang="en-US" dirty="0"/>
              <a:t>Define a </a:t>
            </a:r>
            <a:r>
              <a:rPr lang="en-US" dirty="0" err="1"/>
              <a:t>cmd</a:t>
            </a:r>
            <a:r>
              <a:rPr lang="en-US" dirty="0"/>
              <a:t> for this operation</a:t>
            </a:r>
          </a:p>
          <a:p>
            <a:pPr lvl="1"/>
            <a:r>
              <a:rPr lang="en-US" dirty="0"/>
              <a:t>send </a:t>
            </a:r>
            <a:r>
              <a:rPr lang="en-US" dirty="0" err="1"/>
              <a:t>cmd</a:t>
            </a:r>
            <a:r>
              <a:rPr lang="en-US" dirty="0"/>
              <a:t> to 91</a:t>
            </a:r>
          </a:p>
          <a:p>
            <a:pPr lvl="1"/>
            <a:r>
              <a:rPr lang="en-US" dirty="0"/>
              <a:t>wait for response</a:t>
            </a:r>
          </a:p>
          <a:p>
            <a:r>
              <a:rPr lang="en-US" dirty="0"/>
              <a:t>91:</a:t>
            </a:r>
          </a:p>
          <a:p>
            <a:pPr lvl="1"/>
            <a:r>
              <a:rPr lang="en-US" dirty="0"/>
              <a:t>Define a </a:t>
            </a:r>
            <a:r>
              <a:rPr lang="en-US" dirty="0" err="1"/>
              <a:t>cmd</a:t>
            </a:r>
            <a:r>
              <a:rPr lang="en-US" dirty="0"/>
              <a:t> for this operation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process </a:t>
            </a:r>
            <a:r>
              <a:rPr lang="en-US" dirty="0" err="1"/>
              <a:t>cmd</a:t>
            </a:r>
            <a:r>
              <a:rPr lang="en-US" dirty="0"/>
              <a:t>(do erasing)</a:t>
            </a:r>
          </a:p>
          <a:p>
            <a:pPr lvl="1"/>
            <a:r>
              <a:rPr lang="en-US" dirty="0"/>
              <a:t>respond </a:t>
            </a:r>
            <a:r>
              <a:rPr lang="en-US" dirty="0" err="1"/>
              <a:t>cmd</a:t>
            </a:r>
            <a:r>
              <a:rPr lang="en-US" dirty="0"/>
              <a:t>(send result to 52)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45DC0-0F2C-4E48-9112-D0D73FCB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CD5B4-934C-4489-A7EC-86E9C1AE49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82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5D03BB-BCED-4C25-9FC0-4AA63679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1DE0-34F6-4766-B1C3-7AF2337C4F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36043-DD08-44BC-8061-6F2FC3FD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33" y="973470"/>
            <a:ext cx="7135734" cy="39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97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FCFC2A-7D5E-46F9-87CA-ACCE3E94A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 My Toolbox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A3E96-3D55-4BBD-91DB-2B64DE9F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A270E-DF78-49CC-BF27-4E0933AC90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7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B987B6-ECA9-42F1-A540-05E20D940C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Start DFU</a:t>
            </a:r>
          </a:p>
          <a:p>
            <a:pPr lvl="1"/>
            <a:r>
              <a:rPr lang="en-US" dirty="0"/>
              <a:t>App </a:t>
            </a:r>
            <a:r>
              <a:rPr lang="en-US" dirty="0">
                <a:sym typeface="Wingdings" panose="05000000000000000000" pitchFamily="2" charset="2"/>
              </a:rPr>
              <a:t> 52: write 0x00</a:t>
            </a:r>
          </a:p>
          <a:p>
            <a:r>
              <a:rPr lang="en-US" dirty="0"/>
              <a:t>Get image size</a:t>
            </a:r>
          </a:p>
          <a:p>
            <a:pPr lvl="1"/>
            <a:r>
              <a:rPr lang="en-US" dirty="0"/>
              <a:t>52 </a:t>
            </a:r>
            <a:r>
              <a:rPr lang="en-US" dirty="0">
                <a:sym typeface="Wingdings" panose="05000000000000000000" pitchFamily="2" charset="2"/>
              </a:rPr>
              <a:t> App: notify 0x01</a:t>
            </a:r>
          </a:p>
          <a:p>
            <a:pPr lvl="1"/>
            <a:r>
              <a:rPr lang="en-US" dirty="0"/>
              <a:t>App </a:t>
            </a:r>
            <a:r>
              <a:rPr lang="en-US" dirty="0">
                <a:sym typeface="Wingdings" panose="05000000000000000000" pitchFamily="2" charset="2"/>
              </a:rPr>
              <a:t> 52: write [0x01, 0xFF, 0xFF, 0xFF, 0xFF</a:t>
            </a:r>
            <a:r>
              <a:rPr lang="en-US">
                <a:sym typeface="Wingdings" panose="05000000000000000000" pitchFamily="2" charset="2"/>
              </a:rPr>
              <a:t>] (file </a:t>
            </a:r>
            <a:r>
              <a:rPr lang="en-US" dirty="0">
                <a:sym typeface="Wingdings" panose="05000000000000000000" pitchFamily="2" charset="2"/>
              </a:rPr>
              <a:t>size in little endian)</a:t>
            </a:r>
          </a:p>
          <a:p>
            <a:r>
              <a:rPr lang="en-US" dirty="0">
                <a:sym typeface="Wingdings" panose="05000000000000000000" pitchFamily="2" charset="2"/>
              </a:rPr>
              <a:t>Get image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52  App: notify 0x02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  52: write [0x02, 0xFF, 0xFF, … 0xFF] (129 bytes each packet)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  52: write [0x02, 0xFF, 0xFF, … 0xFF] (129 bytes each packet)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 (repeat 8 times)</a:t>
            </a:r>
          </a:p>
          <a:p>
            <a:r>
              <a:rPr lang="en-US" dirty="0">
                <a:sym typeface="Wingdings" panose="05000000000000000000" pitchFamily="2" charset="2"/>
              </a:rPr>
              <a:t>Get image data again, until finish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595EA-9FA9-44C8-B868-DB43B337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383FE-FD8D-4DB2-87FF-351EF6A4A7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66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B3092-5B68-4CE1-A5ED-685EEA9897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5. Modem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0EEE6A-2281-423D-B0D1-B21EF1A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53BE-3980-46C0-90D8-CA2A17CF8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853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8FE64D-FB25-4EEA-A810-E7EDD37C86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Unzip a modem file(*.zip), you can get:</a:t>
            </a:r>
          </a:p>
          <a:p>
            <a:pPr lvl="1"/>
            <a:r>
              <a:rPr lang="en-US" dirty="0"/>
              <a:t>mfw_nrf9160_update_from_1.2.0_to_1.2.0-FOTA-TEST.bin</a:t>
            </a:r>
          </a:p>
          <a:p>
            <a:pPr lvl="1"/>
            <a:r>
              <a:rPr lang="en-US" dirty="0"/>
              <a:t>mfw_nrf9160_update_from_1.2.0-FOTA-TEST_to_1.2.0.bin</a:t>
            </a:r>
          </a:p>
          <a:p>
            <a:pPr lvl="1"/>
            <a:endParaRPr lang="en-US" dirty="0"/>
          </a:p>
          <a:p>
            <a:r>
              <a:rPr lang="en-US" dirty="0"/>
              <a:t>“mfw_nrf9160_update_from_1.2.0_to_1.2.0-FOTA-TEST.bin”</a:t>
            </a:r>
          </a:p>
          <a:p>
            <a:pPr lvl="1"/>
            <a:r>
              <a:rPr lang="en-US" dirty="0"/>
              <a:t>Update modem from </a:t>
            </a:r>
            <a:r>
              <a:rPr lang="en-US" u="sng" dirty="0"/>
              <a:t>1.2.0</a:t>
            </a:r>
            <a:r>
              <a:rPr lang="en-US" dirty="0"/>
              <a:t> to </a:t>
            </a:r>
            <a:r>
              <a:rPr lang="en-US" u="sng" dirty="0"/>
              <a:t>1.2.0-FOTA-TEST</a:t>
            </a:r>
          </a:p>
          <a:p>
            <a:pPr lvl="1"/>
            <a:r>
              <a:rPr lang="en-US" dirty="0"/>
              <a:t>If current version is not 1.2.0, updating will be failed</a:t>
            </a:r>
          </a:p>
          <a:p>
            <a:pPr lvl="1"/>
            <a:r>
              <a:rPr lang="en-US" dirty="0"/>
              <a:t>After updating, new version is 1.2.0-FOTA-TEST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37BFA-032B-4DB9-BD00-1C13A4AE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18CC-E5AA-44F8-B5CE-3271CE1E9D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42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D59AF1-3D5D-40CA-93E9-D76A4EF916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Get version string: </a:t>
            </a:r>
            <a:r>
              <a:rPr lang="pt-BR" i="1" dirty="0"/>
              <a:t>mfw_nrf9160_1.2.0</a:t>
            </a:r>
          </a:p>
          <a:p>
            <a:pPr lvl="1"/>
            <a:r>
              <a:rPr lang="pt-BR" dirty="0"/>
              <a:t>modem_info_params_get(&amp;modem_info)</a:t>
            </a:r>
          </a:p>
          <a:p>
            <a:pPr lvl="1"/>
            <a:r>
              <a:rPr lang="en-US" dirty="0" err="1"/>
              <a:t>modem_info.device.modem_fw.value_string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Get UUID: </a:t>
            </a:r>
            <a:r>
              <a:rPr lang="en-US" i="1" dirty="0"/>
              <a:t>22bd7d7e-368b-4513-aac0-31aa78cafa98</a:t>
            </a:r>
          </a:p>
          <a:p>
            <a:pPr lvl="1"/>
            <a:r>
              <a:rPr lang="en-US" dirty="0" err="1"/>
              <a:t>getsockopt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SOL_DFU, SO_DFU_FW_VERSION, &amp;version, &amp;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snprintf</a:t>
            </a:r>
            <a:r>
              <a:rPr lang="en-US" dirty="0"/>
              <a:t>(</a:t>
            </a:r>
            <a:r>
              <a:rPr lang="en-US" dirty="0" err="1"/>
              <a:t>version_string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version_string</a:t>
            </a:r>
            <a:r>
              <a:rPr lang="en-US" dirty="0"/>
              <a:t>), "%.*s", </a:t>
            </a:r>
            <a:r>
              <a:rPr lang="en-US" dirty="0" err="1"/>
              <a:t>sizeof</a:t>
            </a:r>
            <a:r>
              <a:rPr lang="en-US" dirty="0"/>
              <a:t>(version), version);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6DD8F2-6A4C-4CB3-8765-095BEE85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FC1D-9A0A-46B9-AE9A-ABE6C99E51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04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06DB3-DCB5-41BF-B200-8CB1014A36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Always store new image in bank 1 of nRF91</a:t>
            </a:r>
          </a:p>
          <a:p>
            <a:r>
              <a:rPr lang="en-US" dirty="0"/>
              <a:t>Then do:</a:t>
            </a:r>
          </a:p>
          <a:p>
            <a:pPr lvl="1"/>
            <a:r>
              <a:rPr lang="en-US" dirty="0"/>
              <a:t>DFU to nRF91 by </a:t>
            </a:r>
            <a:r>
              <a:rPr lang="en-US" dirty="0" err="1"/>
              <a:t>mcuboot</a:t>
            </a:r>
            <a:endParaRPr lang="en-US" dirty="0"/>
          </a:p>
          <a:p>
            <a:pPr lvl="1"/>
            <a:r>
              <a:rPr lang="en-US" dirty="0"/>
              <a:t>DFU to nRF52 by secure serial DFU</a:t>
            </a:r>
          </a:p>
          <a:p>
            <a:pPr lvl="1"/>
            <a:r>
              <a:rPr lang="en-US" dirty="0"/>
              <a:t>DFU to modem by socket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D3DEE-6D26-448A-9E9E-99B6CBC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FD0DB-C038-4A3F-8428-F4CC64D008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C0E44C-27C6-4D19-BF4D-8345FD4813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DFU Procedure: 91 -&gt; 52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A6D94E-2D65-44BA-9844-9FA7C970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252EE-1A5F-4425-B046-A60F971406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E8D2C49-0F07-413E-AC15-1A59EAD11AFB}"/>
              </a:ext>
            </a:extLst>
          </p:cNvPr>
          <p:cNvGrpSpPr/>
          <p:nvPr/>
        </p:nvGrpSpPr>
        <p:grpSpPr>
          <a:xfrm>
            <a:off x="7076542" y="1706024"/>
            <a:ext cx="1463040" cy="1828800"/>
            <a:chOff x="7076543" y="1706024"/>
            <a:chExt cx="145626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44A28B-57C3-430D-83D9-ACD3C433A24A}"/>
                </a:ext>
              </a:extLst>
            </p:cNvPr>
            <p:cNvSpPr/>
            <p:nvPr/>
          </p:nvSpPr>
          <p:spPr>
            <a:xfrm>
              <a:off x="7076543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63C17C-F493-4E3A-A629-CAFED63E410A}"/>
                </a:ext>
              </a:extLst>
            </p:cNvPr>
            <p:cNvSpPr/>
            <p:nvPr/>
          </p:nvSpPr>
          <p:spPr>
            <a:xfrm>
              <a:off x="7076543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0A51AA3-BC80-4210-B23B-AF197425B673}"/>
              </a:ext>
            </a:extLst>
          </p:cNvPr>
          <p:cNvSpPr/>
          <p:nvPr/>
        </p:nvSpPr>
        <p:spPr>
          <a:xfrm>
            <a:off x="71120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D755F-CC3B-4D58-841C-3D75F8652008}"/>
              </a:ext>
            </a:extLst>
          </p:cNvPr>
          <p:cNvGrpSpPr/>
          <p:nvPr/>
        </p:nvGrpSpPr>
        <p:grpSpPr>
          <a:xfrm>
            <a:off x="3843865" y="1706024"/>
            <a:ext cx="1463040" cy="1828800"/>
            <a:chOff x="3843866" y="1706024"/>
            <a:chExt cx="1456267" cy="18288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CD9C87-78A4-4CCA-B9A7-A3EF3A509C84}"/>
                </a:ext>
              </a:extLst>
            </p:cNvPr>
            <p:cNvSpPr/>
            <p:nvPr/>
          </p:nvSpPr>
          <p:spPr>
            <a:xfrm>
              <a:off x="3843866" y="17060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87D050-4C30-4696-9D5F-0563D90DCFCA}"/>
                </a:ext>
              </a:extLst>
            </p:cNvPr>
            <p:cNvSpPr/>
            <p:nvPr/>
          </p:nvSpPr>
          <p:spPr>
            <a:xfrm>
              <a:off x="3843866" y="2620424"/>
              <a:ext cx="1456267" cy="914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F055D4-41E2-491E-83B7-8745915C09F2}"/>
              </a:ext>
            </a:extLst>
          </p:cNvPr>
          <p:cNvSpPr/>
          <p:nvPr/>
        </p:nvSpPr>
        <p:spPr>
          <a:xfrm>
            <a:off x="3873501" y="2924075"/>
            <a:ext cx="1405466" cy="5887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CFAB8B-E742-4CBD-9AE4-A44111F3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DFU Procedure: 91 -&gt; 52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E2F9-28BE-4548-91C2-60EAF83F48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06E8520-2104-4AD5-8681-84E58E92599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01B1B-FD01-4324-B452-C64EF499F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8" b="98194" l="3328" r="97338">
                        <a14:foregroundMark x1="60732" y1="21111" x2="60732" y2="21111"/>
                        <a14:foregroundMark x1="47587" y1="25139" x2="47587" y2="25139"/>
                        <a14:foregroundMark x1="34775" y1="16667" x2="34775" y2="16667"/>
                        <a14:foregroundMark x1="26789" y1="10972" x2="26789" y2="10972"/>
                        <a14:foregroundMark x1="34276" y1="14028" x2="34276" y2="14028"/>
                        <a14:foregroundMark x1="34276" y1="14028" x2="34276" y2="14028"/>
                        <a14:foregroundMark x1="51248" y1="11806" x2="45923" y2="6528"/>
                        <a14:foregroundMark x1="58070" y1="22083" x2="42263" y2="54861"/>
                        <a14:foregroundMark x1="42263" y1="54861" x2="42263" y2="54861"/>
                        <a14:foregroundMark x1="77704" y1="55694" x2="84193" y2="67222"/>
                        <a14:foregroundMark x1="92679" y1="65000" x2="84692" y2="77361"/>
                        <a14:foregroundMark x1="52745" y1="73472" x2="48586" y2="70278"/>
                        <a14:foregroundMark x1="24126" y1="45556" x2="35275" y2="28611"/>
                        <a14:foregroundMark x1="21963" y1="36667" x2="31614" y2="20694"/>
                        <a14:foregroundMark x1="12978" y1="25556" x2="30616" y2="11806"/>
                        <a14:foregroundMark x1="63394" y1="11806" x2="51248" y2="6944"/>
                        <a14:foregroundMark x1="50083" y1="5139" x2="45424" y2="3472"/>
                        <a14:foregroundMark x1="10982" y1="34444" x2="7654" y2="55278"/>
                        <a14:foregroundMark x1="17804" y1="62778" x2="15641" y2="74722"/>
                        <a14:foregroundMark x1="6656" y1="69444" x2="13478" y2="81806"/>
                        <a14:foregroundMark x1="23627" y1="75139" x2="31115" y2="90694"/>
                        <a14:foregroundMark x1="45424" y1="88472" x2="33777" y2="92917"/>
                        <a14:foregroundMark x1="41098" y1="86250" x2="17804" y2="52639"/>
                        <a14:foregroundMark x1="33777" y1="46806" x2="58403" y2="17639"/>
                        <a14:foregroundMark x1="58403" y1="17639" x2="58735" y2="17639"/>
                        <a14:foregroundMark x1="72379" y1="30833" x2="66556" y2="13194"/>
                        <a14:foregroundMark x1="22629" y1="11806" x2="6156" y2="42778"/>
                        <a14:foregroundMark x1="6156" y1="42778" x2="10316" y2="76806"/>
                        <a14:foregroundMark x1="10316" y1="76806" x2="22629" y2="93333"/>
                        <a14:foregroundMark x1="8319" y1="18889" x2="9318" y2="37083"/>
                        <a14:foregroundMark x1="3494" y1="25556" x2="3993" y2="39722"/>
                        <a14:foregroundMark x1="25291" y1="97778" x2="36439" y2="98611"/>
                        <a14:foregroundMark x1="41597" y1="2083" x2="51248" y2="4306"/>
                        <a14:foregroundMark x1="65557" y1="38472" x2="61897" y2="38472"/>
                        <a14:foregroundMark x1="92013" y1="54306" x2="81531" y2="46806"/>
                        <a14:foregroundMark x1="40599" y1="53056" x2="48586" y2="48611"/>
                        <a14:foregroundMark x1="53910" y1="78750" x2="48586" y2="71667"/>
                        <a14:foregroundMark x1="97504" y1="64583" x2="96672" y2="58194"/>
                        <a14:foregroundMark x1="45591" y1="1528" x2="46423" y2="1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0" y="1854842"/>
            <a:ext cx="1196838" cy="14338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165EA8-7AB0-4713-BD82-52A249D267EF}"/>
              </a:ext>
            </a:extLst>
          </p:cNvPr>
          <p:cNvCxnSpPr>
            <a:cxnSpLocks/>
          </p:cNvCxnSpPr>
          <p:nvPr/>
        </p:nvCxnSpPr>
        <p:spPr>
          <a:xfrm flipH="1">
            <a:off x="1916504" y="2620424"/>
            <a:ext cx="180882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4D0D1-12D3-4BC4-B188-DA420BAB6841}"/>
              </a:ext>
            </a:extLst>
          </p:cNvPr>
          <p:cNvSpPr/>
          <p:nvPr/>
        </p:nvSpPr>
        <p:spPr>
          <a:xfrm>
            <a:off x="3843867" y="3728175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FCD7E-E30E-44E2-871E-E910B7A065A7}"/>
              </a:ext>
            </a:extLst>
          </p:cNvPr>
          <p:cNvSpPr/>
          <p:nvPr/>
        </p:nvSpPr>
        <p:spPr>
          <a:xfrm>
            <a:off x="7076551" y="3728488"/>
            <a:ext cx="1456266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nRF52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D73EE8-C885-47D3-90D1-56B6834B60D4}"/>
              </a:ext>
            </a:extLst>
          </p:cNvPr>
          <p:cNvCxnSpPr>
            <a:cxnSpLocks/>
          </p:cNvCxnSpPr>
          <p:nvPr/>
        </p:nvCxnSpPr>
        <p:spPr>
          <a:xfrm flipH="1">
            <a:off x="5386543" y="2614394"/>
            <a:ext cx="156633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FC43602-C5CA-4511-A50B-D9D581E68BC4}"/>
              </a:ext>
            </a:extLst>
          </p:cNvPr>
          <p:cNvSpPr/>
          <p:nvPr/>
        </p:nvSpPr>
        <p:spPr>
          <a:xfrm>
            <a:off x="3873501" y="2002055"/>
            <a:ext cx="1405466" cy="588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4AB87F-8A85-438C-9712-5739AA56617E}"/>
              </a:ext>
            </a:extLst>
          </p:cNvPr>
          <p:cNvSpPr/>
          <p:nvPr/>
        </p:nvSpPr>
        <p:spPr>
          <a:xfrm>
            <a:off x="1671791" y="2528984"/>
            <a:ext cx="182880" cy="182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BC70F-912F-4048-8D52-6EF015F29FFE}"/>
              </a:ext>
            </a:extLst>
          </p:cNvPr>
          <p:cNvSpPr/>
          <p:nvPr/>
        </p:nvSpPr>
        <p:spPr>
          <a:xfrm>
            <a:off x="4605918" y="2339011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F505C-2BC1-4D82-B782-C7AC2AD69454}"/>
              </a:ext>
            </a:extLst>
          </p:cNvPr>
          <p:cNvSpPr/>
          <p:nvPr/>
        </p:nvSpPr>
        <p:spPr>
          <a:xfrm>
            <a:off x="4605918" y="3245917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FB4F51-5AAF-41C0-A58E-1E2CCE4D7E60}"/>
              </a:ext>
            </a:extLst>
          </p:cNvPr>
          <p:cNvSpPr/>
          <p:nvPr/>
        </p:nvSpPr>
        <p:spPr>
          <a:xfrm>
            <a:off x="7859974" y="2346675"/>
            <a:ext cx="713207" cy="258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8C834A-788B-4C23-8D4F-7BCCE246E576}"/>
              </a:ext>
            </a:extLst>
          </p:cNvPr>
          <p:cNvSpPr/>
          <p:nvPr/>
        </p:nvSpPr>
        <p:spPr>
          <a:xfrm>
            <a:off x="7832615" y="3245918"/>
            <a:ext cx="767927" cy="304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D4791-BD29-4258-A035-085E6C2E08C2}"/>
              </a:ext>
            </a:extLst>
          </p:cNvPr>
          <p:cNvSpPr/>
          <p:nvPr/>
        </p:nvSpPr>
        <p:spPr>
          <a:xfrm>
            <a:off x="5812376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F92E12-F818-4BA1-93A6-1691AB5F4D74}"/>
              </a:ext>
            </a:extLst>
          </p:cNvPr>
          <p:cNvSpPr/>
          <p:nvPr/>
        </p:nvSpPr>
        <p:spPr>
          <a:xfrm>
            <a:off x="611190" y="961603"/>
            <a:ext cx="5546624" cy="42234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Download DFU file from web server…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53AC6C-88A5-40F7-98A0-04C791F404FC}"/>
              </a:ext>
            </a:extLst>
          </p:cNvPr>
          <p:cNvGrpSpPr/>
          <p:nvPr/>
        </p:nvGrpSpPr>
        <p:grpSpPr>
          <a:xfrm>
            <a:off x="969058" y="4296534"/>
            <a:ext cx="2377440" cy="540932"/>
            <a:chOff x="969058" y="4156834"/>
            <a:chExt cx="2377440" cy="5409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05C386-7AC4-47F9-AA07-2240430FB2FE}"/>
                </a:ext>
              </a:extLst>
            </p:cNvPr>
            <p:cNvSpPr/>
            <p:nvPr/>
          </p:nvSpPr>
          <p:spPr>
            <a:xfrm>
              <a:off x="969058" y="4220331"/>
              <a:ext cx="182880" cy="1828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82ECAE0-83F0-4F4F-841C-B5CF7A88B193}"/>
                </a:ext>
              </a:extLst>
            </p:cNvPr>
            <p:cNvSpPr/>
            <p:nvPr/>
          </p:nvSpPr>
          <p:spPr>
            <a:xfrm>
              <a:off x="1151938" y="4156834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active application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D9CB2E8-F0EE-4261-8DCD-CC6500B69D2E}"/>
                </a:ext>
              </a:extLst>
            </p:cNvPr>
            <p:cNvSpPr/>
            <p:nvPr/>
          </p:nvSpPr>
          <p:spPr>
            <a:xfrm>
              <a:off x="969058" y="4469166"/>
              <a:ext cx="182880" cy="1828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58E074-AAB8-4726-885D-55DB4CA549EF}"/>
                </a:ext>
              </a:extLst>
            </p:cNvPr>
            <p:cNvSpPr/>
            <p:nvPr/>
          </p:nvSpPr>
          <p:spPr>
            <a:xfrm>
              <a:off x="1151938" y="4423446"/>
              <a:ext cx="2194560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new image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D0D44F7-D69C-4116-9AFC-7C80CE835A1B}"/>
              </a:ext>
            </a:extLst>
          </p:cNvPr>
          <p:cNvSpPr/>
          <p:nvPr/>
        </p:nvSpPr>
        <p:spPr>
          <a:xfrm>
            <a:off x="2417362" y="2267577"/>
            <a:ext cx="850135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A099EF-4AD1-4D04-AF0D-09AF46F9746C}"/>
              </a:ext>
            </a:extLst>
          </p:cNvPr>
          <p:cNvSpPr/>
          <p:nvPr/>
        </p:nvSpPr>
        <p:spPr>
          <a:xfrm>
            <a:off x="434413" y="3728175"/>
            <a:ext cx="1550392" cy="304173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273530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22118 7.40741E-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18 1.11111E-6 L 0.30764 -0.0629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8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46 0.06297 L 2.77778E-6 3.703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31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768518" y="32193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3012" y="3106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Nordic_April_2018">
  <a:themeElements>
    <a:clrScheme name="Nordic New">
      <a:dk1>
        <a:srgbClr val="333F48"/>
      </a:dk1>
      <a:lt1>
        <a:srgbClr val="FFFFFF"/>
      </a:lt1>
      <a:dk2>
        <a:srgbClr val="768692"/>
      </a:dk2>
      <a:lt2>
        <a:srgbClr val="D9E1E2"/>
      </a:lt2>
      <a:accent1>
        <a:srgbClr val="00A9CE"/>
      </a:accent1>
      <a:accent2>
        <a:srgbClr val="6AD1E3"/>
      </a:accent2>
      <a:accent3>
        <a:srgbClr val="0033A0"/>
      </a:accent3>
      <a:accent4>
        <a:srgbClr val="0077C8"/>
      </a:accent4>
      <a:accent5>
        <a:srgbClr val="D0DF00"/>
      </a:accent5>
      <a:accent6>
        <a:srgbClr val="FFCD00"/>
      </a:accent6>
      <a:hlink>
        <a:srgbClr val="FF585D"/>
      </a:hlink>
      <a:folHlink>
        <a:srgbClr val="FFCD00"/>
      </a:folHlink>
    </a:clrScheme>
    <a:fontScheme name="Gotham">
      <a:majorFont>
        <a:latin typeface="Gotham Extra Light"/>
        <a:ea typeface=""/>
        <a:cs typeface=""/>
      </a:majorFont>
      <a:minorFont>
        <a:latin typeface="Gotham Light"/>
        <a:ea typeface=""/>
        <a:cs typeface="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alpha val="50000"/>
          </a:srgb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>
          <a:lnSpc>
            <a:spcPct val="150000"/>
          </a:lnSpc>
          <a:defRPr sz="105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  <wetp:taskpane dockstate="right" visibility="0" width="641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149CC358-161C-45FD-B988-640CE6698837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17753B-620E-4678-8F19-481B47D791A8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5A3CC88-80B9-4218-A48D-0C224B1A5B09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335DAB1-3A07-4136-99D3-99AB4AA9B216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104482</TotalTime>
  <Words>2480</Words>
  <Application>Microsoft Office PowerPoint</Application>
  <PresentationFormat>On-screen Show (16:9)</PresentationFormat>
  <Paragraphs>747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Arial</vt:lpstr>
      <vt:lpstr>Calibri</vt:lpstr>
      <vt:lpstr>Consolas</vt:lpstr>
      <vt:lpstr>Gotham Book</vt:lpstr>
      <vt:lpstr>Gotham Extra Light</vt:lpstr>
      <vt:lpstr>Gotham Light</vt:lpstr>
      <vt:lpstr>Gotham Medium</vt:lpstr>
      <vt:lpstr>Wingdings</vt:lpstr>
      <vt:lpstr>Wingdings 2</vt:lpstr>
      <vt:lpstr>Nordic_April_2018</vt:lpstr>
      <vt:lpstr>Cross DFU Project</vt:lpstr>
      <vt:lpstr>Agenda</vt:lpstr>
      <vt:lpstr>PowerPoint Presentation</vt:lpstr>
      <vt:lpstr>Tracker</vt:lpstr>
      <vt:lpstr>Nordic Inside</vt:lpstr>
      <vt:lpstr>Cross DFU</vt:lpstr>
      <vt:lpstr>Design Architecture</vt:lpstr>
      <vt:lpstr>PowerPoint Presentation</vt:lpstr>
      <vt:lpstr>DFU Procedure: 91 -&gt; 52</vt:lpstr>
      <vt:lpstr>DFU Procedure: 91 -&gt; 52</vt:lpstr>
      <vt:lpstr>DFU Procedure: 91 -&gt; 52</vt:lpstr>
      <vt:lpstr>PowerPoint Presentation</vt:lpstr>
      <vt:lpstr>DFU Procedure: 52 -&gt; 91</vt:lpstr>
      <vt:lpstr>DFU Procedure: 52 -&gt; 91</vt:lpstr>
      <vt:lpstr>DFU Procedure: 52 -&gt; 91</vt:lpstr>
      <vt:lpstr>PowerPoint Presentation</vt:lpstr>
      <vt:lpstr>DFU Procedure: 52 -&gt; Modem</vt:lpstr>
      <vt:lpstr>DFU Procedure: 52 -&gt; Modem</vt:lpstr>
      <vt:lpstr>DFU Procedure: 52 -&gt; Modem</vt:lpstr>
      <vt:lpstr>DFU Procedure: 52 -&gt; Modem</vt:lpstr>
      <vt:lpstr>DFU Procedure: 52 -&gt; Modem</vt:lpstr>
      <vt:lpstr>DFU Procedure: 52 -&gt; Modem</vt:lpstr>
      <vt:lpstr>Cross DFU Project</vt:lpstr>
      <vt:lpstr>Web Server</vt:lpstr>
      <vt:lpstr>nRF91 Firmware</vt:lpstr>
      <vt:lpstr>nRF52 Firmware</vt:lpstr>
      <vt:lpstr>App</vt:lpstr>
      <vt:lpstr>Script</vt:lpstr>
      <vt:lpstr>PowerPoint Presentation</vt:lpstr>
      <vt:lpstr>Prerequisite </vt:lpstr>
      <vt:lpstr>UART Wire Connection</vt:lpstr>
      <vt:lpstr>UART Wire Connection</vt:lpstr>
      <vt:lpstr>LED and Button of 91 DK</vt:lpstr>
      <vt:lpstr>DFU Operation: 91 -&gt; 52</vt:lpstr>
      <vt:lpstr>DFU Operation: 91 -&gt; 52</vt:lpstr>
      <vt:lpstr>DFU Operation: 91 -&gt; 52</vt:lpstr>
      <vt:lpstr>DFU Operation: 91 -&gt; 52</vt:lpstr>
      <vt:lpstr>DFU Operation: 91 -&gt; 52</vt:lpstr>
      <vt:lpstr>PowerPoint Presentation</vt:lpstr>
      <vt:lpstr>DFU Operation: 52 -&gt; 91</vt:lpstr>
      <vt:lpstr>DFU Operation: 52 -&gt; 91</vt:lpstr>
      <vt:lpstr>DFU Operation: 52 -&gt; 91</vt:lpstr>
      <vt:lpstr>DFU Operation: 52 -&gt; 91</vt:lpstr>
      <vt:lpstr>DFU Operation: 52 -&gt; 91</vt:lpstr>
      <vt:lpstr>PowerPoint Presentation</vt:lpstr>
      <vt:lpstr>Other Use Cases</vt:lpstr>
      <vt:lpstr>PowerPoint Presentation</vt:lpstr>
      <vt:lpstr>Notice</vt:lpstr>
      <vt:lpstr>PowerPoint Presentation</vt:lpstr>
      <vt:lpstr>HTTP Download</vt:lpstr>
      <vt:lpstr>GET Request</vt:lpstr>
      <vt:lpstr>Range Parameter</vt:lpstr>
      <vt:lpstr>PowerPoint Presentation</vt:lpstr>
      <vt:lpstr>DFU File Types</vt:lpstr>
      <vt:lpstr>SDK Zip File Format</vt:lpstr>
      <vt:lpstr>DFU Bin File Format</vt:lpstr>
      <vt:lpstr>DFU Bin File Format</vt:lpstr>
      <vt:lpstr>File Header of DFU Bin</vt:lpstr>
      <vt:lpstr>PowerPoint Presentation</vt:lpstr>
      <vt:lpstr>Introduction</vt:lpstr>
      <vt:lpstr>Example</vt:lpstr>
      <vt:lpstr>State Machine</vt:lpstr>
      <vt:lpstr>PowerPoint Presentation</vt:lpstr>
      <vt:lpstr>Communication Protocol</vt:lpstr>
      <vt:lpstr>PowerPoint Presentation</vt:lpstr>
      <vt:lpstr>Version Match</vt:lpstr>
      <vt:lpstr>Get Version</vt:lpstr>
      <vt:lpstr>PowerPoint Presentation</vt:lpstr>
    </vt:vector>
  </TitlesOfParts>
  <Company>Nordic Semiconductor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Aina Bergerud</dc:creator>
  <cp:lastModifiedBy>Sun YQ</cp:lastModifiedBy>
  <cp:revision>5177</cp:revision>
  <cp:lastPrinted>2018-07-11T06:26:48Z</cp:lastPrinted>
  <dcterms:created xsi:type="dcterms:W3CDTF">2014-11-07T08:15:37Z</dcterms:created>
  <dcterms:modified xsi:type="dcterms:W3CDTF">2020-09-17T12:34:18Z</dcterms:modified>
</cp:coreProperties>
</file>