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Slab" charset="0"/>
      <p:regular r:id="rId13"/>
    </p:embeddedFont>
    <p:embeddedFont>
      <p:font typeface="Calibri" pitchFamily="34" charset="0"/>
      <p:regular r:id="rId14"/>
      <p:bold r:id="rId15"/>
      <p:italic r:id="rId16"/>
      <p:boldItalic r:id="rId17"/>
    </p:embeddedFont>
    <p:embeddedFont>
      <p:font typeface="Roboto" charset="0"/>
      <p:regular r:id="rId18"/>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58" y="-102"/>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345674" y="675084"/>
            <a:ext cx="7425452" cy="4234815"/>
          </a:xfrm>
          <a:prstGeom prst="rect">
            <a:avLst/>
          </a:prstGeom>
          <a:noFill/>
          <a:ln/>
        </p:spPr>
        <p:txBody>
          <a:bodyPr wrap="square" lIns="0" tIns="0" rIns="0" bIns="0" rtlCol="0" anchor="t"/>
          <a:lstStyle/>
          <a:p>
            <a:pPr marL="0" indent="0">
              <a:lnSpc>
                <a:spcPts val="8300"/>
              </a:lnSpc>
              <a:buNone/>
            </a:pPr>
            <a:r>
              <a:rPr lang="en-US" sz="6650" dirty="0">
                <a:solidFill>
                  <a:srgbClr val="3257B8"/>
                </a:solidFill>
                <a:latin typeface="Roboto Slab" pitchFamily="34" charset="0"/>
                <a:ea typeface="Roboto Slab" pitchFamily="34" charset="-122"/>
                <a:cs typeface="Roboto Slab" pitchFamily="34" charset="-120"/>
              </a:rPr>
              <a:t>Introdução à Álgebra na Ciência da Computação</a:t>
            </a:r>
            <a:endParaRPr lang="en-US" sz="6650" dirty="0"/>
          </a:p>
        </p:txBody>
      </p:sp>
      <p:sp>
        <p:nvSpPr>
          <p:cNvPr id="4" name="Text 1"/>
          <p:cNvSpPr/>
          <p:nvPr/>
        </p:nvSpPr>
        <p:spPr>
          <a:xfrm>
            <a:off x="6345674" y="5278160"/>
            <a:ext cx="7425452" cy="1571149"/>
          </a:xfrm>
          <a:prstGeom prst="rect">
            <a:avLst/>
          </a:prstGeom>
          <a:noFill/>
          <a:ln/>
        </p:spPr>
        <p:txBody>
          <a:bodyPr wrap="square" lIns="0" tIns="0" rIns="0" bIns="0" rtlCol="0" anchor="t"/>
          <a:lstStyle/>
          <a:p>
            <a:pPr marL="0" indent="0">
              <a:lnSpc>
                <a:spcPts val="3050"/>
              </a:lnSpc>
              <a:buNone/>
            </a:pPr>
            <a:r>
              <a:rPr lang="en-US" sz="1900" dirty="0">
                <a:solidFill>
                  <a:srgbClr val="15213F"/>
                </a:solidFill>
                <a:latin typeface="Roboto" pitchFamily="34" charset="0"/>
                <a:ea typeface="Roboto" pitchFamily="34" charset="-122"/>
                <a:cs typeface="Roboto" pitchFamily="34" charset="-120"/>
              </a:rPr>
              <a:t>A álgebra desempenha um papel fundamental na Ciência da Computação, fornecendo uma linguagem formal para expressar e resolver problemas complexos. Do desenvolvimento de algoritmos à análise de dados, a álgebra é uma ferramenta essencial.</a:t>
            </a:r>
            <a:endParaRPr lang="en-US" sz="1900" dirty="0"/>
          </a:p>
        </p:txBody>
      </p:sp>
      <p:sp>
        <p:nvSpPr>
          <p:cNvPr id="5" name="Shape 2"/>
          <p:cNvSpPr/>
          <p:nvPr/>
        </p:nvSpPr>
        <p:spPr>
          <a:xfrm>
            <a:off x="6345674" y="7143869"/>
            <a:ext cx="392787" cy="392787"/>
          </a:xfrm>
          <a:prstGeom prst="roundRect">
            <a:avLst>
              <a:gd name="adj" fmla="val 23277465"/>
            </a:avLst>
          </a:prstGeom>
          <a:noFill/>
          <a:ln w="7620">
            <a:solidFill>
              <a:srgbClr val="FFFFFF"/>
            </a:solidFill>
            <a:prstDash val="solid"/>
          </a:ln>
        </p:spPr>
      </p:sp>
      <p:pic>
        <p:nvPicPr>
          <p:cNvPr id="8" name="Imagem 7">
            <a:extLst>
              <a:ext uri="{FF2B5EF4-FFF2-40B4-BE49-F238E27FC236}">
                <a16:creationId xmlns="" xmlns:a16="http://schemas.microsoft.com/office/drawing/2014/main" id="{2D6F9B9A-0449-4EA5-9D35-81ED23DF1692}"/>
              </a:ext>
            </a:extLst>
          </p:cNvPr>
          <p:cNvPicPr>
            <a:picLocks noChangeAspect="1"/>
          </p:cNvPicPr>
          <p:nvPr/>
        </p:nvPicPr>
        <p:blipFill>
          <a:blip r:embed="rId3"/>
          <a:stretch>
            <a:fillRect/>
          </a:stretch>
        </p:blipFill>
        <p:spPr>
          <a:xfrm>
            <a:off x="0" y="0"/>
            <a:ext cx="5948624" cy="8229600"/>
          </a:xfrm>
          <a:prstGeom prst="rect">
            <a:avLst/>
          </a:prstGeom>
        </p:spPr>
      </p:pic>
      <p:pic>
        <p:nvPicPr>
          <p:cNvPr id="9" name="Imagem 8" descr="Captura de tela 2024-09-16 153354.png"/>
          <p:cNvPicPr>
            <a:picLocks noChangeAspect="1"/>
          </p:cNvPicPr>
          <p:nvPr/>
        </p:nvPicPr>
        <p:blipFill>
          <a:blip r:embed="rId4"/>
          <a:stretch>
            <a:fillRect/>
          </a:stretch>
        </p:blipFill>
        <p:spPr>
          <a:xfrm>
            <a:off x="12532659" y="7638455"/>
            <a:ext cx="2097741" cy="543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652343" y="895231"/>
            <a:ext cx="7429500" cy="582454"/>
          </a:xfrm>
          <a:prstGeom prst="rect">
            <a:avLst/>
          </a:prstGeom>
          <a:noFill/>
          <a:ln/>
        </p:spPr>
        <p:txBody>
          <a:bodyPr wrap="none" lIns="0" tIns="0" rIns="0" bIns="0" rtlCol="0" anchor="t"/>
          <a:lstStyle/>
          <a:p>
            <a:pPr marL="0" indent="0">
              <a:lnSpc>
                <a:spcPts val="4550"/>
              </a:lnSpc>
              <a:buNone/>
            </a:pPr>
            <a:r>
              <a:rPr lang="en-US" sz="3650" dirty="0">
                <a:solidFill>
                  <a:srgbClr val="3257B8"/>
                </a:solidFill>
                <a:latin typeface="Roboto Slab" pitchFamily="34" charset="0"/>
                <a:ea typeface="Roboto Slab" pitchFamily="34" charset="-122"/>
                <a:cs typeface="Roboto Slab" pitchFamily="34" charset="-120"/>
              </a:rPr>
              <a:t>Conclusão e Considerações Finais</a:t>
            </a:r>
            <a:endParaRPr lang="en-US" sz="3650" dirty="0"/>
          </a:p>
        </p:txBody>
      </p:sp>
      <p:sp>
        <p:nvSpPr>
          <p:cNvPr id="4" name="Text 1"/>
          <p:cNvSpPr/>
          <p:nvPr/>
        </p:nvSpPr>
        <p:spPr>
          <a:xfrm>
            <a:off x="652343" y="1757243"/>
            <a:ext cx="7839313" cy="894398"/>
          </a:xfrm>
          <a:prstGeom prst="rect">
            <a:avLst/>
          </a:prstGeom>
          <a:noFill/>
          <a:ln/>
        </p:spPr>
        <p:txBody>
          <a:bodyPr wrap="square" lIns="0" tIns="0" rIns="0" bIns="0" rtlCol="0" anchor="t"/>
          <a:lstStyle/>
          <a:p>
            <a:pPr marL="0" indent="0">
              <a:lnSpc>
                <a:spcPts val="2300"/>
              </a:lnSpc>
              <a:buNone/>
            </a:pPr>
            <a:r>
              <a:rPr lang="en-US" sz="1450" dirty="0">
                <a:solidFill>
                  <a:srgbClr val="15213F"/>
                </a:solidFill>
                <a:latin typeface="Roboto" pitchFamily="34" charset="0"/>
                <a:ea typeface="Roboto" pitchFamily="34" charset="-122"/>
                <a:cs typeface="Roboto" pitchFamily="34" charset="-120"/>
              </a:rPr>
              <a:t>A álgebra desempenha um papel fundamental na Ciência da Computação, fornecendo uma base matemática para a resolução de problemas complexos, o desenvolvimento de algoritmos e a análise de sistemas.</a:t>
            </a:r>
            <a:endParaRPr lang="en-US" sz="1450" dirty="0"/>
          </a:p>
        </p:txBody>
      </p:sp>
      <p:pic>
        <p:nvPicPr>
          <p:cNvPr id="5" name="Image 1" descr="preencoded.png"/>
          <p:cNvPicPr>
            <a:picLocks noChangeAspect="1"/>
          </p:cNvPicPr>
          <p:nvPr/>
        </p:nvPicPr>
        <p:blipFill>
          <a:blip r:embed="rId3"/>
          <a:stretch>
            <a:fillRect/>
          </a:stretch>
        </p:blipFill>
        <p:spPr>
          <a:xfrm>
            <a:off x="652343" y="2861310"/>
            <a:ext cx="931902" cy="1491020"/>
          </a:xfrm>
          <a:prstGeom prst="rect">
            <a:avLst/>
          </a:prstGeom>
        </p:spPr>
      </p:pic>
      <p:sp>
        <p:nvSpPr>
          <p:cNvPr id="6" name="Text 2"/>
          <p:cNvSpPr/>
          <p:nvPr/>
        </p:nvSpPr>
        <p:spPr>
          <a:xfrm>
            <a:off x="1863804" y="3047643"/>
            <a:ext cx="2329815" cy="291227"/>
          </a:xfrm>
          <a:prstGeom prst="rect">
            <a:avLst/>
          </a:prstGeom>
          <a:noFill/>
          <a:ln/>
        </p:spPr>
        <p:txBody>
          <a:bodyPr wrap="none" lIns="0" tIns="0" rIns="0" bIns="0" rtlCol="0" anchor="t"/>
          <a:lstStyle/>
          <a:p>
            <a:pPr marL="0" indent="0" algn="l">
              <a:lnSpc>
                <a:spcPts val="2250"/>
              </a:lnSpc>
              <a:buNone/>
            </a:pPr>
            <a:r>
              <a:rPr lang="en-US" sz="1800" dirty="0">
                <a:solidFill>
                  <a:srgbClr val="15213F"/>
                </a:solidFill>
                <a:latin typeface="Roboto Slab" pitchFamily="34" charset="0"/>
                <a:ea typeface="Roboto Slab" pitchFamily="34" charset="-122"/>
                <a:cs typeface="Roboto Slab" pitchFamily="34" charset="-120"/>
              </a:rPr>
              <a:t>Aplicações Amplas</a:t>
            </a:r>
            <a:endParaRPr lang="en-US" sz="1800" dirty="0"/>
          </a:p>
        </p:txBody>
      </p:sp>
      <p:sp>
        <p:nvSpPr>
          <p:cNvPr id="7" name="Text 3"/>
          <p:cNvSpPr/>
          <p:nvPr/>
        </p:nvSpPr>
        <p:spPr>
          <a:xfrm>
            <a:off x="1863804" y="3450669"/>
            <a:ext cx="6627852" cy="596265"/>
          </a:xfrm>
          <a:prstGeom prst="rect">
            <a:avLst/>
          </a:prstGeom>
          <a:noFill/>
          <a:ln/>
        </p:spPr>
        <p:txBody>
          <a:bodyPr wrap="square" lIns="0" tIns="0" rIns="0" bIns="0" rtlCol="0" anchor="t"/>
          <a:lstStyle/>
          <a:p>
            <a:pPr marL="0" indent="0" algn="l">
              <a:lnSpc>
                <a:spcPts val="2300"/>
              </a:lnSpc>
              <a:buNone/>
            </a:pPr>
            <a:r>
              <a:rPr lang="en-US" sz="1450" dirty="0">
                <a:solidFill>
                  <a:srgbClr val="15213F"/>
                </a:solidFill>
                <a:latin typeface="Roboto" pitchFamily="34" charset="0"/>
                <a:ea typeface="Roboto" pitchFamily="34" charset="-122"/>
                <a:cs typeface="Roboto" pitchFamily="34" charset="-120"/>
              </a:rPr>
              <a:t>A álgebra é aplicada em diversos campos da computação, desde o design de circuitos digitais até a inteligência artificial.</a:t>
            </a:r>
            <a:endParaRPr lang="en-US" sz="1450" dirty="0"/>
          </a:p>
        </p:txBody>
      </p:sp>
      <p:pic>
        <p:nvPicPr>
          <p:cNvPr id="8" name="Image 2" descr="preencoded.png"/>
          <p:cNvPicPr>
            <a:picLocks noChangeAspect="1"/>
          </p:cNvPicPr>
          <p:nvPr/>
        </p:nvPicPr>
        <p:blipFill>
          <a:blip r:embed="rId4"/>
          <a:stretch>
            <a:fillRect/>
          </a:stretch>
        </p:blipFill>
        <p:spPr>
          <a:xfrm>
            <a:off x="652343" y="4352330"/>
            <a:ext cx="931902" cy="1491020"/>
          </a:xfrm>
          <a:prstGeom prst="rect">
            <a:avLst/>
          </a:prstGeom>
        </p:spPr>
      </p:pic>
      <p:sp>
        <p:nvSpPr>
          <p:cNvPr id="9" name="Text 4"/>
          <p:cNvSpPr/>
          <p:nvPr/>
        </p:nvSpPr>
        <p:spPr>
          <a:xfrm>
            <a:off x="1863804" y="4538663"/>
            <a:ext cx="2773680" cy="291227"/>
          </a:xfrm>
          <a:prstGeom prst="rect">
            <a:avLst/>
          </a:prstGeom>
          <a:noFill/>
          <a:ln/>
        </p:spPr>
        <p:txBody>
          <a:bodyPr wrap="none" lIns="0" tIns="0" rIns="0" bIns="0" rtlCol="0" anchor="t"/>
          <a:lstStyle/>
          <a:p>
            <a:pPr marL="0" indent="0" algn="l">
              <a:lnSpc>
                <a:spcPts val="2250"/>
              </a:lnSpc>
              <a:buNone/>
            </a:pPr>
            <a:r>
              <a:rPr lang="en-US" sz="1800" dirty="0">
                <a:solidFill>
                  <a:srgbClr val="15213F"/>
                </a:solidFill>
                <a:latin typeface="Roboto Slab" pitchFamily="34" charset="0"/>
                <a:ea typeface="Roboto Slab" pitchFamily="34" charset="-122"/>
                <a:cs typeface="Roboto Slab" pitchFamily="34" charset="-120"/>
              </a:rPr>
              <a:t>Desafios e Oportunidades</a:t>
            </a:r>
            <a:endParaRPr lang="en-US" sz="1800" dirty="0"/>
          </a:p>
        </p:txBody>
      </p:sp>
      <p:sp>
        <p:nvSpPr>
          <p:cNvPr id="10" name="Text 5"/>
          <p:cNvSpPr/>
          <p:nvPr/>
        </p:nvSpPr>
        <p:spPr>
          <a:xfrm>
            <a:off x="1863804" y="4941689"/>
            <a:ext cx="6627852" cy="596265"/>
          </a:xfrm>
          <a:prstGeom prst="rect">
            <a:avLst/>
          </a:prstGeom>
          <a:noFill/>
          <a:ln/>
        </p:spPr>
        <p:txBody>
          <a:bodyPr wrap="square" lIns="0" tIns="0" rIns="0" bIns="0" rtlCol="0" anchor="t"/>
          <a:lstStyle/>
          <a:p>
            <a:pPr marL="0" indent="0" algn="l">
              <a:lnSpc>
                <a:spcPts val="2300"/>
              </a:lnSpc>
              <a:buNone/>
            </a:pPr>
            <a:r>
              <a:rPr lang="en-US" sz="1450" dirty="0">
                <a:solidFill>
                  <a:srgbClr val="15213F"/>
                </a:solidFill>
                <a:latin typeface="Roboto" pitchFamily="34" charset="0"/>
                <a:ea typeface="Roboto" pitchFamily="34" charset="-122"/>
                <a:cs typeface="Roboto" pitchFamily="34" charset="-120"/>
              </a:rPr>
              <a:t>A pesquisa em álgebra continua a evoluir, com novos desafios e oportunidades surgindo constantemente.</a:t>
            </a:r>
            <a:endParaRPr lang="en-US" sz="1450" dirty="0"/>
          </a:p>
        </p:txBody>
      </p:sp>
      <p:pic>
        <p:nvPicPr>
          <p:cNvPr id="11" name="Image 3" descr="preencoded.png"/>
          <p:cNvPicPr>
            <a:picLocks noChangeAspect="1"/>
          </p:cNvPicPr>
          <p:nvPr/>
        </p:nvPicPr>
        <p:blipFill>
          <a:blip r:embed="rId5"/>
          <a:stretch>
            <a:fillRect/>
          </a:stretch>
        </p:blipFill>
        <p:spPr>
          <a:xfrm>
            <a:off x="652343" y="5843349"/>
            <a:ext cx="931902" cy="1491020"/>
          </a:xfrm>
          <a:prstGeom prst="rect">
            <a:avLst/>
          </a:prstGeom>
        </p:spPr>
      </p:pic>
      <p:sp>
        <p:nvSpPr>
          <p:cNvPr id="12" name="Text 6"/>
          <p:cNvSpPr/>
          <p:nvPr/>
        </p:nvSpPr>
        <p:spPr>
          <a:xfrm>
            <a:off x="1863804" y="6029682"/>
            <a:ext cx="3089196" cy="291227"/>
          </a:xfrm>
          <a:prstGeom prst="rect">
            <a:avLst/>
          </a:prstGeom>
          <a:noFill/>
          <a:ln/>
        </p:spPr>
        <p:txBody>
          <a:bodyPr wrap="none" lIns="0" tIns="0" rIns="0" bIns="0" rtlCol="0" anchor="t"/>
          <a:lstStyle/>
          <a:p>
            <a:pPr marL="0" indent="0" algn="l">
              <a:lnSpc>
                <a:spcPts val="2250"/>
              </a:lnSpc>
              <a:buNone/>
            </a:pPr>
            <a:r>
              <a:rPr lang="en-US" sz="1800" dirty="0">
                <a:solidFill>
                  <a:srgbClr val="15213F"/>
                </a:solidFill>
                <a:latin typeface="Roboto Slab" pitchFamily="34" charset="0"/>
                <a:ea typeface="Roboto Slab" pitchFamily="34" charset="-122"/>
                <a:cs typeface="Roboto Slab" pitchFamily="34" charset="-120"/>
              </a:rPr>
              <a:t>Pensamento Computacional</a:t>
            </a:r>
            <a:endParaRPr lang="en-US" sz="1800" dirty="0"/>
          </a:p>
        </p:txBody>
      </p:sp>
      <p:sp>
        <p:nvSpPr>
          <p:cNvPr id="13" name="Text 7"/>
          <p:cNvSpPr/>
          <p:nvPr/>
        </p:nvSpPr>
        <p:spPr>
          <a:xfrm>
            <a:off x="1863804" y="6432709"/>
            <a:ext cx="6627852" cy="596265"/>
          </a:xfrm>
          <a:prstGeom prst="rect">
            <a:avLst/>
          </a:prstGeom>
          <a:noFill/>
          <a:ln/>
        </p:spPr>
        <p:txBody>
          <a:bodyPr wrap="square" lIns="0" tIns="0" rIns="0" bIns="0" rtlCol="0" anchor="t"/>
          <a:lstStyle/>
          <a:p>
            <a:pPr marL="0" indent="0" algn="l">
              <a:lnSpc>
                <a:spcPts val="2300"/>
              </a:lnSpc>
              <a:buNone/>
            </a:pPr>
            <a:r>
              <a:rPr lang="en-US" sz="1450" dirty="0">
                <a:solidFill>
                  <a:srgbClr val="15213F"/>
                </a:solidFill>
                <a:latin typeface="Roboto" pitchFamily="34" charset="0"/>
                <a:ea typeface="Roboto" pitchFamily="34" charset="-122"/>
                <a:cs typeface="Roboto" pitchFamily="34" charset="-120"/>
              </a:rPr>
              <a:t>A álgebra promove o desenvolvimento do pensamento computacional, aumentando a capacidade de resolver problemas de forma lógica e eficiente.</a:t>
            </a:r>
            <a:endParaRPr lang="en-US" sz="1450" dirty="0"/>
          </a:p>
        </p:txBody>
      </p:sp>
      <p:pic>
        <p:nvPicPr>
          <p:cNvPr id="14" name="Imagem 13">
            <a:extLst>
              <a:ext uri="{FF2B5EF4-FFF2-40B4-BE49-F238E27FC236}">
                <a16:creationId xmlns="" xmlns:a16="http://schemas.microsoft.com/office/drawing/2014/main" id="{4245F724-1FD6-48A1-9357-8BADB6534A8A}"/>
              </a:ext>
            </a:extLst>
          </p:cNvPr>
          <p:cNvPicPr>
            <a:picLocks noChangeAspect="1"/>
          </p:cNvPicPr>
          <p:nvPr/>
        </p:nvPicPr>
        <p:blipFill>
          <a:blip r:embed="rId6"/>
          <a:stretch>
            <a:fillRect/>
          </a:stretch>
        </p:blipFill>
        <p:spPr>
          <a:xfrm>
            <a:off x="8483602" y="0"/>
            <a:ext cx="6110917"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143625" y="665798"/>
            <a:ext cx="7829550" cy="1173480"/>
          </a:xfrm>
          <a:prstGeom prst="rect">
            <a:avLst/>
          </a:prstGeom>
          <a:noFill/>
          <a:ln/>
        </p:spPr>
        <p:txBody>
          <a:bodyPr wrap="square" lIns="0" tIns="0" rIns="0" bIns="0" rtlCol="0" anchor="t"/>
          <a:lstStyle/>
          <a:p>
            <a:pPr marL="0" indent="0">
              <a:lnSpc>
                <a:spcPts val="4600"/>
              </a:lnSpc>
              <a:buNone/>
            </a:pPr>
            <a:r>
              <a:rPr lang="en-US" sz="3650" dirty="0">
                <a:solidFill>
                  <a:srgbClr val="3257B8"/>
                </a:solidFill>
                <a:latin typeface="Roboto Slab" pitchFamily="34" charset="0"/>
                <a:ea typeface="Roboto Slab" pitchFamily="34" charset="-122"/>
                <a:cs typeface="Roboto Slab" pitchFamily="34" charset="-120"/>
              </a:rPr>
              <a:t>Álgebra Booleana: Definição e Operações</a:t>
            </a:r>
            <a:endParaRPr lang="en-US" sz="3650" dirty="0"/>
          </a:p>
        </p:txBody>
      </p:sp>
      <p:sp>
        <p:nvSpPr>
          <p:cNvPr id="4" name="Text 1"/>
          <p:cNvSpPr/>
          <p:nvPr/>
        </p:nvSpPr>
        <p:spPr>
          <a:xfrm>
            <a:off x="6143625" y="2120979"/>
            <a:ext cx="7829550" cy="901184"/>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A álgebra booleana, também conhecida como lógica booleana, é um sistema algébrico que lida com valores verdadeiros e falsos, representados por 1 e 0. É a base para o desenvolvimento de circuitos digitais e computadores modernos.</a:t>
            </a:r>
            <a:endParaRPr lang="en-US" sz="1450" dirty="0"/>
          </a:p>
        </p:txBody>
      </p:sp>
      <p:sp>
        <p:nvSpPr>
          <p:cNvPr id="5" name="Shape 2"/>
          <p:cNvSpPr/>
          <p:nvPr/>
        </p:nvSpPr>
        <p:spPr>
          <a:xfrm>
            <a:off x="6143625" y="3444597"/>
            <a:ext cx="422553" cy="422553"/>
          </a:xfrm>
          <a:prstGeom prst="roundRect">
            <a:avLst>
              <a:gd name="adj" fmla="val 6667"/>
            </a:avLst>
          </a:prstGeom>
          <a:solidFill>
            <a:srgbClr val="E9ECF2"/>
          </a:solidFill>
          <a:ln/>
        </p:spPr>
      </p:sp>
      <p:sp>
        <p:nvSpPr>
          <p:cNvPr id="6" name="Text 3"/>
          <p:cNvSpPr/>
          <p:nvPr/>
        </p:nvSpPr>
        <p:spPr>
          <a:xfrm>
            <a:off x="6296858" y="3514963"/>
            <a:ext cx="116086" cy="281702"/>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1</a:t>
            </a:r>
            <a:endParaRPr lang="en-US" sz="2200" dirty="0"/>
          </a:p>
        </p:txBody>
      </p:sp>
      <p:sp>
        <p:nvSpPr>
          <p:cNvPr id="7" name="Text 4"/>
          <p:cNvSpPr/>
          <p:nvPr/>
        </p:nvSpPr>
        <p:spPr>
          <a:xfrm>
            <a:off x="6753939" y="3444597"/>
            <a:ext cx="2347555" cy="293489"/>
          </a:xfrm>
          <a:prstGeom prst="rect">
            <a:avLst/>
          </a:prstGeom>
          <a:noFill/>
          <a:ln/>
        </p:spPr>
        <p:txBody>
          <a:bodyPr wrap="none" lIns="0" tIns="0" rIns="0" bIns="0" rtlCol="0" anchor="t"/>
          <a:lstStyle/>
          <a:p>
            <a:pPr marL="0" indent="0">
              <a:lnSpc>
                <a:spcPts val="2300"/>
              </a:lnSpc>
              <a:buNone/>
            </a:pPr>
            <a:r>
              <a:rPr lang="en-US" sz="1800" dirty="0">
                <a:solidFill>
                  <a:srgbClr val="15213F"/>
                </a:solidFill>
                <a:latin typeface="Roboto Slab" pitchFamily="34" charset="0"/>
                <a:ea typeface="Roboto Slab" pitchFamily="34" charset="-122"/>
                <a:cs typeface="Roboto Slab" pitchFamily="34" charset="-120"/>
              </a:rPr>
              <a:t>Operações Básicas</a:t>
            </a:r>
            <a:endParaRPr lang="en-US" sz="1800" dirty="0"/>
          </a:p>
        </p:txBody>
      </p:sp>
      <p:sp>
        <p:nvSpPr>
          <p:cNvPr id="8" name="Text 5"/>
          <p:cNvSpPr/>
          <p:nvPr/>
        </p:nvSpPr>
        <p:spPr>
          <a:xfrm>
            <a:off x="6753939" y="3850719"/>
            <a:ext cx="7219236" cy="600789"/>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As operações básicas na álgebra booleana são a conjunção (AND), disjunção (OR), negação (NOT), XOR (ou exclusivo) e equivalência (equivalência lógica).</a:t>
            </a:r>
            <a:endParaRPr lang="en-US" sz="1450" dirty="0"/>
          </a:p>
        </p:txBody>
      </p:sp>
      <p:sp>
        <p:nvSpPr>
          <p:cNvPr id="9" name="Shape 6"/>
          <p:cNvSpPr/>
          <p:nvPr/>
        </p:nvSpPr>
        <p:spPr>
          <a:xfrm>
            <a:off x="6143625" y="4850487"/>
            <a:ext cx="422553" cy="422553"/>
          </a:xfrm>
          <a:prstGeom prst="roundRect">
            <a:avLst>
              <a:gd name="adj" fmla="val 6667"/>
            </a:avLst>
          </a:prstGeom>
          <a:solidFill>
            <a:srgbClr val="E9ECF2"/>
          </a:solidFill>
          <a:ln/>
        </p:spPr>
      </p:sp>
      <p:sp>
        <p:nvSpPr>
          <p:cNvPr id="10" name="Text 7"/>
          <p:cNvSpPr/>
          <p:nvPr/>
        </p:nvSpPr>
        <p:spPr>
          <a:xfrm>
            <a:off x="6277094" y="4920853"/>
            <a:ext cx="155615" cy="281702"/>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2</a:t>
            </a:r>
            <a:endParaRPr lang="en-US" sz="2200" dirty="0"/>
          </a:p>
        </p:txBody>
      </p:sp>
      <p:sp>
        <p:nvSpPr>
          <p:cNvPr id="11" name="Text 8"/>
          <p:cNvSpPr/>
          <p:nvPr/>
        </p:nvSpPr>
        <p:spPr>
          <a:xfrm>
            <a:off x="6753939" y="4850487"/>
            <a:ext cx="2347555" cy="293489"/>
          </a:xfrm>
          <a:prstGeom prst="rect">
            <a:avLst/>
          </a:prstGeom>
          <a:noFill/>
          <a:ln/>
        </p:spPr>
        <p:txBody>
          <a:bodyPr wrap="none" lIns="0" tIns="0" rIns="0" bIns="0" rtlCol="0" anchor="t"/>
          <a:lstStyle/>
          <a:p>
            <a:pPr marL="0" indent="0">
              <a:lnSpc>
                <a:spcPts val="2300"/>
              </a:lnSpc>
              <a:buNone/>
            </a:pPr>
            <a:r>
              <a:rPr lang="en-US" sz="1800" dirty="0">
                <a:solidFill>
                  <a:srgbClr val="15213F"/>
                </a:solidFill>
                <a:latin typeface="Roboto Slab" pitchFamily="34" charset="0"/>
                <a:ea typeface="Roboto Slab" pitchFamily="34" charset="-122"/>
                <a:cs typeface="Roboto Slab" pitchFamily="34" charset="-120"/>
              </a:rPr>
              <a:t>Tabelas Verdade</a:t>
            </a:r>
            <a:endParaRPr lang="en-US" sz="1800" dirty="0"/>
          </a:p>
        </p:txBody>
      </p:sp>
      <p:sp>
        <p:nvSpPr>
          <p:cNvPr id="12" name="Text 9"/>
          <p:cNvSpPr/>
          <p:nvPr/>
        </p:nvSpPr>
        <p:spPr>
          <a:xfrm>
            <a:off x="6753939" y="5256609"/>
            <a:ext cx="7219236" cy="600789"/>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Tabelas verdade são usadas para representar o comportamento de operações booleanas, mostrando a saída para todas as combinações possíveis de entradas.</a:t>
            </a:r>
            <a:endParaRPr lang="en-US" sz="1450" dirty="0"/>
          </a:p>
        </p:txBody>
      </p:sp>
      <p:sp>
        <p:nvSpPr>
          <p:cNvPr id="13" name="Shape 10"/>
          <p:cNvSpPr/>
          <p:nvPr/>
        </p:nvSpPr>
        <p:spPr>
          <a:xfrm>
            <a:off x="6143625" y="6256377"/>
            <a:ext cx="422553" cy="422553"/>
          </a:xfrm>
          <a:prstGeom prst="roundRect">
            <a:avLst>
              <a:gd name="adj" fmla="val 6667"/>
            </a:avLst>
          </a:prstGeom>
          <a:solidFill>
            <a:srgbClr val="E9ECF2"/>
          </a:solidFill>
          <a:ln/>
        </p:spPr>
      </p:sp>
      <p:sp>
        <p:nvSpPr>
          <p:cNvPr id="14" name="Text 11"/>
          <p:cNvSpPr/>
          <p:nvPr/>
        </p:nvSpPr>
        <p:spPr>
          <a:xfrm>
            <a:off x="6278761" y="6326743"/>
            <a:ext cx="152162" cy="281702"/>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3</a:t>
            </a:r>
            <a:endParaRPr lang="en-US" sz="2200" dirty="0"/>
          </a:p>
        </p:txBody>
      </p:sp>
      <p:sp>
        <p:nvSpPr>
          <p:cNvPr id="15" name="Text 12"/>
          <p:cNvSpPr/>
          <p:nvPr/>
        </p:nvSpPr>
        <p:spPr>
          <a:xfrm>
            <a:off x="6753939" y="6256377"/>
            <a:ext cx="2443401" cy="293489"/>
          </a:xfrm>
          <a:prstGeom prst="rect">
            <a:avLst/>
          </a:prstGeom>
          <a:noFill/>
          <a:ln/>
        </p:spPr>
        <p:txBody>
          <a:bodyPr wrap="none" lIns="0" tIns="0" rIns="0" bIns="0" rtlCol="0" anchor="t"/>
          <a:lstStyle/>
          <a:p>
            <a:pPr marL="0" indent="0">
              <a:lnSpc>
                <a:spcPts val="2300"/>
              </a:lnSpc>
              <a:buNone/>
            </a:pPr>
            <a:r>
              <a:rPr lang="en-US" sz="1800" dirty="0">
                <a:solidFill>
                  <a:srgbClr val="15213F"/>
                </a:solidFill>
                <a:latin typeface="Roboto Slab" pitchFamily="34" charset="0"/>
                <a:ea typeface="Roboto Slab" pitchFamily="34" charset="-122"/>
                <a:cs typeface="Roboto Slab" pitchFamily="34" charset="-120"/>
              </a:rPr>
              <a:t>Expressões Booleanas</a:t>
            </a:r>
            <a:endParaRPr lang="en-US" sz="1800" dirty="0"/>
          </a:p>
        </p:txBody>
      </p:sp>
      <p:sp>
        <p:nvSpPr>
          <p:cNvPr id="16" name="Text 13"/>
          <p:cNvSpPr/>
          <p:nvPr/>
        </p:nvSpPr>
        <p:spPr>
          <a:xfrm>
            <a:off x="6753939" y="6662499"/>
            <a:ext cx="7219236" cy="901184"/>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Expressões booleanas são construídas usando variáveis booleanas e operadores booleanos, representando funções lógicas que podem ser simplificadas usando leis algébricas.</a:t>
            </a:r>
            <a:endParaRPr lang="en-US" sz="1450" dirty="0"/>
          </a:p>
        </p:txBody>
      </p:sp>
      <p:pic>
        <p:nvPicPr>
          <p:cNvPr id="17" name="Imagem 16">
            <a:extLst>
              <a:ext uri="{FF2B5EF4-FFF2-40B4-BE49-F238E27FC236}">
                <a16:creationId xmlns="" xmlns:a16="http://schemas.microsoft.com/office/drawing/2014/main" id="{23C5926C-EC54-4ED5-8A18-E09E30D0F607}"/>
              </a:ext>
            </a:extLst>
          </p:cNvPr>
          <p:cNvPicPr>
            <a:picLocks noChangeAspect="1"/>
          </p:cNvPicPr>
          <p:nvPr/>
        </p:nvPicPr>
        <p:blipFill>
          <a:blip r:embed="rId3"/>
          <a:stretch>
            <a:fillRect/>
          </a:stretch>
        </p:blipFill>
        <p:spPr>
          <a:xfrm>
            <a:off x="501313" y="0"/>
            <a:ext cx="5047416" cy="8229600"/>
          </a:xfrm>
          <a:prstGeom prst="rect">
            <a:avLst/>
          </a:prstGeom>
        </p:spPr>
      </p:pic>
      <p:pic>
        <p:nvPicPr>
          <p:cNvPr id="18" name="Imagem 17" descr="Captura de tela 2024-09-16 153354.png"/>
          <p:cNvPicPr>
            <a:picLocks noChangeAspect="1"/>
          </p:cNvPicPr>
          <p:nvPr/>
        </p:nvPicPr>
        <p:blipFill>
          <a:blip r:embed="rId4"/>
          <a:stretch>
            <a:fillRect/>
          </a:stretch>
        </p:blipFill>
        <p:spPr>
          <a:xfrm>
            <a:off x="12532659" y="7638455"/>
            <a:ext cx="2097741" cy="5430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6062305" y="840462"/>
            <a:ext cx="7714655" cy="514112"/>
          </a:xfrm>
          <a:prstGeom prst="rect">
            <a:avLst/>
          </a:prstGeom>
          <a:noFill/>
          <a:ln/>
        </p:spPr>
        <p:txBody>
          <a:bodyPr wrap="none" lIns="0" tIns="0" rIns="0" bIns="0" rtlCol="0" anchor="t"/>
          <a:lstStyle/>
          <a:p>
            <a:pPr marL="0" indent="0">
              <a:lnSpc>
                <a:spcPts val="4000"/>
              </a:lnSpc>
              <a:buNone/>
            </a:pPr>
            <a:r>
              <a:rPr lang="en-US" sz="3200" dirty="0">
                <a:solidFill>
                  <a:srgbClr val="3257B8"/>
                </a:solidFill>
                <a:latin typeface="Roboto Slab" pitchFamily="34" charset="0"/>
                <a:ea typeface="Roboto Slab" pitchFamily="34" charset="-122"/>
                <a:cs typeface="Roboto Slab" pitchFamily="34" charset="-120"/>
              </a:rPr>
              <a:t>Teoria dos Conjuntos: Conceitos Básicos</a:t>
            </a:r>
            <a:endParaRPr lang="en-US" sz="3200" dirty="0"/>
          </a:p>
        </p:txBody>
      </p:sp>
      <p:sp>
        <p:nvSpPr>
          <p:cNvPr id="4" name="Text 1"/>
          <p:cNvSpPr/>
          <p:nvPr/>
        </p:nvSpPr>
        <p:spPr>
          <a:xfrm>
            <a:off x="6062305" y="1601391"/>
            <a:ext cx="7992189" cy="526494"/>
          </a:xfrm>
          <a:prstGeom prst="rect">
            <a:avLst/>
          </a:prstGeom>
          <a:noFill/>
          <a:ln/>
        </p:spPr>
        <p:txBody>
          <a:bodyPr wrap="square" lIns="0" tIns="0" rIns="0" bIns="0" rtlCol="0" anchor="t"/>
          <a:lstStyle/>
          <a:p>
            <a:pPr marL="0" indent="0">
              <a:lnSpc>
                <a:spcPts val="2050"/>
              </a:lnSpc>
              <a:buNone/>
            </a:pPr>
            <a:r>
              <a:rPr lang="en-US" sz="1250" dirty="0">
                <a:solidFill>
                  <a:srgbClr val="15213F"/>
                </a:solidFill>
                <a:latin typeface="Roboto" pitchFamily="34" charset="0"/>
                <a:ea typeface="Roboto" pitchFamily="34" charset="-122"/>
                <a:cs typeface="Roboto" pitchFamily="34" charset="-120"/>
              </a:rPr>
              <a:t>A teoria dos conjuntos fornece um sistema formal para descrever e analisar coleções de objetos, fornecendo as ferramentas matemáticas para lidar com conjuntos e suas relações.</a:t>
            </a:r>
            <a:endParaRPr lang="en-US" sz="1250" dirty="0"/>
          </a:p>
        </p:txBody>
      </p:sp>
      <p:sp>
        <p:nvSpPr>
          <p:cNvPr id="5" name="Shape 2"/>
          <p:cNvSpPr/>
          <p:nvPr/>
        </p:nvSpPr>
        <p:spPr>
          <a:xfrm>
            <a:off x="6062305" y="2312908"/>
            <a:ext cx="7992189" cy="1211461"/>
          </a:xfrm>
          <a:prstGeom prst="roundRect">
            <a:avLst>
              <a:gd name="adj" fmla="val 2038"/>
            </a:avLst>
          </a:prstGeom>
          <a:solidFill>
            <a:srgbClr val="E9ECF2"/>
          </a:solidFill>
          <a:ln/>
        </p:spPr>
      </p:sp>
      <p:sp>
        <p:nvSpPr>
          <p:cNvPr id="6" name="Text 3"/>
          <p:cNvSpPr/>
          <p:nvPr/>
        </p:nvSpPr>
        <p:spPr>
          <a:xfrm>
            <a:off x="6226850" y="2477453"/>
            <a:ext cx="2219563" cy="257175"/>
          </a:xfrm>
          <a:prstGeom prst="rect">
            <a:avLst/>
          </a:prstGeom>
          <a:noFill/>
          <a:ln/>
        </p:spPr>
        <p:txBody>
          <a:bodyPr wrap="none" lIns="0" tIns="0" rIns="0" bIns="0" rtlCol="0" anchor="t"/>
          <a:lstStyle/>
          <a:p>
            <a:pPr marL="0" indent="0">
              <a:lnSpc>
                <a:spcPts val="2000"/>
              </a:lnSpc>
              <a:buNone/>
            </a:pPr>
            <a:r>
              <a:rPr lang="en-US" sz="1600" dirty="0">
                <a:solidFill>
                  <a:srgbClr val="15213F"/>
                </a:solidFill>
                <a:latin typeface="Roboto Slab" pitchFamily="34" charset="0"/>
                <a:ea typeface="Roboto Slab" pitchFamily="34" charset="-122"/>
                <a:cs typeface="Roboto Slab" pitchFamily="34" charset="-120"/>
              </a:rPr>
              <a:t>Definição de Conjuntos</a:t>
            </a:r>
            <a:endParaRPr lang="en-US" sz="1600" dirty="0"/>
          </a:p>
        </p:txBody>
      </p:sp>
      <p:sp>
        <p:nvSpPr>
          <p:cNvPr id="7" name="Text 4"/>
          <p:cNvSpPr/>
          <p:nvPr/>
        </p:nvSpPr>
        <p:spPr>
          <a:xfrm>
            <a:off x="6226850" y="2833330"/>
            <a:ext cx="7663101" cy="526494"/>
          </a:xfrm>
          <a:prstGeom prst="rect">
            <a:avLst/>
          </a:prstGeom>
          <a:noFill/>
          <a:ln/>
        </p:spPr>
        <p:txBody>
          <a:bodyPr wrap="square" lIns="0" tIns="0" rIns="0" bIns="0" rtlCol="0" anchor="t"/>
          <a:lstStyle/>
          <a:p>
            <a:pPr marL="0" indent="0">
              <a:lnSpc>
                <a:spcPts val="2050"/>
              </a:lnSpc>
              <a:buNone/>
            </a:pPr>
            <a:r>
              <a:rPr lang="en-US" sz="1250" dirty="0">
                <a:solidFill>
                  <a:srgbClr val="15213F"/>
                </a:solidFill>
                <a:latin typeface="Roboto" pitchFamily="34" charset="0"/>
                <a:ea typeface="Roboto" pitchFamily="34" charset="-122"/>
                <a:cs typeface="Roboto" pitchFamily="34" charset="-120"/>
              </a:rPr>
              <a:t>Um conjunto é uma coleção bem definida de objetos distintos, chamados elementos. Conjuntos podem ser finitos ou infinitos, e são geralmente representados por letras maiúsculas.</a:t>
            </a:r>
            <a:endParaRPr lang="en-US" sz="1250" dirty="0"/>
          </a:p>
        </p:txBody>
      </p:sp>
      <p:sp>
        <p:nvSpPr>
          <p:cNvPr id="8" name="Shape 5"/>
          <p:cNvSpPr/>
          <p:nvPr/>
        </p:nvSpPr>
        <p:spPr>
          <a:xfrm>
            <a:off x="6062305" y="3688913"/>
            <a:ext cx="7992189" cy="1211461"/>
          </a:xfrm>
          <a:prstGeom prst="roundRect">
            <a:avLst>
              <a:gd name="adj" fmla="val 2038"/>
            </a:avLst>
          </a:prstGeom>
          <a:solidFill>
            <a:srgbClr val="E9ECF2"/>
          </a:solidFill>
          <a:ln/>
        </p:spPr>
      </p:sp>
      <p:sp>
        <p:nvSpPr>
          <p:cNvPr id="9" name="Text 6"/>
          <p:cNvSpPr/>
          <p:nvPr/>
        </p:nvSpPr>
        <p:spPr>
          <a:xfrm>
            <a:off x="6226850" y="3853458"/>
            <a:ext cx="2098119" cy="257175"/>
          </a:xfrm>
          <a:prstGeom prst="rect">
            <a:avLst/>
          </a:prstGeom>
          <a:noFill/>
          <a:ln/>
        </p:spPr>
        <p:txBody>
          <a:bodyPr wrap="none" lIns="0" tIns="0" rIns="0" bIns="0" rtlCol="0" anchor="t"/>
          <a:lstStyle/>
          <a:p>
            <a:pPr marL="0" indent="0">
              <a:lnSpc>
                <a:spcPts val="2000"/>
              </a:lnSpc>
              <a:buNone/>
            </a:pPr>
            <a:r>
              <a:rPr lang="en-US" sz="1600" dirty="0">
                <a:solidFill>
                  <a:srgbClr val="15213F"/>
                </a:solidFill>
                <a:latin typeface="Roboto Slab" pitchFamily="34" charset="0"/>
                <a:ea typeface="Roboto Slab" pitchFamily="34" charset="-122"/>
                <a:cs typeface="Roboto Slab" pitchFamily="34" charset="-120"/>
              </a:rPr>
              <a:t>Notação de Conjuntos</a:t>
            </a:r>
            <a:endParaRPr lang="en-US" sz="1600" dirty="0"/>
          </a:p>
        </p:txBody>
      </p:sp>
      <p:sp>
        <p:nvSpPr>
          <p:cNvPr id="10" name="Text 7"/>
          <p:cNvSpPr/>
          <p:nvPr/>
        </p:nvSpPr>
        <p:spPr>
          <a:xfrm>
            <a:off x="6226850" y="4209336"/>
            <a:ext cx="7663101" cy="526494"/>
          </a:xfrm>
          <a:prstGeom prst="rect">
            <a:avLst/>
          </a:prstGeom>
          <a:noFill/>
          <a:ln/>
        </p:spPr>
        <p:txBody>
          <a:bodyPr wrap="square" lIns="0" tIns="0" rIns="0" bIns="0" rtlCol="0" anchor="t"/>
          <a:lstStyle/>
          <a:p>
            <a:pPr marL="0" indent="0">
              <a:lnSpc>
                <a:spcPts val="2050"/>
              </a:lnSpc>
              <a:buNone/>
            </a:pPr>
            <a:r>
              <a:rPr lang="en-US" sz="1250" dirty="0">
                <a:solidFill>
                  <a:srgbClr val="15213F"/>
                </a:solidFill>
                <a:latin typeface="Roboto" pitchFamily="34" charset="0"/>
                <a:ea typeface="Roboto" pitchFamily="34" charset="-122"/>
                <a:cs typeface="Roboto" pitchFamily="34" charset="-120"/>
              </a:rPr>
              <a:t>A notação de conjuntos usa chaves {} para listar os elementos ou uma descrição que define os elementos do conjunto.</a:t>
            </a:r>
            <a:endParaRPr lang="en-US" sz="1250" dirty="0"/>
          </a:p>
        </p:txBody>
      </p:sp>
      <p:sp>
        <p:nvSpPr>
          <p:cNvPr id="11" name="Shape 8"/>
          <p:cNvSpPr/>
          <p:nvPr/>
        </p:nvSpPr>
        <p:spPr>
          <a:xfrm>
            <a:off x="6062305" y="5064919"/>
            <a:ext cx="7992189" cy="1211461"/>
          </a:xfrm>
          <a:prstGeom prst="roundRect">
            <a:avLst>
              <a:gd name="adj" fmla="val 2038"/>
            </a:avLst>
          </a:prstGeom>
          <a:solidFill>
            <a:srgbClr val="E9ECF2"/>
          </a:solidFill>
          <a:ln/>
        </p:spPr>
      </p:sp>
      <p:sp>
        <p:nvSpPr>
          <p:cNvPr id="12" name="Text 9"/>
          <p:cNvSpPr/>
          <p:nvPr/>
        </p:nvSpPr>
        <p:spPr>
          <a:xfrm>
            <a:off x="6226850" y="5229463"/>
            <a:ext cx="2056924" cy="257175"/>
          </a:xfrm>
          <a:prstGeom prst="rect">
            <a:avLst/>
          </a:prstGeom>
          <a:noFill/>
          <a:ln/>
        </p:spPr>
        <p:txBody>
          <a:bodyPr wrap="none" lIns="0" tIns="0" rIns="0" bIns="0" rtlCol="0" anchor="t"/>
          <a:lstStyle/>
          <a:p>
            <a:pPr marL="0" indent="0">
              <a:lnSpc>
                <a:spcPts val="2000"/>
              </a:lnSpc>
              <a:buNone/>
            </a:pPr>
            <a:r>
              <a:rPr lang="en-US" sz="1600" dirty="0">
                <a:solidFill>
                  <a:srgbClr val="15213F"/>
                </a:solidFill>
                <a:latin typeface="Roboto Slab" pitchFamily="34" charset="0"/>
                <a:ea typeface="Roboto Slab" pitchFamily="34" charset="-122"/>
                <a:cs typeface="Roboto Slab" pitchFamily="34" charset="-120"/>
              </a:rPr>
              <a:t>Pertinência</a:t>
            </a:r>
            <a:endParaRPr lang="en-US" sz="1600" dirty="0"/>
          </a:p>
        </p:txBody>
      </p:sp>
      <p:sp>
        <p:nvSpPr>
          <p:cNvPr id="13" name="Text 10"/>
          <p:cNvSpPr/>
          <p:nvPr/>
        </p:nvSpPr>
        <p:spPr>
          <a:xfrm>
            <a:off x="6226850" y="5585341"/>
            <a:ext cx="7663101" cy="526494"/>
          </a:xfrm>
          <a:prstGeom prst="rect">
            <a:avLst/>
          </a:prstGeom>
          <a:noFill/>
          <a:ln/>
        </p:spPr>
        <p:txBody>
          <a:bodyPr wrap="square" lIns="0" tIns="0" rIns="0" bIns="0" rtlCol="0" anchor="t"/>
          <a:lstStyle/>
          <a:p>
            <a:pPr marL="0" indent="0">
              <a:lnSpc>
                <a:spcPts val="2050"/>
              </a:lnSpc>
              <a:buNone/>
            </a:pPr>
            <a:r>
              <a:rPr lang="en-US" sz="1250" dirty="0">
                <a:solidFill>
                  <a:srgbClr val="15213F"/>
                </a:solidFill>
                <a:latin typeface="Roboto" pitchFamily="34" charset="0"/>
                <a:ea typeface="Roboto" pitchFamily="34" charset="-122"/>
                <a:cs typeface="Roboto" pitchFamily="34" charset="-120"/>
              </a:rPr>
              <a:t>O símbolo "∈" indica que um elemento pertence a um conjunto, enquanto "∉" indica que um elemento não pertence a um conjunto.</a:t>
            </a:r>
            <a:endParaRPr lang="en-US" sz="1250" dirty="0"/>
          </a:p>
        </p:txBody>
      </p:sp>
      <p:sp>
        <p:nvSpPr>
          <p:cNvPr id="14" name="Shape 11"/>
          <p:cNvSpPr/>
          <p:nvPr/>
        </p:nvSpPr>
        <p:spPr>
          <a:xfrm>
            <a:off x="6062305" y="6440924"/>
            <a:ext cx="7992189" cy="948214"/>
          </a:xfrm>
          <a:prstGeom prst="roundRect">
            <a:avLst>
              <a:gd name="adj" fmla="val 2603"/>
            </a:avLst>
          </a:prstGeom>
          <a:solidFill>
            <a:srgbClr val="E9ECF2"/>
          </a:solidFill>
          <a:ln/>
        </p:spPr>
      </p:sp>
      <p:sp>
        <p:nvSpPr>
          <p:cNvPr id="15" name="Text 12"/>
          <p:cNvSpPr/>
          <p:nvPr/>
        </p:nvSpPr>
        <p:spPr>
          <a:xfrm>
            <a:off x="6226850" y="6605468"/>
            <a:ext cx="2056924" cy="257175"/>
          </a:xfrm>
          <a:prstGeom prst="rect">
            <a:avLst/>
          </a:prstGeom>
          <a:noFill/>
          <a:ln/>
        </p:spPr>
        <p:txBody>
          <a:bodyPr wrap="none" lIns="0" tIns="0" rIns="0" bIns="0" rtlCol="0" anchor="t"/>
          <a:lstStyle/>
          <a:p>
            <a:pPr marL="0" indent="0">
              <a:lnSpc>
                <a:spcPts val="2000"/>
              </a:lnSpc>
              <a:buNone/>
            </a:pPr>
            <a:r>
              <a:rPr lang="en-US" sz="1600" dirty="0">
                <a:solidFill>
                  <a:srgbClr val="15213F"/>
                </a:solidFill>
                <a:latin typeface="Roboto Slab" pitchFamily="34" charset="0"/>
                <a:ea typeface="Roboto Slab" pitchFamily="34" charset="-122"/>
                <a:cs typeface="Roboto Slab" pitchFamily="34" charset="-120"/>
              </a:rPr>
              <a:t>Conjunto Vazio</a:t>
            </a:r>
            <a:endParaRPr lang="en-US" sz="1600" dirty="0"/>
          </a:p>
        </p:txBody>
      </p:sp>
      <p:sp>
        <p:nvSpPr>
          <p:cNvPr id="16" name="Text 13"/>
          <p:cNvSpPr/>
          <p:nvPr/>
        </p:nvSpPr>
        <p:spPr>
          <a:xfrm>
            <a:off x="6226850" y="6961346"/>
            <a:ext cx="7663101" cy="263247"/>
          </a:xfrm>
          <a:prstGeom prst="rect">
            <a:avLst/>
          </a:prstGeom>
          <a:noFill/>
          <a:ln/>
        </p:spPr>
        <p:txBody>
          <a:bodyPr wrap="none" lIns="0" tIns="0" rIns="0" bIns="0" rtlCol="0" anchor="t"/>
          <a:lstStyle/>
          <a:p>
            <a:pPr marL="0" indent="0">
              <a:lnSpc>
                <a:spcPts val="2050"/>
              </a:lnSpc>
              <a:buNone/>
            </a:pPr>
            <a:r>
              <a:rPr lang="en-US" sz="1250" dirty="0">
                <a:solidFill>
                  <a:srgbClr val="15213F"/>
                </a:solidFill>
                <a:latin typeface="Roboto" pitchFamily="34" charset="0"/>
                <a:ea typeface="Roboto" pitchFamily="34" charset="-122"/>
                <a:cs typeface="Roboto" pitchFamily="34" charset="-120"/>
              </a:rPr>
              <a:t>O conjunto vazio, denotado por "∅" ou "{} ", é um conjunto que não possui elementos.</a:t>
            </a:r>
            <a:endParaRPr lang="en-US" sz="1250" dirty="0"/>
          </a:p>
        </p:txBody>
      </p:sp>
      <p:pic>
        <p:nvPicPr>
          <p:cNvPr id="17" name="Imagem 16">
            <a:extLst>
              <a:ext uri="{FF2B5EF4-FFF2-40B4-BE49-F238E27FC236}">
                <a16:creationId xmlns="" xmlns:a16="http://schemas.microsoft.com/office/drawing/2014/main" id="{F905FCAC-04BA-49D9-93F8-3C3A080AE370}"/>
              </a:ext>
            </a:extLst>
          </p:cNvPr>
          <p:cNvPicPr>
            <a:picLocks noChangeAspect="1"/>
          </p:cNvPicPr>
          <p:nvPr/>
        </p:nvPicPr>
        <p:blipFill>
          <a:blip r:embed="rId3"/>
          <a:stretch>
            <a:fillRect/>
          </a:stretch>
        </p:blipFill>
        <p:spPr>
          <a:xfrm>
            <a:off x="-28339" y="-954594"/>
            <a:ext cx="4559997" cy="3496827"/>
          </a:xfrm>
          <a:prstGeom prst="rect">
            <a:avLst/>
          </a:prstGeom>
        </p:spPr>
      </p:pic>
      <p:pic>
        <p:nvPicPr>
          <p:cNvPr id="18" name="Imagem 17">
            <a:extLst>
              <a:ext uri="{FF2B5EF4-FFF2-40B4-BE49-F238E27FC236}">
                <a16:creationId xmlns="" xmlns:a16="http://schemas.microsoft.com/office/drawing/2014/main" id="{2CDC01A2-2554-4032-91AA-1E11066EF76F}"/>
              </a:ext>
            </a:extLst>
          </p:cNvPr>
          <p:cNvPicPr>
            <a:picLocks noChangeAspect="1"/>
          </p:cNvPicPr>
          <p:nvPr/>
        </p:nvPicPr>
        <p:blipFill>
          <a:blip r:embed="rId4"/>
          <a:stretch>
            <a:fillRect/>
          </a:stretch>
        </p:blipFill>
        <p:spPr>
          <a:xfrm>
            <a:off x="-1" y="2536388"/>
            <a:ext cx="4531659" cy="3150979"/>
          </a:xfrm>
          <a:prstGeom prst="rect">
            <a:avLst/>
          </a:prstGeom>
        </p:spPr>
      </p:pic>
      <p:pic>
        <p:nvPicPr>
          <p:cNvPr id="19" name="Imagem 18">
            <a:extLst>
              <a:ext uri="{FF2B5EF4-FFF2-40B4-BE49-F238E27FC236}">
                <a16:creationId xmlns="" xmlns:a16="http://schemas.microsoft.com/office/drawing/2014/main" id="{630E377F-C0C8-4E71-83D8-37CA652766FF}"/>
              </a:ext>
            </a:extLst>
          </p:cNvPr>
          <p:cNvPicPr>
            <a:picLocks noChangeAspect="1"/>
          </p:cNvPicPr>
          <p:nvPr/>
        </p:nvPicPr>
        <p:blipFill>
          <a:blip r:embed="rId5"/>
          <a:stretch>
            <a:fillRect/>
          </a:stretch>
        </p:blipFill>
        <p:spPr>
          <a:xfrm>
            <a:off x="0" y="5693212"/>
            <a:ext cx="4531658" cy="2536388"/>
          </a:xfrm>
          <a:prstGeom prst="rect">
            <a:avLst/>
          </a:prstGeom>
        </p:spPr>
      </p:pic>
      <p:pic>
        <p:nvPicPr>
          <p:cNvPr id="20" name="Imagem 19" descr="Captura de tela 2024-09-16 153354.png"/>
          <p:cNvPicPr>
            <a:picLocks noChangeAspect="1"/>
          </p:cNvPicPr>
          <p:nvPr/>
        </p:nvPicPr>
        <p:blipFill>
          <a:blip r:embed="rId6"/>
          <a:stretch>
            <a:fillRect/>
          </a:stretch>
        </p:blipFill>
        <p:spPr>
          <a:xfrm>
            <a:off x="12532659" y="7638455"/>
            <a:ext cx="2097741" cy="543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101209"/>
            <a:ext cx="10353913" cy="771525"/>
          </a:xfrm>
          <a:prstGeom prst="rect">
            <a:avLst/>
          </a:prstGeom>
          <a:noFill/>
          <a:ln/>
        </p:spPr>
        <p:txBody>
          <a:bodyPr wrap="none" lIns="0" tIns="0" rIns="0" bIns="0" rtlCol="0" anchor="t"/>
          <a:lstStyle/>
          <a:p>
            <a:pPr marL="0" indent="0">
              <a:lnSpc>
                <a:spcPts val="6050"/>
              </a:lnSpc>
              <a:buNone/>
            </a:pPr>
            <a:r>
              <a:rPr lang="en-US" sz="4850" dirty="0">
                <a:solidFill>
                  <a:srgbClr val="3257B8"/>
                </a:solidFill>
                <a:latin typeface="Roboto Slab" pitchFamily="34" charset="0"/>
                <a:ea typeface="Roboto Slab" pitchFamily="34" charset="-122"/>
                <a:cs typeface="Roboto Slab" pitchFamily="34" charset="-120"/>
              </a:rPr>
              <a:t>Subconjuntos e Conjunto das Partes</a:t>
            </a:r>
            <a:endParaRPr lang="en-US" sz="4850" dirty="0"/>
          </a:p>
        </p:txBody>
      </p:sp>
      <p:sp>
        <p:nvSpPr>
          <p:cNvPr id="3" name="Text 1"/>
          <p:cNvSpPr/>
          <p:nvPr/>
        </p:nvSpPr>
        <p:spPr>
          <a:xfrm>
            <a:off x="864037" y="2366486"/>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15213F"/>
                </a:solidFill>
                <a:latin typeface="Roboto" pitchFamily="34" charset="0"/>
                <a:ea typeface="Roboto" pitchFamily="34" charset="-122"/>
                <a:cs typeface="Roboto" pitchFamily="34" charset="-120"/>
              </a:rPr>
              <a:t>Um subconjunto é um conjunto que contém apenas elementos que também estão presentes em outro conjunto. O conjunto das partes é o conjunto de todos os subconjuntos possíveis de um conjunto.</a:t>
            </a:r>
            <a:endParaRPr lang="en-US" sz="1900" dirty="0"/>
          </a:p>
        </p:txBody>
      </p:sp>
      <p:sp>
        <p:nvSpPr>
          <p:cNvPr id="4" name="Text 2"/>
          <p:cNvSpPr/>
          <p:nvPr/>
        </p:nvSpPr>
        <p:spPr>
          <a:xfrm>
            <a:off x="864037" y="3681055"/>
            <a:ext cx="3086100" cy="385763"/>
          </a:xfrm>
          <a:prstGeom prst="rect">
            <a:avLst/>
          </a:prstGeom>
          <a:noFill/>
          <a:ln/>
        </p:spPr>
        <p:txBody>
          <a:bodyPr wrap="none" lIns="0" tIns="0" rIns="0" bIns="0" rtlCol="0" anchor="t"/>
          <a:lstStyle/>
          <a:p>
            <a:pPr marL="0" indent="0">
              <a:lnSpc>
                <a:spcPts val="3000"/>
              </a:lnSpc>
              <a:buNone/>
            </a:pPr>
            <a:r>
              <a:rPr lang="en-US" sz="2400" dirty="0">
                <a:solidFill>
                  <a:srgbClr val="3257B8"/>
                </a:solidFill>
                <a:latin typeface="Roboto Slab" pitchFamily="34" charset="0"/>
                <a:ea typeface="Roboto Slab" pitchFamily="34" charset="-122"/>
                <a:cs typeface="Roboto Slab" pitchFamily="34" charset="-120"/>
              </a:rPr>
              <a:t>Subconjuntos</a:t>
            </a:r>
            <a:endParaRPr lang="en-US" sz="2400" dirty="0"/>
          </a:p>
        </p:txBody>
      </p:sp>
      <p:sp>
        <p:nvSpPr>
          <p:cNvPr id="5" name="Text 3"/>
          <p:cNvSpPr/>
          <p:nvPr/>
        </p:nvSpPr>
        <p:spPr>
          <a:xfrm>
            <a:off x="864037" y="4313634"/>
            <a:ext cx="6150054" cy="1580198"/>
          </a:xfrm>
          <a:prstGeom prst="rect">
            <a:avLst/>
          </a:prstGeom>
          <a:noFill/>
          <a:ln/>
        </p:spPr>
        <p:txBody>
          <a:bodyPr wrap="square" lIns="0" tIns="0" rIns="0" bIns="0" rtlCol="0" anchor="t"/>
          <a:lstStyle/>
          <a:p>
            <a:pPr marL="0" indent="0">
              <a:lnSpc>
                <a:spcPts val="3100"/>
              </a:lnSpc>
              <a:buNone/>
            </a:pPr>
            <a:r>
              <a:rPr lang="en-US" sz="1900" dirty="0">
                <a:solidFill>
                  <a:srgbClr val="15213F"/>
                </a:solidFill>
                <a:latin typeface="Roboto" pitchFamily="34" charset="0"/>
                <a:ea typeface="Roboto" pitchFamily="34" charset="-122"/>
                <a:cs typeface="Roboto" pitchFamily="34" charset="-120"/>
              </a:rPr>
              <a:t>Se todos os elementos de um conjunto A também estão em um conjunto B, então A é um subconjunto de B, denotado por A ⊆ B. Um subconjunto próprio (A ⊂ B) exclui a possibilidade de A ser igual a B.</a:t>
            </a:r>
            <a:endParaRPr lang="en-US" sz="1900" dirty="0"/>
          </a:p>
        </p:txBody>
      </p:sp>
      <p:sp>
        <p:nvSpPr>
          <p:cNvPr id="6" name="Text 4"/>
          <p:cNvSpPr/>
          <p:nvPr/>
        </p:nvSpPr>
        <p:spPr>
          <a:xfrm>
            <a:off x="7623929" y="3681055"/>
            <a:ext cx="3086100" cy="385763"/>
          </a:xfrm>
          <a:prstGeom prst="rect">
            <a:avLst/>
          </a:prstGeom>
          <a:noFill/>
          <a:ln/>
        </p:spPr>
        <p:txBody>
          <a:bodyPr wrap="none" lIns="0" tIns="0" rIns="0" bIns="0" rtlCol="0" anchor="t"/>
          <a:lstStyle/>
          <a:p>
            <a:pPr marL="0" indent="0">
              <a:lnSpc>
                <a:spcPts val="3000"/>
              </a:lnSpc>
              <a:buNone/>
            </a:pPr>
            <a:r>
              <a:rPr lang="en-US" sz="2400" dirty="0">
                <a:solidFill>
                  <a:srgbClr val="3257B8"/>
                </a:solidFill>
                <a:latin typeface="Roboto Slab" pitchFamily="34" charset="0"/>
                <a:ea typeface="Roboto Slab" pitchFamily="34" charset="-122"/>
                <a:cs typeface="Roboto Slab" pitchFamily="34" charset="-120"/>
              </a:rPr>
              <a:t>Conjunto das Partes</a:t>
            </a:r>
            <a:endParaRPr lang="en-US" sz="2400" dirty="0"/>
          </a:p>
        </p:txBody>
      </p:sp>
      <p:sp>
        <p:nvSpPr>
          <p:cNvPr id="7" name="Text 5"/>
          <p:cNvSpPr/>
          <p:nvPr/>
        </p:nvSpPr>
        <p:spPr>
          <a:xfrm>
            <a:off x="7623929" y="4313634"/>
            <a:ext cx="6150054" cy="1580198"/>
          </a:xfrm>
          <a:prstGeom prst="rect">
            <a:avLst/>
          </a:prstGeom>
          <a:noFill/>
          <a:ln/>
        </p:spPr>
        <p:txBody>
          <a:bodyPr wrap="square" lIns="0" tIns="0" rIns="0" bIns="0" rtlCol="0" anchor="t"/>
          <a:lstStyle/>
          <a:p>
            <a:pPr marL="0" indent="0">
              <a:lnSpc>
                <a:spcPts val="3100"/>
              </a:lnSpc>
              <a:buNone/>
            </a:pPr>
            <a:r>
              <a:rPr lang="en-US" sz="1900" dirty="0">
                <a:solidFill>
                  <a:srgbClr val="15213F"/>
                </a:solidFill>
                <a:latin typeface="Roboto" pitchFamily="34" charset="0"/>
                <a:ea typeface="Roboto" pitchFamily="34" charset="-122"/>
                <a:cs typeface="Roboto" pitchFamily="34" charset="-120"/>
              </a:rPr>
              <a:t>O conjunto das partes de um conjunto A, denotado por P(A), é o conjunto que contém todos os subconjuntos possíveis de A, incluindo o conjunto vazio e o próprio conjunto A.</a:t>
            </a:r>
            <a:endParaRPr lang="en-US" sz="1900" dirty="0"/>
          </a:p>
        </p:txBody>
      </p:sp>
      <p:sp>
        <p:nvSpPr>
          <p:cNvPr id="8" name="Text 6"/>
          <p:cNvSpPr/>
          <p:nvPr/>
        </p:nvSpPr>
        <p:spPr>
          <a:xfrm>
            <a:off x="7623929" y="6116003"/>
            <a:ext cx="6150054" cy="790099"/>
          </a:xfrm>
          <a:prstGeom prst="rect">
            <a:avLst/>
          </a:prstGeom>
          <a:noFill/>
          <a:ln/>
        </p:spPr>
        <p:txBody>
          <a:bodyPr wrap="square" lIns="0" tIns="0" rIns="0" bIns="0" rtlCol="0" anchor="t"/>
          <a:lstStyle/>
          <a:p>
            <a:pPr marL="0" indent="0">
              <a:lnSpc>
                <a:spcPts val="3100"/>
              </a:lnSpc>
              <a:buNone/>
            </a:pPr>
            <a:r>
              <a:rPr lang="en-US" sz="1900" dirty="0">
                <a:solidFill>
                  <a:srgbClr val="15213F"/>
                </a:solidFill>
                <a:latin typeface="Roboto" pitchFamily="34" charset="0"/>
                <a:ea typeface="Roboto" pitchFamily="34" charset="-122"/>
                <a:cs typeface="Roboto" pitchFamily="34" charset="-120"/>
              </a:rPr>
              <a:t>A cardinalidade do conjunto das partes de um conjunto A é 2 elevado à potência da cardinalidade de A.</a:t>
            </a:r>
            <a:endParaRPr lang="en-US" sz="1900" dirty="0"/>
          </a:p>
        </p:txBody>
      </p:sp>
      <p:pic>
        <p:nvPicPr>
          <p:cNvPr id="9" name="Imagem 8" descr="Captura de tela 2024-09-16 153354.png"/>
          <p:cNvPicPr>
            <a:picLocks noChangeAspect="1"/>
          </p:cNvPicPr>
          <p:nvPr/>
        </p:nvPicPr>
        <p:blipFill>
          <a:blip r:embed="rId3"/>
          <a:stretch>
            <a:fillRect/>
          </a:stretch>
        </p:blipFill>
        <p:spPr>
          <a:xfrm>
            <a:off x="12532659" y="7638455"/>
            <a:ext cx="2097741" cy="5430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126837" y="651867"/>
            <a:ext cx="5295900" cy="571857"/>
          </a:xfrm>
          <a:prstGeom prst="rect">
            <a:avLst/>
          </a:prstGeom>
          <a:noFill/>
          <a:ln/>
        </p:spPr>
        <p:txBody>
          <a:bodyPr wrap="none" lIns="0" tIns="0" rIns="0" bIns="0" rtlCol="0" anchor="t"/>
          <a:lstStyle/>
          <a:p>
            <a:pPr marL="0" indent="0">
              <a:lnSpc>
                <a:spcPts val="4500"/>
              </a:lnSpc>
              <a:buNone/>
            </a:pPr>
            <a:r>
              <a:rPr lang="en-US" sz="3600" dirty="0">
                <a:solidFill>
                  <a:srgbClr val="3257B8"/>
                </a:solidFill>
                <a:latin typeface="Roboto Slab" pitchFamily="34" charset="0"/>
                <a:ea typeface="Roboto Slab" pitchFamily="34" charset="-122"/>
                <a:cs typeface="Roboto Slab" pitchFamily="34" charset="-120"/>
              </a:rPr>
              <a:t>Operações em Conjuntos</a:t>
            </a:r>
            <a:endParaRPr lang="en-US" sz="3600" dirty="0"/>
          </a:p>
        </p:txBody>
      </p:sp>
      <p:sp>
        <p:nvSpPr>
          <p:cNvPr id="4" name="Text 1"/>
          <p:cNvSpPr/>
          <p:nvPr/>
        </p:nvSpPr>
        <p:spPr>
          <a:xfrm>
            <a:off x="6126837" y="1498163"/>
            <a:ext cx="7863126" cy="585549"/>
          </a:xfrm>
          <a:prstGeom prst="rect">
            <a:avLst/>
          </a:prstGeom>
          <a:noFill/>
          <a:ln/>
        </p:spPr>
        <p:txBody>
          <a:bodyPr wrap="squar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A teoria dos conjuntos define operações que permitem combinar e manipular conjuntos, facilitando a análise e a resolução de problemas relacionados a conjuntos.</a:t>
            </a:r>
            <a:endParaRPr lang="en-US" sz="1400" dirty="0"/>
          </a:p>
        </p:txBody>
      </p:sp>
      <p:sp>
        <p:nvSpPr>
          <p:cNvPr id="5" name="Shape 2"/>
          <p:cNvSpPr/>
          <p:nvPr/>
        </p:nvSpPr>
        <p:spPr>
          <a:xfrm>
            <a:off x="6126837" y="2289572"/>
            <a:ext cx="7863126" cy="5288042"/>
          </a:xfrm>
          <a:prstGeom prst="roundRect">
            <a:avLst>
              <a:gd name="adj" fmla="val 519"/>
            </a:avLst>
          </a:prstGeom>
          <a:noFill/>
          <a:ln w="7620">
            <a:solidFill>
              <a:srgbClr val="000000">
                <a:alpha val="8000"/>
              </a:srgbClr>
            </a:solidFill>
            <a:prstDash val="solid"/>
          </a:ln>
        </p:spPr>
      </p:sp>
      <p:sp>
        <p:nvSpPr>
          <p:cNvPr id="6" name="Shape 3"/>
          <p:cNvSpPr/>
          <p:nvPr/>
        </p:nvSpPr>
        <p:spPr>
          <a:xfrm>
            <a:off x="6134457" y="2297192"/>
            <a:ext cx="7847052" cy="527566"/>
          </a:xfrm>
          <a:prstGeom prst="rect">
            <a:avLst/>
          </a:prstGeom>
          <a:solidFill>
            <a:srgbClr val="FFFFFF">
              <a:alpha val="4000"/>
            </a:srgbClr>
          </a:solidFill>
          <a:ln/>
        </p:spPr>
      </p:sp>
      <p:sp>
        <p:nvSpPr>
          <p:cNvPr id="7" name="Text 4"/>
          <p:cNvSpPr/>
          <p:nvPr/>
        </p:nvSpPr>
        <p:spPr>
          <a:xfrm>
            <a:off x="6318528" y="2414588"/>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Operação</a:t>
            </a:r>
            <a:endParaRPr lang="en-US" sz="1400" dirty="0"/>
          </a:p>
        </p:txBody>
      </p:sp>
      <p:sp>
        <p:nvSpPr>
          <p:cNvPr id="8" name="Text 5"/>
          <p:cNvSpPr/>
          <p:nvPr/>
        </p:nvSpPr>
        <p:spPr>
          <a:xfrm>
            <a:off x="8937665" y="2414588"/>
            <a:ext cx="224170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Descrição</a:t>
            </a:r>
            <a:endParaRPr lang="en-US" sz="1400" dirty="0"/>
          </a:p>
        </p:txBody>
      </p:sp>
      <p:sp>
        <p:nvSpPr>
          <p:cNvPr id="9" name="Text 6"/>
          <p:cNvSpPr/>
          <p:nvPr/>
        </p:nvSpPr>
        <p:spPr>
          <a:xfrm>
            <a:off x="11552992" y="2414588"/>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Símbolo</a:t>
            </a:r>
            <a:endParaRPr lang="en-US" sz="1400" dirty="0"/>
          </a:p>
        </p:txBody>
      </p:sp>
      <p:sp>
        <p:nvSpPr>
          <p:cNvPr id="10" name="Shape 7"/>
          <p:cNvSpPr/>
          <p:nvPr/>
        </p:nvSpPr>
        <p:spPr>
          <a:xfrm>
            <a:off x="6134457" y="2824758"/>
            <a:ext cx="7847052" cy="1113115"/>
          </a:xfrm>
          <a:prstGeom prst="rect">
            <a:avLst/>
          </a:prstGeom>
          <a:solidFill>
            <a:srgbClr val="000000">
              <a:alpha val="4000"/>
            </a:srgbClr>
          </a:solidFill>
          <a:ln/>
        </p:spPr>
      </p:sp>
      <p:sp>
        <p:nvSpPr>
          <p:cNvPr id="11" name="Text 8"/>
          <p:cNvSpPr/>
          <p:nvPr/>
        </p:nvSpPr>
        <p:spPr>
          <a:xfrm>
            <a:off x="6318528" y="2942153"/>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União</a:t>
            </a:r>
            <a:endParaRPr lang="en-US" sz="1400" dirty="0"/>
          </a:p>
        </p:txBody>
      </p:sp>
      <p:sp>
        <p:nvSpPr>
          <p:cNvPr id="12" name="Text 9"/>
          <p:cNvSpPr/>
          <p:nvPr/>
        </p:nvSpPr>
        <p:spPr>
          <a:xfrm>
            <a:off x="8937665" y="2942153"/>
            <a:ext cx="2241709" cy="878324"/>
          </a:xfrm>
          <a:prstGeom prst="rect">
            <a:avLst/>
          </a:prstGeom>
          <a:noFill/>
          <a:ln/>
        </p:spPr>
        <p:txBody>
          <a:bodyPr wrap="squar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Combina todos os elementos de dois conjuntos.</a:t>
            </a:r>
            <a:endParaRPr lang="en-US" sz="1400" dirty="0"/>
          </a:p>
        </p:txBody>
      </p:sp>
      <p:sp>
        <p:nvSpPr>
          <p:cNvPr id="13" name="Text 10"/>
          <p:cNvSpPr/>
          <p:nvPr/>
        </p:nvSpPr>
        <p:spPr>
          <a:xfrm>
            <a:off x="11552992" y="2942153"/>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a:t>
            </a:r>
            <a:endParaRPr lang="en-US" sz="1400" dirty="0"/>
          </a:p>
        </p:txBody>
      </p:sp>
      <p:sp>
        <p:nvSpPr>
          <p:cNvPr id="14" name="Shape 11"/>
          <p:cNvSpPr/>
          <p:nvPr/>
        </p:nvSpPr>
        <p:spPr>
          <a:xfrm>
            <a:off x="6134457" y="3937873"/>
            <a:ext cx="7847052" cy="1113115"/>
          </a:xfrm>
          <a:prstGeom prst="rect">
            <a:avLst/>
          </a:prstGeom>
          <a:solidFill>
            <a:srgbClr val="FFFFFF">
              <a:alpha val="4000"/>
            </a:srgbClr>
          </a:solidFill>
          <a:ln/>
        </p:spPr>
      </p:sp>
      <p:sp>
        <p:nvSpPr>
          <p:cNvPr id="15" name="Text 12"/>
          <p:cNvSpPr/>
          <p:nvPr/>
        </p:nvSpPr>
        <p:spPr>
          <a:xfrm>
            <a:off x="6318528" y="4055269"/>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Interseção</a:t>
            </a:r>
            <a:endParaRPr lang="en-US" sz="1400" dirty="0"/>
          </a:p>
        </p:txBody>
      </p:sp>
      <p:sp>
        <p:nvSpPr>
          <p:cNvPr id="16" name="Text 13"/>
          <p:cNvSpPr/>
          <p:nvPr/>
        </p:nvSpPr>
        <p:spPr>
          <a:xfrm>
            <a:off x="8937665" y="4055269"/>
            <a:ext cx="2241709" cy="878324"/>
          </a:xfrm>
          <a:prstGeom prst="rect">
            <a:avLst/>
          </a:prstGeom>
          <a:noFill/>
          <a:ln/>
        </p:spPr>
        <p:txBody>
          <a:bodyPr wrap="squar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Cria um conjunto com os elementos comuns a dois conjuntos.</a:t>
            </a:r>
            <a:endParaRPr lang="en-US" sz="1400" dirty="0"/>
          </a:p>
        </p:txBody>
      </p:sp>
      <p:sp>
        <p:nvSpPr>
          <p:cNvPr id="17" name="Text 14"/>
          <p:cNvSpPr/>
          <p:nvPr/>
        </p:nvSpPr>
        <p:spPr>
          <a:xfrm>
            <a:off x="11552992" y="4055269"/>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a:t>
            </a:r>
            <a:endParaRPr lang="en-US" sz="1400" dirty="0"/>
          </a:p>
        </p:txBody>
      </p:sp>
      <p:sp>
        <p:nvSpPr>
          <p:cNvPr id="18" name="Shape 15"/>
          <p:cNvSpPr/>
          <p:nvPr/>
        </p:nvSpPr>
        <p:spPr>
          <a:xfrm>
            <a:off x="6134457" y="5050988"/>
            <a:ext cx="7847052" cy="1405890"/>
          </a:xfrm>
          <a:prstGeom prst="rect">
            <a:avLst/>
          </a:prstGeom>
          <a:solidFill>
            <a:srgbClr val="000000">
              <a:alpha val="4000"/>
            </a:srgbClr>
          </a:solidFill>
          <a:ln/>
        </p:spPr>
      </p:sp>
      <p:sp>
        <p:nvSpPr>
          <p:cNvPr id="19" name="Text 16"/>
          <p:cNvSpPr/>
          <p:nvPr/>
        </p:nvSpPr>
        <p:spPr>
          <a:xfrm>
            <a:off x="6318528" y="5168384"/>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Diferença</a:t>
            </a:r>
            <a:endParaRPr lang="en-US" sz="1400" dirty="0"/>
          </a:p>
        </p:txBody>
      </p:sp>
      <p:sp>
        <p:nvSpPr>
          <p:cNvPr id="20" name="Text 17"/>
          <p:cNvSpPr/>
          <p:nvPr/>
        </p:nvSpPr>
        <p:spPr>
          <a:xfrm>
            <a:off x="8937665" y="5168384"/>
            <a:ext cx="2241709" cy="1171099"/>
          </a:xfrm>
          <a:prstGeom prst="rect">
            <a:avLst/>
          </a:prstGeom>
          <a:noFill/>
          <a:ln/>
        </p:spPr>
        <p:txBody>
          <a:bodyPr wrap="squar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Cria um conjunto com os elementos que estão em um conjunto, mas não em outro.</a:t>
            </a:r>
            <a:endParaRPr lang="en-US" sz="1400" dirty="0"/>
          </a:p>
        </p:txBody>
      </p:sp>
      <p:sp>
        <p:nvSpPr>
          <p:cNvPr id="21" name="Text 18"/>
          <p:cNvSpPr/>
          <p:nvPr/>
        </p:nvSpPr>
        <p:spPr>
          <a:xfrm>
            <a:off x="11552992" y="5168384"/>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a:t>
            </a:r>
            <a:endParaRPr lang="en-US" sz="1400" dirty="0"/>
          </a:p>
        </p:txBody>
      </p:sp>
      <p:sp>
        <p:nvSpPr>
          <p:cNvPr id="22" name="Shape 19"/>
          <p:cNvSpPr/>
          <p:nvPr/>
        </p:nvSpPr>
        <p:spPr>
          <a:xfrm>
            <a:off x="6134457" y="6456878"/>
            <a:ext cx="7847052" cy="1113115"/>
          </a:xfrm>
          <a:prstGeom prst="rect">
            <a:avLst/>
          </a:prstGeom>
          <a:solidFill>
            <a:srgbClr val="FFFFFF">
              <a:alpha val="4000"/>
            </a:srgbClr>
          </a:solidFill>
          <a:ln/>
        </p:spPr>
      </p:sp>
      <p:sp>
        <p:nvSpPr>
          <p:cNvPr id="23" name="Text 20"/>
          <p:cNvSpPr/>
          <p:nvPr/>
        </p:nvSpPr>
        <p:spPr>
          <a:xfrm>
            <a:off x="6318528" y="6574274"/>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Complemento</a:t>
            </a:r>
            <a:endParaRPr lang="en-US" sz="1400" dirty="0"/>
          </a:p>
        </p:txBody>
      </p:sp>
      <p:sp>
        <p:nvSpPr>
          <p:cNvPr id="24" name="Text 21"/>
          <p:cNvSpPr/>
          <p:nvPr/>
        </p:nvSpPr>
        <p:spPr>
          <a:xfrm>
            <a:off x="8937665" y="6574274"/>
            <a:ext cx="2241709" cy="878324"/>
          </a:xfrm>
          <a:prstGeom prst="rect">
            <a:avLst/>
          </a:prstGeom>
          <a:noFill/>
          <a:ln/>
        </p:spPr>
        <p:txBody>
          <a:bodyPr wrap="squar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Cria um conjunto com todos os elementos que não estão em um conjunto.</a:t>
            </a:r>
            <a:endParaRPr lang="en-US" sz="1400" dirty="0"/>
          </a:p>
        </p:txBody>
      </p:sp>
      <p:sp>
        <p:nvSpPr>
          <p:cNvPr id="25" name="Text 22"/>
          <p:cNvSpPr/>
          <p:nvPr/>
        </p:nvSpPr>
        <p:spPr>
          <a:xfrm>
            <a:off x="11552992" y="6574274"/>
            <a:ext cx="2245519" cy="292775"/>
          </a:xfrm>
          <a:prstGeom prst="rect">
            <a:avLst/>
          </a:prstGeom>
          <a:noFill/>
          <a:ln/>
        </p:spPr>
        <p:txBody>
          <a:bodyPr wrap="none" lIns="0" tIns="0" rIns="0" bIns="0" rtlCol="0" anchor="t"/>
          <a:lstStyle/>
          <a:p>
            <a:pPr marL="0" indent="0">
              <a:lnSpc>
                <a:spcPts val="2300"/>
              </a:lnSpc>
              <a:buNone/>
            </a:pPr>
            <a:r>
              <a:rPr lang="en-US" sz="1400" dirty="0">
                <a:solidFill>
                  <a:srgbClr val="15213F"/>
                </a:solidFill>
                <a:latin typeface="Roboto" pitchFamily="34" charset="0"/>
                <a:ea typeface="Roboto" pitchFamily="34" charset="-122"/>
                <a:cs typeface="Roboto" pitchFamily="34" charset="-120"/>
              </a:rPr>
              <a:t>¯</a:t>
            </a:r>
            <a:endParaRPr lang="en-US" sz="1400" dirty="0"/>
          </a:p>
        </p:txBody>
      </p:sp>
      <p:pic>
        <p:nvPicPr>
          <p:cNvPr id="26" name="Imagem 25">
            <a:extLst>
              <a:ext uri="{FF2B5EF4-FFF2-40B4-BE49-F238E27FC236}">
                <a16:creationId xmlns="" xmlns:a16="http://schemas.microsoft.com/office/drawing/2014/main" id="{84737057-27ED-4FEA-8B88-4172F7D6C872}"/>
              </a:ext>
            </a:extLst>
          </p:cNvPr>
          <p:cNvPicPr>
            <a:picLocks noChangeAspect="1"/>
          </p:cNvPicPr>
          <p:nvPr/>
        </p:nvPicPr>
        <p:blipFill>
          <a:blip r:embed="rId3"/>
          <a:stretch>
            <a:fillRect/>
          </a:stretch>
        </p:blipFill>
        <p:spPr>
          <a:xfrm>
            <a:off x="830104" y="60721"/>
            <a:ext cx="2803452" cy="2732963"/>
          </a:xfrm>
          <a:prstGeom prst="rect">
            <a:avLst/>
          </a:prstGeom>
        </p:spPr>
      </p:pic>
      <p:pic>
        <p:nvPicPr>
          <p:cNvPr id="27" name="Imagem 26">
            <a:extLst>
              <a:ext uri="{FF2B5EF4-FFF2-40B4-BE49-F238E27FC236}">
                <a16:creationId xmlns="" xmlns:a16="http://schemas.microsoft.com/office/drawing/2014/main" id="{5EAF214A-5558-4275-86FD-EB1CDFE12CF2}"/>
              </a:ext>
            </a:extLst>
          </p:cNvPr>
          <p:cNvPicPr>
            <a:picLocks noChangeAspect="1"/>
          </p:cNvPicPr>
          <p:nvPr/>
        </p:nvPicPr>
        <p:blipFill>
          <a:blip r:embed="rId4"/>
          <a:stretch>
            <a:fillRect/>
          </a:stretch>
        </p:blipFill>
        <p:spPr>
          <a:xfrm>
            <a:off x="821651" y="2876728"/>
            <a:ext cx="2811904" cy="2732962"/>
          </a:xfrm>
          <a:prstGeom prst="rect">
            <a:avLst/>
          </a:prstGeom>
        </p:spPr>
      </p:pic>
      <p:pic>
        <p:nvPicPr>
          <p:cNvPr id="28" name="Imagem 27">
            <a:extLst>
              <a:ext uri="{FF2B5EF4-FFF2-40B4-BE49-F238E27FC236}">
                <a16:creationId xmlns="" xmlns:a16="http://schemas.microsoft.com/office/drawing/2014/main" id="{2CDEFA90-CBE3-4DC0-B1C0-64C5427057E5}"/>
              </a:ext>
            </a:extLst>
          </p:cNvPr>
          <p:cNvPicPr>
            <a:picLocks noChangeAspect="1"/>
          </p:cNvPicPr>
          <p:nvPr/>
        </p:nvPicPr>
        <p:blipFill>
          <a:blip r:embed="rId5"/>
          <a:stretch>
            <a:fillRect/>
          </a:stretch>
        </p:blipFill>
        <p:spPr>
          <a:xfrm>
            <a:off x="830103" y="5692734"/>
            <a:ext cx="2803452" cy="2446897"/>
          </a:xfrm>
          <a:prstGeom prst="rect">
            <a:avLst/>
          </a:prstGeom>
        </p:spPr>
      </p:pic>
      <p:pic>
        <p:nvPicPr>
          <p:cNvPr id="29" name="Imagem 28" descr="Captura de tela 2024-09-16 153354.png"/>
          <p:cNvPicPr>
            <a:picLocks noChangeAspect="1"/>
          </p:cNvPicPr>
          <p:nvPr/>
        </p:nvPicPr>
        <p:blipFill>
          <a:blip r:embed="rId6"/>
          <a:stretch>
            <a:fillRect/>
          </a:stretch>
        </p:blipFill>
        <p:spPr>
          <a:xfrm>
            <a:off x="12532659" y="7638455"/>
            <a:ext cx="2097741" cy="543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3749336" y="977265"/>
            <a:ext cx="7318177" cy="582930"/>
          </a:xfrm>
          <a:prstGeom prst="rect">
            <a:avLst/>
          </a:prstGeom>
          <a:noFill/>
          <a:ln/>
        </p:spPr>
        <p:txBody>
          <a:bodyPr wrap="none" lIns="0" tIns="0" rIns="0" bIns="0" rtlCol="0" anchor="t"/>
          <a:lstStyle/>
          <a:p>
            <a:pPr marL="0" indent="0">
              <a:lnSpc>
                <a:spcPts val="4550"/>
              </a:lnSpc>
              <a:buNone/>
            </a:pPr>
            <a:r>
              <a:rPr lang="en-US" sz="3650" dirty="0">
                <a:solidFill>
                  <a:srgbClr val="3257B8"/>
                </a:solidFill>
                <a:latin typeface="Roboto Slab" pitchFamily="34" charset="0"/>
                <a:ea typeface="Roboto Slab" pitchFamily="34" charset="-122"/>
                <a:cs typeface="Roboto Slab" pitchFamily="34" charset="-120"/>
              </a:rPr>
              <a:t>Identidades Básicas de Conjuntos</a:t>
            </a:r>
            <a:endParaRPr lang="en-US" sz="3650" dirty="0"/>
          </a:p>
        </p:txBody>
      </p:sp>
      <p:sp>
        <p:nvSpPr>
          <p:cNvPr id="4" name="Text 1"/>
          <p:cNvSpPr/>
          <p:nvPr/>
        </p:nvSpPr>
        <p:spPr>
          <a:xfrm>
            <a:off x="652938" y="2459475"/>
            <a:ext cx="13324523" cy="596979"/>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As identidades básicas de conjuntos são equações que descrevem relações entre operações em conjuntos, facilitando a simplificação e a manipulação de expressões de conjuntos.</a:t>
            </a:r>
            <a:endParaRPr lang="en-US" sz="1450" dirty="0"/>
          </a:p>
        </p:txBody>
      </p:sp>
      <p:sp>
        <p:nvSpPr>
          <p:cNvPr id="5" name="Shape 2"/>
          <p:cNvSpPr/>
          <p:nvPr/>
        </p:nvSpPr>
        <p:spPr>
          <a:xfrm>
            <a:off x="652938" y="3476031"/>
            <a:ext cx="419695" cy="419695"/>
          </a:xfrm>
          <a:prstGeom prst="roundRect">
            <a:avLst>
              <a:gd name="adj" fmla="val 6668"/>
            </a:avLst>
          </a:prstGeom>
          <a:solidFill>
            <a:srgbClr val="E9ECF2"/>
          </a:solidFill>
          <a:ln/>
        </p:spPr>
      </p:sp>
      <p:sp>
        <p:nvSpPr>
          <p:cNvPr id="6" name="Text 3"/>
          <p:cNvSpPr/>
          <p:nvPr/>
        </p:nvSpPr>
        <p:spPr>
          <a:xfrm>
            <a:off x="805100" y="3545921"/>
            <a:ext cx="115372" cy="27979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1</a:t>
            </a:r>
            <a:endParaRPr lang="en-US" sz="2200" dirty="0"/>
          </a:p>
        </p:txBody>
      </p:sp>
      <p:sp>
        <p:nvSpPr>
          <p:cNvPr id="7" name="Text 4"/>
          <p:cNvSpPr/>
          <p:nvPr/>
        </p:nvSpPr>
        <p:spPr>
          <a:xfrm>
            <a:off x="1259085" y="3476031"/>
            <a:ext cx="2331958" cy="291465"/>
          </a:xfrm>
          <a:prstGeom prst="rect">
            <a:avLst/>
          </a:prstGeom>
          <a:noFill/>
          <a:ln/>
        </p:spPr>
        <p:txBody>
          <a:bodyPr wrap="none" lIns="0" tIns="0" rIns="0" bIns="0" rtlCol="0" anchor="t"/>
          <a:lstStyle/>
          <a:p>
            <a:pPr marL="0" indent="0">
              <a:lnSpc>
                <a:spcPts val="2250"/>
              </a:lnSpc>
              <a:buNone/>
            </a:pPr>
            <a:r>
              <a:rPr lang="en-US" sz="1800" dirty="0">
                <a:solidFill>
                  <a:srgbClr val="15213F"/>
                </a:solidFill>
                <a:latin typeface="Roboto Slab" pitchFamily="34" charset="0"/>
                <a:ea typeface="Roboto Slab" pitchFamily="34" charset="-122"/>
                <a:cs typeface="Roboto Slab" pitchFamily="34" charset="-120"/>
              </a:rPr>
              <a:t>Comutatividade</a:t>
            </a:r>
            <a:endParaRPr lang="en-US" sz="1800" dirty="0"/>
          </a:p>
        </p:txBody>
      </p:sp>
      <p:sp>
        <p:nvSpPr>
          <p:cNvPr id="8" name="Text 5"/>
          <p:cNvSpPr/>
          <p:nvPr/>
        </p:nvSpPr>
        <p:spPr>
          <a:xfrm>
            <a:off x="1259085" y="3879415"/>
            <a:ext cx="5962888" cy="596979"/>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A união e a interseção são comutativas, ou seja, a ordem dos conjuntos não altera o resultado.</a:t>
            </a:r>
            <a:endParaRPr lang="en-US" sz="1450" dirty="0"/>
          </a:p>
        </p:txBody>
      </p:sp>
      <p:sp>
        <p:nvSpPr>
          <p:cNvPr id="9" name="Shape 6"/>
          <p:cNvSpPr/>
          <p:nvPr/>
        </p:nvSpPr>
        <p:spPr>
          <a:xfrm>
            <a:off x="7408425" y="3476031"/>
            <a:ext cx="419695" cy="419695"/>
          </a:xfrm>
          <a:prstGeom prst="roundRect">
            <a:avLst>
              <a:gd name="adj" fmla="val 6668"/>
            </a:avLst>
          </a:prstGeom>
          <a:solidFill>
            <a:srgbClr val="E9ECF2"/>
          </a:solidFill>
          <a:ln/>
        </p:spPr>
      </p:sp>
      <p:sp>
        <p:nvSpPr>
          <p:cNvPr id="10" name="Text 7"/>
          <p:cNvSpPr/>
          <p:nvPr/>
        </p:nvSpPr>
        <p:spPr>
          <a:xfrm>
            <a:off x="7540941" y="3545921"/>
            <a:ext cx="154543" cy="27979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2</a:t>
            </a:r>
            <a:endParaRPr lang="en-US" sz="2200" dirty="0"/>
          </a:p>
        </p:txBody>
      </p:sp>
      <p:sp>
        <p:nvSpPr>
          <p:cNvPr id="11" name="Text 8"/>
          <p:cNvSpPr/>
          <p:nvPr/>
        </p:nvSpPr>
        <p:spPr>
          <a:xfrm>
            <a:off x="8014572" y="3476031"/>
            <a:ext cx="2331958" cy="291465"/>
          </a:xfrm>
          <a:prstGeom prst="rect">
            <a:avLst/>
          </a:prstGeom>
          <a:noFill/>
          <a:ln/>
        </p:spPr>
        <p:txBody>
          <a:bodyPr wrap="none" lIns="0" tIns="0" rIns="0" bIns="0" rtlCol="0" anchor="t"/>
          <a:lstStyle/>
          <a:p>
            <a:pPr marL="0" indent="0">
              <a:lnSpc>
                <a:spcPts val="2250"/>
              </a:lnSpc>
              <a:buNone/>
            </a:pPr>
            <a:r>
              <a:rPr lang="en-US" sz="1800" dirty="0">
                <a:solidFill>
                  <a:srgbClr val="15213F"/>
                </a:solidFill>
                <a:latin typeface="Roboto Slab" pitchFamily="34" charset="0"/>
                <a:ea typeface="Roboto Slab" pitchFamily="34" charset="-122"/>
                <a:cs typeface="Roboto Slab" pitchFamily="34" charset="-120"/>
              </a:rPr>
              <a:t>Associatividade</a:t>
            </a:r>
            <a:endParaRPr lang="en-US" sz="1800" dirty="0"/>
          </a:p>
        </p:txBody>
      </p:sp>
      <p:sp>
        <p:nvSpPr>
          <p:cNvPr id="12" name="Text 9"/>
          <p:cNvSpPr/>
          <p:nvPr/>
        </p:nvSpPr>
        <p:spPr>
          <a:xfrm>
            <a:off x="8014572" y="3879415"/>
            <a:ext cx="5962888" cy="895469"/>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A união e a interseção são associativas, ou seja, o resultado é o mesmo, independentemente da ordem em que as operações são realizadas.</a:t>
            </a:r>
            <a:endParaRPr lang="en-US" sz="1450" dirty="0"/>
          </a:p>
        </p:txBody>
      </p:sp>
      <p:sp>
        <p:nvSpPr>
          <p:cNvPr id="13" name="Shape 10"/>
          <p:cNvSpPr/>
          <p:nvPr/>
        </p:nvSpPr>
        <p:spPr>
          <a:xfrm>
            <a:off x="652938" y="5171124"/>
            <a:ext cx="419695" cy="419695"/>
          </a:xfrm>
          <a:prstGeom prst="roundRect">
            <a:avLst>
              <a:gd name="adj" fmla="val 6668"/>
            </a:avLst>
          </a:prstGeom>
          <a:solidFill>
            <a:srgbClr val="E9ECF2"/>
          </a:solidFill>
          <a:ln/>
        </p:spPr>
      </p:sp>
      <p:sp>
        <p:nvSpPr>
          <p:cNvPr id="14" name="Text 11"/>
          <p:cNvSpPr/>
          <p:nvPr/>
        </p:nvSpPr>
        <p:spPr>
          <a:xfrm>
            <a:off x="787121" y="5241013"/>
            <a:ext cx="151209" cy="27979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3</a:t>
            </a:r>
            <a:endParaRPr lang="en-US" sz="2200" dirty="0"/>
          </a:p>
        </p:txBody>
      </p:sp>
      <p:sp>
        <p:nvSpPr>
          <p:cNvPr id="15" name="Text 12"/>
          <p:cNvSpPr/>
          <p:nvPr/>
        </p:nvSpPr>
        <p:spPr>
          <a:xfrm>
            <a:off x="1259085" y="5171124"/>
            <a:ext cx="2331958" cy="291465"/>
          </a:xfrm>
          <a:prstGeom prst="rect">
            <a:avLst/>
          </a:prstGeom>
          <a:noFill/>
          <a:ln/>
        </p:spPr>
        <p:txBody>
          <a:bodyPr wrap="none" lIns="0" tIns="0" rIns="0" bIns="0" rtlCol="0" anchor="t"/>
          <a:lstStyle/>
          <a:p>
            <a:pPr marL="0" indent="0">
              <a:lnSpc>
                <a:spcPts val="2250"/>
              </a:lnSpc>
              <a:buNone/>
            </a:pPr>
            <a:r>
              <a:rPr lang="en-US" sz="1800" dirty="0">
                <a:solidFill>
                  <a:srgbClr val="15213F"/>
                </a:solidFill>
                <a:latin typeface="Roboto Slab" pitchFamily="34" charset="0"/>
                <a:ea typeface="Roboto Slab" pitchFamily="34" charset="-122"/>
                <a:cs typeface="Roboto Slab" pitchFamily="34" charset="-120"/>
              </a:rPr>
              <a:t>Distributividade</a:t>
            </a:r>
            <a:endParaRPr lang="en-US" sz="1800" dirty="0"/>
          </a:p>
        </p:txBody>
      </p:sp>
      <p:sp>
        <p:nvSpPr>
          <p:cNvPr id="16" name="Text 13"/>
          <p:cNvSpPr/>
          <p:nvPr/>
        </p:nvSpPr>
        <p:spPr>
          <a:xfrm>
            <a:off x="1259085" y="5574507"/>
            <a:ext cx="5962888" cy="596979"/>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A interseção distribui sobre a união, e vice-versa, permitindo que expressões sejam simplificadas usando a propriedade distributiva.</a:t>
            </a:r>
            <a:endParaRPr lang="en-US" sz="1450" dirty="0"/>
          </a:p>
        </p:txBody>
      </p:sp>
      <p:sp>
        <p:nvSpPr>
          <p:cNvPr id="17" name="Shape 14"/>
          <p:cNvSpPr/>
          <p:nvPr/>
        </p:nvSpPr>
        <p:spPr>
          <a:xfrm>
            <a:off x="7408425" y="5171124"/>
            <a:ext cx="419695" cy="419695"/>
          </a:xfrm>
          <a:prstGeom prst="roundRect">
            <a:avLst>
              <a:gd name="adj" fmla="val 6668"/>
            </a:avLst>
          </a:prstGeom>
          <a:solidFill>
            <a:srgbClr val="E9ECF2"/>
          </a:solidFill>
          <a:ln/>
        </p:spPr>
      </p:sp>
      <p:sp>
        <p:nvSpPr>
          <p:cNvPr id="18" name="Text 15"/>
          <p:cNvSpPr/>
          <p:nvPr/>
        </p:nvSpPr>
        <p:spPr>
          <a:xfrm>
            <a:off x="7537132" y="5241013"/>
            <a:ext cx="162282" cy="279797"/>
          </a:xfrm>
          <a:prstGeom prst="rect">
            <a:avLst/>
          </a:prstGeom>
          <a:noFill/>
          <a:ln/>
        </p:spPr>
        <p:txBody>
          <a:bodyPr wrap="none" lIns="0" tIns="0" rIns="0" bIns="0" rtlCol="0" anchor="t"/>
          <a:lstStyle/>
          <a:p>
            <a:pPr marL="0" indent="0" algn="ctr">
              <a:lnSpc>
                <a:spcPts val="2200"/>
              </a:lnSpc>
              <a:buNone/>
            </a:pPr>
            <a:r>
              <a:rPr lang="en-US" sz="2200" dirty="0">
                <a:solidFill>
                  <a:srgbClr val="15213F"/>
                </a:solidFill>
                <a:latin typeface="Roboto Slab" pitchFamily="34" charset="0"/>
                <a:ea typeface="Roboto Slab" pitchFamily="34" charset="-122"/>
                <a:cs typeface="Roboto Slab" pitchFamily="34" charset="-120"/>
              </a:rPr>
              <a:t>4</a:t>
            </a:r>
            <a:endParaRPr lang="en-US" sz="2200" dirty="0"/>
          </a:p>
        </p:txBody>
      </p:sp>
      <p:sp>
        <p:nvSpPr>
          <p:cNvPr id="19" name="Text 16"/>
          <p:cNvSpPr/>
          <p:nvPr/>
        </p:nvSpPr>
        <p:spPr>
          <a:xfrm>
            <a:off x="8014572" y="5171124"/>
            <a:ext cx="2331958" cy="291465"/>
          </a:xfrm>
          <a:prstGeom prst="rect">
            <a:avLst/>
          </a:prstGeom>
          <a:noFill/>
          <a:ln/>
        </p:spPr>
        <p:txBody>
          <a:bodyPr wrap="none" lIns="0" tIns="0" rIns="0" bIns="0" rtlCol="0" anchor="t"/>
          <a:lstStyle/>
          <a:p>
            <a:pPr marL="0" indent="0">
              <a:lnSpc>
                <a:spcPts val="2250"/>
              </a:lnSpc>
              <a:buNone/>
            </a:pPr>
            <a:r>
              <a:rPr lang="en-US" sz="1800" dirty="0">
                <a:solidFill>
                  <a:srgbClr val="15213F"/>
                </a:solidFill>
                <a:latin typeface="Roboto Slab" pitchFamily="34" charset="0"/>
                <a:ea typeface="Roboto Slab" pitchFamily="34" charset="-122"/>
                <a:cs typeface="Roboto Slab" pitchFamily="34" charset="-120"/>
              </a:rPr>
              <a:t>Complementação</a:t>
            </a:r>
            <a:endParaRPr lang="en-US" sz="1800" dirty="0"/>
          </a:p>
        </p:txBody>
      </p:sp>
      <p:sp>
        <p:nvSpPr>
          <p:cNvPr id="20" name="Text 17"/>
          <p:cNvSpPr/>
          <p:nvPr/>
        </p:nvSpPr>
        <p:spPr>
          <a:xfrm>
            <a:off x="8014572" y="5574507"/>
            <a:ext cx="5962888" cy="596979"/>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O complemento de um conjunto é o conjunto que contém todos os elementos que não estão no conjunto original.</a:t>
            </a:r>
            <a:endParaRPr lang="en-US" sz="1450" dirty="0"/>
          </a:p>
        </p:txBody>
      </p:sp>
      <p:pic>
        <p:nvPicPr>
          <p:cNvPr id="21" name="Imagem 20" descr="Captura de tela 2024-09-16 153354.png"/>
          <p:cNvPicPr>
            <a:picLocks noChangeAspect="1"/>
          </p:cNvPicPr>
          <p:nvPr/>
        </p:nvPicPr>
        <p:blipFill>
          <a:blip r:embed="rId3"/>
          <a:stretch>
            <a:fillRect/>
          </a:stretch>
        </p:blipFill>
        <p:spPr>
          <a:xfrm>
            <a:off x="12532659" y="7638455"/>
            <a:ext cx="2097741" cy="543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096953" y="654725"/>
            <a:ext cx="4361140" cy="545068"/>
          </a:xfrm>
          <a:prstGeom prst="rect">
            <a:avLst/>
          </a:prstGeom>
          <a:noFill/>
          <a:ln/>
        </p:spPr>
        <p:txBody>
          <a:bodyPr wrap="none" lIns="0" tIns="0" rIns="0" bIns="0" rtlCol="0" anchor="t"/>
          <a:lstStyle/>
          <a:p>
            <a:pPr marL="0" indent="0">
              <a:lnSpc>
                <a:spcPts val="4250"/>
              </a:lnSpc>
              <a:buNone/>
            </a:pPr>
            <a:r>
              <a:rPr lang="en-US" sz="3400" dirty="0">
                <a:solidFill>
                  <a:srgbClr val="3257B8"/>
                </a:solidFill>
                <a:latin typeface="Roboto Slab" pitchFamily="34" charset="0"/>
                <a:ea typeface="Roboto Slab" pitchFamily="34" charset="-122"/>
                <a:cs typeface="Roboto Slab" pitchFamily="34" charset="-120"/>
              </a:rPr>
              <a:t>Álgebra Modular</a:t>
            </a:r>
            <a:endParaRPr lang="en-US" sz="3400" dirty="0"/>
          </a:p>
        </p:txBody>
      </p:sp>
      <p:sp>
        <p:nvSpPr>
          <p:cNvPr id="4" name="Text 1"/>
          <p:cNvSpPr/>
          <p:nvPr/>
        </p:nvSpPr>
        <p:spPr>
          <a:xfrm>
            <a:off x="6096953" y="1461373"/>
            <a:ext cx="7922895" cy="1395413"/>
          </a:xfrm>
          <a:prstGeom prst="rect">
            <a:avLst/>
          </a:prstGeom>
          <a:noFill/>
          <a:ln/>
        </p:spPr>
        <p:txBody>
          <a:bodyPr wrap="square" lIns="0" tIns="0" rIns="0" bIns="0" rtlCol="0" anchor="t"/>
          <a:lstStyle/>
          <a:p>
            <a:pPr marL="0" indent="0">
              <a:lnSpc>
                <a:spcPts val="2150"/>
              </a:lnSpc>
              <a:buNone/>
            </a:pPr>
            <a:r>
              <a:rPr lang="en-US" sz="1350" dirty="0">
                <a:solidFill>
                  <a:srgbClr val="15213F"/>
                </a:solidFill>
                <a:latin typeface="Roboto" pitchFamily="34" charset="0"/>
                <a:ea typeface="Roboto" pitchFamily="34" charset="-122"/>
                <a:cs typeface="Roboto" pitchFamily="34" charset="-120"/>
              </a:rPr>
              <a:t>A **álgebra modular** é a base dos **algoritmos de validação** usados para números como CPF, RG e também cartões de crédito. Esses números possuem dígitos de controle que são calculados com base nos dígitos anteriores do número. Esses dígitos finais servem como uma **verificação de consistência** e são gerados a partir de operações de multiplicação, soma e divisão por um módulo específico.</a:t>
            </a:r>
            <a:endParaRPr lang="en-US" sz="1350" dirty="0"/>
          </a:p>
        </p:txBody>
      </p:sp>
      <p:sp>
        <p:nvSpPr>
          <p:cNvPr id="5" name="Shape 2"/>
          <p:cNvSpPr/>
          <p:nvPr/>
        </p:nvSpPr>
        <p:spPr>
          <a:xfrm>
            <a:off x="6347103" y="3053001"/>
            <a:ext cx="22860" cy="4521756"/>
          </a:xfrm>
          <a:prstGeom prst="roundRect">
            <a:avLst>
              <a:gd name="adj" fmla="val 114466"/>
            </a:avLst>
          </a:prstGeom>
          <a:solidFill>
            <a:srgbClr val="CFD2D8"/>
          </a:solidFill>
          <a:ln/>
        </p:spPr>
      </p:sp>
      <p:sp>
        <p:nvSpPr>
          <p:cNvPr id="6" name="Shape 3"/>
          <p:cNvSpPr/>
          <p:nvPr/>
        </p:nvSpPr>
        <p:spPr>
          <a:xfrm>
            <a:off x="6531888" y="3434001"/>
            <a:ext cx="610552" cy="22860"/>
          </a:xfrm>
          <a:prstGeom prst="roundRect">
            <a:avLst>
              <a:gd name="adj" fmla="val 114466"/>
            </a:avLst>
          </a:prstGeom>
          <a:solidFill>
            <a:srgbClr val="CFD2D8"/>
          </a:solidFill>
          <a:ln/>
        </p:spPr>
      </p:sp>
      <p:sp>
        <p:nvSpPr>
          <p:cNvPr id="7" name="Shape 4"/>
          <p:cNvSpPr/>
          <p:nvPr/>
        </p:nvSpPr>
        <p:spPr>
          <a:xfrm>
            <a:off x="6162318" y="3249216"/>
            <a:ext cx="392430" cy="392430"/>
          </a:xfrm>
          <a:prstGeom prst="roundRect">
            <a:avLst>
              <a:gd name="adj" fmla="val 6668"/>
            </a:avLst>
          </a:prstGeom>
          <a:solidFill>
            <a:srgbClr val="E9ECF2"/>
          </a:solidFill>
          <a:ln/>
        </p:spPr>
      </p:sp>
      <p:sp>
        <p:nvSpPr>
          <p:cNvPr id="8" name="Text 5"/>
          <p:cNvSpPr/>
          <p:nvPr/>
        </p:nvSpPr>
        <p:spPr>
          <a:xfrm>
            <a:off x="6304598" y="3314581"/>
            <a:ext cx="107871" cy="261699"/>
          </a:xfrm>
          <a:prstGeom prst="rect">
            <a:avLst/>
          </a:prstGeom>
          <a:noFill/>
          <a:ln/>
        </p:spPr>
        <p:txBody>
          <a:bodyPr wrap="none" lIns="0" tIns="0" rIns="0" bIns="0" rtlCol="0" anchor="t"/>
          <a:lstStyle/>
          <a:p>
            <a:pPr marL="0" indent="0" algn="ctr">
              <a:lnSpc>
                <a:spcPts val="2050"/>
              </a:lnSpc>
              <a:buNone/>
            </a:pPr>
            <a:r>
              <a:rPr lang="en-US" sz="2050" dirty="0">
                <a:solidFill>
                  <a:srgbClr val="15213F"/>
                </a:solidFill>
                <a:latin typeface="Roboto Slab" pitchFamily="34" charset="0"/>
                <a:ea typeface="Roboto Slab" pitchFamily="34" charset="-122"/>
                <a:cs typeface="Roboto Slab" pitchFamily="34" charset="-120"/>
              </a:rPr>
              <a:t>1</a:t>
            </a:r>
            <a:endParaRPr lang="en-US" sz="2050" dirty="0"/>
          </a:p>
        </p:txBody>
      </p:sp>
      <p:sp>
        <p:nvSpPr>
          <p:cNvPr id="9" name="Text 6"/>
          <p:cNvSpPr/>
          <p:nvPr/>
        </p:nvSpPr>
        <p:spPr>
          <a:xfrm>
            <a:off x="7317938" y="3227427"/>
            <a:ext cx="2180511" cy="272415"/>
          </a:xfrm>
          <a:prstGeom prst="rect">
            <a:avLst/>
          </a:prstGeom>
          <a:noFill/>
          <a:ln/>
        </p:spPr>
        <p:txBody>
          <a:bodyPr wrap="none" lIns="0" tIns="0" rIns="0" bIns="0" rtlCol="0" anchor="t"/>
          <a:lstStyle/>
          <a:p>
            <a:pPr marL="0" indent="0" algn="l">
              <a:lnSpc>
                <a:spcPts val="2100"/>
              </a:lnSpc>
              <a:buNone/>
            </a:pPr>
            <a:r>
              <a:rPr lang="en-US" sz="1700" dirty="0">
                <a:solidFill>
                  <a:srgbClr val="15213F"/>
                </a:solidFill>
                <a:latin typeface="Roboto Slab" pitchFamily="34" charset="0"/>
                <a:ea typeface="Roboto Slab" pitchFamily="34" charset="-122"/>
                <a:cs typeface="Roboto Slab" pitchFamily="34" charset="-120"/>
              </a:rPr>
              <a:t>Validação do CPF</a:t>
            </a:r>
            <a:endParaRPr lang="en-US" sz="1700" dirty="0"/>
          </a:p>
        </p:txBody>
      </p:sp>
      <p:sp>
        <p:nvSpPr>
          <p:cNvPr id="10" name="Text 7"/>
          <p:cNvSpPr/>
          <p:nvPr/>
        </p:nvSpPr>
        <p:spPr>
          <a:xfrm>
            <a:off x="7317938" y="3604498"/>
            <a:ext cx="6701909" cy="837248"/>
          </a:xfrm>
          <a:prstGeom prst="rect">
            <a:avLst/>
          </a:prstGeom>
          <a:noFill/>
          <a:ln/>
        </p:spPr>
        <p:txBody>
          <a:bodyPr wrap="square" lIns="0" tIns="0" rIns="0" bIns="0" rtlCol="0" anchor="t"/>
          <a:lstStyle/>
          <a:p>
            <a:pPr marL="0" indent="0" algn="l">
              <a:lnSpc>
                <a:spcPts val="2150"/>
              </a:lnSpc>
              <a:buNone/>
            </a:pPr>
            <a:r>
              <a:rPr lang="en-US" sz="1350" dirty="0">
                <a:solidFill>
                  <a:srgbClr val="15213F"/>
                </a:solidFill>
                <a:latin typeface="Roboto" pitchFamily="34" charset="0"/>
                <a:ea typeface="Roboto" pitchFamily="34" charset="-122"/>
                <a:cs typeface="Roboto" pitchFamily="34" charset="-120"/>
              </a:rPr>
              <a:t>O CPF é composto por 11 dígitos no formato XXX.XXX.XXX-YY, onde os dois últimos dígitos (YY) são os dígitos verificadores. Eles são gerados com base nos primeiros 9 dígitos (XXX.XXX.XXX), através de um cálculo que utiliza álgebra modular.</a:t>
            </a:r>
            <a:endParaRPr lang="en-US" sz="1350" dirty="0"/>
          </a:p>
        </p:txBody>
      </p:sp>
      <p:sp>
        <p:nvSpPr>
          <p:cNvPr id="11" name="Shape 8"/>
          <p:cNvSpPr/>
          <p:nvPr/>
        </p:nvSpPr>
        <p:spPr>
          <a:xfrm>
            <a:off x="6531888" y="5171599"/>
            <a:ext cx="610552" cy="22860"/>
          </a:xfrm>
          <a:prstGeom prst="roundRect">
            <a:avLst>
              <a:gd name="adj" fmla="val 114466"/>
            </a:avLst>
          </a:prstGeom>
          <a:solidFill>
            <a:srgbClr val="CFD2D8"/>
          </a:solidFill>
          <a:ln/>
        </p:spPr>
      </p:sp>
      <p:sp>
        <p:nvSpPr>
          <p:cNvPr id="12" name="Shape 9"/>
          <p:cNvSpPr/>
          <p:nvPr/>
        </p:nvSpPr>
        <p:spPr>
          <a:xfrm>
            <a:off x="6162318" y="4986814"/>
            <a:ext cx="392430" cy="392430"/>
          </a:xfrm>
          <a:prstGeom prst="roundRect">
            <a:avLst>
              <a:gd name="adj" fmla="val 6668"/>
            </a:avLst>
          </a:prstGeom>
          <a:solidFill>
            <a:srgbClr val="E9ECF2"/>
          </a:solidFill>
          <a:ln/>
        </p:spPr>
      </p:sp>
      <p:sp>
        <p:nvSpPr>
          <p:cNvPr id="13" name="Text 10"/>
          <p:cNvSpPr/>
          <p:nvPr/>
        </p:nvSpPr>
        <p:spPr>
          <a:xfrm>
            <a:off x="6286262" y="5052179"/>
            <a:ext cx="144542" cy="261699"/>
          </a:xfrm>
          <a:prstGeom prst="rect">
            <a:avLst/>
          </a:prstGeom>
          <a:noFill/>
          <a:ln/>
        </p:spPr>
        <p:txBody>
          <a:bodyPr wrap="none" lIns="0" tIns="0" rIns="0" bIns="0" rtlCol="0" anchor="t"/>
          <a:lstStyle/>
          <a:p>
            <a:pPr marL="0" indent="0" algn="ctr">
              <a:lnSpc>
                <a:spcPts val="2050"/>
              </a:lnSpc>
              <a:buNone/>
            </a:pPr>
            <a:r>
              <a:rPr lang="en-US" sz="2050" dirty="0">
                <a:solidFill>
                  <a:srgbClr val="15213F"/>
                </a:solidFill>
                <a:latin typeface="Roboto Slab" pitchFamily="34" charset="0"/>
                <a:ea typeface="Roboto Slab" pitchFamily="34" charset="-122"/>
                <a:cs typeface="Roboto Slab" pitchFamily="34" charset="-120"/>
              </a:rPr>
              <a:t>2</a:t>
            </a:r>
            <a:endParaRPr lang="en-US" sz="2050" dirty="0"/>
          </a:p>
        </p:txBody>
      </p:sp>
      <p:sp>
        <p:nvSpPr>
          <p:cNvPr id="14" name="Text 11"/>
          <p:cNvSpPr/>
          <p:nvPr/>
        </p:nvSpPr>
        <p:spPr>
          <a:xfrm>
            <a:off x="7317938" y="4965025"/>
            <a:ext cx="4119205" cy="272415"/>
          </a:xfrm>
          <a:prstGeom prst="rect">
            <a:avLst/>
          </a:prstGeom>
          <a:noFill/>
          <a:ln/>
        </p:spPr>
        <p:txBody>
          <a:bodyPr wrap="none" lIns="0" tIns="0" rIns="0" bIns="0" rtlCol="0" anchor="t"/>
          <a:lstStyle/>
          <a:p>
            <a:pPr marL="0" indent="0" algn="l">
              <a:lnSpc>
                <a:spcPts val="2100"/>
              </a:lnSpc>
              <a:buNone/>
            </a:pPr>
            <a:r>
              <a:rPr lang="en-US" sz="1700" dirty="0">
                <a:solidFill>
                  <a:srgbClr val="15213F"/>
                </a:solidFill>
                <a:latin typeface="Roboto Slab" pitchFamily="34" charset="0"/>
                <a:ea typeface="Roboto Slab" pitchFamily="34" charset="-122"/>
                <a:cs typeface="Roboto Slab" pitchFamily="34" charset="-120"/>
              </a:rPr>
              <a:t>Cálculo dos Dígitos Verificadores do CPF</a:t>
            </a:r>
            <a:endParaRPr lang="en-US" sz="1700" dirty="0"/>
          </a:p>
        </p:txBody>
      </p:sp>
      <p:sp>
        <p:nvSpPr>
          <p:cNvPr id="15" name="Text 12"/>
          <p:cNvSpPr/>
          <p:nvPr/>
        </p:nvSpPr>
        <p:spPr>
          <a:xfrm>
            <a:off x="7317938" y="5342096"/>
            <a:ext cx="6701909" cy="1116330"/>
          </a:xfrm>
          <a:prstGeom prst="rect">
            <a:avLst/>
          </a:prstGeom>
          <a:noFill/>
          <a:ln/>
        </p:spPr>
        <p:txBody>
          <a:bodyPr wrap="square" lIns="0" tIns="0" rIns="0" bIns="0" rtlCol="0" anchor="t"/>
          <a:lstStyle/>
          <a:p>
            <a:pPr marL="0" indent="0" algn="l">
              <a:lnSpc>
                <a:spcPts val="2150"/>
              </a:lnSpc>
              <a:buNone/>
            </a:pPr>
            <a:r>
              <a:rPr lang="en-US" sz="1350" dirty="0">
                <a:solidFill>
                  <a:srgbClr val="15213F"/>
                </a:solidFill>
                <a:latin typeface="Roboto" pitchFamily="34" charset="0"/>
                <a:ea typeface="Roboto" pitchFamily="34" charset="-122"/>
                <a:cs typeface="Roboto" pitchFamily="34" charset="-120"/>
              </a:rPr>
              <a:t>1. Primeiro dígito verificador: o Multiplica-se cada um dos primeiros 9 dígitos do CPF por números decrescentes, de 10 a 2. o Soma-se o resultado de todas as multiplicações. o O valor obtido é dividido por 11, e o resto da divisão (mod 11) é utilizado para determinar o primeiro dígito verificador.</a:t>
            </a:r>
            <a:endParaRPr lang="en-US" sz="1350" dirty="0"/>
          </a:p>
        </p:txBody>
      </p:sp>
      <p:sp>
        <p:nvSpPr>
          <p:cNvPr id="16" name="Text 13"/>
          <p:cNvSpPr/>
          <p:nvPr/>
        </p:nvSpPr>
        <p:spPr>
          <a:xfrm>
            <a:off x="7317938" y="6563082"/>
            <a:ext cx="6701909" cy="837248"/>
          </a:xfrm>
          <a:prstGeom prst="rect">
            <a:avLst/>
          </a:prstGeom>
          <a:noFill/>
          <a:ln/>
        </p:spPr>
        <p:txBody>
          <a:bodyPr wrap="square" lIns="0" tIns="0" rIns="0" bIns="0" rtlCol="0" anchor="t"/>
          <a:lstStyle/>
          <a:p>
            <a:pPr marL="0" indent="0" algn="l">
              <a:lnSpc>
                <a:spcPts val="2150"/>
              </a:lnSpc>
              <a:buNone/>
            </a:pPr>
            <a:r>
              <a:rPr lang="en-US" sz="1350" dirty="0">
                <a:solidFill>
                  <a:srgbClr val="15213F"/>
                </a:solidFill>
                <a:latin typeface="Roboto" pitchFamily="34" charset="0"/>
                <a:ea typeface="Roboto" pitchFamily="34" charset="-122"/>
                <a:cs typeface="Roboto" pitchFamily="34" charset="-120"/>
              </a:rPr>
              <a:t>2. Segundo dígito verificador: o O processo é repetido, mas agora utilizando os primeiros 10 dígitos (os 9 dígitos originais mais o primeiro dígito verificador) e multiplicando-os por números decrescentes de 11 a 2.</a:t>
            </a:r>
            <a:endParaRPr lang="en-US" sz="1350" dirty="0"/>
          </a:p>
        </p:txBody>
      </p:sp>
      <p:pic>
        <p:nvPicPr>
          <p:cNvPr id="17"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18" name="Imagem 17" descr="Captura de tela 2024-09-16 153354.png"/>
          <p:cNvPicPr>
            <a:picLocks noChangeAspect="1"/>
          </p:cNvPicPr>
          <p:nvPr/>
        </p:nvPicPr>
        <p:blipFill>
          <a:blip r:embed="rId4"/>
          <a:stretch>
            <a:fillRect/>
          </a:stretch>
        </p:blipFill>
        <p:spPr>
          <a:xfrm>
            <a:off x="12532659" y="7638455"/>
            <a:ext cx="2097741" cy="5430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50332" y="591026"/>
            <a:ext cx="6147792" cy="669965"/>
          </a:xfrm>
          <a:prstGeom prst="rect">
            <a:avLst/>
          </a:prstGeom>
          <a:noFill/>
          <a:ln/>
        </p:spPr>
        <p:txBody>
          <a:bodyPr wrap="none" lIns="0" tIns="0" rIns="0" bIns="0" rtlCol="0" anchor="t"/>
          <a:lstStyle/>
          <a:p>
            <a:pPr marL="0" indent="0">
              <a:lnSpc>
                <a:spcPts val="5250"/>
              </a:lnSpc>
              <a:buNone/>
            </a:pPr>
            <a:r>
              <a:rPr lang="en-US" sz="4800" dirty="0">
                <a:solidFill>
                  <a:srgbClr val="3257B8"/>
                </a:solidFill>
                <a:latin typeface="Roboto Slab" pitchFamily="34" charset="0"/>
                <a:ea typeface="Roboto Slab" pitchFamily="34" charset="-122"/>
                <a:cs typeface="Roboto Slab" pitchFamily="34" charset="-120"/>
              </a:rPr>
              <a:t>Aplicações do Módulo 11</a:t>
            </a:r>
            <a:endParaRPr lang="en-US" sz="4800" dirty="0"/>
          </a:p>
        </p:txBody>
      </p:sp>
      <p:sp>
        <p:nvSpPr>
          <p:cNvPr id="4" name="Text 1"/>
          <p:cNvSpPr/>
          <p:nvPr/>
        </p:nvSpPr>
        <p:spPr>
          <a:xfrm>
            <a:off x="750331" y="1582579"/>
            <a:ext cx="8487797" cy="686038"/>
          </a:xfrm>
          <a:prstGeom prst="rect">
            <a:avLst/>
          </a:prstGeom>
          <a:noFill/>
          <a:ln/>
        </p:spPr>
        <p:txBody>
          <a:bodyPr wrap="square" lIns="0" tIns="0" rIns="0" bIns="0" rtlCol="0" anchor="t"/>
          <a:lstStyle/>
          <a:p>
            <a:pPr marL="0" indent="0">
              <a:lnSpc>
                <a:spcPts val="2700"/>
              </a:lnSpc>
              <a:buNone/>
            </a:pPr>
            <a:r>
              <a:rPr lang="en-US" sz="2000" dirty="0">
                <a:solidFill>
                  <a:srgbClr val="15213F"/>
                </a:solidFill>
                <a:latin typeface="Roboto" pitchFamily="34" charset="0"/>
                <a:ea typeface="Roboto" pitchFamily="34" charset="-122"/>
                <a:cs typeface="Roboto" pitchFamily="34" charset="-120"/>
              </a:rPr>
              <a:t>O método utilizado no CPF é baseado no **módulo 11**, uma técnica de verificação comum em outros documentos e sistemas, como:</a:t>
            </a:r>
            <a:endParaRPr lang="en-US" sz="2000" dirty="0"/>
          </a:p>
        </p:txBody>
      </p:sp>
      <p:pic>
        <p:nvPicPr>
          <p:cNvPr id="5" name="Image 1" descr="preencoded.png"/>
          <p:cNvPicPr>
            <a:picLocks noChangeAspect="1"/>
          </p:cNvPicPr>
          <p:nvPr/>
        </p:nvPicPr>
        <p:blipFill>
          <a:blip r:embed="rId3"/>
          <a:stretch>
            <a:fillRect/>
          </a:stretch>
        </p:blipFill>
        <p:spPr>
          <a:xfrm>
            <a:off x="750332" y="2509718"/>
            <a:ext cx="535900" cy="535900"/>
          </a:xfrm>
          <a:prstGeom prst="rect">
            <a:avLst/>
          </a:prstGeom>
        </p:spPr>
      </p:pic>
      <p:sp>
        <p:nvSpPr>
          <p:cNvPr id="6" name="Text 2"/>
          <p:cNvSpPr/>
          <p:nvPr/>
        </p:nvSpPr>
        <p:spPr>
          <a:xfrm>
            <a:off x="750332" y="3259931"/>
            <a:ext cx="2679978" cy="334923"/>
          </a:xfrm>
          <a:prstGeom prst="rect">
            <a:avLst/>
          </a:prstGeom>
          <a:noFill/>
          <a:ln/>
        </p:spPr>
        <p:txBody>
          <a:bodyPr wrap="none" lIns="0" tIns="0" rIns="0" bIns="0" rtlCol="0" anchor="t"/>
          <a:lstStyle/>
          <a:p>
            <a:pPr marL="0" indent="0" algn="l">
              <a:lnSpc>
                <a:spcPts val="2600"/>
              </a:lnSpc>
              <a:buNone/>
            </a:pPr>
            <a:r>
              <a:rPr lang="en-US" sz="2400" dirty="0">
                <a:solidFill>
                  <a:srgbClr val="15213F"/>
                </a:solidFill>
                <a:latin typeface="Roboto Slab" pitchFamily="34" charset="0"/>
                <a:ea typeface="Roboto Slab" pitchFamily="34" charset="-122"/>
                <a:cs typeface="Roboto Slab" pitchFamily="34" charset="-120"/>
              </a:rPr>
              <a:t>Cartões de Crédito</a:t>
            </a:r>
            <a:endParaRPr lang="en-US" sz="2400" dirty="0"/>
          </a:p>
        </p:txBody>
      </p:sp>
      <p:sp>
        <p:nvSpPr>
          <p:cNvPr id="7" name="Text 3"/>
          <p:cNvSpPr/>
          <p:nvPr/>
        </p:nvSpPr>
        <p:spPr>
          <a:xfrm>
            <a:off x="750332" y="3723442"/>
            <a:ext cx="10370386" cy="1029057"/>
          </a:xfrm>
          <a:prstGeom prst="rect">
            <a:avLst/>
          </a:prstGeom>
          <a:noFill/>
          <a:ln/>
        </p:spPr>
        <p:txBody>
          <a:bodyPr wrap="square" lIns="0" tIns="0" rIns="0" bIns="0" rtlCol="0" anchor="t"/>
          <a:lstStyle/>
          <a:p>
            <a:pPr marL="0" indent="0" algn="l">
              <a:lnSpc>
                <a:spcPts val="2700"/>
              </a:lnSpc>
              <a:buNone/>
            </a:pPr>
            <a:r>
              <a:rPr lang="en-US" sz="2000" dirty="0">
                <a:solidFill>
                  <a:srgbClr val="15213F"/>
                </a:solidFill>
                <a:latin typeface="Roboto" pitchFamily="34" charset="0"/>
                <a:ea typeface="Roboto" pitchFamily="34" charset="-122"/>
                <a:cs typeface="Roboto" pitchFamily="34" charset="-120"/>
              </a:rPr>
              <a:t>A verificação de cartões de crédito usa um método conhecido como **algoritmo de Luhn**, que também faz uso de operações modulares para verificar a validade do número do cartão.</a:t>
            </a:r>
            <a:endParaRPr lang="en-US" sz="2000" dirty="0"/>
          </a:p>
        </p:txBody>
      </p:sp>
      <p:pic>
        <p:nvPicPr>
          <p:cNvPr id="8" name="Image 2" descr="preencoded.png"/>
          <p:cNvPicPr>
            <a:picLocks noChangeAspect="1"/>
          </p:cNvPicPr>
          <p:nvPr/>
        </p:nvPicPr>
        <p:blipFill>
          <a:blip r:embed="rId4"/>
          <a:stretch>
            <a:fillRect/>
          </a:stretch>
        </p:blipFill>
        <p:spPr>
          <a:xfrm>
            <a:off x="750332" y="5395674"/>
            <a:ext cx="535900" cy="535900"/>
          </a:xfrm>
          <a:prstGeom prst="rect">
            <a:avLst/>
          </a:prstGeom>
        </p:spPr>
      </p:pic>
      <p:sp>
        <p:nvSpPr>
          <p:cNvPr id="9" name="Text 4"/>
          <p:cNvSpPr/>
          <p:nvPr/>
        </p:nvSpPr>
        <p:spPr>
          <a:xfrm>
            <a:off x="750332" y="6145887"/>
            <a:ext cx="2679978" cy="334923"/>
          </a:xfrm>
          <a:prstGeom prst="rect">
            <a:avLst/>
          </a:prstGeom>
          <a:noFill/>
          <a:ln/>
        </p:spPr>
        <p:txBody>
          <a:bodyPr wrap="none" lIns="0" tIns="0" rIns="0" bIns="0" rtlCol="0" anchor="t"/>
          <a:lstStyle/>
          <a:p>
            <a:pPr marL="0" indent="0" algn="l">
              <a:lnSpc>
                <a:spcPts val="2600"/>
              </a:lnSpc>
              <a:buNone/>
            </a:pPr>
            <a:r>
              <a:rPr lang="en-US" sz="2400" dirty="0">
                <a:solidFill>
                  <a:srgbClr val="15213F"/>
                </a:solidFill>
                <a:latin typeface="Roboto Slab" pitchFamily="34" charset="0"/>
                <a:ea typeface="Roboto Slab" pitchFamily="34" charset="-122"/>
                <a:cs typeface="Roboto Slab" pitchFamily="34" charset="-120"/>
              </a:rPr>
              <a:t>Criptografia</a:t>
            </a:r>
            <a:endParaRPr lang="en-US" sz="2400" dirty="0"/>
          </a:p>
        </p:txBody>
      </p:sp>
      <p:sp>
        <p:nvSpPr>
          <p:cNvPr id="10" name="Text 5"/>
          <p:cNvSpPr/>
          <p:nvPr/>
        </p:nvSpPr>
        <p:spPr>
          <a:xfrm>
            <a:off x="750331" y="6609398"/>
            <a:ext cx="10034209" cy="1029057"/>
          </a:xfrm>
          <a:prstGeom prst="rect">
            <a:avLst/>
          </a:prstGeom>
          <a:noFill/>
          <a:ln/>
        </p:spPr>
        <p:txBody>
          <a:bodyPr wrap="square" lIns="0" tIns="0" rIns="0" bIns="0" rtlCol="0" anchor="t"/>
          <a:lstStyle/>
          <a:p>
            <a:pPr marL="0" indent="0" algn="l">
              <a:lnSpc>
                <a:spcPts val="2700"/>
              </a:lnSpc>
              <a:buNone/>
            </a:pPr>
            <a:r>
              <a:rPr lang="en-US" sz="2000" dirty="0">
                <a:solidFill>
                  <a:srgbClr val="15213F"/>
                </a:solidFill>
                <a:latin typeface="Roboto" pitchFamily="34" charset="0"/>
                <a:ea typeface="Roboto" pitchFamily="34" charset="-122"/>
                <a:cs typeface="Roboto" pitchFamily="34" charset="-120"/>
              </a:rPr>
              <a:t>A álgebra modular é fundamental em muitos sistemas de criptografia modernos, especialmente na **criptografia de chave pública**, como o algoritmo RSA.</a:t>
            </a:r>
            <a:endParaRPr lang="en-US" sz="2000" dirty="0"/>
          </a:p>
        </p:txBody>
      </p:sp>
      <p:pic>
        <p:nvPicPr>
          <p:cNvPr id="11" name="Imagem 10" descr="Captura de tela 2024-09-16 153354.png"/>
          <p:cNvPicPr>
            <a:picLocks noChangeAspect="1"/>
          </p:cNvPicPr>
          <p:nvPr/>
        </p:nvPicPr>
        <p:blipFill>
          <a:blip r:embed="rId5"/>
          <a:stretch>
            <a:fillRect/>
          </a:stretch>
        </p:blipFill>
        <p:spPr>
          <a:xfrm>
            <a:off x="12532659" y="7638455"/>
            <a:ext cx="2097741" cy="543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34576" y="863441"/>
            <a:ext cx="5885974" cy="578763"/>
          </a:xfrm>
          <a:prstGeom prst="rect">
            <a:avLst/>
          </a:prstGeom>
          <a:noFill/>
          <a:ln/>
        </p:spPr>
        <p:txBody>
          <a:bodyPr wrap="none" lIns="0" tIns="0" rIns="0" bIns="0" rtlCol="0" anchor="t"/>
          <a:lstStyle/>
          <a:p>
            <a:pPr marL="0" indent="0">
              <a:lnSpc>
                <a:spcPts val="4550"/>
              </a:lnSpc>
              <a:buNone/>
            </a:pPr>
            <a:r>
              <a:rPr lang="en-US" sz="3600" dirty="0">
                <a:solidFill>
                  <a:srgbClr val="3257B8"/>
                </a:solidFill>
                <a:latin typeface="Roboto Slab" pitchFamily="34" charset="0"/>
                <a:ea typeface="Roboto Slab" pitchFamily="34" charset="-122"/>
                <a:cs typeface="Roboto Slab" pitchFamily="34" charset="-120"/>
              </a:rPr>
              <a:t>Relógios, Datas e Biometria</a:t>
            </a:r>
            <a:endParaRPr lang="en-US" sz="3600" dirty="0"/>
          </a:p>
        </p:txBody>
      </p:sp>
      <p:sp>
        <p:nvSpPr>
          <p:cNvPr id="4" name="Shape 1"/>
          <p:cNvSpPr/>
          <p:nvPr/>
        </p:nvSpPr>
        <p:spPr>
          <a:xfrm>
            <a:off x="6134576" y="1719977"/>
            <a:ext cx="7847648" cy="1659850"/>
          </a:xfrm>
          <a:prstGeom prst="roundRect">
            <a:avLst>
              <a:gd name="adj" fmla="val 1674"/>
            </a:avLst>
          </a:prstGeom>
          <a:solidFill>
            <a:srgbClr val="E9ECF2"/>
          </a:solidFill>
          <a:ln/>
        </p:spPr>
      </p:sp>
      <p:sp>
        <p:nvSpPr>
          <p:cNvPr id="5" name="Text 2"/>
          <p:cNvSpPr/>
          <p:nvPr/>
        </p:nvSpPr>
        <p:spPr>
          <a:xfrm>
            <a:off x="6319718" y="1905119"/>
            <a:ext cx="2315289" cy="289441"/>
          </a:xfrm>
          <a:prstGeom prst="rect">
            <a:avLst/>
          </a:prstGeom>
          <a:noFill/>
          <a:ln/>
        </p:spPr>
        <p:txBody>
          <a:bodyPr wrap="none" lIns="0" tIns="0" rIns="0" bIns="0" rtlCol="0" anchor="t"/>
          <a:lstStyle/>
          <a:p>
            <a:pPr marL="0" indent="0">
              <a:lnSpc>
                <a:spcPts val="2250"/>
              </a:lnSpc>
              <a:buNone/>
            </a:pPr>
            <a:r>
              <a:rPr lang="en-US" sz="1800" dirty="0">
                <a:solidFill>
                  <a:srgbClr val="15213F"/>
                </a:solidFill>
                <a:latin typeface="Roboto Slab" pitchFamily="34" charset="0"/>
                <a:ea typeface="Roboto Slab" pitchFamily="34" charset="-122"/>
                <a:cs typeface="Roboto Slab" pitchFamily="34" charset="-120"/>
              </a:rPr>
              <a:t>Relógios e Datas</a:t>
            </a:r>
            <a:endParaRPr lang="en-US" sz="1800" dirty="0"/>
          </a:p>
        </p:txBody>
      </p:sp>
      <p:sp>
        <p:nvSpPr>
          <p:cNvPr id="6" name="Text 3"/>
          <p:cNvSpPr/>
          <p:nvPr/>
        </p:nvSpPr>
        <p:spPr>
          <a:xfrm>
            <a:off x="6319718" y="2305645"/>
            <a:ext cx="7477363" cy="889040"/>
          </a:xfrm>
          <a:prstGeom prst="rect">
            <a:avLst/>
          </a:prstGeom>
          <a:noFill/>
          <a:ln/>
        </p:spPr>
        <p:txBody>
          <a:bodyPr wrap="square" lIns="0" tIns="0" rIns="0" bIns="0" rtlCol="0" anchor="t"/>
          <a:lstStyle/>
          <a:p>
            <a:pPr marL="0" indent="0">
              <a:lnSpc>
                <a:spcPts val="2300"/>
              </a:lnSpc>
              <a:buNone/>
            </a:pPr>
            <a:r>
              <a:rPr lang="en-US" sz="1450" dirty="0">
                <a:solidFill>
                  <a:srgbClr val="15213F"/>
                </a:solidFill>
                <a:latin typeface="Roboto" pitchFamily="34" charset="0"/>
                <a:ea typeface="Roboto" pitchFamily="34" charset="-122"/>
                <a:cs typeface="Roboto" pitchFamily="34" charset="-120"/>
              </a:rPr>
              <a:t>Os cálculos de **horários e datas** são baseados em álgebra modular. Por exemplo, a contagem de horas em um relógio segue a aritmética modular, onde, após 23:59, o relógio volta a 00:00 (módulo 24).</a:t>
            </a:r>
            <a:endParaRPr lang="en-US" sz="1450" dirty="0"/>
          </a:p>
        </p:txBody>
      </p:sp>
      <p:sp>
        <p:nvSpPr>
          <p:cNvPr id="7" name="Shape 4"/>
          <p:cNvSpPr/>
          <p:nvPr/>
        </p:nvSpPr>
        <p:spPr>
          <a:xfrm>
            <a:off x="6134576" y="3564969"/>
            <a:ext cx="7847648" cy="1659850"/>
          </a:xfrm>
          <a:prstGeom prst="roundRect">
            <a:avLst>
              <a:gd name="adj" fmla="val 1674"/>
            </a:avLst>
          </a:prstGeom>
          <a:solidFill>
            <a:srgbClr val="E9ECF2"/>
          </a:solidFill>
          <a:ln/>
        </p:spPr>
      </p:sp>
      <p:sp>
        <p:nvSpPr>
          <p:cNvPr id="8" name="Text 5"/>
          <p:cNvSpPr/>
          <p:nvPr/>
        </p:nvSpPr>
        <p:spPr>
          <a:xfrm>
            <a:off x="6319718" y="3750112"/>
            <a:ext cx="4092893" cy="289441"/>
          </a:xfrm>
          <a:prstGeom prst="rect">
            <a:avLst/>
          </a:prstGeom>
          <a:noFill/>
          <a:ln/>
        </p:spPr>
        <p:txBody>
          <a:bodyPr wrap="none" lIns="0" tIns="0" rIns="0" bIns="0" rtlCol="0" anchor="t"/>
          <a:lstStyle/>
          <a:p>
            <a:pPr marL="0" indent="0">
              <a:lnSpc>
                <a:spcPts val="2250"/>
              </a:lnSpc>
              <a:buNone/>
            </a:pPr>
            <a:r>
              <a:rPr lang="en-US" sz="1800" dirty="0">
                <a:solidFill>
                  <a:srgbClr val="15213F"/>
                </a:solidFill>
                <a:latin typeface="Roboto Slab" pitchFamily="34" charset="0"/>
                <a:ea typeface="Roboto Slab" pitchFamily="34" charset="-122"/>
                <a:cs typeface="Roboto Slab" pitchFamily="34" charset="-120"/>
              </a:rPr>
              <a:t>Biometria e Sistemas de Identificação</a:t>
            </a:r>
            <a:endParaRPr lang="en-US" sz="1800" dirty="0"/>
          </a:p>
        </p:txBody>
      </p:sp>
      <p:sp>
        <p:nvSpPr>
          <p:cNvPr id="9" name="Text 6"/>
          <p:cNvSpPr/>
          <p:nvPr/>
        </p:nvSpPr>
        <p:spPr>
          <a:xfrm>
            <a:off x="6319718" y="4150638"/>
            <a:ext cx="7477363" cy="889040"/>
          </a:xfrm>
          <a:prstGeom prst="rect">
            <a:avLst/>
          </a:prstGeom>
          <a:noFill/>
          <a:ln/>
        </p:spPr>
        <p:txBody>
          <a:bodyPr wrap="square" lIns="0" tIns="0" rIns="0" bIns="0" rtlCol="0" anchor="t"/>
          <a:lstStyle/>
          <a:p>
            <a:pPr marL="0" indent="0">
              <a:lnSpc>
                <a:spcPts val="2300"/>
              </a:lnSpc>
              <a:buNone/>
            </a:pPr>
            <a:r>
              <a:rPr lang="en-US" sz="1450" dirty="0">
                <a:solidFill>
                  <a:srgbClr val="15213F"/>
                </a:solidFill>
                <a:latin typeface="Roboto" pitchFamily="34" charset="0"/>
                <a:ea typeface="Roboto" pitchFamily="34" charset="-122"/>
                <a:cs typeface="Roboto" pitchFamily="34" charset="-120"/>
              </a:rPr>
              <a:t>Além dos documentos como CPF e RG, a álgebra modular é também aplicada em sistemas de biometria para validação de identificações únicas baseadas em combinações de dados biométricos, como impressões digitais, íris ou reconhecimento facial.</a:t>
            </a:r>
            <a:endParaRPr lang="en-US" sz="1450" dirty="0"/>
          </a:p>
        </p:txBody>
      </p:sp>
      <p:sp>
        <p:nvSpPr>
          <p:cNvPr id="10" name="Shape 7"/>
          <p:cNvSpPr/>
          <p:nvPr/>
        </p:nvSpPr>
        <p:spPr>
          <a:xfrm>
            <a:off x="6134576" y="5409962"/>
            <a:ext cx="7847648" cy="1956197"/>
          </a:xfrm>
          <a:prstGeom prst="roundRect">
            <a:avLst>
              <a:gd name="adj" fmla="val 1420"/>
            </a:avLst>
          </a:prstGeom>
          <a:solidFill>
            <a:srgbClr val="E9ECF2"/>
          </a:solidFill>
          <a:ln/>
        </p:spPr>
      </p:sp>
      <p:sp>
        <p:nvSpPr>
          <p:cNvPr id="11" name="Text 8"/>
          <p:cNvSpPr/>
          <p:nvPr/>
        </p:nvSpPr>
        <p:spPr>
          <a:xfrm>
            <a:off x="6319718" y="5595104"/>
            <a:ext cx="6036469" cy="289441"/>
          </a:xfrm>
          <a:prstGeom prst="rect">
            <a:avLst/>
          </a:prstGeom>
          <a:noFill/>
          <a:ln/>
        </p:spPr>
        <p:txBody>
          <a:bodyPr wrap="none" lIns="0" tIns="0" rIns="0" bIns="0" rtlCol="0" anchor="t"/>
          <a:lstStyle/>
          <a:p>
            <a:pPr marL="0" indent="0">
              <a:lnSpc>
                <a:spcPts val="2250"/>
              </a:lnSpc>
              <a:buNone/>
            </a:pPr>
            <a:r>
              <a:rPr lang="en-US" sz="1800" dirty="0">
                <a:solidFill>
                  <a:srgbClr val="15213F"/>
                </a:solidFill>
                <a:latin typeface="Roboto Slab" pitchFamily="34" charset="0"/>
                <a:ea typeface="Roboto Slab" pitchFamily="34" charset="-122"/>
                <a:cs typeface="Roboto Slab" pitchFamily="34" charset="-120"/>
              </a:rPr>
              <a:t>Códigos de Barras – European Article Number (EAN-13)</a:t>
            </a:r>
            <a:endParaRPr lang="en-US" sz="1800" dirty="0"/>
          </a:p>
        </p:txBody>
      </p:sp>
      <p:sp>
        <p:nvSpPr>
          <p:cNvPr id="12" name="Text 9"/>
          <p:cNvSpPr/>
          <p:nvPr/>
        </p:nvSpPr>
        <p:spPr>
          <a:xfrm>
            <a:off x="6319718" y="5995630"/>
            <a:ext cx="7477363" cy="1185386"/>
          </a:xfrm>
          <a:prstGeom prst="rect">
            <a:avLst/>
          </a:prstGeom>
          <a:noFill/>
          <a:ln/>
        </p:spPr>
        <p:txBody>
          <a:bodyPr wrap="square" lIns="0" tIns="0" rIns="0" bIns="0" rtlCol="0" anchor="t"/>
          <a:lstStyle/>
          <a:p>
            <a:pPr marL="0" indent="0">
              <a:lnSpc>
                <a:spcPts val="2300"/>
              </a:lnSpc>
              <a:buNone/>
            </a:pPr>
            <a:r>
              <a:rPr lang="en-US" sz="1450" dirty="0">
                <a:solidFill>
                  <a:srgbClr val="15213F"/>
                </a:solidFill>
                <a:latin typeface="Roboto" pitchFamily="34" charset="0"/>
                <a:ea typeface="Roboto" pitchFamily="34" charset="-122"/>
                <a:cs typeface="Roboto" pitchFamily="34" charset="-120"/>
              </a:rPr>
              <a:t>O código de barras é uma representação feita através de gráficos de dados, onde se faz uma rápida leitura óptica dos números, permitindo mais agilidade nas transações comerciais. Os códigos de barras permitem atualização em tempo real, proporcionando maior controle e gerenciamento sobre os produtos.</a:t>
            </a:r>
            <a:endParaRPr lang="en-US" sz="1450" dirty="0"/>
          </a:p>
        </p:txBody>
      </p:sp>
      <p:pic>
        <p:nvPicPr>
          <p:cNvPr id="13" name="Imagem 12" descr="Captura de tela 2024-09-16 153354.png"/>
          <p:cNvPicPr>
            <a:picLocks noChangeAspect="1"/>
          </p:cNvPicPr>
          <p:nvPr/>
        </p:nvPicPr>
        <p:blipFill>
          <a:blip r:embed="rId4"/>
          <a:stretch>
            <a:fillRect/>
          </a:stretch>
        </p:blipFill>
        <p:spPr>
          <a:xfrm>
            <a:off x="12532659" y="7638455"/>
            <a:ext cx="2097741" cy="5430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1264</Words>
  <Application>Microsoft Office PowerPoint</Application>
  <PresentationFormat>Personalizar</PresentationFormat>
  <Paragraphs>101</Paragraphs>
  <Slides>10</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Roboto Slab</vt:lpstr>
      <vt:lpstr>Calibri</vt:lpstr>
      <vt:lpstr>Roboto</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carlimandrezim20212021@outlook.com</cp:lastModifiedBy>
  <cp:revision>3</cp:revision>
  <dcterms:created xsi:type="dcterms:W3CDTF">2024-09-16T18:22:18Z</dcterms:created>
  <dcterms:modified xsi:type="dcterms:W3CDTF">2024-09-16T18:35:25Z</dcterms:modified>
</cp:coreProperties>
</file>