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MuseoModerno" charset="0"/>
      <p:regular r:id="rId13"/>
    </p:embeddedFont>
    <p:embeddedFont>
      <p:font typeface="Calibri" pitchFamily="34" charset="0"/>
      <p:regular r:id="rId14"/>
      <p:bold r:id="rId15"/>
      <p:italic r:id="rId16"/>
      <p:boldItalic r:id="rId17"/>
    </p:embeddedFont>
    <p:embeddedFont>
      <p:font typeface="Source Sans Pro" charset="-120"/>
      <p:regular r:id="rId18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-654" y="774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073961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1751528"/>
            <a:ext cx="7556421" cy="2934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Introdução à Álgebra na Ciência da Computação</a:t>
            </a:r>
            <a:endParaRPr lang="en-US" sz="6150" dirty="0"/>
          </a:p>
        </p:txBody>
      </p:sp>
      <p:sp>
        <p:nvSpPr>
          <p:cNvPr id="4" name="Text 1"/>
          <p:cNvSpPr/>
          <p:nvPr/>
        </p:nvSpPr>
        <p:spPr>
          <a:xfrm>
            <a:off x="6280190" y="5026343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álgebra desempenha um papel fundamental na Ciência da Computação, fornecendo uma linguagem formal para expressar e resolver problemas complexos. Do desenvolvimento de algoritmos à análise de dados, a álgebra é uma ferramenta essencial.</a:t>
            </a:r>
            <a:endParaRPr lang="en-US" sz="175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2D6F9B9A-0449-4EA5-9D35-81ED23DF1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948624" cy="82296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5E7CEC05-8A04-449A-9D6E-A291C3A3C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4824" y="6477953"/>
            <a:ext cx="12328989" cy="8229600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7250950" y="7121237"/>
            <a:ext cx="7379450" cy="11083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2400" dirty="0" err="1" smtClean="0"/>
              <a:t>Integrantes</a:t>
            </a:r>
            <a:r>
              <a:rPr lang="en-US" sz="2400" dirty="0" smtClean="0"/>
              <a:t>: Carlos André, Carlos Daniel e Felipe Emanuel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92217" y="736521"/>
            <a:ext cx="6739533" cy="5287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150"/>
              </a:lnSpc>
              <a:buNone/>
            </a:pPr>
            <a:r>
              <a:rPr lang="en-US" sz="33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Conclusão e Considerações Finais</a:t>
            </a:r>
            <a:endParaRPr lang="en-US" sz="3300" dirty="0"/>
          </a:p>
        </p:txBody>
      </p:sp>
      <p:sp>
        <p:nvSpPr>
          <p:cNvPr id="4" name="Text 1"/>
          <p:cNvSpPr/>
          <p:nvPr/>
        </p:nvSpPr>
        <p:spPr>
          <a:xfrm>
            <a:off x="592217" y="1518999"/>
            <a:ext cx="7959566" cy="5412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sz="13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álgebra desempenha um papel fundamental na Ciência da Computação, fornecendo uma base matemática para a resolução de problemas complexos, o desenvolvimento de algoritmos e a análise de sistemas.</a:t>
            </a:r>
            <a:endParaRPr lang="en-US" sz="13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17" y="2250519"/>
            <a:ext cx="423029" cy="423029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592217" y="2842736"/>
            <a:ext cx="2115145" cy="2644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Aplicações Amplas</a:t>
            </a:r>
            <a:endParaRPr lang="en-US" sz="1650" dirty="0"/>
          </a:p>
        </p:txBody>
      </p:sp>
      <p:sp>
        <p:nvSpPr>
          <p:cNvPr id="7" name="Text 3"/>
          <p:cNvSpPr/>
          <p:nvPr/>
        </p:nvSpPr>
        <p:spPr>
          <a:xfrm>
            <a:off x="592217" y="3208615"/>
            <a:ext cx="7959566" cy="5412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álgebra é aplicada em diversos campos da computação, desde o design de circuitos digitais até a inteligência artificial.</a:t>
            </a:r>
            <a:endParaRPr lang="en-US" sz="130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217" y="4257437"/>
            <a:ext cx="423029" cy="423029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92217" y="4849654"/>
            <a:ext cx="2679621" cy="2644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Desafios e Oportunidades</a:t>
            </a:r>
            <a:endParaRPr lang="en-US" sz="1650" dirty="0"/>
          </a:p>
        </p:txBody>
      </p:sp>
      <p:sp>
        <p:nvSpPr>
          <p:cNvPr id="10" name="Text 5"/>
          <p:cNvSpPr/>
          <p:nvPr/>
        </p:nvSpPr>
        <p:spPr>
          <a:xfrm>
            <a:off x="592217" y="5215533"/>
            <a:ext cx="7959566" cy="2706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pesquisa em álgebra continua a evoluir, com novos desafios e oportunidades surgindo constantemente.</a:t>
            </a:r>
            <a:endParaRPr lang="en-US" sz="130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217" y="5993725"/>
            <a:ext cx="423029" cy="423029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592217" y="6585942"/>
            <a:ext cx="2886670" cy="2644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Pensamento Computacional</a:t>
            </a:r>
            <a:endParaRPr lang="en-US" sz="1650" dirty="0"/>
          </a:p>
        </p:txBody>
      </p:sp>
      <p:sp>
        <p:nvSpPr>
          <p:cNvPr id="13" name="Text 7"/>
          <p:cNvSpPr/>
          <p:nvPr/>
        </p:nvSpPr>
        <p:spPr>
          <a:xfrm>
            <a:off x="592217" y="6951821"/>
            <a:ext cx="7959566" cy="5412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álgebra promove o desenvolvimento do pensamento computacional, aumentando a capacidade de resolver problemas de forma lógica e eficiente.</a:t>
            </a:r>
            <a:endParaRPr lang="en-US" sz="1300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xmlns="" id="{4245F724-1FD6-48A1-9357-8BADB6534A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3602" y="0"/>
            <a:ext cx="6110917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136481" y="510778"/>
            <a:ext cx="7843838" cy="11610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550"/>
              </a:lnSpc>
              <a:buNone/>
            </a:pPr>
            <a:r>
              <a:rPr lang="en-US" sz="365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Álgebra Booleana: Definição e Operações</a:t>
            </a:r>
            <a:endParaRPr lang="en-US" sz="3650" dirty="0"/>
          </a:p>
        </p:txBody>
      </p:sp>
      <p:sp>
        <p:nvSpPr>
          <p:cNvPr id="4" name="Text 1"/>
          <p:cNvSpPr/>
          <p:nvPr/>
        </p:nvSpPr>
        <p:spPr>
          <a:xfrm>
            <a:off x="6136481" y="1950482"/>
            <a:ext cx="7843838" cy="8915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4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álgebra booleana, também conhecida como lógica booleana, é um sistema algébrico que lida com valores verdadeiros e falsos, representados por 1 e 0. É a base para o desenvolvimento de circuitos digitais e computadores modernos.</a:t>
            </a:r>
            <a:endParaRPr lang="en-US" sz="1450" dirty="0"/>
          </a:p>
        </p:txBody>
      </p:sp>
      <p:sp>
        <p:nvSpPr>
          <p:cNvPr id="5" name="Shape 2"/>
          <p:cNvSpPr/>
          <p:nvPr/>
        </p:nvSpPr>
        <p:spPr>
          <a:xfrm>
            <a:off x="6136481" y="3259931"/>
            <a:ext cx="417909" cy="417909"/>
          </a:xfrm>
          <a:prstGeom prst="roundRect">
            <a:avLst>
              <a:gd name="adj" fmla="val 6668"/>
            </a:avLst>
          </a:prstGeom>
          <a:solidFill>
            <a:srgbClr val="F3EEE3"/>
          </a:solidFill>
          <a:ln/>
        </p:spPr>
      </p:sp>
      <p:sp>
        <p:nvSpPr>
          <p:cNvPr id="6" name="Text 3"/>
          <p:cNvSpPr/>
          <p:nvPr/>
        </p:nvSpPr>
        <p:spPr>
          <a:xfrm>
            <a:off x="6280071" y="3329583"/>
            <a:ext cx="130612" cy="2786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215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1</a:t>
            </a:r>
            <a:endParaRPr lang="en-US" sz="2150" dirty="0"/>
          </a:p>
        </p:txBody>
      </p:sp>
      <p:sp>
        <p:nvSpPr>
          <p:cNvPr id="7" name="Text 4"/>
          <p:cNvSpPr/>
          <p:nvPr/>
        </p:nvSpPr>
        <p:spPr>
          <a:xfrm>
            <a:off x="6740128" y="3259931"/>
            <a:ext cx="2322076" cy="2901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80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Operações Básicas</a:t>
            </a:r>
            <a:endParaRPr lang="en-US" sz="1800" dirty="0"/>
          </a:p>
        </p:txBody>
      </p:sp>
      <p:sp>
        <p:nvSpPr>
          <p:cNvPr id="8" name="Text 5"/>
          <p:cNvSpPr/>
          <p:nvPr/>
        </p:nvSpPr>
        <p:spPr>
          <a:xfrm>
            <a:off x="6740128" y="3661529"/>
            <a:ext cx="3225403" cy="1485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4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As operações básicas na álgebra booleana são a conjunção (AND), disjunção (OR), negação (NOT), XOR (ou exclusivo) e equivalência (equivalência lógica).</a:t>
            </a:r>
            <a:endParaRPr lang="en-US" sz="1450" dirty="0"/>
          </a:p>
        </p:txBody>
      </p:sp>
      <p:sp>
        <p:nvSpPr>
          <p:cNvPr id="9" name="Shape 6"/>
          <p:cNvSpPr/>
          <p:nvPr/>
        </p:nvSpPr>
        <p:spPr>
          <a:xfrm>
            <a:off x="10151269" y="3259931"/>
            <a:ext cx="417909" cy="417909"/>
          </a:xfrm>
          <a:prstGeom prst="roundRect">
            <a:avLst>
              <a:gd name="adj" fmla="val 6668"/>
            </a:avLst>
          </a:prstGeom>
          <a:solidFill>
            <a:srgbClr val="F3EEE3"/>
          </a:solidFill>
          <a:ln/>
        </p:spPr>
      </p:sp>
      <p:sp>
        <p:nvSpPr>
          <p:cNvPr id="10" name="Text 7"/>
          <p:cNvSpPr/>
          <p:nvPr/>
        </p:nvSpPr>
        <p:spPr>
          <a:xfrm>
            <a:off x="10282714" y="3329583"/>
            <a:ext cx="154900" cy="2786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215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2</a:t>
            </a:r>
            <a:endParaRPr lang="en-US" sz="2150" dirty="0"/>
          </a:p>
        </p:txBody>
      </p:sp>
      <p:sp>
        <p:nvSpPr>
          <p:cNvPr id="11" name="Text 8"/>
          <p:cNvSpPr/>
          <p:nvPr/>
        </p:nvSpPr>
        <p:spPr>
          <a:xfrm>
            <a:off x="10754916" y="3259931"/>
            <a:ext cx="2322076" cy="2901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80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Tabelas Verdade</a:t>
            </a:r>
            <a:endParaRPr lang="en-US" sz="1800" dirty="0"/>
          </a:p>
        </p:txBody>
      </p:sp>
      <p:sp>
        <p:nvSpPr>
          <p:cNvPr id="12" name="Text 9"/>
          <p:cNvSpPr/>
          <p:nvPr/>
        </p:nvSpPr>
        <p:spPr>
          <a:xfrm>
            <a:off x="10754916" y="3661529"/>
            <a:ext cx="3225403" cy="1485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4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Tabelas verdade são usadas para representar o comportamento de operações booleanas, mostrando a saída para todas as combinações possíveis de entradas.</a:t>
            </a:r>
            <a:endParaRPr lang="en-US" sz="1450" dirty="0"/>
          </a:p>
        </p:txBody>
      </p:sp>
      <p:sp>
        <p:nvSpPr>
          <p:cNvPr id="13" name="Shape 10"/>
          <p:cNvSpPr/>
          <p:nvPr/>
        </p:nvSpPr>
        <p:spPr>
          <a:xfrm>
            <a:off x="6136481" y="5542121"/>
            <a:ext cx="417909" cy="417909"/>
          </a:xfrm>
          <a:prstGeom prst="roundRect">
            <a:avLst>
              <a:gd name="adj" fmla="val 6668"/>
            </a:avLst>
          </a:prstGeom>
          <a:solidFill>
            <a:srgbClr val="F3EEE3"/>
          </a:solidFill>
          <a:ln/>
        </p:spPr>
      </p:sp>
      <p:sp>
        <p:nvSpPr>
          <p:cNvPr id="14" name="Text 11"/>
          <p:cNvSpPr/>
          <p:nvPr/>
        </p:nvSpPr>
        <p:spPr>
          <a:xfrm>
            <a:off x="6267093" y="5611773"/>
            <a:ext cx="156567" cy="2786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215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3</a:t>
            </a:r>
            <a:endParaRPr lang="en-US" sz="2150" dirty="0"/>
          </a:p>
        </p:txBody>
      </p:sp>
      <p:sp>
        <p:nvSpPr>
          <p:cNvPr id="15" name="Text 12"/>
          <p:cNvSpPr/>
          <p:nvPr/>
        </p:nvSpPr>
        <p:spPr>
          <a:xfrm>
            <a:off x="6740128" y="5542121"/>
            <a:ext cx="2545556" cy="2901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80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Expressões Booleanas</a:t>
            </a:r>
            <a:endParaRPr lang="en-US" sz="1800" dirty="0"/>
          </a:p>
        </p:txBody>
      </p:sp>
      <p:sp>
        <p:nvSpPr>
          <p:cNvPr id="16" name="Text 13"/>
          <p:cNvSpPr/>
          <p:nvPr/>
        </p:nvSpPr>
        <p:spPr>
          <a:xfrm>
            <a:off x="6740128" y="5943719"/>
            <a:ext cx="3225403" cy="1485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4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Expressões booleanas são construídas usando variáveis booleanas e operadores booleanos, representando funções lógicas que podem ser simplificadas usando leis algébricas.</a:t>
            </a:r>
            <a:endParaRPr lang="en-US" sz="1450" dirty="0"/>
          </a:p>
        </p:txBody>
      </p:sp>
      <p:sp>
        <p:nvSpPr>
          <p:cNvPr id="17" name="Shape 14"/>
          <p:cNvSpPr/>
          <p:nvPr/>
        </p:nvSpPr>
        <p:spPr>
          <a:xfrm>
            <a:off x="10151269" y="5542121"/>
            <a:ext cx="417909" cy="417909"/>
          </a:xfrm>
          <a:prstGeom prst="roundRect">
            <a:avLst>
              <a:gd name="adj" fmla="val 6668"/>
            </a:avLst>
          </a:prstGeom>
          <a:solidFill>
            <a:srgbClr val="F3EEE3"/>
          </a:solidFill>
          <a:ln/>
        </p:spPr>
      </p:sp>
      <p:sp>
        <p:nvSpPr>
          <p:cNvPr id="18" name="Text 15"/>
          <p:cNvSpPr/>
          <p:nvPr/>
        </p:nvSpPr>
        <p:spPr>
          <a:xfrm>
            <a:off x="10270450" y="5611773"/>
            <a:ext cx="179427" cy="2786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215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4</a:t>
            </a:r>
            <a:endParaRPr lang="en-US" sz="2150" dirty="0"/>
          </a:p>
        </p:txBody>
      </p:sp>
      <p:sp>
        <p:nvSpPr>
          <p:cNvPr id="19" name="Text 16"/>
          <p:cNvSpPr/>
          <p:nvPr/>
        </p:nvSpPr>
        <p:spPr>
          <a:xfrm>
            <a:off x="10754916" y="5542121"/>
            <a:ext cx="3225403" cy="5803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80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Aplicações da Álgebra Booleana</a:t>
            </a:r>
            <a:endParaRPr lang="en-US" sz="1800" dirty="0"/>
          </a:p>
        </p:txBody>
      </p:sp>
      <p:sp>
        <p:nvSpPr>
          <p:cNvPr id="20" name="Text 17"/>
          <p:cNvSpPr/>
          <p:nvPr/>
        </p:nvSpPr>
        <p:spPr>
          <a:xfrm>
            <a:off x="10754916" y="6233874"/>
            <a:ext cx="3225403" cy="1485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4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álgebra booleana é amplamente utilizada no design de circuitos digitais, computadores, inteligência artificial, processamento de imagens e outras áreas da Ciência da Computação.</a:t>
            </a:r>
            <a:endParaRPr lang="en-US" sz="1450" dirty="0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xmlns="" id="{23C5926C-EC54-4ED5-8A18-E09E30D0F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13" y="0"/>
            <a:ext cx="5047416" cy="822960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xmlns="" id="{71F2D5A5-11E6-4F00-A90C-7F2133648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8219" y="6477953"/>
            <a:ext cx="12328989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29847"/>
            <a:ext cx="88131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Aplicações da Álgebra Booleana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792254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álgebra booleana é a base para o desenvolvimento de circuitos digitais, formando a linguagem fundamental que permite a construção de computadores e dispositivos eletrônicos.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00002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Circuitos Digitais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4581168"/>
            <a:ext cx="3978116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Circuitos digitais são projetados usando portas lógicas, que implementam operações booleanas, permitindo a construção de sistemas complexos com base em operações básicas.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5332928" y="4000024"/>
            <a:ext cx="3978116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Processamento de Informações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5332928" y="4935498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álgebra booleana é fundamental para o processamento de informações em computadores, desde a representação de dados até a execução de instruções.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9872067" y="400002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Inteligência Artificial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9872067" y="4581168"/>
            <a:ext cx="3978116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Redes neurais e algoritmos de aprendizado de máquina são baseados em operações booleanas, permitindo que computadores aprendam e resolvam problemas complexos.</a:t>
            </a:r>
            <a:endParaRPr lang="en-US" sz="175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D79D3459-55B0-415F-B0EF-29F953DEA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219" y="6477953"/>
            <a:ext cx="12328989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77704" y="2952869"/>
            <a:ext cx="9238417" cy="6050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750"/>
              </a:lnSpc>
              <a:buNone/>
            </a:pPr>
            <a:r>
              <a:rPr lang="en-US" sz="38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Teoria dos Conjuntos: Conceitos Básicos</a:t>
            </a:r>
            <a:endParaRPr lang="en-US" sz="3800" dirty="0"/>
          </a:p>
        </p:txBody>
      </p:sp>
      <p:sp>
        <p:nvSpPr>
          <p:cNvPr id="4" name="Text 1"/>
          <p:cNvSpPr/>
          <p:nvPr/>
        </p:nvSpPr>
        <p:spPr>
          <a:xfrm>
            <a:off x="677704" y="3848338"/>
            <a:ext cx="13274993" cy="6193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5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teoria dos conjuntos fornece um sistema formal para descrever e analisar coleções de objetos, fornecendo as ferramentas matemáticas para lidar com conjuntos e suas relações.</a:t>
            </a:r>
            <a:endParaRPr lang="en-US" sz="1500" dirty="0"/>
          </a:p>
        </p:txBody>
      </p:sp>
      <p:sp>
        <p:nvSpPr>
          <p:cNvPr id="5" name="Shape 2"/>
          <p:cNvSpPr/>
          <p:nvPr/>
        </p:nvSpPr>
        <p:spPr>
          <a:xfrm>
            <a:off x="677704" y="4903232"/>
            <a:ext cx="435650" cy="435650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</p:sp>
      <p:sp>
        <p:nvSpPr>
          <p:cNvPr id="6" name="Text 3"/>
          <p:cNvSpPr/>
          <p:nvPr/>
        </p:nvSpPr>
        <p:spPr>
          <a:xfrm>
            <a:off x="827365" y="4975860"/>
            <a:ext cx="136208" cy="2903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1</a:t>
            </a:r>
            <a:endParaRPr lang="en-US" sz="2250" dirty="0"/>
          </a:p>
        </p:txBody>
      </p:sp>
      <p:sp>
        <p:nvSpPr>
          <p:cNvPr id="7" name="Text 4"/>
          <p:cNvSpPr/>
          <p:nvPr/>
        </p:nvSpPr>
        <p:spPr>
          <a:xfrm>
            <a:off x="1306949" y="4903232"/>
            <a:ext cx="2662118" cy="3025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190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Definição de Conjuntos</a:t>
            </a:r>
            <a:endParaRPr lang="en-US" sz="1900" dirty="0"/>
          </a:p>
        </p:txBody>
      </p:sp>
      <p:sp>
        <p:nvSpPr>
          <p:cNvPr id="8" name="Text 5"/>
          <p:cNvSpPr/>
          <p:nvPr/>
        </p:nvSpPr>
        <p:spPr>
          <a:xfrm>
            <a:off x="1306949" y="5321856"/>
            <a:ext cx="5911453" cy="9290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5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Um conjunto é uma coleção bem definida de objetos distintos, chamados elementos. Conjuntos podem ser finitos ou infinitos, e são geralmente representados por letras maiúsculas.</a:t>
            </a:r>
            <a:endParaRPr lang="en-US" sz="1500" dirty="0"/>
          </a:p>
        </p:txBody>
      </p:sp>
      <p:sp>
        <p:nvSpPr>
          <p:cNvPr id="9" name="Shape 6"/>
          <p:cNvSpPr/>
          <p:nvPr/>
        </p:nvSpPr>
        <p:spPr>
          <a:xfrm>
            <a:off x="7411998" y="4903232"/>
            <a:ext cx="435650" cy="435650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</p:sp>
      <p:sp>
        <p:nvSpPr>
          <p:cNvPr id="10" name="Text 7"/>
          <p:cNvSpPr/>
          <p:nvPr/>
        </p:nvSpPr>
        <p:spPr>
          <a:xfrm>
            <a:off x="7549039" y="4975860"/>
            <a:ext cx="161568" cy="2903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2</a:t>
            </a:r>
            <a:endParaRPr lang="en-US" sz="2250" dirty="0"/>
          </a:p>
        </p:txBody>
      </p:sp>
      <p:sp>
        <p:nvSpPr>
          <p:cNvPr id="11" name="Text 8"/>
          <p:cNvSpPr/>
          <p:nvPr/>
        </p:nvSpPr>
        <p:spPr>
          <a:xfrm>
            <a:off x="8041243" y="4903232"/>
            <a:ext cx="2582704" cy="3025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190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Notação de Conjuntos</a:t>
            </a:r>
            <a:endParaRPr lang="en-US" sz="1900" dirty="0"/>
          </a:p>
        </p:txBody>
      </p:sp>
      <p:sp>
        <p:nvSpPr>
          <p:cNvPr id="12" name="Text 9"/>
          <p:cNvSpPr/>
          <p:nvPr/>
        </p:nvSpPr>
        <p:spPr>
          <a:xfrm>
            <a:off x="8041243" y="5321856"/>
            <a:ext cx="5911453" cy="6193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5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notação de conjuntos usa chaves {} para listar os elementos ou uma descrição que define os elementos do conjunto.</a:t>
            </a:r>
            <a:endParaRPr lang="en-US" sz="1500" dirty="0"/>
          </a:p>
        </p:txBody>
      </p:sp>
      <p:sp>
        <p:nvSpPr>
          <p:cNvPr id="13" name="Shape 10"/>
          <p:cNvSpPr/>
          <p:nvPr/>
        </p:nvSpPr>
        <p:spPr>
          <a:xfrm>
            <a:off x="677704" y="6662261"/>
            <a:ext cx="435650" cy="435650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</p:sp>
      <p:sp>
        <p:nvSpPr>
          <p:cNvPr id="14" name="Text 11"/>
          <p:cNvSpPr/>
          <p:nvPr/>
        </p:nvSpPr>
        <p:spPr>
          <a:xfrm>
            <a:off x="813911" y="6734889"/>
            <a:ext cx="163235" cy="2903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3</a:t>
            </a:r>
            <a:endParaRPr lang="en-US" sz="2250" dirty="0"/>
          </a:p>
        </p:txBody>
      </p:sp>
      <p:sp>
        <p:nvSpPr>
          <p:cNvPr id="15" name="Text 12"/>
          <p:cNvSpPr/>
          <p:nvPr/>
        </p:nvSpPr>
        <p:spPr>
          <a:xfrm>
            <a:off x="1306949" y="6662261"/>
            <a:ext cx="2420422" cy="3025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190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Pertinência</a:t>
            </a:r>
            <a:endParaRPr lang="en-US" sz="1900" dirty="0"/>
          </a:p>
        </p:txBody>
      </p:sp>
      <p:sp>
        <p:nvSpPr>
          <p:cNvPr id="16" name="Text 13"/>
          <p:cNvSpPr/>
          <p:nvPr/>
        </p:nvSpPr>
        <p:spPr>
          <a:xfrm>
            <a:off x="1306949" y="7080885"/>
            <a:ext cx="5911453" cy="6193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5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 símbolo "∈" indica que um elemento pertence a um conjunto, enquanto "∉" indica que um elemento não pertence a um conjunto.</a:t>
            </a:r>
            <a:endParaRPr lang="en-US" sz="1500" dirty="0"/>
          </a:p>
        </p:txBody>
      </p:sp>
      <p:sp>
        <p:nvSpPr>
          <p:cNvPr id="17" name="Shape 14"/>
          <p:cNvSpPr/>
          <p:nvPr/>
        </p:nvSpPr>
        <p:spPr>
          <a:xfrm>
            <a:off x="7411998" y="6662261"/>
            <a:ext cx="435650" cy="435650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</p:sp>
      <p:sp>
        <p:nvSpPr>
          <p:cNvPr id="18" name="Text 15"/>
          <p:cNvSpPr/>
          <p:nvPr/>
        </p:nvSpPr>
        <p:spPr>
          <a:xfrm>
            <a:off x="7536299" y="6734889"/>
            <a:ext cx="187047" cy="2903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4</a:t>
            </a:r>
            <a:endParaRPr lang="en-US" sz="2250" dirty="0"/>
          </a:p>
        </p:txBody>
      </p:sp>
      <p:sp>
        <p:nvSpPr>
          <p:cNvPr id="19" name="Text 16"/>
          <p:cNvSpPr/>
          <p:nvPr/>
        </p:nvSpPr>
        <p:spPr>
          <a:xfrm>
            <a:off x="8041243" y="6662261"/>
            <a:ext cx="2420422" cy="3025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190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Conjunto Vazio</a:t>
            </a:r>
            <a:endParaRPr lang="en-US" sz="1900" dirty="0"/>
          </a:p>
        </p:txBody>
      </p:sp>
      <p:sp>
        <p:nvSpPr>
          <p:cNvPr id="20" name="Text 17"/>
          <p:cNvSpPr/>
          <p:nvPr/>
        </p:nvSpPr>
        <p:spPr>
          <a:xfrm>
            <a:off x="8041243" y="7080885"/>
            <a:ext cx="5911453" cy="6193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5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 conjunto vazio, denotado por "∅" ou "{} ", é um conjunto que não possui elementos.</a:t>
            </a:r>
            <a:endParaRPr lang="en-US" sz="1500" dirty="0"/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xmlns="" id="{9274AEF3-E4AB-4C04-A5FB-08A03EFF7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32233" y="-2128321"/>
            <a:ext cx="18246902" cy="6786243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xmlns="" id="{7D5CA98E-853C-4655-A6B2-29BAB27DE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8219" y="6477953"/>
            <a:ext cx="12328989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182320" y="555427"/>
            <a:ext cx="7752159" cy="124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850"/>
              </a:lnSpc>
              <a:buNone/>
            </a:pPr>
            <a:r>
              <a:rPr lang="en-US" sz="39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Subconjuntos e Conjunto das Partes</a:t>
            </a:r>
            <a:endParaRPr lang="en-US" sz="3900" dirty="0"/>
          </a:p>
        </p:txBody>
      </p:sp>
      <p:sp>
        <p:nvSpPr>
          <p:cNvPr id="4" name="Text 1"/>
          <p:cNvSpPr/>
          <p:nvPr/>
        </p:nvSpPr>
        <p:spPr>
          <a:xfrm>
            <a:off x="6182320" y="2096691"/>
            <a:ext cx="7752159" cy="9544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Um subconjunto é um conjunto que contém apenas elementos que também estão presentes em outro conjunto. O conjunto das partes é o conjunto de todos os subconjuntos possíveis de um conjunto.</a:t>
            </a:r>
            <a:endParaRPr lang="en-US" sz="1550" dirty="0"/>
          </a:p>
        </p:txBody>
      </p:sp>
      <p:sp>
        <p:nvSpPr>
          <p:cNvPr id="5" name="Shape 2"/>
          <p:cNvSpPr/>
          <p:nvPr/>
        </p:nvSpPr>
        <p:spPr>
          <a:xfrm>
            <a:off x="6182320" y="3274814"/>
            <a:ext cx="3776662" cy="2418398"/>
          </a:xfrm>
          <a:prstGeom prst="roundRect">
            <a:avLst>
              <a:gd name="adj" fmla="val 1233"/>
            </a:avLst>
          </a:prstGeom>
          <a:solidFill>
            <a:srgbClr val="F3EEE3"/>
          </a:solidFill>
          <a:ln/>
        </p:spPr>
      </p:sp>
      <p:sp>
        <p:nvSpPr>
          <p:cNvPr id="6" name="Text 3"/>
          <p:cNvSpPr/>
          <p:nvPr/>
        </p:nvSpPr>
        <p:spPr>
          <a:xfrm>
            <a:off x="6381155" y="3473648"/>
            <a:ext cx="2485787" cy="3107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5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Subconjuntos</a:t>
            </a:r>
            <a:endParaRPr lang="en-US" sz="1950" dirty="0"/>
          </a:p>
        </p:txBody>
      </p:sp>
      <p:sp>
        <p:nvSpPr>
          <p:cNvPr id="7" name="Text 4"/>
          <p:cNvSpPr/>
          <p:nvPr/>
        </p:nvSpPr>
        <p:spPr>
          <a:xfrm>
            <a:off x="6381155" y="3903702"/>
            <a:ext cx="3378994" cy="15906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 todos os elementos de um conjunto A também estão em um conjunto B, então A é um subconjunto de B, denotado por A ⊆ B. Um subconjunto próprio (A ⊂ B) exclui a possibilidade de A ser igual a B.</a:t>
            </a:r>
            <a:endParaRPr lang="en-US" sz="1550" dirty="0"/>
          </a:p>
        </p:txBody>
      </p:sp>
      <p:sp>
        <p:nvSpPr>
          <p:cNvPr id="8" name="Shape 5"/>
          <p:cNvSpPr/>
          <p:nvPr/>
        </p:nvSpPr>
        <p:spPr>
          <a:xfrm>
            <a:off x="10157817" y="3274814"/>
            <a:ext cx="3776662" cy="2418398"/>
          </a:xfrm>
          <a:prstGeom prst="roundRect">
            <a:avLst>
              <a:gd name="adj" fmla="val 1233"/>
            </a:avLst>
          </a:prstGeom>
          <a:solidFill>
            <a:srgbClr val="F3EEE3"/>
          </a:solidFill>
          <a:ln/>
        </p:spPr>
      </p:sp>
      <p:sp>
        <p:nvSpPr>
          <p:cNvPr id="9" name="Text 6"/>
          <p:cNvSpPr/>
          <p:nvPr/>
        </p:nvSpPr>
        <p:spPr>
          <a:xfrm>
            <a:off x="10356652" y="3473648"/>
            <a:ext cx="2485787" cy="3107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5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Conjunto das Partes</a:t>
            </a:r>
            <a:endParaRPr lang="en-US" sz="1950" dirty="0"/>
          </a:p>
        </p:txBody>
      </p:sp>
      <p:sp>
        <p:nvSpPr>
          <p:cNvPr id="10" name="Text 7"/>
          <p:cNvSpPr/>
          <p:nvPr/>
        </p:nvSpPr>
        <p:spPr>
          <a:xfrm>
            <a:off x="10356652" y="3903702"/>
            <a:ext cx="3378994" cy="15906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 conjunto das partes de um conjunto A, denotado por P(A), é o conjunto que contém todos os subconjuntos possíveis de A, incluindo o conjunto vazio e o próprio conjunto A.</a:t>
            </a:r>
            <a:endParaRPr lang="en-US" sz="1550" dirty="0"/>
          </a:p>
        </p:txBody>
      </p:sp>
      <p:sp>
        <p:nvSpPr>
          <p:cNvPr id="11" name="Shape 8"/>
          <p:cNvSpPr/>
          <p:nvPr/>
        </p:nvSpPr>
        <p:spPr>
          <a:xfrm>
            <a:off x="6182320" y="5892046"/>
            <a:ext cx="7752159" cy="1782128"/>
          </a:xfrm>
          <a:prstGeom prst="roundRect">
            <a:avLst>
              <a:gd name="adj" fmla="val 1674"/>
            </a:avLst>
          </a:prstGeom>
          <a:solidFill>
            <a:srgbClr val="F3EEE3"/>
          </a:solidFill>
          <a:ln/>
        </p:spPr>
      </p:sp>
      <p:sp>
        <p:nvSpPr>
          <p:cNvPr id="12" name="Text 9"/>
          <p:cNvSpPr/>
          <p:nvPr/>
        </p:nvSpPr>
        <p:spPr>
          <a:xfrm>
            <a:off x="6381155" y="6090880"/>
            <a:ext cx="2485787" cy="3107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5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Cardinalidade</a:t>
            </a:r>
            <a:endParaRPr lang="en-US" sz="1950" dirty="0"/>
          </a:p>
        </p:txBody>
      </p:sp>
      <p:sp>
        <p:nvSpPr>
          <p:cNvPr id="13" name="Text 10"/>
          <p:cNvSpPr/>
          <p:nvPr/>
        </p:nvSpPr>
        <p:spPr>
          <a:xfrm>
            <a:off x="6381155" y="6520934"/>
            <a:ext cx="7354491" cy="9544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cardinalidade de um conjunto é o número de elementos que ele contém. A cardinalidade do conjunto das partes de um conjunto A é 2 elevado à potência da cardinalidade de A.</a:t>
            </a:r>
            <a:endParaRPr lang="en-US" sz="1550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xmlns="" id="{F905FCAC-04BA-49D9-93F8-3C3A080AE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339" y="-954594"/>
            <a:ext cx="4268743" cy="3496827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xmlns="" id="{2CDC01A2-2554-4032-91AA-1E11066EF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36388"/>
            <a:ext cx="4240404" cy="3150979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xmlns="" id="{630E377F-C0C8-4E71-83D8-37CA652766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693212"/>
            <a:ext cx="4240404" cy="2536388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xmlns="" id="{7E1BEDE2-A2F7-4E0E-B253-235F95CF60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8219" y="6477953"/>
            <a:ext cx="12328989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125528" y="951190"/>
            <a:ext cx="5483781" cy="5706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450"/>
              </a:lnSpc>
              <a:buNone/>
            </a:pPr>
            <a:r>
              <a:rPr lang="en-US" sz="355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Operações em Conjuntos</a:t>
            </a:r>
            <a:endParaRPr lang="en-US" sz="3550" dirty="0"/>
          </a:p>
        </p:txBody>
      </p:sp>
      <p:sp>
        <p:nvSpPr>
          <p:cNvPr id="4" name="Text 1"/>
          <p:cNvSpPr/>
          <p:nvPr/>
        </p:nvSpPr>
        <p:spPr>
          <a:xfrm>
            <a:off x="6125528" y="1795701"/>
            <a:ext cx="7865745" cy="5843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4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teoria dos conjuntos define operações que permitem combinar e manipular conjuntos, facilitando a análise e a resolução de problemas relacionados a conjuntos.</a:t>
            </a:r>
            <a:endParaRPr lang="en-US" sz="1400" dirty="0"/>
          </a:p>
        </p:txBody>
      </p:sp>
      <p:sp>
        <p:nvSpPr>
          <p:cNvPr id="5" name="Shape 2"/>
          <p:cNvSpPr/>
          <p:nvPr/>
        </p:nvSpPr>
        <p:spPr>
          <a:xfrm>
            <a:off x="6125528" y="2585442"/>
            <a:ext cx="7865745" cy="4692968"/>
          </a:xfrm>
          <a:prstGeom prst="roundRect">
            <a:avLst>
              <a:gd name="adj" fmla="val 584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6133148" y="2593062"/>
            <a:ext cx="7849672" cy="52649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4"/>
          <p:cNvSpPr/>
          <p:nvPr/>
        </p:nvSpPr>
        <p:spPr>
          <a:xfrm>
            <a:off x="6316504" y="2710220"/>
            <a:ext cx="2247424" cy="2921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4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Operação</a:t>
            </a:r>
            <a:endParaRPr lang="en-US" sz="1400" dirty="0"/>
          </a:p>
        </p:txBody>
      </p:sp>
      <p:sp>
        <p:nvSpPr>
          <p:cNvPr id="8" name="Text 5"/>
          <p:cNvSpPr/>
          <p:nvPr/>
        </p:nvSpPr>
        <p:spPr>
          <a:xfrm>
            <a:off x="8936593" y="2710220"/>
            <a:ext cx="2243614" cy="2921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4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Descrição</a:t>
            </a:r>
            <a:endParaRPr lang="en-US" sz="1400" dirty="0"/>
          </a:p>
        </p:txBody>
      </p:sp>
      <p:sp>
        <p:nvSpPr>
          <p:cNvPr id="9" name="Text 6"/>
          <p:cNvSpPr/>
          <p:nvPr/>
        </p:nvSpPr>
        <p:spPr>
          <a:xfrm>
            <a:off x="11552873" y="2710220"/>
            <a:ext cx="2247424" cy="2921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4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Símbolo</a:t>
            </a:r>
            <a:endParaRPr lang="en-US" sz="1400" dirty="0"/>
          </a:p>
        </p:txBody>
      </p:sp>
      <p:sp>
        <p:nvSpPr>
          <p:cNvPr id="10" name="Shape 7"/>
          <p:cNvSpPr/>
          <p:nvPr/>
        </p:nvSpPr>
        <p:spPr>
          <a:xfrm>
            <a:off x="6133148" y="3119557"/>
            <a:ext cx="7849672" cy="81867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1" name="Text 8"/>
          <p:cNvSpPr/>
          <p:nvPr/>
        </p:nvSpPr>
        <p:spPr>
          <a:xfrm>
            <a:off x="6316504" y="3236714"/>
            <a:ext cx="2247424" cy="2921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4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União</a:t>
            </a:r>
            <a:endParaRPr lang="en-US" sz="1400" dirty="0"/>
          </a:p>
        </p:txBody>
      </p:sp>
      <p:sp>
        <p:nvSpPr>
          <p:cNvPr id="12" name="Text 9"/>
          <p:cNvSpPr/>
          <p:nvPr/>
        </p:nvSpPr>
        <p:spPr>
          <a:xfrm>
            <a:off x="8936593" y="3236714"/>
            <a:ext cx="2243614" cy="5843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4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Combina todos os elementos de dois conjuntos.</a:t>
            </a:r>
            <a:endParaRPr lang="en-US" sz="1400" dirty="0"/>
          </a:p>
        </p:txBody>
      </p:sp>
      <p:sp>
        <p:nvSpPr>
          <p:cNvPr id="13" name="Text 10"/>
          <p:cNvSpPr/>
          <p:nvPr/>
        </p:nvSpPr>
        <p:spPr>
          <a:xfrm>
            <a:off x="11552873" y="3236714"/>
            <a:ext cx="2247424" cy="2921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4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∪</a:t>
            </a:r>
            <a:endParaRPr lang="en-US" sz="1400" dirty="0"/>
          </a:p>
        </p:txBody>
      </p:sp>
      <p:sp>
        <p:nvSpPr>
          <p:cNvPr id="14" name="Shape 11"/>
          <p:cNvSpPr/>
          <p:nvPr/>
        </p:nvSpPr>
        <p:spPr>
          <a:xfrm>
            <a:off x="6133148" y="3938230"/>
            <a:ext cx="7849672" cy="111085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5" name="Text 12"/>
          <p:cNvSpPr/>
          <p:nvPr/>
        </p:nvSpPr>
        <p:spPr>
          <a:xfrm>
            <a:off x="6316504" y="4055388"/>
            <a:ext cx="2247424" cy="2921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4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Interseção</a:t>
            </a:r>
            <a:endParaRPr lang="en-US" sz="1400" dirty="0"/>
          </a:p>
        </p:txBody>
      </p:sp>
      <p:sp>
        <p:nvSpPr>
          <p:cNvPr id="16" name="Text 13"/>
          <p:cNvSpPr/>
          <p:nvPr/>
        </p:nvSpPr>
        <p:spPr>
          <a:xfrm>
            <a:off x="8936593" y="4055388"/>
            <a:ext cx="2243614" cy="8765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4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Cria um conjunto com os elementos comuns a dois conjuntos.</a:t>
            </a:r>
            <a:endParaRPr lang="en-US" sz="1400" dirty="0"/>
          </a:p>
        </p:txBody>
      </p:sp>
      <p:sp>
        <p:nvSpPr>
          <p:cNvPr id="17" name="Text 14"/>
          <p:cNvSpPr/>
          <p:nvPr/>
        </p:nvSpPr>
        <p:spPr>
          <a:xfrm>
            <a:off x="11552873" y="4055388"/>
            <a:ext cx="2247424" cy="2921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4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∩</a:t>
            </a:r>
            <a:endParaRPr lang="en-US" sz="1400" dirty="0"/>
          </a:p>
        </p:txBody>
      </p:sp>
      <p:sp>
        <p:nvSpPr>
          <p:cNvPr id="18" name="Shape 15"/>
          <p:cNvSpPr/>
          <p:nvPr/>
        </p:nvSpPr>
        <p:spPr>
          <a:xfrm>
            <a:off x="6133148" y="5049083"/>
            <a:ext cx="7849672" cy="111085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9" name="Text 16"/>
          <p:cNvSpPr/>
          <p:nvPr/>
        </p:nvSpPr>
        <p:spPr>
          <a:xfrm>
            <a:off x="6316504" y="5166241"/>
            <a:ext cx="2247424" cy="2921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4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Diferença</a:t>
            </a:r>
            <a:endParaRPr lang="en-US" sz="1400" dirty="0"/>
          </a:p>
        </p:txBody>
      </p:sp>
      <p:sp>
        <p:nvSpPr>
          <p:cNvPr id="20" name="Text 17"/>
          <p:cNvSpPr/>
          <p:nvPr/>
        </p:nvSpPr>
        <p:spPr>
          <a:xfrm>
            <a:off x="8936593" y="5166241"/>
            <a:ext cx="2243614" cy="8765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4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Cria um conjunto com os elementos que estão em um conjunto, mas não em outro.</a:t>
            </a:r>
            <a:endParaRPr lang="en-US" sz="1400" dirty="0"/>
          </a:p>
        </p:txBody>
      </p:sp>
      <p:sp>
        <p:nvSpPr>
          <p:cNvPr id="21" name="Text 18"/>
          <p:cNvSpPr/>
          <p:nvPr/>
        </p:nvSpPr>
        <p:spPr>
          <a:xfrm>
            <a:off x="11552873" y="5166241"/>
            <a:ext cx="2247424" cy="2921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4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-</a:t>
            </a:r>
            <a:endParaRPr lang="en-US" sz="1400" dirty="0"/>
          </a:p>
        </p:txBody>
      </p:sp>
      <p:sp>
        <p:nvSpPr>
          <p:cNvPr id="22" name="Shape 19"/>
          <p:cNvSpPr/>
          <p:nvPr/>
        </p:nvSpPr>
        <p:spPr>
          <a:xfrm>
            <a:off x="6133148" y="6159937"/>
            <a:ext cx="7849672" cy="111085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3" name="Text 20"/>
          <p:cNvSpPr/>
          <p:nvPr/>
        </p:nvSpPr>
        <p:spPr>
          <a:xfrm>
            <a:off x="6316504" y="6277094"/>
            <a:ext cx="2247424" cy="2921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4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Complemento</a:t>
            </a:r>
            <a:endParaRPr lang="en-US" sz="1400" dirty="0"/>
          </a:p>
        </p:txBody>
      </p:sp>
      <p:sp>
        <p:nvSpPr>
          <p:cNvPr id="24" name="Text 21"/>
          <p:cNvSpPr/>
          <p:nvPr/>
        </p:nvSpPr>
        <p:spPr>
          <a:xfrm>
            <a:off x="8936593" y="6277094"/>
            <a:ext cx="2243614" cy="8765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4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Cria um conjunto com todos os elementos que não estão em um conjunto.</a:t>
            </a:r>
            <a:endParaRPr lang="en-US" sz="1400" dirty="0"/>
          </a:p>
        </p:txBody>
      </p:sp>
      <p:sp>
        <p:nvSpPr>
          <p:cNvPr id="25" name="Text 22"/>
          <p:cNvSpPr/>
          <p:nvPr/>
        </p:nvSpPr>
        <p:spPr>
          <a:xfrm>
            <a:off x="11552873" y="6277094"/>
            <a:ext cx="2247424" cy="2921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4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¯</a:t>
            </a:r>
            <a:endParaRPr lang="en-US" sz="1400" dirty="0"/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xmlns="" id="{21AB6A60-44C0-46B8-B8FD-63269EA45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219" y="6477953"/>
            <a:ext cx="12328989" cy="822960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xmlns="" id="{84737057-27ED-4FEA-8B88-4172F7D6C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04" y="60721"/>
            <a:ext cx="2803452" cy="2732963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xmlns="" id="{5EAF214A-5558-4275-86FD-EB1CDFE12C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651" y="2876728"/>
            <a:ext cx="2811904" cy="2732962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xmlns="" id="{2CDEFA90-CBE3-4DC0-B1C0-64C5427057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103" y="5692734"/>
            <a:ext cx="2803452" cy="244689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/>
          <p:cNvSpPr/>
          <p:nvPr/>
        </p:nvSpPr>
        <p:spPr>
          <a:xfrm>
            <a:off x="2757963" y="552085"/>
            <a:ext cx="7748826" cy="12456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4900"/>
              </a:lnSpc>
              <a:buNone/>
            </a:pPr>
            <a:r>
              <a:rPr lang="en-US" sz="39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Identidades </a:t>
            </a:r>
            <a:r>
              <a:rPr lang="en-US" sz="3900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Básicas</a:t>
            </a:r>
            <a:r>
              <a:rPr lang="en-US" sz="39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 de Conjuntos</a:t>
            </a:r>
            <a:endParaRPr lang="en-US" sz="3900" dirty="0"/>
          </a:p>
        </p:txBody>
      </p:sp>
      <p:sp>
        <p:nvSpPr>
          <p:cNvPr id="5" name="Text 2"/>
          <p:cNvSpPr/>
          <p:nvPr/>
        </p:nvSpPr>
        <p:spPr>
          <a:xfrm>
            <a:off x="3298388" y="2164651"/>
            <a:ext cx="7748826" cy="6376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As identidades básicas de conjuntos são equações que descrevem relações entre operações em conjuntos, facilitando a simplificação e a manipulação de expressões de conjuntos.</a:t>
            </a:r>
            <a:endParaRPr lang="en-US" sz="1550" dirty="0"/>
          </a:p>
        </p:txBody>
      </p:sp>
      <p:sp>
        <p:nvSpPr>
          <p:cNvPr id="6" name="Shape 3"/>
          <p:cNvSpPr/>
          <p:nvPr/>
        </p:nvSpPr>
        <p:spPr>
          <a:xfrm>
            <a:off x="3198733" y="3515265"/>
            <a:ext cx="448389" cy="448389"/>
          </a:xfrm>
          <a:prstGeom prst="roundRect">
            <a:avLst>
              <a:gd name="adj" fmla="val 6668"/>
            </a:avLst>
          </a:prstGeom>
          <a:solidFill>
            <a:srgbClr val="F3EEE3"/>
          </a:solidFill>
          <a:ln/>
        </p:spPr>
      </p:sp>
      <p:sp>
        <p:nvSpPr>
          <p:cNvPr id="7" name="Text 4"/>
          <p:cNvSpPr/>
          <p:nvPr/>
        </p:nvSpPr>
        <p:spPr>
          <a:xfrm>
            <a:off x="3352800" y="3589917"/>
            <a:ext cx="140256" cy="2989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235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1</a:t>
            </a:r>
            <a:endParaRPr lang="en-US" sz="2350" dirty="0"/>
          </a:p>
        </p:txBody>
      </p:sp>
      <p:sp>
        <p:nvSpPr>
          <p:cNvPr id="8" name="Text 5"/>
          <p:cNvSpPr/>
          <p:nvPr/>
        </p:nvSpPr>
        <p:spPr>
          <a:xfrm>
            <a:off x="3846433" y="3515265"/>
            <a:ext cx="2491621" cy="311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95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Comutatividade</a:t>
            </a:r>
            <a:endParaRPr lang="en-US" sz="1950" dirty="0"/>
          </a:p>
        </p:txBody>
      </p:sp>
      <p:sp>
        <p:nvSpPr>
          <p:cNvPr id="9" name="Text 6"/>
          <p:cNvSpPr/>
          <p:nvPr/>
        </p:nvSpPr>
        <p:spPr>
          <a:xfrm>
            <a:off x="3846433" y="3946271"/>
            <a:ext cx="3127058" cy="9565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união e a interseção são comutativas, ou seja, a ordem dos conjuntos não altera o resultado.</a:t>
            </a:r>
            <a:endParaRPr lang="en-US" sz="1550" dirty="0"/>
          </a:p>
        </p:txBody>
      </p:sp>
      <p:sp>
        <p:nvSpPr>
          <p:cNvPr id="10" name="Shape 7"/>
          <p:cNvSpPr/>
          <p:nvPr/>
        </p:nvSpPr>
        <p:spPr>
          <a:xfrm>
            <a:off x="7172801" y="3515265"/>
            <a:ext cx="448389" cy="448389"/>
          </a:xfrm>
          <a:prstGeom prst="roundRect">
            <a:avLst>
              <a:gd name="adj" fmla="val 6668"/>
            </a:avLst>
          </a:prstGeom>
          <a:solidFill>
            <a:srgbClr val="F3EEE3"/>
          </a:solidFill>
          <a:ln/>
        </p:spPr>
      </p:sp>
      <p:sp>
        <p:nvSpPr>
          <p:cNvPr id="11" name="Text 8"/>
          <p:cNvSpPr/>
          <p:nvPr/>
        </p:nvSpPr>
        <p:spPr>
          <a:xfrm>
            <a:off x="7313890" y="3589917"/>
            <a:ext cx="166211" cy="2989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235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2</a:t>
            </a:r>
            <a:endParaRPr lang="en-US" sz="2350" dirty="0"/>
          </a:p>
        </p:txBody>
      </p:sp>
      <p:sp>
        <p:nvSpPr>
          <p:cNvPr id="12" name="Text 9"/>
          <p:cNvSpPr/>
          <p:nvPr/>
        </p:nvSpPr>
        <p:spPr>
          <a:xfrm>
            <a:off x="7820501" y="3515265"/>
            <a:ext cx="2491621" cy="311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95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Associatividade</a:t>
            </a:r>
            <a:endParaRPr lang="en-US" sz="1950" dirty="0"/>
          </a:p>
        </p:txBody>
      </p:sp>
      <p:sp>
        <p:nvSpPr>
          <p:cNvPr id="13" name="Text 10"/>
          <p:cNvSpPr/>
          <p:nvPr/>
        </p:nvSpPr>
        <p:spPr>
          <a:xfrm>
            <a:off x="7820501" y="3946271"/>
            <a:ext cx="3127058" cy="1594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união e a interseção são associativas, ou seja, o resultado é o mesmo, independentemente da ordem em que as operações são realizadas.</a:t>
            </a:r>
            <a:endParaRPr lang="en-US" sz="1550" dirty="0"/>
          </a:p>
        </p:txBody>
      </p:sp>
      <p:sp>
        <p:nvSpPr>
          <p:cNvPr id="14" name="Shape 11"/>
          <p:cNvSpPr/>
          <p:nvPr/>
        </p:nvSpPr>
        <p:spPr>
          <a:xfrm>
            <a:off x="3198733" y="5964023"/>
            <a:ext cx="448389" cy="448389"/>
          </a:xfrm>
          <a:prstGeom prst="roundRect">
            <a:avLst>
              <a:gd name="adj" fmla="val 6668"/>
            </a:avLst>
          </a:prstGeom>
          <a:solidFill>
            <a:srgbClr val="F3EEE3"/>
          </a:solidFill>
          <a:ln/>
        </p:spPr>
      </p:sp>
      <p:sp>
        <p:nvSpPr>
          <p:cNvPr id="15" name="Text 12"/>
          <p:cNvSpPr/>
          <p:nvPr/>
        </p:nvSpPr>
        <p:spPr>
          <a:xfrm>
            <a:off x="3338870" y="6038676"/>
            <a:ext cx="167997" cy="2989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235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3</a:t>
            </a:r>
            <a:endParaRPr lang="en-US" sz="2350" dirty="0"/>
          </a:p>
        </p:txBody>
      </p:sp>
      <p:sp>
        <p:nvSpPr>
          <p:cNvPr id="16" name="Text 13"/>
          <p:cNvSpPr/>
          <p:nvPr/>
        </p:nvSpPr>
        <p:spPr>
          <a:xfrm>
            <a:off x="3846433" y="5964023"/>
            <a:ext cx="2491621" cy="311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95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Distributividade</a:t>
            </a:r>
            <a:endParaRPr lang="en-US" sz="1950" dirty="0"/>
          </a:p>
        </p:txBody>
      </p:sp>
      <p:sp>
        <p:nvSpPr>
          <p:cNvPr id="17" name="Text 14"/>
          <p:cNvSpPr/>
          <p:nvPr/>
        </p:nvSpPr>
        <p:spPr>
          <a:xfrm>
            <a:off x="3846433" y="6395030"/>
            <a:ext cx="3127058" cy="12753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interseção distribui sobre a união, e vice-versa, permitindo que expressões sejam simplificadas usando a propriedade distributiva.</a:t>
            </a:r>
            <a:endParaRPr lang="en-US" sz="1550" dirty="0"/>
          </a:p>
        </p:txBody>
      </p:sp>
      <p:sp>
        <p:nvSpPr>
          <p:cNvPr id="18" name="Shape 15"/>
          <p:cNvSpPr/>
          <p:nvPr/>
        </p:nvSpPr>
        <p:spPr>
          <a:xfrm>
            <a:off x="7172801" y="5964023"/>
            <a:ext cx="448389" cy="448389"/>
          </a:xfrm>
          <a:prstGeom prst="roundRect">
            <a:avLst>
              <a:gd name="adj" fmla="val 6668"/>
            </a:avLst>
          </a:prstGeom>
          <a:solidFill>
            <a:srgbClr val="F3EEE3"/>
          </a:solidFill>
          <a:ln/>
        </p:spPr>
      </p:sp>
      <p:sp>
        <p:nvSpPr>
          <p:cNvPr id="19" name="Text 16"/>
          <p:cNvSpPr/>
          <p:nvPr/>
        </p:nvSpPr>
        <p:spPr>
          <a:xfrm>
            <a:off x="7300674" y="6038676"/>
            <a:ext cx="192524" cy="2989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235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4</a:t>
            </a:r>
            <a:endParaRPr lang="en-US" sz="2350" dirty="0"/>
          </a:p>
        </p:txBody>
      </p:sp>
      <p:sp>
        <p:nvSpPr>
          <p:cNvPr id="20" name="Text 17"/>
          <p:cNvSpPr/>
          <p:nvPr/>
        </p:nvSpPr>
        <p:spPr>
          <a:xfrm>
            <a:off x="7820501" y="5964023"/>
            <a:ext cx="2491621" cy="311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95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Complementação</a:t>
            </a:r>
            <a:endParaRPr lang="en-US" sz="1950" dirty="0"/>
          </a:p>
        </p:txBody>
      </p:sp>
      <p:sp>
        <p:nvSpPr>
          <p:cNvPr id="21" name="Text 18"/>
          <p:cNvSpPr/>
          <p:nvPr/>
        </p:nvSpPr>
        <p:spPr>
          <a:xfrm>
            <a:off x="7820501" y="6395030"/>
            <a:ext cx="3127058" cy="12753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 complemento de um conjunto é o conjunto que contém todos os elementos que não estão no conjunto original.</a:t>
            </a:r>
            <a:endParaRPr lang="en-US" sz="1550" dirty="0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xmlns="" id="{052C14B2-C17F-4188-85EC-203D0D261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219" y="6477953"/>
            <a:ext cx="12328989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38413" y="591026"/>
            <a:ext cx="7867174" cy="11399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450"/>
              </a:lnSpc>
              <a:buNone/>
            </a:pPr>
            <a:r>
              <a:rPr lang="en-US" sz="36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Aplicações das Identidades de Conjuntos</a:t>
            </a:r>
            <a:endParaRPr lang="en-US" sz="3600" dirty="0"/>
          </a:p>
        </p:txBody>
      </p:sp>
      <p:sp>
        <p:nvSpPr>
          <p:cNvPr id="4" name="Text 1"/>
          <p:cNvSpPr/>
          <p:nvPr/>
        </p:nvSpPr>
        <p:spPr>
          <a:xfrm>
            <a:off x="638412" y="2004536"/>
            <a:ext cx="9212170" cy="8754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6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As identidades de conjuntos são ferramentas poderosas para simplificar expressões, resolver problemas e realizar inferências lógicas, permitindo a manipulação de conjuntos de forma eficiente e precisa.</a:t>
            </a:r>
            <a:endParaRPr lang="en-US" sz="16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13" y="3085147"/>
            <a:ext cx="912019" cy="1459349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824037" y="3267551"/>
            <a:ext cx="3091339" cy="2849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00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Simplificação de Expressões</a:t>
            </a:r>
            <a:endParaRPr lang="en-US" sz="2000" dirty="0"/>
          </a:p>
        </p:txBody>
      </p:sp>
      <p:sp>
        <p:nvSpPr>
          <p:cNvPr id="7" name="Text 3"/>
          <p:cNvSpPr/>
          <p:nvPr/>
        </p:nvSpPr>
        <p:spPr>
          <a:xfrm>
            <a:off x="1824036" y="3661886"/>
            <a:ext cx="8026546" cy="5836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0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As identidades de conjuntos podem ser usadas para simplificar expressões complexas de conjuntos, reduzindo o número de operações e tornando as expressões mais legíveis.</a:t>
            </a:r>
            <a:endParaRPr lang="en-US" sz="200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13" y="4544497"/>
            <a:ext cx="912019" cy="1634609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1824037" y="4726900"/>
            <a:ext cx="2705100" cy="2849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00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Resolução de Problemas</a:t>
            </a:r>
            <a:endParaRPr lang="en-US" sz="2000" dirty="0"/>
          </a:p>
        </p:txBody>
      </p:sp>
      <p:sp>
        <p:nvSpPr>
          <p:cNvPr id="10" name="Text 5"/>
          <p:cNvSpPr/>
          <p:nvPr/>
        </p:nvSpPr>
        <p:spPr>
          <a:xfrm>
            <a:off x="1824037" y="5121235"/>
            <a:ext cx="8026545" cy="10578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0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teoria dos conjuntos, juntamente com suas identidades, fornece um sistema formal para a resolução de problemas relacionados a conjuntos, como encontrar a união, interseção ou complemento de conjuntos.</a:t>
            </a:r>
            <a:endParaRPr lang="en-US" sz="200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413" y="6179106"/>
            <a:ext cx="912019" cy="1459349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1824037" y="6361509"/>
            <a:ext cx="2280285" cy="2849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00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Inferências Lógicas</a:t>
            </a:r>
            <a:endParaRPr lang="en-US" sz="2000" dirty="0"/>
          </a:p>
        </p:txBody>
      </p:sp>
      <p:sp>
        <p:nvSpPr>
          <p:cNvPr id="13" name="Text 7"/>
          <p:cNvSpPr/>
          <p:nvPr/>
        </p:nvSpPr>
        <p:spPr>
          <a:xfrm>
            <a:off x="1824037" y="6755844"/>
            <a:ext cx="6681549" cy="5836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0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As identidades de conjuntos podem ser usadas para realizar inferências lógicas, derivando novas informações sobre conjuntos a partir de informações existentes.</a:t>
            </a:r>
            <a:endParaRPr lang="en-US" sz="2000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xmlns="" id="{9C3F86D5-0CEB-4CE7-917C-3994E603AF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8219" y="6477953"/>
            <a:ext cx="12328989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069628" y="307653"/>
            <a:ext cx="8673364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000"/>
              </a:lnSpc>
              <a:buNone/>
            </a:pPr>
            <a:r>
              <a:rPr lang="en-US" sz="36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Importância da Álgebra na Resolução de Problemas de Computação</a:t>
            </a:r>
            <a:endParaRPr lang="en-US" sz="3600" dirty="0"/>
          </a:p>
        </p:txBody>
      </p:sp>
      <p:sp>
        <p:nvSpPr>
          <p:cNvPr id="4" name="Text 1"/>
          <p:cNvSpPr/>
          <p:nvPr/>
        </p:nvSpPr>
        <p:spPr>
          <a:xfrm>
            <a:off x="1069628" y="1810684"/>
            <a:ext cx="8437837" cy="6947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050"/>
              </a:lnSpc>
              <a:buNone/>
            </a:pPr>
            <a:r>
              <a:rPr lang="en-US" sz="16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álgebra fornece a estrutura matemática para a resolução de problemas complexos em Ciência da Computação, permitindo a manipulação de dados, a criação de algoritmos e a análise de sistemas.</a:t>
            </a:r>
            <a:endParaRPr lang="en-US" sz="1600" dirty="0"/>
          </a:p>
        </p:txBody>
      </p:sp>
      <p:sp>
        <p:nvSpPr>
          <p:cNvPr id="5" name="Shape 2"/>
          <p:cNvSpPr/>
          <p:nvPr/>
        </p:nvSpPr>
        <p:spPr>
          <a:xfrm>
            <a:off x="1541321" y="2505432"/>
            <a:ext cx="22860" cy="5339477"/>
          </a:xfrm>
          <a:prstGeom prst="roundRect">
            <a:avLst>
              <a:gd name="adj" fmla="val 107993"/>
            </a:avLst>
          </a:prstGeom>
          <a:solidFill>
            <a:srgbClr val="D9D4C9"/>
          </a:solidFill>
          <a:ln/>
        </p:spPr>
      </p:sp>
      <p:sp>
        <p:nvSpPr>
          <p:cNvPr id="6" name="Shape 3"/>
          <p:cNvSpPr/>
          <p:nvPr/>
        </p:nvSpPr>
        <p:spPr>
          <a:xfrm>
            <a:off x="1715033" y="2864286"/>
            <a:ext cx="576024" cy="22860"/>
          </a:xfrm>
          <a:prstGeom prst="roundRect">
            <a:avLst>
              <a:gd name="adj" fmla="val 107993"/>
            </a:avLst>
          </a:prstGeom>
          <a:solidFill>
            <a:srgbClr val="D9D4C9"/>
          </a:solidFill>
          <a:ln/>
        </p:spPr>
      </p:sp>
      <p:sp>
        <p:nvSpPr>
          <p:cNvPr id="7" name="Shape 4"/>
          <p:cNvSpPr/>
          <p:nvPr/>
        </p:nvSpPr>
        <p:spPr>
          <a:xfrm>
            <a:off x="1367609" y="2690574"/>
            <a:ext cx="370284" cy="370284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</p:sp>
      <p:sp>
        <p:nvSpPr>
          <p:cNvPr id="8" name="Text 5"/>
          <p:cNvSpPr/>
          <p:nvPr/>
        </p:nvSpPr>
        <p:spPr>
          <a:xfrm>
            <a:off x="1494887" y="2752248"/>
            <a:ext cx="115729" cy="2468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00"/>
              </a:lnSpc>
              <a:buNone/>
            </a:pPr>
            <a:r>
              <a:rPr lang="en-US" sz="190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1</a:t>
            </a:r>
            <a:endParaRPr lang="en-US" sz="1900" dirty="0"/>
          </a:p>
        </p:txBody>
      </p:sp>
      <p:sp>
        <p:nvSpPr>
          <p:cNvPr id="9" name="Text 6"/>
          <p:cNvSpPr/>
          <p:nvPr/>
        </p:nvSpPr>
        <p:spPr>
          <a:xfrm>
            <a:off x="2457864" y="2669976"/>
            <a:ext cx="3180159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000"/>
              </a:lnSpc>
              <a:buNone/>
            </a:pPr>
            <a:r>
              <a:rPr lang="en-US" sz="200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Desenvolvimento de Algoritmos</a:t>
            </a:r>
            <a:endParaRPr lang="en-US" sz="2000" dirty="0"/>
          </a:p>
        </p:txBody>
      </p:sp>
      <p:sp>
        <p:nvSpPr>
          <p:cNvPr id="10" name="Text 7"/>
          <p:cNvSpPr/>
          <p:nvPr/>
        </p:nvSpPr>
        <p:spPr>
          <a:xfrm>
            <a:off x="2457864" y="3025854"/>
            <a:ext cx="6840022" cy="5264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050"/>
              </a:lnSpc>
              <a:buNone/>
            </a:pPr>
            <a:r>
              <a:rPr lang="en-US" sz="16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álgebra é essencial para o desenvolvimento de algoritmos eficientes, pois permite expressar e analisar as operações envolvidas de forma precisa.</a:t>
            </a:r>
            <a:endParaRPr lang="en-US" sz="1600" dirty="0"/>
          </a:p>
        </p:txBody>
      </p:sp>
      <p:sp>
        <p:nvSpPr>
          <p:cNvPr id="11" name="Shape 8"/>
          <p:cNvSpPr/>
          <p:nvPr/>
        </p:nvSpPr>
        <p:spPr>
          <a:xfrm>
            <a:off x="1715033" y="4240291"/>
            <a:ext cx="576024" cy="22860"/>
          </a:xfrm>
          <a:prstGeom prst="roundRect">
            <a:avLst>
              <a:gd name="adj" fmla="val 107993"/>
            </a:avLst>
          </a:prstGeom>
          <a:solidFill>
            <a:srgbClr val="D9D4C9"/>
          </a:solidFill>
          <a:ln/>
        </p:spPr>
      </p:sp>
      <p:sp>
        <p:nvSpPr>
          <p:cNvPr id="12" name="Shape 9"/>
          <p:cNvSpPr/>
          <p:nvPr/>
        </p:nvSpPr>
        <p:spPr>
          <a:xfrm>
            <a:off x="1367609" y="4066579"/>
            <a:ext cx="370284" cy="370284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</p:sp>
      <p:sp>
        <p:nvSpPr>
          <p:cNvPr id="13" name="Text 10"/>
          <p:cNvSpPr/>
          <p:nvPr/>
        </p:nvSpPr>
        <p:spPr>
          <a:xfrm>
            <a:off x="1484052" y="4128254"/>
            <a:ext cx="137279" cy="2468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00"/>
              </a:lnSpc>
              <a:buNone/>
            </a:pPr>
            <a:r>
              <a:rPr lang="en-US" sz="190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2</a:t>
            </a:r>
            <a:endParaRPr lang="en-US" sz="1900" dirty="0"/>
          </a:p>
        </p:txBody>
      </p:sp>
      <p:sp>
        <p:nvSpPr>
          <p:cNvPr id="14" name="Text 11"/>
          <p:cNvSpPr/>
          <p:nvPr/>
        </p:nvSpPr>
        <p:spPr>
          <a:xfrm>
            <a:off x="2457864" y="4045981"/>
            <a:ext cx="2057162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000"/>
              </a:lnSpc>
              <a:buNone/>
            </a:pPr>
            <a:r>
              <a:rPr lang="en-US" sz="200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Análise de Dados</a:t>
            </a:r>
            <a:endParaRPr lang="en-US" sz="2000" dirty="0"/>
          </a:p>
        </p:txBody>
      </p:sp>
      <p:sp>
        <p:nvSpPr>
          <p:cNvPr id="15" name="Text 12"/>
          <p:cNvSpPr/>
          <p:nvPr/>
        </p:nvSpPr>
        <p:spPr>
          <a:xfrm>
            <a:off x="2457864" y="4401859"/>
            <a:ext cx="6840022" cy="5264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050"/>
              </a:lnSpc>
              <a:buNone/>
            </a:pPr>
            <a:r>
              <a:rPr lang="en-US" sz="16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álgebra é utilizada em técnicas de análise de dados, como álgebra linear, que permite manipular grandes conjuntos de dados e extrair informações relevantes.</a:t>
            </a:r>
            <a:endParaRPr lang="en-US" sz="1600" dirty="0"/>
          </a:p>
        </p:txBody>
      </p:sp>
      <p:sp>
        <p:nvSpPr>
          <p:cNvPr id="16" name="Shape 13"/>
          <p:cNvSpPr/>
          <p:nvPr/>
        </p:nvSpPr>
        <p:spPr>
          <a:xfrm>
            <a:off x="1715033" y="5616297"/>
            <a:ext cx="576024" cy="22860"/>
          </a:xfrm>
          <a:prstGeom prst="roundRect">
            <a:avLst>
              <a:gd name="adj" fmla="val 107993"/>
            </a:avLst>
          </a:prstGeom>
          <a:solidFill>
            <a:srgbClr val="D9D4C9"/>
          </a:solidFill>
          <a:ln/>
        </p:spPr>
      </p:sp>
      <p:sp>
        <p:nvSpPr>
          <p:cNvPr id="17" name="Shape 14"/>
          <p:cNvSpPr/>
          <p:nvPr/>
        </p:nvSpPr>
        <p:spPr>
          <a:xfrm>
            <a:off x="1367609" y="5442585"/>
            <a:ext cx="370284" cy="370284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</p:sp>
      <p:sp>
        <p:nvSpPr>
          <p:cNvPr id="18" name="Text 15"/>
          <p:cNvSpPr/>
          <p:nvPr/>
        </p:nvSpPr>
        <p:spPr>
          <a:xfrm>
            <a:off x="1483338" y="5504259"/>
            <a:ext cx="138708" cy="2468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00"/>
              </a:lnSpc>
              <a:buNone/>
            </a:pPr>
            <a:r>
              <a:rPr lang="en-US" sz="190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3</a:t>
            </a:r>
            <a:endParaRPr lang="en-US" sz="1900" dirty="0"/>
          </a:p>
        </p:txBody>
      </p:sp>
      <p:sp>
        <p:nvSpPr>
          <p:cNvPr id="19" name="Text 16"/>
          <p:cNvSpPr/>
          <p:nvPr/>
        </p:nvSpPr>
        <p:spPr>
          <a:xfrm>
            <a:off x="2457864" y="5421987"/>
            <a:ext cx="2371487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000"/>
              </a:lnSpc>
              <a:buNone/>
            </a:pPr>
            <a:r>
              <a:rPr lang="en-US" sz="200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Otimização de Recursos</a:t>
            </a:r>
            <a:endParaRPr lang="en-US" sz="2000" dirty="0"/>
          </a:p>
        </p:txBody>
      </p:sp>
      <p:sp>
        <p:nvSpPr>
          <p:cNvPr id="20" name="Text 17"/>
          <p:cNvSpPr/>
          <p:nvPr/>
        </p:nvSpPr>
        <p:spPr>
          <a:xfrm>
            <a:off x="2457864" y="5777865"/>
            <a:ext cx="6840022" cy="5264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050"/>
              </a:lnSpc>
              <a:buNone/>
            </a:pPr>
            <a:r>
              <a:rPr lang="en-US" sz="16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álgebra é usada para otimizar o uso de recursos em sistemas de computação, como otimização de tempo de execução e alocação de memória.</a:t>
            </a:r>
            <a:endParaRPr lang="en-US" sz="1600" dirty="0"/>
          </a:p>
        </p:txBody>
      </p:sp>
      <p:sp>
        <p:nvSpPr>
          <p:cNvPr id="21" name="Shape 18"/>
          <p:cNvSpPr/>
          <p:nvPr/>
        </p:nvSpPr>
        <p:spPr>
          <a:xfrm>
            <a:off x="1715033" y="6992302"/>
            <a:ext cx="576024" cy="22860"/>
          </a:xfrm>
          <a:prstGeom prst="roundRect">
            <a:avLst>
              <a:gd name="adj" fmla="val 107993"/>
            </a:avLst>
          </a:prstGeom>
          <a:solidFill>
            <a:srgbClr val="D9D4C9"/>
          </a:solidFill>
          <a:ln/>
        </p:spPr>
      </p:sp>
      <p:sp>
        <p:nvSpPr>
          <p:cNvPr id="22" name="Shape 19"/>
          <p:cNvSpPr/>
          <p:nvPr/>
        </p:nvSpPr>
        <p:spPr>
          <a:xfrm>
            <a:off x="1367609" y="6818590"/>
            <a:ext cx="370284" cy="370284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</p:sp>
      <p:sp>
        <p:nvSpPr>
          <p:cNvPr id="23" name="Text 20"/>
          <p:cNvSpPr/>
          <p:nvPr/>
        </p:nvSpPr>
        <p:spPr>
          <a:xfrm>
            <a:off x="1473217" y="6880264"/>
            <a:ext cx="158948" cy="2468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00"/>
              </a:lnSpc>
              <a:buNone/>
            </a:pPr>
            <a:r>
              <a:rPr lang="en-US" sz="190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4</a:t>
            </a:r>
            <a:endParaRPr lang="en-US" sz="1900" dirty="0"/>
          </a:p>
        </p:txBody>
      </p:sp>
      <p:sp>
        <p:nvSpPr>
          <p:cNvPr id="24" name="Text 21"/>
          <p:cNvSpPr/>
          <p:nvPr/>
        </p:nvSpPr>
        <p:spPr>
          <a:xfrm>
            <a:off x="2457864" y="6797992"/>
            <a:ext cx="2510909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000"/>
              </a:lnSpc>
              <a:buNone/>
            </a:pPr>
            <a:r>
              <a:rPr lang="en-US" sz="200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Modelagem de Sistemas</a:t>
            </a:r>
            <a:endParaRPr lang="en-US" sz="2000" dirty="0"/>
          </a:p>
        </p:txBody>
      </p:sp>
      <p:sp>
        <p:nvSpPr>
          <p:cNvPr id="25" name="Text 22"/>
          <p:cNvSpPr/>
          <p:nvPr/>
        </p:nvSpPr>
        <p:spPr>
          <a:xfrm>
            <a:off x="2457864" y="7153870"/>
            <a:ext cx="6840022" cy="5264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050"/>
              </a:lnSpc>
              <a:buNone/>
            </a:pPr>
            <a:r>
              <a:rPr lang="en-US" sz="16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álgebra é utilizada para modelar sistemas complexos, permitindo a simulação e a análise do comportamento desses sistemas.</a:t>
            </a:r>
            <a:endParaRPr lang="en-US" sz="1600" dirty="0"/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xmlns="" id="{2D1114FF-EF85-4544-8415-897B8FAC0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219" y="6477953"/>
            <a:ext cx="12328989" cy="822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1238</Words>
  <Application>Microsoft Office PowerPoint</Application>
  <PresentationFormat>Personalizar</PresentationFormat>
  <Paragraphs>118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MuseoModerno</vt:lpstr>
      <vt:lpstr>Calibri</vt:lpstr>
      <vt:lpstr>Source Sans Pro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carlimandrezim20212021@outlook.com</cp:lastModifiedBy>
  <cp:revision>11</cp:revision>
  <dcterms:created xsi:type="dcterms:W3CDTF">2024-09-13T10:52:56Z</dcterms:created>
  <dcterms:modified xsi:type="dcterms:W3CDTF">2024-09-14T22:42:33Z</dcterms:modified>
</cp:coreProperties>
</file>