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68"/>
  </p:notesMasterIdLst>
  <p:sldIdLst>
    <p:sldId id="32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19" r:id="rId18"/>
    <p:sldId id="320" r:id="rId19"/>
    <p:sldId id="273" r:id="rId20"/>
    <p:sldId id="271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22" r:id="rId52"/>
    <p:sldId id="304" r:id="rId53"/>
    <p:sldId id="323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80146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495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860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783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622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708030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419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663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5240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9057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9829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77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3162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703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911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Uses: spam/griefing. Transfer to another cryptocurrency. Fidelity bond</a:t>
            </a:r>
          </a:p>
        </p:txBody>
      </p:sp>
    </p:spTree>
    <p:extLst>
      <p:ext uri="{BB962C8B-B14F-4D97-AF65-F5344CB8AC3E}">
        <p14:creationId xmlns:p14="http://schemas.microsoft.com/office/powerpoint/2010/main" val="4155788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99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2437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4197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2786307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Gavel from OpenClipArt.com</a:t>
            </a:r>
          </a:p>
        </p:txBody>
      </p:sp>
    </p:spTree>
    <p:extLst>
      <p:ext uri="{BB962C8B-B14F-4D97-AF65-F5344CB8AC3E}">
        <p14:creationId xmlns:p14="http://schemas.microsoft.com/office/powerpoint/2010/main" val="7518345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These are mostly dead thanks to Mt. Gox, Instawallet</a:t>
            </a:r>
          </a:p>
        </p:txBody>
      </p:sp>
    </p:spTree>
    <p:extLst>
      <p:ext uri="{BB962C8B-B14F-4D97-AF65-F5344CB8AC3E}">
        <p14:creationId xmlns:p14="http://schemas.microsoft.com/office/powerpoint/2010/main" val="8638664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if Bob never paid?</a:t>
            </a:r>
          </a:p>
        </p:txBody>
      </p:sp>
    </p:spTree>
    <p:extLst>
      <p:ext uri="{BB962C8B-B14F-4D97-AF65-F5344CB8AC3E}">
        <p14:creationId xmlns:p14="http://schemas.microsoft.com/office/powerpoint/2010/main" val="3650964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But what rules?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Need to clarify what “append-only” means</a:t>
            </a:r>
          </a:p>
        </p:txBody>
      </p:sp>
    </p:spTree>
    <p:extLst>
      <p:ext uri="{BB962C8B-B14F-4D97-AF65-F5344CB8AC3E}">
        <p14:creationId xmlns:p14="http://schemas.microsoft.com/office/powerpoint/2010/main" val="25147551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9986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11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2315061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094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4123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3549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3188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4985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3680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13203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9157046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8727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 geographic topology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Seed nodes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 formal way of leaving</a:t>
            </a:r>
          </a:p>
        </p:txBody>
      </p:sp>
    </p:spTree>
    <p:extLst>
      <p:ext uri="{BB962C8B-B14F-4D97-AF65-F5344CB8AC3E}">
        <p14:creationId xmlns:p14="http://schemas.microsoft.com/office/powerpoint/2010/main" val="42119785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Transactions are propagated in the “pending transaction pool”</a:t>
            </a:r>
          </a:p>
        </p:txBody>
      </p:sp>
    </p:spTree>
    <p:extLst>
      <p:ext uri="{BB962C8B-B14F-4D97-AF65-F5344CB8AC3E}">
        <p14:creationId xmlns:p14="http://schemas.microsoft.com/office/powerpoint/2010/main" val="17521991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15488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0613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813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2936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Shape 6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2512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Shape 6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7707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423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9427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1420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7872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329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4317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Also called “lightweight nodes”</a:t>
            </a:r>
          </a:p>
        </p:txBody>
      </p:sp>
    </p:spTree>
    <p:extLst>
      <p:ext uri="{BB962C8B-B14F-4D97-AF65-F5344CB8AC3E}">
        <p14:creationId xmlns:p14="http://schemas.microsoft.com/office/powerpoint/2010/main" val="8994908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 Bitcoin == “Satoshi “client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Original Satoshi client=historical only</a:t>
            </a:r>
          </a:p>
        </p:txBody>
      </p:sp>
    </p:spTree>
    <p:extLst>
      <p:ext uri="{BB962C8B-B14F-4D97-AF65-F5344CB8AC3E}">
        <p14:creationId xmlns:p14="http://schemas.microsoft.com/office/powerpoint/2010/main" val="23923233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93376940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9227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1609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334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called a “change address”</a:t>
            </a:r>
          </a:p>
        </p:txBody>
      </p:sp>
    </p:spTree>
    <p:extLst>
      <p:ext uri="{BB962C8B-B14F-4D97-AF65-F5344CB8AC3E}">
        <p14:creationId xmlns:p14="http://schemas.microsoft.com/office/powerpoint/2010/main" val="33484044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Shape 6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6486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4317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4432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Shape 7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2454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Shape 7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24128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5" name="Shape 7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7384291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Shape 7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461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835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19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8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F16B77-4C9E-453C-AF8C-98B34E14F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E70F53E-0821-486B-8891-47C576590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40361E-2D00-41FE-B262-A126ECCB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DB24-8626-490B-B4DD-DE5C29791A7C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C405ED-4F7D-4BB4-8F44-011AA312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3FC954-624C-481E-927C-04E329F0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8EE-259C-42BF-867E-3E673BC6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7119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E374DA-7AAE-40F4-B9BB-84CEC197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7FA16D6-3BE3-4503-89B9-ED6AD2D77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5B4ADE-208C-44AC-9E03-EC26AF04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DB24-8626-490B-B4DD-DE5C29791A7C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D16751-4F46-4022-A30A-AB65708D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0E15F7-ACBD-4733-B37C-E0682211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8EE-259C-42BF-867E-3E673BC6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407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5799F9A-8090-45EA-8037-C20B9DDB1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4893D70-820D-4C92-9060-86CF2128E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44EEE4-2BC0-436B-8A37-742D5A9A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DB24-8626-490B-B4DD-DE5C29791A7C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DE6F65-21A7-4C74-8E94-7F39615A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5018A3-C9DD-4FC0-AF83-891A365F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8EE-259C-42BF-867E-3E673BC6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156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373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D7E1F3-3A8B-4455-BC20-18279FD2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F34F50-880C-461B-8B75-D99C91FEF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B8E76A-27EA-49D6-9777-DE6FC8E2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DB24-8626-490B-B4DD-DE5C29791A7C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016E20-DA34-4E0D-80E7-792AB79F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B7EAC4-A9A4-41B1-94D9-C0465087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8EE-259C-42BF-867E-3E673BC6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530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678D30-49CA-4597-8B23-9E7621B8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7BF9E2-3DCC-4585-9C41-F52947540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972EAA-070C-4FC7-A755-7533E9B0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DB24-8626-490B-B4DD-DE5C29791A7C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24B767-0C9B-4756-B60C-F8382E0B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964932-5AAD-473F-9C4A-029868B7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8EE-259C-42BF-867E-3E673BC6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34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FC2EE3-5A9E-4ADE-9FEA-DB752D53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3348AE-4156-480D-B37B-B5DA74D9B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EA3ACD6-4D3B-40FF-93D0-A2864B471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D14D543-C854-48C9-9925-78A4A052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DB24-8626-490B-B4DD-DE5C29791A7C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7569EC0-943A-4AB5-B5F9-20276B4B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8A1257-0269-4778-A72F-B5C2C90D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8EE-259C-42BF-867E-3E673BC6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605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62A436-4F6D-4637-BB22-DDFD20B2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0ABE78-4F1D-48F2-B6E6-8DA433350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34D3700-3A42-4A67-ABD2-B38371E6B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9E79420-1CBC-42D6-8580-111AD96AC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5228B84-FCED-4C11-8571-640E26524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02BD3-AD89-4A80-99EF-B988B03F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DB24-8626-490B-B4DD-DE5C29791A7C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0ECAF81-1446-40BA-8893-C1EA4A5C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9C653C6-3903-4C77-9986-CC4F0208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8EE-259C-42BF-867E-3E673BC6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72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9A3029-2209-434E-B390-75577323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EEA8D9B-F68C-436C-8CFD-81C75978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DB24-8626-490B-B4DD-DE5C29791A7C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5CA0ABC-A7E3-4C39-B765-971EDE77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3539888-B79D-486C-84D4-06AB7AC7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8EE-259C-42BF-867E-3E673BC6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160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DC567DF-98FC-4B36-B793-16CEBECB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DB24-8626-490B-B4DD-DE5C29791A7C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2A67A08-04E3-47F4-A22C-B008BD3D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CD1C516-DE6A-4B16-B6A0-ECFC5B2F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8EE-259C-42BF-867E-3E673BC6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C0A2B5-F3EE-4929-8801-A103E486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081958-36CB-41ED-96D7-FA9E9174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5B0E188-8881-4F9E-B636-DE630FCCE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5142DA-87A8-4729-9049-A3C85D3E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DB24-8626-490B-B4DD-DE5C29791A7C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E1223A-EA9D-4413-AF32-C9B43E99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C3145C-BD04-423B-8BAD-2BB965A7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8EE-259C-42BF-867E-3E673BC6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490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63D66D-8430-4E94-8BCE-95750BD4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7BBEBCC-EFB6-44D0-A1A5-19BBDA042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725C992-1388-4950-AB6F-2A084004D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0E453DD-CE7E-4CF4-A244-0F37790B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DB24-8626-490B-B4DD-DE5C29791A7C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BB212F5-9F5F-4D43-A1B9-7D13F65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4D8388B-6433-4563-AAEB-4B659445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8EE-259C-42BF-867E-3E673BC6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68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DFFAEDF-B114-47FC-B056-A7101096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29D83B-13CC-4735-8D1A-06AB24123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8638B9-AF91-41C8-A37E-9EC499DCB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CDB24-8626-490B-B4DD-DE5C29791A7C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0722B8-558C-475A-935B-2B6EB9E60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4C215A-F594-4570-8DEC-E7CDDC2C7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768EE-259C-42BF-867E-3E673BC6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1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259682" y="342900"/>
            <a:ext cx="6444667" cy="13107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CS 4593/6463 – Bitcoins and Cryptocurrencies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2893" y="3306215"/>
            <a:ext cx="5082778" cy="154325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"/>
              <a:defRPr sz="24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"/>
              <a:defRPr sz="22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"/>
              <a:defRPr sz="20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"/>
              <a:defRPr sz="1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"/>
              <a:defRPr sz="1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i="1" dirty="0">
                <a:latin typeface="Arial" charset="0"/>
                <a:cs typeface="Arial" charset="0"/>
              </a:rPr>
              <a:t>Note: most of the slides used in this course are derived from those available for the book “Bitcoins and Cryptocurrencies Technologies – A Comprehensive Introduction”, Arvind Narayanan, Joseph </a:t>
            </a:r>
            <a:r>
              <a:rPr lang="en-US" sz="1500" i="1" dirty="0" err="1">
                <a:latin typeface="Arial" charset="0"/>
                <a:cs typeface="Arial" charset="0"/>
              </a:rPr>
              <a:t>Bonneau</a:t>
            </a:r>
            <a:r>
              <a:rPr lang="en-US" sz="1500" i="1" dirty="0">
                <a:latin typeface="Arial" charset="0"/>
                <a:cs typeface="Arial" charset="0"/>
              </a:rPr>
              <a:t>, Edward </a:t>
            </a:r>
            <a:r>
              <a:rPr lang="en-US" sz="1500" i="1" dirty="0" err="1">
                <a:latin typeface="Arial" charset="0"/>
                <a:cs typeface="Arial" charset="0"/>
              </a:rPr>
              <a:t>Felten</a:t>
            </a:r>
            <a:r>
              <a:rPr lang="en-US" sz="1500" i="1" dirty="0">
                <a:latin typeface="Arial" charset="0"/>
                <a:cs typeface="Arial" charset="0"/>
              </a:rPr>
              <a:t>, Andrew Miller &amp; Steven </a:t>
            </a:r>
            <a:r>
              <a:rPr lang="en-US" sz="1500" i="1" dirty="0" err="1">
                <a:latin typeface="Arial" charset="0"/>
                <a:cs typeface="Arial" charset="0"/>
              </a:rPr>
              <a:t>Goldfeder</a:t>
            </a:r>
            <a:r>
              <a:rPr lang="en-US" sz="1500" i="1" dirty="0">
                <a:latin typeface="Arial" charset="0"/>
                <a:cs typeface="Arial" charset="0"/>
              </a:rPr>
              <a:t>, 2016, Princeton University Press.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97559" y="1869673"/>
            <a:ext cx="30861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Prof. Murtuza Jadliwala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murtuza.jadliwala@utsa.edu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F190624-FFDE-4B19-BEC4-9B911BB86F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976" y="4396431"/>
            <a:ext cx="2476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83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real deal: transaction metadata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1947825" y="939825"/>
            <a:ext cx="8229600" cy="414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{</a:t>
            </a:r>
            <a:br>
              <a:rPr lang="en" sz="2400" dirty="0"/>
            </a:br>
            <a:r>
              <a:rPr lang="en" sz="2400" dirty="0"/>
              <a:t>    "hash":"5a42590...b8b6b",</a:t>
            </a:r>
            <a:br>
              <a:rPr lang="en" sz="2400" dirty="0"/>
            </a:br>
            <a:r>
              <a:rPr lang="en" sz="2400" dirty="0"/>
              <a:t>      "ver":1,</a:t>
            </a:r>
            <a:br>
              <a:rPr lang="en" sz="2400" dirty="0"/>
            </a:br>
            <a:r>
              <a:rPr lang="en" sz="2400" dirty="0"/>
              <a:t>      "vin_sz":2,</a:t>
            </a:r>
            <a:br>
              <a:rPr lang="en" sz="2400" dirty="0"/>
            </a:br>
            <a:r>
              <a:rPr lang="en" sz="2400" dirty="0"/>
              <a:t>      "vout_sz":1,</a:t>
            </a:r>
            <a:br>
              <a:rPr lang="en" sz="2400" dirty="0"/>
            </a:br>
            <a:r>
              <a:rPr lang="en" sz="2400" dirty="0"/>
              <a:t>      "lock_time":0,</a:t>
            </a:r>
            <a:br>
              <a:rPr lang="en" sz="2400" dirty="0"/>
            </a:br>
            <a:r>
              <a:rPr lang="en" sz="2400" dirty="0"/>
              <a:t>      "size":404,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 dirty="0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 dirty="0"/>
              <a:t>}</a:t>
            </a:r>
          </a:p>
        </p:txBody>
      </p:sp>
      <p:sp>
        <p:nvSpPr>
          <p:cNvPr id="138" name="Shape 138"/>
          <p:cNvSpPr/>
          <p:nvPr/>
        </p:nvSpPr>
        <p:spPr>
          <a:xfrm>
            <a:off x="1763800" y="1817875"/>
            <a:ext cx="321899" cy="699347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322862" y="3012674"/>
            <a:ext cx="1483199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housekeeping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26526" y="1938928"/>
            <a:ext cx="1483199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housekeeping</a:t>
            </a:r>
          </a:p>
        </p:txBody>
      </p:sp>
      <p:sp>
        <p:nvSpPr>
          <p:cNvPr id="141" name="Shape 141"/>
          <p:cNvSpPr/>
          <p:nvPr/>
        </p:nvSpPr>
        <p:spPr>
          <a:xfrm>
            <a:off x="1809774" y="3092158"/>
            <a:ext cx="276000" cy="2565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230525" y="1360075"/>
            <a:ext cx="1579200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transaction hash</a:t>
            </a:r>
          </a:p>
        </p:txBody>
      </p:sp>
      <p:sp>
        <p:nvSpPr>
          <p:cNvPr id="143" name="Shape 143"/>
          <p:cNvSpPr/>
          <p:nvPr/>
        </p:nvSpPr>
        <p:spPr>
          <a:xfrm>
            <a:off x="1759800" y="1443475"/>
            <a:ext cx="276000" cy="2565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151981" y="2576446"/>
            <a:ext cx="1703806" cy="458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“not valid before”</a:t>
            </a:r>
          </a:p>
        </p:txBody>
      </p:sp>
      <p:sp>
        <p:nvSpPr>
          <p:cNvPr id="145" name="Shape 145"/>
          <p:cNvSpPr/>
          <p:nvPr/>
        </p:nvSpPr>
        <p:spPr>
          <a:xfrm>
            <a:off x="1786749" y="2676440"/>
            <a:ext cx="276000" cy="2565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462808" y="2582497"/>
            <a:ext cx="1895399" cy="45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more on this later...</a:t>
            </a:r>
          </a:p>
        </p:txBody>
      </p:sp>
      <p:sp>
        <p:nvSpPr>
          <p:cNvPr id="13" name="Shape 146">
            <a:extLst>
              <a:ext uri="{FF2B5EF4-FFF2-40B4-BE49-F238E27FC236}">
                <a16:creationId xmlns:a16="http://schemas.microsoft.com/office/drawing/2014/main" xmlns="" id="{EC2AC3D9-CF8C-4D22-B69D-D53A35144539}"/>
              </a:ext>
            </a:extLst>
          </p:cNvPr>
          <p:cNvSpPr/>
          <p:nvPr/>
        </p:nvSpPr>
        <p:spPr>
          <a:xfrm>
            <a:off x="5912380" y="1247275"/>
            <a:ext cx="1895399" cy="45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dirty="0"/>
              <a:t>also serves as a unique ID</a:t>
            </a:r>
            <a:endParaRPr lang="e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real deal: transaction inputs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993825" y="1104150"/>
            <a:ext cx="8229600" cy="412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    "in":[</a:t>
            </a:r>
            <a:br>
              <a:rPr lang="en" sz="2000" dirty="0"/>
            </a:br>
            <a:r>
              <a:rPr lang="en" sz="2000" dirty="0"/>
              <a:t>        {</a:t>
            </a:r>
            <a:br>
              <a:rPr lang="en" sz="2000" dirty="0"/>
            </a:br>
            <a:r>
              <a:rPr lang="en" sz="2000" dirty="0"/>
              <a:t>          "prev_out":{</a:t>
            </a:r>
            <a:br>
              <a:rPr lang="en" sz="2000" dirty="0"/>
            </a:br>
            <a:r>
              <a:rPr lang="en" sz="2000" dirty="0"/>
              <a:t>            "hash":"3be4...80260",</a:t>
            </a:r>
            <a:br>
              <a:rPr lang="en" sz="2000" dirty="0"/>
            </a:br>
            <a:r>
              <a:rPr lang="en" sz="2000" dirty="0"/>
              <a:t>            "n":0</a:t>
            </a:r>
            <a:br>
              <a:rPr lang="en" sz="2000" dirty="0"/>
            </a:br>
            <a:r>
              <a:rPr lang="en" sz="2000" dirty="0"/>
              <a:t>          },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000" dirty="0"/>
              <a:t>"scriptSig":"30440....3f3a4ce81"</a:t>
            </a:r>
            <a:br>
              <a:rPr lang="en" sz="2000" dirty="0"/>
            </a:br>
            <a:r>
              <a:rPr lang="en" sz="2000" dirty="0"/>
              <a:t>        },</a:t>
            </a:r>
            <a:br>
              <a:rPr lang="en" sz="2000" dirty="0"/>
            </a:br>
            <a:r>
              <a:rPr lang="en" sz="2000" dirty="0"/>
              <a:t>      ...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    ],</a:t>
            </a:r>
          </a:p>
        </p:txBody>
      </p:sp>
      <p:sp>
        <p:nvSpPr>
          <p:cNvPr id="153" name="Shape 153"/>
          <p:cNvSpPr/>
          <p:nvPr/>
        </p:nvSpPr>
        <p:spPr>
          <a:xfrm>
            <a:off x="1868700" y="1855927"/>
            <a:ext cx="276000" cy="7545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888000" y="2869457"/>
            <a:ext cx="234599" cy="340199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1868700" y="3535310"/>
            <a:ext cx="193200" cy="4233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792001" y="2827906"/>
            <a:ext cx="1173299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signature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714701" y="1855927"/>
            <a:ext cx="1173299" cy="57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previous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/>
              <a:t>transaction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486188" y="3488060"/>
            <a:ext cx="1329599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 dirty="0"/>
              <a:t>(more inputs)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real deal: transaction outputs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1671787" y="1231741"/>
            <a:ext cx="6791729" cy="412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"out":[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     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        "value":"10.12287097",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        "scriptPubKey":"OP_DUP OP_HASH160 69e...3d42e OP_EQUALVERIFY OP_CHECKSIG"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     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	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    ]</a:t>
            </a:r>
          </a:p>
          <a:p>
            <a:pPr lvl="0" rtl="0">
              <a:spcBef>
                <a:spcPts val="0"/>
              </a:spcBef>
              <a:buNone/>
            </a:pPr>
            <a:endParaRPr sz="2000" dirty="0"/>
          </a:p>
          <a:p>
            <a:pPr lvl="0" rtl="0"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165" name="Shape 165"/>
          <p:cNvSpPr/>
          <p:nvPr/>
        </p:nvSpPr>
        <p:spPr>
          <a:xfrm>
            <a:off x="1549250" y="1893413"/>
            <a:ext cx="297300" cy="340199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555270" y="3207628"/>
            <a:ext cx="193200" cy="4233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280550" y="1851862"/>
            <a:ext cx="1268700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output value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80550" y="2551298"/>
            <a:ext cx="1173299" cy="57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recipient address??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9187" y="3185032"/>
            <a:ext cx="15660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 dirty="0"/>
              <a:t>(more outputs)</a:t>
            </a:r>
          </a:p>
        </p:txBody>
      </p:sp>
      <p:sp>
        <p:nvSpPr>
          <p:cNvPr id="170" name="Shape 170"/>
          <p:cNvSpPr/>
          <p:nvPr/>
        </p:nvSpPr>
        <p:spPr>
          <a:xfrm>
            <a:off x="4628374" y="2857010"/>
            <a:ext cx="1895399" cy="45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more on this soon...</a:t>
            </a:r>
          </a:p>
        </p:txBody>
      </p:sp>
      <p:cxnSp>
        <p:nvCxnSpPr>
          <p:cNvPr id="171" name="Shape 171"/>
          <p:cNvCxnSpPr>
            <a:cxnSpLocks/>
            <a:stCxn id="168" idx="3"/>
          </p:cNvCxnSpPr>
          <p:nvPr/>
        </p:nvCxnSpPr>
        <p:spPr>
          <a:xfrm flipV="1">
            <a:off x="1453849" y="2444593"/>
            <a:ext cx="4975272" cy="39395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2" name="Shape 172"/>
          <p:cNvSpPr/>
          <p:nvPr/>
        </p:nvSpPr>
        <p:spPr>
          <a:xfrm>
            <a:off x="6429121" y="2006375"/>
            <a:ext cx="1500599" cy="574499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D2946BA-7F6A-4466-BCA1-3843D09B4841}"/>
              </a:ext>
            </a:extLst>
          </p:cNvPr>
          <p:cNvSpPr txBox="1"/>
          <p:nvPr/>
        </p:nvSpPr>
        <p:spPr>
          <a:xfrm>
            <a:off x="1003933" y="4097582"/>
            <a:ext cx="7136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Sum of all output values less than or equal to sum of all input values!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If sum of all output values less than sum of all input values, then difference goes to miner as a transaction fee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7550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3200" dirty="0"/>
              <a:t>Bitcoin scripts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494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Output “addresses” are really </a:t>
            </a:r>
            <a:r>
              <a:rPr lang="en" i="1" dirty="0"/>
              <a:t>scripts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1600950" y="2910400"/>
            <a:ext cx="7094100" cy="16841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OP_DUP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OP_HASH160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69e02e18...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OP_EQUALVERIFY OP_CHECKSIG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494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 “addresses” are </a:t>
            </a:r>
            <a:r>
              <a:rPr lang="en" i="1"/>
              <a:t>also</a:t>
            </a:r>
            <a:r>
              <a:rPr lang="en"/>
              <a:t> scripts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600950" y="2910400"/>
            <a:ext cx="7094100" cy="16841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OP_DUP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OP_HASH160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69e02e18...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OP_EQUALVERIFY OP_CHECKSIG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600950" y="1226200"/>
            <a:ext cx="7094100" cy="1684199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30440220...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0467d2c9...</a:t>
            </a:r>
          </a:p>
        </p:txBody>
      </p:sp>
      <p:sp>
        <p:nvSpPr>
          <p:cNvPr id="191" name="Shape 191"/>
          <p:cNvSpPr/>
          <p:nvPr/>
        </p:nvSpPr>
        <p:spPr>
          <a:xfrm>
            <a:off x="1138100" y="1293325"/>
            <a:ext cx="370799" cy="1616999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1138100" y="2977600"/>
            <a:ext cx="370799" cy="1616999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119650" y="1890175"/>
            <a:ext cx="926400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scriptSig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0" y="3540850"/>
            <a:ext cx="1334100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scriptPubKey</a:t>
            </a:r>
          </a:p>
        </p:txBody>
      </p:sp>
      <p:sp>
        <p:nvSpPr>
          <p:cNvPr id="195" name="Shape 195"/>
          <p:cNvSpPr/>
          <p:nvPr/>
        </p:nvSpPr>
        <p:spPr>
          <a:xfrm>
            <a:off x="1978275" y="4667425"/>
            <a:ext cx="6266100" cy="4233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b="1" dirty="0">
                <a:latin typeface="Trebuchet MS"/>
                <a:ea typeface="Trebuchet MS"/>
                <a:cs typeface="Trebuchet MS"/>
                <a:sym typeface="Trebuchet MS"/>
              </a:rPr>
              <a:t>TO VERIFY</a:t>
            </a:r>
            <a:r>
              <a:rPr lang="en" sz="1400" dirty="0">
                <a:latin typeface="Trebuchet MS"/>
                <a:ea typeface="Trebuchet MS"/>
                <a:cs typeface="Trebuchet MS"/>
                <a:sym typeface="Trebuchet MS"/>
              </a:rPr>
              <a:t>: Concatenated script must execute completely with no errors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9421655-C261-4CEE-AB72-90B2FCD0B0E7}"/>
              </a:ext>
            </a:extLst>
          </p:cNvPr>
          <p:cNvSpPr txBox="1"/>
          <p:nvPr/>
        </p:nvSpPr>
        <p:spPr>
          <a:xfrm>
            <a:off x="6071511" y="1226199"/>
            <a:ext cx="2623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(from the redeeming transaction)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DFF5023-2003-46F5-912B-6CCC718BE5B6}"/>
              </a:ext>
            </a:extLst>
          </p:cNvPr>
          <p:cNvSpPr txBox="1"/>
          <p:nvPr/>
        </p:nvSpPr>
        <p:spPr>
          <a:xfrm>
            <a:off x="5745448" y="2910324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(from the transaction being redeemed)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494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Bitcoin scripting language (“Script”)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329611" y="1200149"/>
            <a:ext cx="8348399" cy="34710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Design goals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dirty="0"/>
              <a:t>Built for Bitcoin (inspired by Forth)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dirty="0"/>
              <a:t>Simple, compact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dirty="0"/>
              <a:t>Support for cryptography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dirty="0"/>
              <a:t>Stack-based (linear)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dirty="0"/>
              <a:t>Limits on time/memory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dirty="0"/>
              <a:t>No looping</a:t>
            </a:r>
          </a:p>
          <a:p>
            <a:pPr marL="1257300" lvl="1" indent="-228600"/>
            <a:r>
              <a:rPr lang="en" b="1" dirty="0"/>
              <a:t>Result</a:t>
            </a:r>
            <a:r>
              <a:rPr lang="en" dirty="0"/>
              <a:t>: Bitcoin </a:t>
            </a:r>
            <a:r>
              <a:rPr lang="en-US" dirty="0"/>
              <a:t>script is not Turing Complete</a:t>
            </a:r>
            <a:r>
              <a:rPr lang="en" dirty="0"/>
              <a:t>!</a:t>
            </a:r>
          </a:p>
          <a:p>
            <a:pPr marL="1028700" lvl="1" indent="0">
              <a:buNone/>
            </a:pPr>
            <a:r>
              <a:rPr lang="en" dirty="0"/>
              <a:t>    i.</a:t>
            </a:r>
            <a:r>
              <a:rPr lang="en-US" dirty="0"/>
              <a:t>e, cannot compute arbitrarily powerful</a:t>
            </a:r>
          </a:p>
          <a:p>
            <a:pPr marL="1028700" lvl="1" indent="0">
              <a:buNone/>
            </a:pPr>
            <a:r>
              <a:rPr lang="en-US" dirty="0"/>
              <a:t>    functions</a:t>
            </a:r>
          </a:p>
          <a:p>
            <a:pPr marL="1314450" lvl="1" indent="-285750"/>
            <a:r>
              <a:rPr lang="en-US" b="1" dirty="0"/>
              <a:t>Advantage</a:t>
            </a:r>
            <a:r>
              <a:rPr lang="en-US" dirty="0"/>
              <a:t>: No infinite looping problem!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7223925" y="4862837"/>
            <a:ext cx="1771800" cy="3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image via Jessie St. Amand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825" y="2394525"/>
            <a:ext cx="1988850" cy="24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0825" y="4902800"/>
            <a:ext cx="643100" cy="22367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>
            <a:off x="4278575" y="2254200"/>
            <a:ext cx="2999699" cy="635100"/>
          </a:xfrm>
          <a:prstGeom prst="wedgeEllipseCallout">
            <a:avLst>
              <a:gd name="adj1" fmla="val 42730"/>
              <a:gd name="adj2" fmla="val 11587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I am not impressed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494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Bitcoin scripting language (“Script”)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329611" y="1200149"/>
            <a:ext cx="8348399" cy="34710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800" dirty="0"/>
              <a:t>256 instructions (each represented by 1 byte)</a:t>
            </a:r>
          </a:p>
          <a:p>
            <a:pPr lvl="1"/>
            <a:r>
              <a:rPr lang="en-US" sz="2400" dirty="0"/>
              <a:t>75 reserved, 15 disabled</a:t>
            </a:r>
          </a:p>
          <a:p>
            <a:pPr lvl="1"/>
            <a:r>
              <a:rPr lang="en-US" sz="2400" dirty="0"/>
              <a:t>Basic arithmetic, basic logic (“if” </a:t>
            </a:r>
            <a:r>
              <a:rPr lang="en-US" sz="2400" dirty="0">
                <a:sym typeface="Wingdings" panose="05000000000000000000" pitchFamily="2" charset="2"/>
              </a:rPr>
              <a:t> “then”</a:t>
            </a:r>
            <a:r>
              <a:rPr lang="en-US" sz="2400" dirty="0"/>
              <a:t>), throwing errors, returning early, crypto instructions (hash computations, signature verifications), etc.</a:t>
            </a:r>
          </a:p>
          <a:p>
            <a:pPr lvl="1"/>
            <a:endParaRPr lang="en-US" sz="2400" dirty="0"/>
          </a:p>
          <a:p>
            <a:r>
              <a:rPr lang="en-US" sz="2800" dirty="0"/>
              <a:t>Only two possible outcomes of a Bitcoin script</a:t>
            </a:r>
          </a:p>
          <a:p>
            <a:pPr lvl="1"/>
            <a:r>
              <a:rPr lang="en-US" sz="2400" dirty="0"/>
              <a:t>Executes successfully with no errors </a:t>
            </a:r>
            <a:r>
              <a:rPr lang="en-US" sz="2400" dirty="0">
                <a:sym typeface="Wingdings" panose="05000000000000000000" pitchFamily="2" charset="2"/>
              </a:rPr>
              <a:t> transaction is valid OR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Error while execution  transaction invalid and should not be accepted in the block chain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4844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494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Common s</a:t>
            </a:r>
            <a:r>
              <a:rPr lang="en" dirty="0"/>
              <a:t>cript </a:t>
            </a:r>
            <a:r>
              <a:rPr lang="en-US" dirty="0"/>
              <a:t>instructions</a:t>
            </a:r>
            <a:endParaRPr lang="e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49DCE323-B378-479E-A9BB-C72988B36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824865"/>
              </p:ext>
            </p:extLst>
          </p:nvPr>
        </p:nvGraphicFramePr>
        <p:xfrm>
          <a:off x="822250" y="1397443"/>
          <a:ext cx="7676708" cy="3338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159">
                  <a:extLst>
                    <a:ext uri="{9D8B030D-6E8A-4147-A177-3AD203B41FA5}">
                      <a16:colId xmlns:a16="http://schemas.microsoft.com/office/drawing/2014/main" xmlns="" val="1119709402"/>
                    </a:ext>
                  </a:extLst>
                </a:gridCol>
                <a:gridCol w="5578549">
                  <a:extLst>
                    <a:ext uri="{9D8B030D-6E8A-4147-A177-3AD203B41FA5}">
                      <a16:colId xmlns:a16="http://schemas.microsoft.com/office/drawing/2014/main" xmlns="" val="282481903"/>
                    </a:ext>
                  </a:extLst>
                </a:gridCol>
              </a:tblGrid>
              <a:tr h="5338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4515186"/>
                  </a:ext>
                </a:extLst>
              </a:tr>
              <a:tr h="53381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+mn-lt"/>
                          <a:ea typeface="Trebuchet MS"/>
                          <a:cs typeface="Trebuchet MS"/>
                          <a:sym typeface="Trebuchet MS"/>
                        </a:rPr>
                        <a:t>OP_DUP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Duplicates top item on the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6051617"/>
                  </a:ext>
                </a:extLst>
              </a:tr>
              <a:tr h="53381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+mn-lt"/>
                          <a:ea typeface="Trebuchet MS"/>
                          <a:cs typeface="Trebuchet MS"/>
                          <a:sym typeface="Trebuchet MS"/>
                        </a:rPr>
                        <a:t>OP_HASH160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Hashes twice: first using SHA-256, then using RIPEMD-160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5260285"/>
                  </a:ext>
                </a:extLst>
              </a:tr>
              <a:tr h="533818">
                <a:tc>
                  <a:txBody>
                    <a:bodyPr/>
                    <a:lstStyle/>
                    <a:p>
                      <a:r>
                        <a:rPr lang="en" sz="1800" b="1" dirty="0">
                          <a:solidFill>
                            <a:schemeClr val="dk1"/>
                          </a:solidFill>
                          <a:latin typeface="+mn-lt"/>
                          <a:ea typeface="Trebuchet MS"/>
                          <a:cs typeface="Trebuchet MS"/>
                          <a:sym typeface="Trebuchet MS"/>
                        </a:rPr>
                        <a:t>OP_EQUALVERIFY 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true if inputs are equal, false (marks transaction invalid) otherwise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5409513"/>
                  </a:ext>
                </a:extLst>
              </a:tr>
              <a:tr h="533818">
                <a:tc>
                  <a:txBody>
                    <a:bodyPr/>
                    <a:lstStyle/>
                    <a:p>
                      <a:r>
                        <a:rPr lang="en" sz="1800" b="1" dirty="0">
                          <a:solidFill>
                            <a:schemeClr val="dk1"/>
                          </a:solidFill>
                          <a:latin typeface="+mn-lt"/>
                          <a:ea typeface="Trebuchet MS"/>
                          <a:cs typeface="Trebuchet MS"/>
                          <a:sym typeface="Trebuchet MS"/>
                        </a:rPr>
                        <a:t>OP_CHECKSIG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Checks that the input signature is valid using input public key for the hash of the current 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5835517"/>
                  </a:ext>
                </a:extLst>
              </a:tr>
              <a:tr h="53381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+mn-lt"/>
                          <a:ea typeface="Trebuchet MS"/>
                          <a:cs typeface="Trebuchet MS"/>
                          <a:sym typeface="Trebuchet MS"/>
                        </a:rPr>
                        <a:t>OP_CHECK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+mn-lt"/>
                          <a:ea typeface="Trebuchet MS"/>
                          <a:cs typeface="Trebuchet MS"/>
                          <a:sym typeface="Trebuchet MS"/>
                        </a:rPr>
                        <a:t>MULTI</a:t>
                      </a:r>
                      <a:r>
                        <a:rPr lang="en" sz="1600" b="1" dirty="0">
                          <a:solidFill>
                            <a:schemeClr val="dk1"/>
                          </a:solidFill>
                          <a:latin typeface="+mn-lt"/>
                          <a:ea typeface="Trebuchet MS"/>
                          <a:cs typeface="Trebuchet MS"/>
                          <a:sym typeface="Trebuchet MS"/>
                        </a:rPr>
                        <a:t>SIG</a:t>
                      </a:r>
                      <a:endParaRPr lang="en-US" sz="1600" b="1" dirty="0">
                        <a:latin typeface="+mn-lt"/>
                      </a:endParaRPr>
                    </a:p>
                    <a:p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Checks that </a:t>
                      </a:r>
                      <a:r>
                        <a:rPr lang="en-US" sz="1600" i="1" dirty="0"/>
                        <a:t>t</a:t>
                      </a:r>
                      <a:r>
                        <a:rPr lang="en-US" sz="1600" dirty="0"/>
                        <a:t> signatures on the transaction are valid from </a:t>
                      </a:r>
                      <a:r>
                        <a:rPr lang="en-US" sz="1600" i="1" dirty="0"/>
                        <a:t>t (out of n)</a:t>
                      </a:r>
                      <a:r>
                        <a:rPr lang="en-US" sz="1600" dirty="0"/>
                        <a:t> of the specified public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2356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966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OP_CHECKMULTISIG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2488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3333"/>
              <a:buFont typeface="Trebuchet MS"/>
            </a:pPr>
            <a:r>
              <a:rPr lang="en" sz="2800" dirty="0"/>
              <a:t>Built-in support for joint signatures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800" dirty="0"/>
              <a:t>Specify </a:t>
            </a:r>
            <a:r>
              <a:rPr lang="en" sz="2800" i="1" dirty="0"/>
              <a:t>n</a:t>
            </a:r>
            <a:r>
              <a:rPr lang="en" sz="2800" dirty="0"/>
              <a:t> public keys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800" dirty="0"/>
              <a:t>Specify </a:t>
            </a:r>
            <a:r>
              <a:rPr lang="en" sz="2800" i="1" dirty="0"/>
              <a:t>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800" dirty="0"/>
              <a:t>Verification requires </a:t>
            </a:r>
            <a:r>
              <a:rPr lang="en" sz="2800" i="1" dirty="0"/>
              <a:t>t</a:t>
            </a:r>
            <a:r>
              <a:rPr lang="en" sz="2800" dirty="0"/>
              <a:t> signatures </a:t>
            </a:r>
            <a:r>
              <a:rPr lang="en-US" sz="2800"/>
              <a:t>are valid</a:t>
            </a:r>
            <a:endParaRPr lang="en" sz="2800" dirty="0"/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949" y="3001328"/>
            <a:ext cx="1187275" cy="16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2577225" y="3324553"/>
            <a:ext cx="6293100" cy="10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BUG ALERT:</a:t>
            </a:r>
            <a:r>
              <a:rPr lang="en" sz="3000" dirty="0">
                <a:latin typeface="Trebuchet MS"/>
                <a:ea typeface="Trebuchet MS"/>
                <a:cs typeface="Trebuchet MS"/>
                <a:sym typeface="Trebuchet MS"/>
              </a:rPr>
              <a:t> Extra data value popped from the stack and ignored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Trebuchet MS"/>
                <a:sym typeface="Trebuchet MS"/>
              </a:rPr>
              <a:t>Lecture </a:t>
            </a:r>
            <a:r>
              <a:rPr lang="en" dirty="0">
                <a:latin typeface="Trebuchet MS"/>
              </a:rPr>
              <a:t>3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/>
              <a:t>Mechanics of Bitcoin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Bitcoin script execution example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0" y="4408325"/>
            <a:ext cx="8952899" cy="458399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&lt;sig&gt; &lt;pubKey&gt; OP_DUP OP_HASH160 &lt;pubKeyHash?&gt; OP_EQUALVERIFY OP_CHECKSIG</a:t>
            </a:r>
          </a:p>
        </p:txBody>
      </p:sp>
      <p:cxnSp>
        <p:nvCxnSpPr>
          <p:cNvPr id="212" name="Shape 212"/>
          <p:cNvCxnSpPr/>
          <p:nvPr/>
        </p:nvCxnSpPr>
        <p:spPr>
          <a:xfrm>
            <a:off x="372875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1222425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2290800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330700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6" name="Shape 216"/>
          <p:cNvCxnSpPr/>
          <p:nvPr/>
        </p:nvCxnSpPr>
        <p:spPr>
          <a:xfrm>
            <a:off x="4476450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7" name="Shape 217"/>
          <p:cNvCxnSpPr/>
          <p:nvPr/>
        </p:nvCxnSpPr>
        <p:spPr>
          <a:xfrm>
            <a:off x="6309425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8" name="Shape 218"/>
          <p:cNvCxnSpPr/>
          <p:nvPr/>
        </p:nvCxnSpPr>
        <p:spPr>
          <a:xfrm>
            <a:off x="8051225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9" name="Shape 219"/>
          <p:cNvSpPr/>
          <p:nvPr/>
        </p:nvSpPr>
        <p:spPr>
          <a:xfrm>
            <a:off x="2842800" y="2881250"/>
            <a:ext cx="2842199" cy="474299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&lt;sig&gt;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633425" y="1000675"/>
            <a:ext cx="1137600" cy="2051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b="1">
                <a:solidFill>
                  <a:srgbClr val="274E13"/>
                </a:solidFill>
                <a:highlight>
                  <a:srgbClr val="F9F9F9"/>
                </a:highlight>
              </a:rPr>
              <a:t>✓</a:t>
            </a:r>
          </a:p>
        </p:txBody>
      </p:sp>
      <p:sp>
        <p:nvSpPr>
          <p:cNvPr id="221" name="Shape 221"/>
          <p:cNvSpPr/>
          <p:nvPr/>
        </p:nvSpPr>
        <p:spPr>
          <a:xfrm>
            <a:off x="2842800" y="2406950"/>
            <a:ext cx="2842199" cy="474299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&lt;pubKey&gt;</a:t>
            </a:r>
          </a:p>
        </p:txBody>
      </p:sp>
      <p:sp>
        <p:nvSpPr>
          <p:cNvPr id="222" name="Shape 222"/>
          <p:cNvSpPr/>
          <p:nvPr/>
        </p:nvSpPr>
        <p:spPr>
          <a:xfrm>
            <a:off x="2842800" y="1932650"/>
            <a:ext cx="2842199" cy="474299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&lt;pubKey&gt;</a:t>
            </a:r>
          </a:p>
        </p:txBody>
      </p:sp>
      <p:sp>
        <p:nvSpPr>
          <p:cNvPr id="223" name="Shape 223"/>
          <p:cNvSpPr/>
          <p:nvPr/>
        </p:nvSpPr>
        <p:spPr>
          <a:xfrm>
            <a:off x="2842800" y="1458350"/>
            <a:ext cx="2842199" cy="474299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&lt;pubKeyHash?&gt;</a:t>
            </a:r>
          </a:p>
        </p:txBody>
      </p:sp>
      <p:sp>
        <p:nvSpPr>
          <p:cNvPr id="224" name="Shape 224"/>
          <p:cNvSpPr/>
          <p:nvPr/>
        </p:nvSpPr>
        <p:spPr>
          <a:xfrm>
            <a:off x="2842800" y="1936225"/>
            <a:ext cx="2842199" cy="474299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&lt;pubKeyHash&gt;</a:t>
            </a:r>
          </a:p>
        </p:txBody>
      </p:sp>
      <p:sp>
        <p:nvSpPr>
          <p:cNvPr id="225" name="Shape 225"/>
          <p:cNvSpPr/>
          <p:nvPr/>
        </p:nvSpPr>
        <p:spPr>
          <a:xfrm>
            <a:off x="2842800" y="2881250"/>
            <a:ext cx="2842199" cy="474299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8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Bitcoin scripts in practice (as of 2014)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64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800" dirty="0"/>
              <a:t>Most nodes whitelist known scripts</a:t>
            </a:r>
          </a:p>
          <a:p>
            <a:pPr marL="457200" marR="0" lvl="0" indent="-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800" dirty="0"/>
              <a:t>99.9% are simple signature checks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800" dirty="0"/>
              <a:t>~0.01% are MULTISIG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800" dirty="0"/>
              <a:t>~0.01% are </a:t>
            </a:r>
            <a:r>
              <a:rPr lang="en" sz="2800" dirty="0">
                <a:solidFill>
                  <a:srgbClr val="0000FF"/>
                </a:solidFill>
              </a:rPr>
              <a:t>Pay-to-Script-Hash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800" dirty="0">
                <a:solidFill>
                  <a:srgbClr val="000000"/>
                </a:solidFill>
              </a:rPr>
              <a:t>Remainder are errors, proof-of-burn</a:t>
            </a:r>
          </a:p>
        </p:txBody>
      </p:sp>
      <p:sp>
        <p:nvSpPr>
          <p:cNvPr id="246" name="Shape 246"/>
          <p:cNvSpPr/>
          <p:nvPr/>
        </p:nvSpPr>
        <p:spPr>
          <a:xfrm>
            <a:off x="4631399" y="2307141"/>
            <a:ext cx="2024100" cy="386400"/>
          </a:xfrm>
          <a:prstGeom prst="wedgeRectCallout">
            <a:avLst>
              <a:gd name="adj1" fmla="val -26704"/>
              <a:gd name="adj2" fmla="val 100019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More on this soon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Proof-of-burn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1600950" y="2910400"/>
            <a:ext cx="7094100" cy="16841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OP_RETURN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&lt;arbitrary data&gt;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1600950" y="1226200"/>
            <a:ext cx="7094100" cy="1684199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nothing’s going to redeem that 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Should senders specify scripts?</a:t>
            </a:r>
          </a:p>
        </p:txBody>
      </p:sp>
      <p:sp>
        <p:nvSpPr>
          <p:cNvPr id="259" name="Shape 259"/>
          <p:cNvSpPr/>
          <p:nvPr/>
        </p:nvSpPr>
        <p:spPr>
          <a:xfrm>
            <a:off x="257625" y="1674625"/>
            <a:ext cx="1426200" cy="13064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5548350" y="1357075"/>
            <a:ext cx="2696099" cy="1941599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5907225" y="1278975"/>
            <a:ext cx="1573500" cy="561299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/>
              <a:t>Big Box</a:t>
            </a:r>
          </a:p>
        </p:txBody>
      </p:sp>
      <p:cxnSp>
        <p:nvCxnSpPr>
          <p:cNvPr id="262" name="Shape 262"/>
          <p:cNvCxnSpPr/>
          <p:nvPr/>
        </p:nvCxnSpPr>
        <p:spPr>
          <a:xfrm>
            <a:off x="1950675" y="1858650"/>
            <a:ext cx="32663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3" name="Shape 263"/>
          <p:cNvSpPr txBox="1"/>
          <p:nvPr/>
        </p:nvSpPr>
        <p:spPr>
          <a:xfrm>
            <a:off x="2208300" y="1435400"/>
            <a:ext cx="3045600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I’m ready to pay for my purchases!</a:t>
            </a:r>
          </a:p>
        </p:txBody>
      </p:sp>
      <p:cxnSp>
        <p:nvCxnSpPr>
          <p:cNvPr id="264" name="Shape 264"/>
          <p:cNvCxnSpPr/>
          <p:nvPr/>
        </p:nvCxnSpPr>
        <p:spPr>
          <a:xfrm rot="10800000">
            <a:off x="1950724" y="2425100"/>
            <a:ext cx="3294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5" name="Shape 265"/>
          <p:cNvSpPr txBox="1"/>
          <p:nvPr/>
        </p:nvSpPr>
        <p:spPr>
          <a:xfrm>
            <a:off x="2097900" y="2520475"/>
            <a:ext cx="3266399" cy="139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Cool! Well we’re using MULTISIG now, so include a script requiring 2 of our 3 account managers to approve. Don’t get any of those details wrong. Thanks for shopping at Big Box!</a:t>
            </a:r>
          </a:p>
        </p:txBody>
      </p:sp>
      <p:sp>
        <p:nvSpPr>
          <p:cNvPr id="266" name="Shape 266"/>
          <p:cNvSpPr/>
          <p:nvPr/>
        </p:nvSpPr>
        <p:spPr>
          <a:xfrm>
            <a:off x="257625" y="1674625"/>
            <a:ext cx="1426200" cy="1306499"/>
          </a:xfrm>
          <a:prstGeom prst="smileyFace">
            <a:avLst>
              <a:gd name="adj" fmla="val -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1324925" y="1143550"/>
            <a:ext cx="533700" cy="450899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Idea: use the hash of redemption script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1600950" y="2910400"/>
            <a:ext cx="7094100" cy="16841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OP_HASH160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&lt;hash of redemption script&gt;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OP_EQUAL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600950" y="1226200"/>
            <a:ext cx="7094100" cy="1684199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&lt;signature&gt;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&lt;&lt;pubkey&gt; OP_CHECKSIG&gt;</a:t>
            </a:r>
          </a:p>
        </p:txBody>
      </p:sp>
      <p:sp>
        <p:nvSpPr>
          <p:cNvPr id="275" name="Shape 275"/>
          <p:cNvSpPr/>
          <p:nvPr/>
        </p:nvSpPr>
        <p:spPr>
          <a:xfrm>
            <a:off x="1978275" y="4667425"/>
            <a:ext cx="6266100" cy="4233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latin typeface="Trebuchet MS"/>
                <a:ea typeface="Trebuchet MS"/>
                <a:cs typeface="Trebuchet MS"/>
                <a:sym typeface="Trebuchet MS"/>
              </a:rPr>
              <a:t>“Pay to Script Hash”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853775" y="1393287"/>
            <a:ext cx="6390599" cy="1517099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&lt;signature&gt;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1853775" y="2910387"/>
            <a:ext cx="6390599" cy="1517099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&lt;pubkey&gt;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OP_CHECKSIG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Pay to script hash</a:t>
            </a:r>
          </a:p>
        </p:txBody>
      </p:sp>
      <p:sp>
        <p:nvSpPr>
          <p:cNvPr id="283" name="Shape 283"/>
          <p:cNvSpPr/>
          <p:nvPr/>
        </p:nvSpPr>
        <p:spPr>
          <a:xfrm>
            <a:off x="257625" y="1674625"/>
            <a:ext cx="1426200" cy="13064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548350" y="1357075"/>
            <a:ext cx="2696099" cy="1941599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5907225" y="1278975"/>
            <a:ext cx="1573500" cy="561299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Big Box</a:t>
            </a:r>
          </a:p>
        </p:txBody>
      </p:sp>
      <p:cxnSp>
        <p:nvCxnSpPr>
          <p:cNvPr id="286" name="Shape 286"/>
          <p:cNvCxnSpPr/>
          <p:nvPr/>
        </p:nvCxnSpPr>
        <p:spPr>
          <a:xfrm>
            <a:off x="1950675" y="1858650"/>
            <a:ext cx="32663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7" name="Shape 287"/>
          <p:cNvSpPr txBox="1"/>
          <p:nvPr/>
        </p:nvSpPr>
        <p:spPr>
          <a:xfrm>
            <a:off x="2208300" y="1435400"/>
            <a:ext cx="3045600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I’m ready to pay for my purchases!</a:t>
            </a:r>
          </a:p>
        </p:txBody>
      </p:sp>
      <p:cxnSp>
        <p:nvCxnSpPr>
          <p:cNvPr id="288" name="Shape 288"/>
          <p:cNvCxnSpPr/>
          <p:nvPr/>
        </p:nvCxnSpPr>
        <p:spPr>
          <a:xfrm rot="10800000">
            <a:off x="1950724" y="2425100"/>
            <a:ext cx="3294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9" name="Shape 289"/>
          <p:cNvSpPr txBox="1"/>
          <p:nvPr/>
        </p:nvSpPr>
        <p:spPr>
          <a:xfrm>
            <a:off x="2097900" y="2520475"/>
            <a:ext cx="3266399" cy="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Great! Here’s our address: 0x3454</a:t>
            </a:r>
          </a:p>
        </p:txBody>
      </p:sp>
      <p:sp>
        <p:nvSpPr>
          <p:cNvPr id="290" name="Shape 290"/>
          <p:cNvSpPr/>
          <p:nvPr/>
        </p:nvSpPr>
        <p:spPr>
          <a:xfrm>
            <a:off x="257625" y="1674625"/>
            <a:ext cx="1426200" cy="13064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3200" dirty="0"/>
              <a:t>Applications of Bitcoin scripts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Example 1: Escrow transactions</a:t>
            </a:r>
          </a:p>
        </p:txBody>
      </p:sp>
      <p:sp>
        <p:nvSpPr>
          <p:cNvPr id="301" name="Shape 301"/>
          <p:cNvSpPr/>
          <p:nvPr/>
        </p:nvSpPr>
        <p:spPr>
          <a:xfrm>
            <a:off x="145662" y="2774250"/>
            <a:ext cx="1426200" cy="13064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7112287" y="2774250"/>
            <a:ext cx="1426200" cy="13064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1745900" y="4069650"/>
            <a:ext cx="5366400" cy="976199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Trebuchet MS"/>
                <a:ea typeface="Trebuchet MS"/>
                <a:cs typeface="Trebuchet MS"/>
                <a:sym typeface="Trebuchet MS"/>
              </a:rPr>
              <a:t>PROBLEM: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Alice wants to buy online from Bob. Alice doesn’t want to pay until after Bob ships.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Bob doesn’t want to ship until after Alice pays.</a:t>
            </a:r>
          </a:p>
        </p:txBody>
      </p:sp>
      <p:sp>
        <p:nvSpPr>
          <p:cNvPr id="304" name="Shape 304"/>
          <p:cNvSpPr/>
          <p:nvPr/>
        </p:nvSpPr>
        <p:spPr>
          <a:xfrm>
            <a:off x="1894925" y="4069650"/>
            <a:ext cx="5003100" cy="6660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Pay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to 2-of-3 of Alice, Bob, Judy (MULTISIG)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7511437" y="4080750"/>
            <a:ext cx="627899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Bob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544812" y="4080750"/>
            <a:ext cx="627899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Alice</a:t>
            </a:r>
          </a:p>
        </p:txBody>
      </p:sp>
      <p:sp>
        <p:nvSpPr>
          <p:cNvPr id="307" name="Shape 307"/>
          <p:cNvSpPr/>
          <p:nvPr/>
        </p:nvSpPr>
        <p:spPr>
          <a:xfrm>
            <a:off x="725221" y="927900"/>
            <a:ext cx="1019100" cy="9335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3692137" y="2647737"/>
            <a:ext cx="1299899" cy="857400"/>
          </a:xfrm>
          <a:prstGeom prst="cube">
            <a:avLst>
              <a:gd name="adj" fmla="val 25000"/>
            </a:avLst>
          </a:prstGeom>
          <a:solidFill>
            <a:srgbClr val="B45F06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To: Alice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/>
              <a:t>From: Bob</a:t>
            </a:r>
          </a:p>
        </p:txBody>
      </p:sp>
      <p:cxnSp>
        <p:nvCxnSpPr>
          <p:cNvPr id="309" name="Shape 309"/>
          <p:cNvCxnSpPr/>
          <p:nvPr/>
        </p:nvCxnSpPr>
        <p:spPr>
          <a:xfrm rot="10800000">
            <a:off x="1598049" y="3683875"/>
            <a:ext cx="5459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0" name="Shape 310"/>
          <p:cNvSpPr/>
          <p:nvPr/>
        </p:nvSpPr>
        <p:spPr>
          <a:xfrm>
            <a:off x="1916250" y="1666675"/>
            <a:ext cx="5003100" cy="6660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Pay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to Bob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SIGNED(ALICE, BOB)</a:t>
            </a:r>
          </a:p>
        </p:txBody>
      </p:sp>
      <p:cxnSp>
        <p:nvCxnSpPr>
          <p:cNvPr id="311" name="Shape 311"/>
          <p:cNvCxnSpPr/>
          <p:nvPr/>
        </p:nvCxnSpPr>
        <p:spPr>
          <a:xfrm>
            <a:off x="2228300" y="2157275"/>
            <a:ext cx="213000" cy="200639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2" name="Shape 312"/>
          <p:cNvSpPr txBox="1"/>
          <p:nvPr/>
        </p:nvSpPr>
        <p:spPr>
          <a:xfrm>
            <a:off x="2766350" y="1063400"/>
            <a:ext cx="3151500" cy="57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(normal case)</a:t>
            </a:r>
          </a:p>
        </p:txBody>
      </p:sp>
      <p:sp>
        <p:nvSpPr>
          <p:cNvPr id="313" name="Shape 313"/>
          <p:cNvSpPr/>
          <p:nvPr/>
        </p:nvSpPr>
        <p:spPr>
          <a:xfrm>
            <a:off x="4858875" y="2952012"/>
            <a:ext cx="133164" cy="248886"/>
          </a:xfrm>
          <a:prstGeom prst="irregularSeal2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 rot="4877682">
            <a:off x="4221397" y="2553954"/>
            <a:ext cx="212999" cy="398024"/>
          </a:xfrm>
          <a:prstGeom prst="irregularSeal2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1906225" y="1693937"/>
            <a:ext cx="5003100" cy="6660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Pay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to Alice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SIGNED(ALICE, JUDY)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2853350" y="1007075"/>
            <a:ext cx="3151500" cy="57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(disputed case)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63512" y="1838575"/>
            <a:ext cx="627899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Judy</a:t>
            </a:r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00" y="711564"/>
            <a:ext cx="1299800" cy="183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7048875" y="2503500"/>
            <a:ext cx="1677900" cy="1953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2: Green addresses</a:t>
            </a:r>
          </a:p>
        </p:txBody>
      </p:sp>
      <p:sp>
        <p:nvSpPr>
          <p:cNvPr id="325" name="Shape 325"/>
          <p:cNvSpPr/>
          <p:nvPr/>
        </p:nvSpPr>
        <p:spPr>
          <a:xfrm>
            <a:off x="145662" y="2774250"/>
            <a:ext cx="1426200" cy="13064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 txBox="1"/>
          <p:nvPr/>
        </p:nvSpPr>
        <p:spPr>
          <a:xfrm>
            <a:off x="544812" y="4080750"/>
            <a:ext cx="627899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Alice</a:t>
            </a:r>
          </a:p>
        </p:txBody>
      </p:sp>
      <p:sp>
        <p:nvSpPr>
          <p:cNvPr id="327" name="Shape 327"/>
          <p:cNvSpPr/>
          <p:nvPr/>
        </p:nvSpPr>
        <p:spPr>
          <a:xfrm>
            <a:off x="7112287" y="2774250"/>
            <a:ext cx="1426200" cy="13064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 txBox="1"/>
          <p:nvPr/>
        </p:nvSpPr>
        <p:spPr>
          <a:xfrm>
            <a:off x="7511437" y="4080750"/>
            <a:ext cx="627899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Bob</a:t>
            </a:r>
          </a:p>
        </p:txBody>
      </p:sp>
      <p:sp>
        <p:nvSpPr>
          <p:cNvPr id="329" name="Shape 329"/>
          <p:cNvSpPr/>
          <p:nvPr/>
        </p:nvSpPr>
        <p:spPr>
          <a:xfrm>
            <a:off x="1745900" y="4069650"/>
            <a:ext cx="5366400" cy="976199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Trebuchet MS"/>
                <a:ea typeface="Trebuchet MS"/>
                <a:cs typeface="Trebuchet MS"/>
                <a:sym typeface="Trebuchet MS"/>
              </a:rPr>
              <a:t>PROBLEM: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Alice wants to pay Bob.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Bob can’t wait 6 verifications to guard against double-spends, or is offline completely.</a:t>
            </a: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625" y="1197000"/>
            <a:ext cx="1306499" cy="130649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/>
          <p:nvPr/>
        </p:nvSpPr>
        <p:spPr>
          <a:xfrm>
            <a:off x="1745900" y="3146375"/>
            <a:ext cx="5003100" cy="666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Pay x to Bob, y to Bank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SIGNED(BANK)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7173146" y="2102475"/>
            <a:ext cx="1624499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Faraday cage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518075" y="2308050"/>
            <a:ext cx="1562399" cy="5771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4" name="Shape 334"/>
          <p:cNvSpPr txBox="1"/>
          <p:nvPr/>
        </p:nvSpPr>
        <p:spPr>
          <a:xfrm>
            <a:off x="14800" y="1886625"/>
            <a:ext cx="2911800" cy="66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It’s me, Alice! Could you make out  a green payment to Bob?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484912" y="2324475"/>
            <a:ext cx="627899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Bank</a:t>
            </a:r>
          </a:p>
        </p:txBody>
      </p:sp>
      <p:pic>
        <p:nvPicPr>
          <p:cNvPr id="336" name="Shape 3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1300" y="1284975"/>
            <a:ext cx="958799" cy="6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/>
          <p:nvPr/>
        </p:nvSpPr>
        <p:spPr>
          <a:xfrm>
            <a:off x="4452125" y="3218850"/>
            <a:ext cx="1756199" cy="4173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No double spend</a:t>
            </a:r>
          </a:p>
        </p:txBody>
      </p:sp>
      <p:sp>
        <p:nvSpPr>
          <p:cNvPr id="338" name="Shape 338"/>
          <p:cNvSpPr/>
          <p:nvPr/>
        </p:nvSpPr>
        <p:spPr>
          <a:xfrm>
            <a:off x="4563150" y="1063375"/>
            <a:ext cx="4234499" cy="771899"/>
          </a:xfrm>
          <a:prstGeom prst="wedgeEllipseCallout">
            <a:avLst>
              <a:gd name="adj1" fmla="val -49320"/>
              <a:gd name="adj2" fmla="val 5926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b="1" dirty="0">
                <a:ea typeface="Courier New"/>
                <a:cs typeface="Courier New"/>
                <a:sym typeface="Courier New"/>
              </a:rPr>
              <a:t>004</a:t>
            </a:r>
            <a:r>
              <a:rPr lang="en" sz="1600" dirty="0"/>
              <a:t> days since last double spend!</a:t>
            </a:r>
          </a:p>
        </p:txBody>
      </p:sp>
      <p:sp>
        <p:nvSpPr>
          <p:cNvPr id="339" name="Shape 339"/>
          <p:cNvSpPr/>
          <p:nvPr/>
        </p:nvSpPr>
        <p:spPr>
          <a:xfrm>
            <a:off x="5211200" y="1358275"/>
            <a:ext cx="417300" cy="204299"/>
          </a:xfrm>
          <a:prstGeom prst="rect">
            <a:avLst/>
          </a:prstGeom>
          <a:solidFill>
            <a:srgbClr val="CC687A">
              <a:alpha val="5885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3: Efficient micro-payments</a:t>
            </a:r>
          </a:p>
        </p:txBody>
      </p:sp>
      <p:sp>
        <p:nvSpPr>
          <p:cNvPr id="345" name="Shape 345"/>
          <p:cNvSpPr/>
          <p:nvPr/>
        </p:nvSpPr>
        <p:spPr>
          <a:xfrm>
            <a:off x="101262" y="3147125"/>
            <a:ext cx="1426200" cy="13064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500412" y="4453625"/>
            <a:ext cx="627899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Alice</a:t>
            </a:r>
          </a:p>
        </p:txBody>
      </p:sp>
      <p:sp>
        <p:nvSpPr>
          <p:cNvPr id="347" name="Shape 347"/>
          <p:cNvSpPr/>
          <p:nvPr/>
        </p:nvSpPr>
        <p:spPr>
          <a:xfrm>
            <a:off x="7112287" y="2986025"/>
            <a:ext cx="1426200" cy="13064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 txBox="1"/>
          <p:nvPr/>
        </p:nvSpPr>
        <p:spPr>
          <a:xfrm>
            <a:off x="7511437" y="4292525"/>
            <a:ext cx="627899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Bob</a:t>
            </a:r>
          </a:p>
        </p:txBody>
      </p:sp>
      <p:sp>
        <p:nvSpPr>
          <p:cNvPr id="349" name="Shape 349"/>
          <p:cNvSpPr/>
          <p:nvPr/>
        </p:nvSpPr>
        <p:spPr>
          <a:xfrm>
            <a:off x="1745900" y="4069650"/>
            <a:ext cx="5366400" cy="976199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Trebuchet MS"/>
                <a:ea typeface="Trebuchet MS"/>
                <a:cs typeface="Trebuchet MS"/>
                <a:sym typeface="Trebuchet MS"/>
              </a:rPr>
              <a:t>PROBLEM: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Alice wants to pay Bob for each minute of phone service. She doesn’t want to incur a transaction fee every minute.</a:t>
            </a:r>
          </a:p>
        </p:txBody>
      </p:sp>
      <p:sp>
        <p:nvSpPr>
          <p:cNvPr id="350" name="Shape 350"/>
          <p:cNvSpPr/>
          <p:nvPr/>
        </p:nvSpPr>
        <p:spPr>
          <a:xfrm>
            <a:off x="1818325" y="3714475"/>
            <a:ext cx="50031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01 to Bob, 99 to Alice</a:t>
            </a:r>
          </a:p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SIGNED(ALICE)___________</a:t>
            </a:r>
          </a:p>
        </p:txBody>
      </p:sp>
      <p:sp>
        <p:nvSpPr>
          <p:cNvPr id="351" name="Shape 351"/>
          <p:cNvSpPr/>
          <p:nvPr/>
        </p:nvSpPr>
        <p:spPr>
          <a:xfrm>
            <a:off x="1818325" y="3222475"/>
            <a:ext cx="50031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02 to Bob, 98 to Alice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SIGNED(ALICE)___________</a:t>
            </a:r>
          </a:p>
        </p:txBody>
      </p:sp>
      <p:sp>
        <p:nvSpPr>
          <p:cNvPr id="352" name="Shape 352"/>
          <p:cNvSpPr/>
          <p:nvPr/>
        </p:nvSpPr>
        <p:spPr>
          <a:xfrm>
            <a:off x="1818325" y="2730475"/>
            <a:ext cx="50031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03 to Bob, 97 to Alice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SIGNED(ALICE)___________</a:t>
            </a:r>
          </a:p>
        </p:txBody>
      </p:sp>
      <p:sp>
        <p:nvSpPr>
          <p:cNvPr id="353" name="Shape 353"/>
          <p:cNvSpPr/>
          <p:nvPr/>
        </p:nvSpPr>
        <p:spPr>
          <a:xfrm>
            <a:off x="1818325" y="2238475"/>
            <a:ext cx="50031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04 to Bob, 96 to Alice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SIGNED(ALICE)___________</a:t>
            </a:r>
          </a:p>
        </p:txBody>
      </p:sp>
      <p:sp>
        <p:nvSpPr>
          <p:cNvPr id="354" name="Shape 354"/>
          <p:cNvSpPr/>
          <p:nvPr/>
        </p:nvSpPr>
        <p:spPr>
          <a:xfrm>
            <a:off x="1818337" y="1404925"/>
            <a:ext cx="50031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42 to Bob, 58 to Alice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SIGNED(ALICE)___________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927887" y="1850700"/>
            <a:ext cx="772499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356" name="Shape 356"/>
          <p:cNvSpPr/>
          <p:nvPr/>
        </p:nvSpPr>
        <p:spPr>
          <a:xfrm>
            <a:off x="1251750" y="2725450"/>
            <a:ext cx="1448699" cy="492000"/>
          </a:xfrm>
          <a:prstGeom prst="wedgeEllipseCallout">
            <a:avLst>
              <a:gd name="adj1" fmla="val -33454"/>
              <a:gd name="adj2" fmla="val 94350"/>
            </a:avLst>
          </a:prstGeom>
          <a:solidFill>
            <a:srgbClr val="FFE5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I’m done!</a:t>
            </a:r>
          </a:p>
        </p:txBody>
      </p:sp>
      <p:sp>
        <p:nvSpPr>
          <p:cNvPr id="357" name="Shape 357"/>
          <p:cNvSpPr/>
          <p:nvPr/>
        </p:nvSpPr>
        <p:spPr>
          <a:xfrm>
            <a:off x="6391925" y="2655125"/>
            <a:ext cx="1553699" cy="492000"/>
          </a:xfrm>
          <a:prstGeom prst="wedgeEllipseCallout">
            <a:avLst>
              <a:gd name="adj1" fmla="val 32013"/>
              <a:gd name="adj2" fmla="val 92983"/>
            </a:avLst>
          </a:prstGeom>
          <a:solidFill>
            <a:srgbClr val="FFE5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I’ll publish!</a:t>
            </a:r>
          </a:p>
        </p:txBody>
      </p:sp>
      <p:sp>
        <p:nvSpPr>
          <p:cNvPr id="358" name="Shape 358"/>
          <p:cNvSpPr/>
          <p:nvPr/>
        </p:nvSpPr>
        <p:spPr>
          <a:xfrm>
            <a:off x="1589100" y="1491450"/>
            <a:ext cx="229199" cy="2667300"/>
          </a:xfrm>
          <a:prstGeom prst="leftBrace">
            <a:avLst>
              <a:gd name="adj1" fmla="val 8333"/>
              <a:gd name="adj2" fmla="val 12054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 txBox="1"/>
          <p:nvPr/>
        </p:nvSpPr>
        <p:spPr>
          <a:xfrm>
            <a:off x="140375" y="1491450"/>
            <a:ext cx="1553699" cy="59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all of these could be double-spends!</a:t>
            </a:r>
          </a:p>
        </p:txBody>
      </p:sp>
      <p:sp>
        <p:nvSpPr>
          <p:cNvPr id="360" name="Shape 360"/>
          <p:cNvSpPr/>
          <p:nvPr/>
        </p:nvSpPr>
        <p:spPr>
          <a:xfrm>
            <a:off x="1818337" y="4453625"/>
            <a:ext cx="5003100" cy="492000"/>
          </a:xfrm>
          <a:prstGeom prst="rect">
            <a:avLst/>
          </a:prstGeom>
          <a:solidFill>
            <a:srgbClr val="00FF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100 to Bob/Alice (MULTISIG)</a:t>
            </a:r>
          </a:p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</a:p>
        </p:txBody>
      </p:sp>
      <p:sp>
        <p:nvSpPr>
          <p:cNvPr id="361" name="Shape 361"/>
          <p:cNvSpPr/>
          <p:nvPr/>
        </p:nvSpPr>
        <p:spPr>
          <a:xfrm>
            <a:off x="1818312" y="1404925"/>
            <a:ext cx="5003100" cy="492000"/>
          </a:xfrm>
          <a:prstGeom prst="rect">
            <a:avLst/>
          </a:prstGeom>
          <a:solidFill>
            <a:srgbClr val="00FF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42 to Bob, 58 to Alice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 SIGNED(BOB)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2700250" y="4024925"/>
            <a:ext cx="62699" cy="642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3" name="Shape 363"/>
          <p:cNvCxnSpPr/>
          <p:nvPr/>
        </p:nvCxnSpPr>
        <p:spPr>
          <a:xfrm flipH="1">
            <a:off x="2637424" y="3489550"/>
            <a:ext cx="87300" cy="112529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4" name="Shape 364"/>
          <p:cNvCxnSpPr/>
          <p:nvPr/>
        </p:nvCxnSpPr>
        <p:spPr>
          <a:xfrm flipH="1">
            <a:off x="2600549" y="2971450"/>
            <a:ext cx="99900" cy="1684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5" name="Shape 365"/>
          <p:cNvCxnSpPr/>
          <p:nvPr/>
        </p:nvCxnSpPr>
        <p:spPr>
          <a:xfrm flipH="1">
            <a:off x="2600450" y="2552625"/>
            <a:ext cx="66899" cy="2084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6" name="Shape 366"/>
          <p:cNvCxnSpPr/>
          <p:nvPr/>
        </p:nvCxnSpPr>
        <p:spPr>
          <a:xfrm flipH="1">
            <a:off x="2590825" y="1720875"/>
            <a:ext cx="9599" cy="294479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7" name="Shape 367"/>
          <p:cNvSpPr txBox="1"/>
          <p:nvPr/>
        </p:nvSpPr>
        <p:spPr>
          <a:xfrm>
            <a:off x="1908700" y="1056450"/>
            <a:ext cx="4705200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if Bob never signs??</a:t>
            </a:r>
          </a:p>
        </p:txBody>
      </p:sp>
      <p:sp>
        <p:nvSpPr>
          <p:cNvPr id="368" name="Shape 368"/>
          <p:cNvSpPr/>
          <p:nvPr/>
        </p:nvSpPr>
        <p:spPr>
          <a:xfrm>
            <a:off x="1818337" y="2375287"/>
            <a:ext cx="50031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100 to Alice, LOCK until time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</a:p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 SIGNED(BOB)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1865800" y="2063675"/>
            <a:ext cx="4916700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Alice demands a timed refund transaction before starting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Recap: </a:t>
            </a:r>
            <a:r>
              <a:rPr lang="en" b="0" dirty="0"/>
              <a:t>Bitcoin consensus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606999" cy="224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Bitcoin consensus gives us: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sz="2400" dirty="0"/>
              <a:t>Append-only ledger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sz="2400" dirty="0"/>
              <a:t>Decentralized consensus </a:t>
            </a:r>
            <a:r>
              <a:rPr lang="en-US" sz="2400" dirty="0"/>
              <a:t>protocol</a:t>
            </a:r>
            <a:endParaRPr lang="en" sz="2400" dirty="0"/>
          </a:p>
          <a:p>
            <a:pPr marL="914400" lvl="0" indent="-228600" rtl="0">
              <a:spcBef>
                <a:spcPts val="0"/>
              </a:spcBef>
            </a:pPr>
            <a:r>
              <a:rPr lang="en" sz="2400" dirty="0"/>
              <a:t>Miners to validate transactions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457200" y="3054600"/>
            <a:ext cx="8449499" cy="1715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3000" i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Assuming a currency exists to motivate miners!</a:t>
            </a:r>
          </a:p>
          <a:p>
            <a:pPr lvl="0" rtl="0">
              <a:spcBef>
                <a:spcPts val="600"/>
              </a:spcBef>
              <a:buNone/>
            </a:pPr>
            <a:endParaRPr lang="en" sz="3000" i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ctr" rtl="0">
              <a:spcBef>
                <a:spcPts val="600"/>
              </a:spcBef>
              <a:buNone/>
            </a:pPr>
            <a:r>
              <a:rPr lang="en" sz="2400" i="1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In this </a:t>
            </a:r>
            <a:r>
              <a:rPr lang="en-US" sz="2400" i="1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chapter we will see how such a currency can be engineered</a:t>
            </a:r>
            <a:endParaRPr lang="en" sz="2400" i="1" dirty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lock_time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2085825" y="850475"/>
            <a:ext cx="8229600" cy="414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{</a:t>
            </a:r>
            <a:br>
              <a:rPr lang="en" sz="2400" dirty="0"/>
            </a:br>
            <a:r>
              <a:rPr lang="en" sz="2400" dirty="0"/>
              <a:t>    "hash":"5a42590...b8b6b",</a:t>
            </a:r>
            <a:br>
              <a:rPr lang="en" sz="2400" dirty="0"/>
            </a:br>
            <a:r>
              <a:rPr lang="en" sz="2400" dirty="0"/>
              <a:t>      "ver":1,</a:t>
            </a:r>
            <a:br>
              <a:rPr lang="en" sz="2400" dirty="0"/>
            </a:br>
            <a:r>
              <a:rPr lang="en" sz="2400" dirty="0"/>
              <a:t>      "vin_sz":2,</a:t>
            </a:r>
            <a:br>
              <a:rPr lang="en" sz="2400" dirty="0"/>
            </a:br>
            <a:r>
              <a:rPr lang="en" sz="2400" dirty="0"/>
              <a:t>      "vout_sz":1,</a:t>
            </a:r>
            <a:br>
              <a:rPr lang="en" sz="2400" dirty="0"/>
            </a:br>
            <a:r>
              <a:rPr lang="en" sz="2400" dirty="0"/>
              <a:t>      "lock_time":315415,</a:t>
            </a:r>
            <a:br>
              <a:rPr lang="en" sz="2400" dirty="0"/>
            </a:br>
            <a:r>
              <a:rPr lang="en" sz="2400" dirty="0"/>
              <a:t>      "size":404,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}</a:t>
            </a:r>
          </a:p>
        </p:txBody>
      </p:sp>
      <p:sp>
        <p:nvSpPr>
          <p:cNvPr id="376" name="Shape 376"/>
          <p:cNvSpPr/>
          <p:nvPr/>
        </p:nvSpPr>
        <p:spPr>
          <a:xfrm>
            <a:off x="4474632" y="3050833"/>
            <a:ext cx="3986099" cy="423300"/>
          </a:xfrm>
          <a:prstGeom prst="wedgeRectCallout">
            <a:avLst>
              <a:gd name="adj1" fmla="val -36192"/>
              <a:gd name="adj2" fmla="val -81461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Block index or real-world timestamp before which this transaction can’t be published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advanced scripts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64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0" indent="-228600" rtl="0">
              <a:spcBef>
                <a:spcPts val="0"/>
              </a:spcBef>
            </a:pPr>
            <a:r>
              <a:rPr lang="en" sz="3200" dirty="0"/>
              <a:t>Multiplayer lotteries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sz="3200" dirty="0"/>
              <a:t>Hash pre-image challenges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sz="3200" dirty="0"/>
              <a:t>Coin-swapping protocols</a:t>
            </a:r>
          </a:p>
          <a:p>
            <a:pPr marL="18288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</a:pPr>
            <a:r>
              <a:rPr lang="en" sz="2800" dirty="0"/>
              <a:t>Don’t miss the lecture on anonymity!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83575" y="3733850"/>
            <a:ext cx="4931100" cy="80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“Smart contracts”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8896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3200"/>
              <a:t>Bitcoin blocks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endParaRPr lang="e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Bitcoin blocks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58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Why bundle transactions together?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sz="2800" dirty="0"/>
              <a:t>Single unit of work for miners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sz="2800" dirty="0"/>
              <a:t>Limit length of hash-chain of blocks</a:t>
            </a:r>
          </a:p>
          <a:p>
            <a:pPr marL="1828800" lvl="1" indent="-228600" rtl="0">
              <a:spcBef>
                <a:spcPts val="0"/>
              </a:spcBef>
            </a:pPr>
            <a:r>
              <a:rPr lang="en" sz="2400" dirty="0"/>
              <a:t>Faster to verify history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Shape 399"/>
          <p:cNvGrpSpPr/>
          <p:nvPr/>
        </p:nvGrpSpPr>
        <p:grpSpPr>
          <a:xfrm>
            <a:off x="3891475" y="1671700"/>
            <a:ext cx="1344300" cy="701999"/>
            <a:chOff x="5333050" y="2139900"/>
            <a:chExt cx="1344300" cy="701999"/>
          </a:xfrm>
        </p:grpSpPr>
        <p:sp>
          <p:nvSpPr>
            <p:cNvPr id="400" name="Shape 400"/>
            <p:cNvSpPr/>
            <p:nvPr/>
          </p:nvSpPr>
          <p:spPr>
            <a:xfrm>
              <a:off x="5333050" y="2462100"/>
              <a:ext cx="1344300" cy="3797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401" name="Shape 401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</a:p>
          </p:txBody>
        </p:sp>
      </p:grpSp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Bitcoin block structure</a:t>
            </a:r>
          </a:p>
        </p:txBody>
      </p:sp>
      <p:sp>
        <p:nvSpPr>
          <p:cNvPr id="403" name="Shape 403"/>
          <p:cNvSpPr/>
          <p:nvPr/>
        </p:nvSpPr>
        <p:spPr>
          <a:xfrm>
            <a:off x="2902675" y="1521227"/>
            <a:ext cx="2066550" cy="542891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grpSp>
        <p:nvGrpSpPr>
          <p:cNvPr id="404" name="Shape 404"/>
          <p:cNvGrpSpPr/>
          <p:nvPr/>
        </p:nvGrpSpPr>
        <p:grpSpPr>
          <a:xfrm>
            <a:off x="1558375" y="1720925"/>
            <a:ext cx="1344300" cy="701999"/>
            <a:chOff x="5333050" y="2139900"/>
            <a:chExt cx="1344300" cy="701999"/>
          </a:xfrm>
        </p:grpSpPr>
        <p:sp>
          <p:nvSpPr>
            <p:cNvPr id="405" name="Shape 405"/>
            <p:cNvSpPr/>
            <p:nvPr/>
          </p:nvSpPr>
          <p:spPr>
            <a:xfrm>
              <a:off x="5333050" y="2462100"/>
              <a:ext cx="1344300" cy="3797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406" name="Shape 406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</a:p>
          </p:txBody>
        </p:sp>
      </p:grpSp>
      <p:sp>
        <p:nvSpPr>
          <p:cNvPr id="407" name="Shape 407"/>
          <p:cNvSpPr/>
          <p:nvPr/>
        </p:nvSpPr>
        <p:spPr>
          <a:xfrm>
            <a:off x="550650" y="1558052"/>
            <a:ext cx="2066550" cy="542891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grpSp>
        <p:nvGrpSpPr>
          <p:cNvPr id="408" name="Shape 408"/>
          <p:cNvGrpSpPr/>
          <p:nvPr/>
        </p:nvGrpSpPr>
        <p:grpSpPr>
          <a:xfrm>
            <a:off x="6243500" y="1671700"/>
            <a:ext cx="1344300" cy="701999"/>
            <a:chOff x="5333050" y="2139900"/>
            <a:chExt cx="1344300" cy="701999"/>
          </a:xfrm>
        </p:grpSpPr>
        <p:sp>
          <p:nvSpPr>
            <p:cNvPr id="409" name="Shape 409"/>
            <p:cNvSpPr/>
            <p:nvPr/>
          </p:nvSpPr>
          <p:spPr>
            <a:xfrm>
              <a:off x="5333050" y="2462100"/>
              <a:ext cx="1344300" cy="3797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</a:p>
          </p:txBody>
        </p:sp>
      </p:grpSp>
      <p:sp>
        <p:nvSpPr>
          <p:cNvPr id="411" name="Shape 411"/>
          <p:cNvSpPr/>
          <p:nvPr/>
        </p:nvSpPr>
        <p:spPr>
          <a:xfrm>
            <a:off x="5254700" y="1521227"/>
            <a:ext cx="2066550" cy="542891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412" name="Shape 412"/>
          <p:cNvSpPr txBox="1"/>
          <p:nvPr/>
        </p:nvSpPr>
        <p:spPr>
          <a:xfrm>
            <a:off x="4332300" y="2858737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480400" y="3715875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5445800" y="3715875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</a:p>
        </p:txBody>
      </p:sp>
      <p:sp>
        <p:nvSpPr>
          <p:cNvPr id="415" name="Shape 415"/>
          <p:cNvSpPr/>
          <p:nvPr/>
        </p:nvSpPr>
        <p:spPr>
          <a:xfrm>
            <a:off x="4111475" y="3093675"/>
            <a:ext cx="638366" cy="622200"/>
          </a:xfrm>
          <a:custGeom>
            <a:avLst/>
            <a:gdLst/>
            <a:ahLst/>
            <a:cxnLst/>
            <a:rect l="0" t="0" r="0" b="0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416" name="Shape 416"/>
          <p:cNvSpPr/>
          <p:nvPr/>
        </p:nvSpPr>
        <p:spPr>
          <a:xfrm flipH="1">
            <a:off x="5363556" y="3093675"/>
            <a:ext cx="766538" cy="622200"/>
          </a:xfrm>
          <a:custGeom>
            <a:avLst/>
            <a:gdLst/>
            <a:ahLst/>
            <a:cxnLst/>
            <a:rect l="0" t="0" r="0" b="0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cxnSp>
        <p:nvCxnSpPr>
          <p:cNvPr id="417" name="Shape 417"/>
          <p:cNvCxnSpPr/>
          <p:nvPr/>
        </p:nvCxnSpPr>
        <p:spPr>
          <a:xfrm flipH="1">
            <a:off x="4980474" y="2272537"/>
            <a:ext cx="44400" cy="586199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8" name="Shape 418"/>
          <p:cNvCxnSpPr>
            <a:endCxn id="419" idx="0"/>
          </p:cNvCxnSpPr>
          <p:nvPr/>
        </p:nvCxnSpPr>
        <p:spPr>
          <a:xfrm flipH="1">
            <a:off x="3237100" y="4008075"/>
            <a:ext cx="670500" cy="6837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0" name="Shape 420"/>
          <p:cNvCxnSpPr>
            <a:endCxn id="421" idx="0"/>
          </p:cNvCxnSpPr>
          <p:nvPr/>
        </p:nvCxnSpPr>
        <p:spPr>
          <a:xfrm>
            <a:off x="4546825" y="3972675"/>
            <a:ext cx="16800" cy="7191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9" name="Shape 419"/>
          <p:cNvSpPr txBox="1"/>
          <p:nvPr/>
        </p:nvSpPr>
        <p:spPr>
          <a:xfrm>
            <a:off x="2708950" y="4691775"/>
            <a:ext cx="1056300" cy="301799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transaction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4035475" y="4691775"/>
            <a:ext cx="1056300" cy="301799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transaction</a:t>
            </a:r>
          </a:p>
        </p:txBody>
      </p:sp>
      <p:cxnSp>
        <p:nvCxnSpPr>
          <p:cNvPr id="422" name="Shape 422"/>
          <p:cNvCxnSpPr>
            <a:endCxn id="423" idx="0"/>
          </p:cNvCxnSpPr>
          <p:nvPr/>
        </p:nvCxnSpPr>
        <p:spPr>
          <a:xfrm flipH="1">
            <a:off x="5890150" y="3959475"/>
            <a:ext cx="13500" cy="7323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4" name="Shape 424"/>
          <p:cNvCxnSpPr>
            <a:endCxn id="425" idx="0"/>
          </p:cNvCxnSpPr>
          <p:nvPr/>
        </p:nvCxnSpPr>
        <p:spPr>
          <a:xfrm>
            <a:off x="6525050" y="3986175"/>
            <a:ext cx="793200" cy="7056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23" name="Shape 423"/>
          <p:cNvSpPr txBox="1"/>
          <p:nvPr/>
        </p:nvSpPr>
        <p:spPr>
          <a:xfrm>
            <a:off x="5362000" y="4691775"/>
            <a:ext cx="1056300" cy="301799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transaction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6790100" y="4691775"/>
            <a:ext cx="1056300" cy="301799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transaction</a:t>
            </a:r>
          </a:p>
        </p:txBody>
      </p:sp>
      <p:sp>
        <p:nvSpPr>
          <p:cNvPr id="426" name="Shape 426"/>
          <p:cNvSpPr/>
          <p:nvPr/>
        </p:nvSpPr>
        <p:spPr>
          <a:xfrm>
            <a:off x="284075" y="1260625"/>
            <a:ext cx="7785600" cy="13139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2521250" y="2761225"/>
            <a:ext cx="5548499" cy="232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 txBox="1"/>
          <p:nvPr/>
        </p:nvSpPr>
        <p:spPr>
          <a:xfrm>
            <a:off x="1225125" y="834500"/>
            <a:ext cx="2255400" cy="3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Hash chain of blocks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168675" y="3463775"/>
            <a:ext cx="2352600" cy="3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Hash tree (Merkle tree) of transactions in each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real deal: a Bitcoin block</a:t>
            </a:r>
          </a:p>
        </p:txBody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2123929" y="788776"/>
            <a:ext cx="8229600" cy="412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dirty="0"/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"hash":"00000000000000001aad2...",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"ver":2,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"prev_block":"00000000000000003043...",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"time":1391279636,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"bits":419558700,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"nonce":459459841,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"mrkl_root":"89776...",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"n_tx":354,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"size":181520,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"tx":[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"mrkl_tree":[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  "6bd5eb25...",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  "89776cdb..."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}</a:t>
            </a:r>
          </a:p>
        </p:txBody>
      </p:sp>
      <p:sp>
        <p:nvSpPr>
          <p:cNvPr id="436" name="Shape 436"/>
          <p:cNvSpPr/>
          <p:nvPr/>
        </p:nvSpPr>
        <p:spPr>
          <a:xfrm>
            <a:off x="1763800" y="1095533"/>
            <a:ext cx="276000" cy="12555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1763800" y="2425719"/>
            <a:ext cx="276000" cy="24000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 txBox="1"/>
          <p:nvPr/>
        </p:nvSpPr>
        <p:spPr>
          <a:xfrm>
            <a:off x="333975" y="3361569"/>
            <a:ext cx="1335300" cy="52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transaction data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333975" y="1492527"/>
            <a:ext cx="1281900" cy="6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block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real deal: a Bitcoin block header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2187725" y="1021500"/>
            <a:ext cx="8229600" cy="412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/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"hash":"00000000000000001aad2...",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"ver":2,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"prev_block":"00000000000000003043...",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"time":1391279636,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"bits":419558700,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"nonce":459459841,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"mrkl_root":"89776...",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}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298450" y="2143050"/>
            <a:ext cx="12819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mining puzzle information</a:t>
            </a:r>
          </a:p>
        </p:txBody>
      </p:sp>
      <p:cxnSp>
        <p:nvCxnSpPr>
          <p:cNvPr id="447" name="Shape 447"/>
          <p:cNvCxnSpPr/>
          <p:nvPr/>
        </p:nvCxnSpPr>
        <p:spPr>
          <a:xfrm flipV="1">
            <a:off x="1207375" y="1512794"/>
            <a:ext cx="1100900" cy="80428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8" name="Shape 448"/>
          <p:cNvCxnSpPr/>
          <p:nvPr/>
        </p:nvCxnSpPr>
        <p:spPr>
          <a:xfrm>
            <a:off x="1322825" y="2556899"/>
            <a:ext cx="985450" cy="34094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9" name="Shape 449"/>
          <p:cNvCxnSpPr/>
          <p:nvPr/>
        </p:nvCxnSpPr>
        <p:spPr>
          <a:xfrm>
            <a:off x="1322775" y="2831975"/>
            <a:ext cx="985500" cy="34825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50" name="Shape 450"/>
          <p:cNvSpPr/>
          <p:nvPr/>
        </p:nvSpPr>
        <p:spPr>
          <a:xfrm>
            <a:off x="6755900" y="1351429"/>
            <a:ext cx="417300" cy="2545796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1" name="Shape 451"/>
          <p:cNvSpPr txBox="1"/>
          <p:nvPr/>
        </p:nvSpPr>
        <p:spPr>
          <a:xfrm>
            <a:off x="7277775" y="2224975"/>
            <a:ext cx="12819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hashed during mining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7277775" y="3950550"/>
            <a:ext cx="12819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not hashed</a:t>
            </a:r>
          </a:p>
        </p:txBody>
      </p:sp>
      <p:sp>
        <p:nvSpPr>
          <p:cNvPr id="453" name="Shape 453"/>
          <p:cNvSpPr/>
          <p:nvPr/>
        </p:nvSpPr>
        <p:spPr>
          <a:xfrm>
            <a:off x="6755900" y="3950550"/>
            <a:ext cx="417300" cy="39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real deal: coinbase transaction</a:t>
            </a:r>
          </a:p>
        </p:txBody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1976075" y="784550"/>
            <a:ext cx="6480600" cy="449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/>
              <a:t>      "in":[</a:t>
            </a:r>
            <a:br>
              <a:rPr lang="en" sz="2200" dirty="0"/>
            </a:br>
            <a:r>
              <a:rPr lang="en" sz="2200" dirty="0"/>
              <a:t>        {</a:t>
            </a:r>
            <a:br>
              <a:rPr lang="en" sz="2200" dirty="0"/>
            </a:br>
            <a:r>
              <a:rPr lang="en" sz="2200" dirty="0"/>
              <a:t>          "prev_out":{</a:t>
            </a:r>
            <a:br>
              <a:rPr lang="en" sz="2200" dirty="0"/>
            </a:br>
            <a:r>
              <a:rPr lang="en" sz="2200" dirty="0"/>
              <a:t>            "hash":"000000.....0000000",</a:t>
            </a:r>
            <a:br>
              <a:rPr lang="en" sz="2200" dirty="0"/>
            </a:br>
            <a:r>
              <a:rPr lang="en" sz="2200" dirty="0"/>
              <a:t>            "n":4294967295</a:t>
            </a:r>
            <a:br>
              <a:rPr lang="en" sz="2200" dirty="0"/>
            </a:br>
            <a:r>
              <a:rPr lang="en" sz="2200" dirty="0"/>
              <a:t>          },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200" dirty="0"/>
              <a:t>"coinbase":"..."</a:t>
            </a:r>
            <a:br>
              <a:rPr lang="en" sz="2200" dirty="0"/>
            </a:br>
            <a:r>
              <a:rPr lang="en" sz="2200" dirty="0"/>
              <a:t>        },</a:t>
            </a:r>
            <a:br>
              <a:rPr lang="en" sz="2200" dirty="0"/>
            </a:br>
            <a:r>
              <a:rPr lang="en" sz="2200" dirty="0"/>
              <a:t>       "out":[</a:t>
            </a:r>
            <a:br>
              <a:rPr lang="en" sz="2200" dirty="0"/>
            </a:br>
            <a:r>
              <a:rPr lang="en" sz="2200" dirty="0"/>
              <a:t>    {</a:t>
            </a:r>
            <a:br>
              <a:rPr lang="en" sz="2200" dirty="0"/>
            </a:br>
            <a:r>
              <a:rPr lang="en" sz="2200" dirty="0"/>
              <a:t>      "value":"25.03371419",</a:t>
            </a:r>
            <a:br>
              <a:rPr lang="en" sz="2200" dirty="0"/>
            </a:br>
            <a:r>
              <a:rPr lang="en" sz="2200" dirty="0"/>
              <a:t>      "scriptPubKey":"OPDUP OPHASH160 ... ”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200" dirty="0"/>
              <a:t>}</a:t>
            </a:r>
          </a:p>
        </p:txBody>
      </p:sp>
      <p:sp>
        <p:nvSpPr>
          <p:cNvPr id="460" name="Shape 460"/>
          <p:cNvSpPr/>
          <p:nvPr/>
        </p:nvSpPr>
        <p:spPr>
          <a:xfrm>
            <a:off x="1867300" y="1792325"/>
            <a:ext cx="234599" cy="35335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1867300" y="2211400"/>
            <a:ext cx="234599" cy="1269899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 txBox="1"/>
          <p:nvPr/>
        </p:nvSpPr>
        <p:spPr>
          <a:xfrm>
            <a:off x="354249" y="2581221"/>
            <a:ext cx="1173299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arbitrary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353984" y="1699819"/>
            <a:ext cx="1329599" cy="57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redeeming nothing</a:t>
            </a:r>
          </a:p>
        </p:txBody>
      </p:sp>
      <p:sp>
        <p:nvSpPr>
          <p:cNvPr id="464" name="Shape 464"/>
          <p:cNvSpPr/>
          <p:nvPr/>
        </p:nvSpPr>
        <p:spPr>
          <a:xfrm>
            <a:off x="5095767" y="1333220"/>
            <a:ext cx="1647000" cy="366599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6D9EE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Null hash pointer</a:t>
            </a:r>
          </a:p>
        </p:txBody>
      </p:sp>
      <p:sp>
        <p:nvSpPr>
          <p:cNvPr id="465" name="Shape 465"/>
          <p:cNvSpPr/>
          <p:nvPr/>
        </p:nvSpPr>
        <p:spPr>
          <a:xfrm>
            <a:off x="4736368" y="2336412"/>
            <a:ext cx="4012799" cy="1029900"/>
          </a:xfrm>
          <a:prstGeom prst="wedgeRectCallout">
            <a:avLst>
              <a:gd name="adj1" fmla="val -55215"/>
              <a:gd name="adj2" fmla="val -2704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First ever coinbase parameter: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“</a:t>
            </a:r>
            <a:r>
              <a:rPr lang="e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Times 03/Jan/2009 Chancellor on brink of second bailout for banks”</a:t>
            </a:r>
          </a:p>
        </p:txBody>
      </p:sp>
      <p:sp>
        <p:nvSpPr>
          <p:cNvPr id="466" name="Shape 466"/>
          <p:cNvSpPr/>
          <p:nvPr/>
        </p:nvSpPr>
        <p:spPr>
          <a:xfrm rot="5400000">
            <a:off x="3514486" y="3547506"/>
            <a:ext cx="515817" cy="246538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7" name="Shape 467"/>
          <p:cNvSpPr/>
          <p:nvPr/>
        </p:nvSpPr>
        <p:spPr>
          <a:xfrm rot="5400000">
            <a:off x="4421267" y="3276184"/>
            <a:ext cx="234599" cy="1070399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8" name="Shape 468"/>
          <p:cNvSpPr txBox="1"/>
          <p:nvPr/>
        </p:nvSpPr>
        <p:spPr>
          <a:xfrm>
            <a:off x="3458214" y="3107934"/>
            <a:ext cx="13295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>
                <a:solidFill>
                  <a:srgbClr val="FF0000"/>
                </a:solidFill>
              </a:rPr>
              <a:t>block reward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4063467" y="3384512"/>
            <a:ext cx="2064599" cy="57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>
                <a:solidFill>
                  <a:srgbClr val="FF0000"/>
                </a:solidFill>
              </a:rPr>
              <a:t>transaction fees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See for yourself!</a:t>
            </a:r>
          </a:p>
        </p:txBody>
      </p:sp>
      <p:pic>
        <p:nvPicPr>
          <p:cNvPr id="475" name="Shape 4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87" y="1063375"/>
            <a:ext cx="8658024" cy="3434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 txBox="1"/>
          <p:nvPr/>
        </p:nvSpPr>
        <p:spPr>
          <a:xfrm>
            <a:off x="978899" y="4497825"/>
            <a:ext cx="7186200" cy="35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/>
              <a:t>blockchain.info (and many other sites)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9464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3200" dirty="0"/>
              <a:t>The Bitcoin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1017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3200" dirty="0"/>
              <a:t>Bitcoin transactions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Bitcoin P2P network</a:t>
            </a:r>
          </a:p>
        </p:txBody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14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indent="-228600"/>
            <a:r>
              <a:rPr lang="en" sz="2800" dirty="0"/>
              <a:t>Ad-hoc protocol (runs on TCP port 8333)</a:t>
            </a:r>
          </a:p>
          <a:p>
            <a:pPr marL="914400" indent="-228600"/>
            <a:r>
              <a:rPr lang="en" sz="2800" dirty="0"/>
              <a:t>Ad-hoc network with random topology</a:t>
            </a:r>
          </a:p>
          <a:p>
            <a:pPr marL="914400" indent="-228600"/>
            <a:r>
              <a:rPr lang="en" sz="2800" dirty="0"/>
              <a:t>All nodes are equal</a:t>
            </a:r>
          </a:p>
          <a:p>
            <a:pPr marL="914400" indent="-228600"/>
            <a:r>
              <a:rPr lang="en" sz="2800" dirty="0"/>
              <a:t>New nodes can join at any time</a:t>
            </a:r>
          </a:p>
          <a:p>
            <a:pPr marL="914400" indent="-228600"/>
            <a:r>
              <a:rPr lang="en" sz="2800" dirty="0"/>
              <a:t>Forget non-responding nodes after 3 hr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Joining the Bitcoin P2P network</a:t>
            </a:r>
          </a:p>
        </p:txBody>
      </p:sp>
      <p:sp>
        <p:nvSpPr>
          <p:cNvPr id="493" name="Shape 493"/>
          <p:cNvSpPr/>
          <p:nvPr/>
        </p:nvSpPr>
        <p:spPr>
          <a:xfrm>
            <a:off x="1509000" y="1315775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494" name="Shape 494"/>
          <p:cNvSpPr/>
          <p:nvPr/>
        </p:nvSpPr>
        <p:spPr>
          <a:xfrm>
            <a:off x="856875" y="3203175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495" name="Shape 495"/>
          <p:cNvSpPr/>
          <p:nvPr/>
        </p:nvSpPr>
        <p:spPr>
          <a:xfrm>
            <a:off x="2871375" y="414930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496" name="Shape 496"/>
          <p:cNvSpPr/>
          <p:nvPr/>
        </p:nvSpPr>
        <p:spPr>
          <a:xfrm>
            <a:off x="6553600" y="180575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497" name="Shape 497"/>
          <p:cNvSpPr/>
          <p:nvPr/>
        </p:nvSpPr>
        <p:spPr>
          <a:xfrm>
            <a:off x="4492500" y="305595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498" name="Shape 498"/>
          <p:cNvSpPr/>
          <p:nvPr/>
        </p:nvSpPr>
        <p:spPr>
          <a:xfrm>
            <a:off x="4810550" y="1172025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499" name="Shape 499"/>
          <p:cNvSpPr/>
          <p:nvPr/>
        </p:nvSpPr>
        <p:spPr>
          <a:xfrm>
            <a:off x="6845175" y="338550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500" name="Shape 500"/>
          <p:cNvCxnSpPr>
            <a:stCxn id="493" idx="3"/>
            <a:endCxn id="494" idx="1"/>
          </p:cNvCxnSpPr>
          <p:nvPr/>
        </p:nvCxnSpPr>
        <p:spPr>
          <a:xfrm flipH="1">
            <a:off x="1220250" y="2079574"/>
            <a:ext cx="652200" cy="112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01" name="Shape 501"/>
          <p:cNvCxnSpPr>
            <a:stCxn id="498" idx="2"/>
            <a:endCxn id="493" idx="4"/>
          </p:cNvCxnSpPr>
          <p:nvPr/>
        </p:nvCxnSpPr>
        <p:spPr>
          <a:xfrm flipH="1">
            <a:off x="2235950" y="1553924"/>
            <a:ext cx="2574600" cy="1436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02" name="Shape 502"/>
          <p:cNvCxnSpPr>
            <a:stCxn id="497" idx="2"/>
          </p:cNvCxnSpPr>
          <p:nvPr/>
        </p:nvCxnSpPr>
        <p:spPr>
          <a:xfrm flipH="1">
            <a:off x="1583700" y="3437849"/>
            <a:ext cx="2908800" cy="10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03" name="Shape 503"/>
          <p:cNvCxnSpPr>
            <a:stCxn id="496" idx="2"/>
            <a:endCxn id="497" idx="4"/>
          </p:cNvCxnSpPr>
          <p:nvPr/>
        </p:nvCxnSpPr>
        <p:spPr>
          <a:xfrm flipH="1">
            <a:off x="5219500" y="2187649"/>
            <a:ext cx="1334100" cy="1250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04" name="Shape 504"/>
          <p:cNvCxnSpPr>
            <a:stCxn id="496" idx="2"/>
            <a:endCxn id="498" idx="4"/>
          </p:cNvCxnSpPr>
          <p:nvPr/>
        </p:nvCxnSpPr>
        <p:spPr>
          <a:xfrm rot="10800000">
            <a:off x="5537500" y="1554049"/>
            <a:ext cx="1016100" cy="63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05" name="Shape 505"/>
          <p:cNvCxnSpPr>
            <a:stCxn id="497" idx="3"/>
          </p:cNvCxnSpPr>
          <p:nvPr/>
        </p:nvCxnSpPr>
        <p:spPr>
          <a:xfrm flipH="1">
            <a:off x="3514950" y="3819749"/>
            <a:ext cx="1341000" cy="422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06" name="Shape 506"/>
          <p:cNvCxnSpPr>
            <a:stCxn id="499" idx="1"/>
          </p:cNvCxnSpPr>
          <p:nvPr/>
        </p:nvCxnSpPr>
        <p:spPr>
          <a:xfrm rot="10800000">
            <a:off x="6955725" y="2569500"/>
            <a:ext cx="252900" cy="8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07" name="Shape 507"/>
          <p:cNvCxnSpPr>
            <a:stCxn id="499" idx="2"/>
            <a:endCxn id="495" idx="4"/>
          </p:cNvCxnSpPr>
          <p:nvPr/>
        </p:nvCxnSpPr>
        <p:spPr>
          <a:xfrm flipH="1">
            <a:off x="3598275" y="3767399"/>
            <a:ext cx="3246900" cy="763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508" name="Shape 508"/>
          <p:cNvSpPr/>
          <p:nvPr/>
        </p:nvSpPr>
        <p:spPr>
          <a:xfrm>
            <a:off x="2788050" y="2185862"/>
            <a:ext cx="726900" cy="763799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509" name="Shape 509"/>
          <p:cNvSpPr/>
          <p:nvPr/>
        </p:nvSpPr>
        <p:spPr>
          <a:xfrm>
            <a:off x="2934025" y="1425275"/>
            <a:ext cx="2220300" cy="654299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Hello World! I’m ready to Bitcoin!</a:t>
            </a:r>
          </a:p>
        </p:txBody>
      </p:sp>
      <p:cxnSp>
        <p:nvCxnSpPr>
          <p:cNvPr id="510" name="Shape 510"/>
          <p:cNvCxnSpPr>
            <a:stCxn id="508" idx="4"/>
            <a:endCxn id="509" idx="4"/>
          </p:cNvCxnSpPr>
          <p:nvPr/>
        </p:nvCxnSpPr>
        <p:spPr>
          <a:xfrm rot="10800000" flipH="1">
            <a:off x="3514950" y="1983662"/>
            <a:ext cx="1314300" cy="58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511" name="Shape 511"/>
          <p:cNvSpPr txBox="1"/>
          <p:nvPr/>
        </p:nvSpPr>
        <p:spPr>
          <a:xfrm>
            <a:off x="3818525" y="2217069"/>
            <a:ext cx="1179899" cy="31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getaddr()</a:t>
            </a:r>
          </a:p>
        </p:txBody>
      </p:sp>
      <p:cxnSp>
        <p:nvCxnSpPr>
          <p:cNvPr id="512" name="Shape 512"/>
          <p:cNvCxnSpPr>
            <a:stCxn id="498" idx="3"/>
          </p:cNvCxnSpPr>
          <p:nvPr/>
        </p:nvCxnSpPr>
        <p:spPr>
          <a:xfrm flipH="1">
            <a:off x="3459800" y="1935824"/>
            <a:ext cx="1714200" cy="852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513" name="Shape 513"/>
          <p:cNvSpPr txBox="1"/>
          <p:nvPr/>
        </p:nvSpPr>
        <p:spPr>
          <a:xfrm>
            <a:off x="4266000" y="2217069"/>
            <a:ext cx="1179899" cy="31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1, 7</a:t>
            </a:r>
          </a:p>
        </p:txBody>
      </p:sp>
      <p:cxnSp>
        <p:nvCxnSpPr>
          <p:cNvPr id="514" name="Shape 514"/>
          <p:cNvCxnSpPr>
            <a:stCxn id="508" idx="2"/>
          </p:cNvCxnSpPr>
          <p:nvPr/>
        </p:nvCxnSpPr>
        <p:spPr>
          <a:xfrm rot="10800000">
            <a:off x="2235750" y="2033462"/>
            <a:ext cx="552300" cy="534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515" name="Shape 515"/>
          <p:cNvCxnSpPr>
            <a:stCxn id="508" idx="4"/>
          </p:cNvCxnSpPr>
          <p:nvPr/>
        </p:nvCxnSpPr>
        <p:spPr>
          <a:xfrm rot="10800000" flipH="1">
            <a:off x="3514950" y="2217362"/>
            <a:ext cx="2870700" cy="35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516" name="Shape 516"/>
          <p:cNvSpPr txBox="1"/>
          <p:nvPr/>
        </p:nvSpPr>
        <p:spPr>
          <a:xfrm>
            <a:off x="4998425" y="2255632"/>
            <a:ext cx="1179899" cy="31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getaddr()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754125" y="2232819"/>
            <a:ext cx="1179899" cy="31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getaddr()</a:t>
            </a:r>
          </a:p>
        </p:txBody>
      </p:sp>
      <p:cxnSp>
        <p:nvCxnSpPr>
          <p:cNvPr id="518" name="Shape 518"/>
          <p:cNvCxnSpPr>
            <a:stCxn id="498" idx="3"/>
            <a:endCxn id="508" idx="4"/>
          </p:cNvCxnSpPr>
          <p:nvPr/>
        </p:nvCxnSpPr>
        <p:spPr>
          <a:xfrm flipH="1">
            <a:off x="3515000" y="1935824"/>
            <a:ext cx="1659000" cy="63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19" name="Shape 519"/>
          <p:cNvCxnSpPr/>
          <p:nvPr/>
        </p:nvCxnSpPr>
        <p:spPr>
          <a:xfrm>
            <a:off x="2171500" y="2079475"/>
            <a:ext cx="644099" cy="4877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20" name="Shape 520"/>
          <p:cNvCxnSpPr>
            <a:stCxn id="508" idx="3"/>
          </p:cNvCxnSpPr>
          <p:nvPr/>
        </p:nvCxnSpPr>
        <p:spPr>
          <a:xfrm flipH="1">
            <a:off x="1573500" y="2949662"/>
            <a:ext cx="1578000" cy="3902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4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7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70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 propagation (flooding)</a:t>
            </a:r>
          </a:p>
        </p:txBody>
      </p:sp>
      <p:sp>
        <p:nvSpPr>
          <p:cNvPr id="526" name="Shape 526"/>
          <p:cNvSpPr/>
          <p:nvPr/>
        </p:nvSpPr>
        <p:spPr>
          <a:xfrm>
            <a:off x="1509000" y="1315775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527" name="Shape 527"/>
          <p:cNvSpPr/>
          <p:nvPr/>
        </p:nvSpPr>
        <p:spPr>
          <a:xfrm>
            <a:off x="856875" y="3203175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528" name="Shape 528"/>
          <p:cNvSpPr/>
          <p:nvPr/>
        </p:nvSpPr>
        <p:spPr>
          <a:xfrm>
            <a:off x="2871375" y="414930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529" name="Shape 529"/>
          <p:cNvSpPr/>
          <p:nvPr/>
        </p:nvSpPr>
        <p:spPr>
          <a:xfrm>
            <a:off x="6553600" y="180575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530" name="Shape 530"/>
          <p:cNvSpPr/>
          <p:nvPr/>
        </p:nvSpPr>
        <p:spPr>
          <a:xfrm>
            <a:off x="4492500" y="305595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531" name="Shape 531"/>
          <p:cNvSpPr/>
          <p:nvPr/>
        </p:nvSpPr>
        <p:spPr>
          <a:xfrm>
            <a:off x="4810550" y="1172025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532" name="Shape 532"/>
          <p:cNvSpPr/>
          <p:nvPr/>
        </p:nvSpPr>
        <p:spPr>
          <a:xfrm>
            <a:off x="6845175" y="338550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533" name="Shape 533"/>
          <p:cNvCxnSpPr>
            <a:stCxn id="526" idx="3"/>
            <a:endCxn id="527" idx="1"/>
          </p:cNvCxnSpPr>
          <p:nvPr/>
        </p:nvCxnSpPr>
        <p:spPr>
          <a:xfrm flipH="1">
            <a:off x="1220250" y="2079574"/>
            <a:ext cx="652200" cy="112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34" name="Shape 534"/>
          <p:cNvCxnSpPr>
            <a:stCxn id="531" idx="2"/>
            <a:endCxn id="526" idx="4"/>
          </p:cNvCxnSpPr>
          <p:nvPr/>
        </p:nvCxnSpPr>
        <p:spPr>
          <a:xfrm flipH="1">
            <a:off x="2235950" y="1553924"/>
            <a:ext cx="2574600" cy="1436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35" name="Shape 535"/>
          <p:cNvCxnSpPr>
            <a:stCxn id="530" idx="2"/>
          </p:cNvCxnSpPr>
          <p:nvPr/>
        </p:nvCxnSpPr>
        <p:spPr>
          <a:xfrm flipH="1">
            <a:off x="1583700" y="3437849"/>
            <a:ext cx="2908800" cy="10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36" name="Shape 536"/>
          <p:cNvCxnSpPr>
            <a:stCxn id="529" idx="2"/>
            <a:endCxn id="530" idx="4"/>
          </p:cNvCxnSpPr>
          <p:nvPr/>
        </p:nvCxnSpPr>
        <p:spPr>
          <a:xfrm flipH="1">
            <a:off x="5219500" y="2187649"/>
            <a:ext cx="1334100" cy="1250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37" name="Shape 537"/>
          <p:cNvCxnSpPr>
            <a:stCxn id="529" idx="2"/>
            <a:endCxn id="531" idx="4"/>
          </p:cNvCxnSpPr>
          <p:nvPr/>
        </p:nvCxnSpPr>
        <p:spPr>
          <a:xfrm rot="10800000">
            <a:off x="5537500" y="1554049"/>
            <a:ext cx="1016100" cy="63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38" name="Shape 538"/>
          <p:cNvCxnSpPr>
            <a:cxnSpLocks/>
            <a:stCxn id="530" idx="3"/>
          </p:cNvCxnSpPr>
          <p:nvPr/>
        </p:nvCxnSpPr>
        <p:spPr>
          <a:xfrm flipH="1">
            <a:off x="3598275" y="3819749"/>
            <a:ext cx="1257675" cy="44590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39" name="Shape 539"/>
          <p:cNvCxnSpPr>
            <a:stCxn id="532" idx="1"/>
          </p:cNvCxnSpPr>
          <p:nvPr/>
        </p:nvCxnSpPr>
        <p:spPr>
          <a:xfrm rot="10800000">
            <a:off x="6955725" y="2569500"/>
            <a:ext cx="252900" cy="8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40" name="Shape 540"/>
          <p:cNvCxnSpPr>
            <a:stCxn id="532" idx="2"/>
            <a:endCxn id="528" idx="4"/>
          </p:cNvCxnSpPr>
          <p:nvPr/>
        </p:nvCxnSpPr>
        <p:spPr>
          <a:xfrm flipH="1">
            <a:off x="3598275" y="3767399"/>
            <a:ext cx="3246900" cy="763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541" name="Shape 541"/>
          <p:cNvSpPr/>
          <p:nvPr/>
        </p:nvSpPr>
        <p:spPr>
          <a:xfrm>
            <a:off x="2788050" y="2185862"/>
            <a:ext cx="726900" cy="763799"/>
          </a:xfrm>
          <a:prstGeom prst="can">
            <a:avLst>
              <a:gd name="adj" fmla="val 25000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cxnSp>
        <p:nvCxnSpPr>
          <p:cNvPr id="542" name="Shape 542"/>
          <p:cNvCxnSpPr/>
          <p:nvPr/>
        </p:nvCxnSpPr>
        <p:spPr>
          <a:xfrm>
            <a:off x="2171500" y="2079475"/>
            <a:ext cx="644099" cy="4877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43" name="Shape 543"/>
          <p:cNvCxnSpPr>
            <a:stCxn id="541" idx="3"/>
          </p:cNvCxnSpPr>
          <p:nvPr/>
        </p:nvCxnSpPr>
        <p:spPr>
          <a:xfrm flipH="1">
            <a:off x="1573500" y="2949662"/>
            <a:ext cx="1578000" cy="3902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44" name="Shape 544"/>
          <p:cNvCxnSpPr>
            <a:stCxn id="531" idx="3"/>
            <a:endCxn id="541" idx="4"/>
          </p:cNvCxnSpPr>
          <p:nvPr/>
        </p:nvCxnSpPr>
        <p:spPr>
          <a:xfrm flipH="1">
            <a:off x="3515000" y="1935824"/>
            <a:ext cx="1659000" cy="63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545" name="Shape 545"/>
          <p:cNvSpPr/>
          <p:nvPr/>
        </p:nvSpPr>
        <p:spPr>
          <a:xfrm>
            <a:off x="3109449" y="3195000"/>
            <a:ext cx="1255799" cy="857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New tx!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/>
              <a:t>A→B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2961375" y="4715225"/>
            <a:ext cx="546900" cy="143699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4582500" y="3623700"/>
            <a:ext cx="546900" cy="143699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6935175" y="3958950"/>
            <a:ext cx="546900" cy="143699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978825" y="3767400"/>
            <a:ext cx="546900" cy="143699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5296775" y="4149300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7112825" y="2837850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4069536" y="4047558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2375350" y="3249237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5821800" y="2787525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6643600" y="2364600"/>
            <a:ext cx="546900" cy="143699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56" name="Shape 556"/>
          <p:cNvSpPr/>
          <p:nvPr/>
        </p:nvSpPr>
        <p:spPr>
          <a:xfrm>
            <a:off x="6783075" y="847101"/>
            <a:ext cx="1578000" cy="857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Already heard that!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2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1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Should I relay a proposed transaction?</a:t>
            </a:r>
          </a:p>
        </p:txBody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342078" y="1200150"/>
            <a:ext cx="8463521" cy="3414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800" dirty="0"/>
              <a:t>Transaction valid with current block </a:t>
            </a:r>
            <a:r>
              <a:rPr lang="en" sz="2800" dirty="0" smtClean="0"/>
              <a:t>chain(default)</a:t>
            </a:r>
          </a:p>
          <a:p>
            <a:pPr marL="800100" lvl="1" indent="-228600"/>
            <a:r>
              <a:rPr lang="en" sz="2500" dirty="0" smtClean="0"/>
              <a:t>Run script for each previous output being redeemed and ensure that script returns true!</a:t>
            </a:r>
            <a:r>
              <a:rPr lang="en" sz="2500" dirty="0" smtClean="0"/>
              <a:t> </a:t>
            </a:r>
          </a:p>
          <a:p>
            <a:pPr marL="685800" indent="-457200"/>
            <a:r>
              <a:rPr lang="en" sz="2800" dirty="0" smtClean="0"/>
              <a:t>Script </a:t>
            </a:r>
            <a:r>
              <a:rPr lang="en" sz="2800" dirty="0"/>
              <a:t>matches a whitelist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2400" dirty="0"/>
              <a:t>Avoid unusual scripts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/>
              <a:t>Haven’t seen before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2400" dirty="0"/>
              <a:t>Avoid infinite loops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/>
              <a:t>Doesn’t conflict with others I’ve relayed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2400" dirty="0"/>
              <a:t>Avoid double-spends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endParaRPr sz="2800" dirty="0"/>
          </a:p>
        </p:txBody>
      </p:sp>
      <p:sp>
        <p:nvSpPr>
          <p:cNvPr id="566" name="Shape 566"/>
          <p:cNvSpPr txBox="1"/>
          <p:nvPr/>
        </p:nvSpPr>
        <p:spPr>
          <a:xfrm>
            <a:off x="5098273" y="2681361"/>
            <a:ext cx="3874688" cy="936768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Sanity checks only</a:t>
            </a:r>
            <a:r>
              <a:rPr lang="en" sz="1800" dirty="0" smtClean="0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Well-behaving nodes implement them!</a:t>
            </a:r>
            <a:endParaRPr lang="en" sz="1800" dirty="0"/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Some nodes may ignore them!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Nodes may differ on transaction pool </a:t>
            </a:r>
          </a:p>
        </p:txBody>
      </p:sp>
      <p:sp>
        <p:nvSpPr>
          <p:cNvPr id="572" name="Shape 572"/>
          <p:cNvSpPr/>
          <p:nvPr/>
        </p:nvSpPr>
        <p:spPr>
          <a:xfrm>
            <a:off x="1509000" y="1315775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573" name="Shape 573"/>
          <p:cNvSpPr/>
          <p:nvPr/>
        </p:nvSpPr>
        <p:spPr>
          <a:xfrm>
            <a:off x="856875" y="3203175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574" name="Shape 574"/>
          <p:cNvSpPr/>
          <p:nvPr/>
        </p:nvSpPr>
        <p:spPr>
          <a:xfrm>
            <a:off x="2871375" y="414930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575" name="Shape 575"/>
          <p:cNvSpPr/>
          <p:nvPr/>
        </p:nvSpPr>
        <p:spPr>
          <a:xfrm>
            <a:off x="6553600" y="180575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576" name="Shape 576"/>
          <p:cNvSpPr/>
          <p:nvPr/>
        </p:nvSpPr>
        <p:spPr>
          <a:xfrm>
            <a:off x="4492500" y="305595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577" name="Shape 577"/>
          <p:cNvSpPr/>
          <p:nvPr/>
        </p:nvSpPr>
        <p:spPr>
          <a:xfrm>
            <a:off x="4810550" y="1172025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578" name="Shape 578"/>
          <p:cNvSpPr/>
          <p:nvPr/>
        </p:nvSpPr>
        <p:spPr>
          <a:xfrm>
            <a:off x="6845175" y="338550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579" name="Shape 579"/>
          <p:cNvCxnSpPr>
            <a:stCxn id="572" idx="3"/>
            <a:endCxn id="573" idx="1"/>
          </p:cNvCxnSpPr>
          <p:nvPr/>
        </p:nvCxnSpPr>
        <p:spPr>
          <a:xfrm flipH="1">
            <a:off x="1220250" y="2079574"/>
            <a:ext cx="652200" cy="112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0" name="Shape 580"/>
          <p:cNvCxnSpPr>
            <a:stCxn id="577" idx="2"/>
            <a:endCxn id="572" idx="4"/>
          </p:cNvCxnSpPr>
          <p:nvPr/>
        </p:nvCxnSpPr>
        <p:spPr>
          <a:xfrm flipH="1">
            <a:off x="2235950" y="1553924"/>
            <a:ext cx="2574600" cy="1436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1" name="Shape 581"/>
          <p:cNvCxnSpPr>
            <a:stCxn id="576" idx="2"/>
          </p:cNvCxnSpPr>
          <p:nvPr/>
        </p:nvCxnSpPr>
        <p:spPr>
          <a:xfrm flipH="1">
            <a:off x="1583700" y="3437849"/>
            <a:ext cx="2908800" cy="10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2" name="Shape 582"/>
          <p:cNvCxnSpPr>
            <a:stCxn id="575" idx="2"/>
            <a:endCxn id="576" idx="4"/>
          </p:cNvCxnSpPr>
          <p:nvPr/>
        </p:nvCxnSpPr>
        <p:spPr>
          <a:xfrm flipH="1">
            <a:off x="5219500" y="2187649"/>
            <a:ext cx="1334100" cy="1250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3" name="Shape 583"/>
          <p:cNvCxnSpPr>
            <a:stCxn id="575" idx="2"/>
            <a:endCxn id="577" idx="4"/>
          </p:cNvCxnSpPr>
          <p:nvPr/>
        </p:nvCxnSpPr>
        <p:spPr>
          <a:xfrm rot="10800000">
            <a:off x="5537500" y="1554049"/>
            <a:ext cx="1016100" cy="63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4" name="Shape 584"/>
          <p:cNvCxnSpPr>
            <a:stCxn id="576" idx="3"/>
          </p:cNvCxnSpPr>
          <p:nvPr/>
        </p:nvCxnSpPr>
        <p:spPr>
          <a:xfrm flipH="1">
            <a:off x="3514950" y="3819749"/>
            <a:ext cx="1341000" cy="422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5" name="Shape 585"/>
          <p:cNvCxnSpPr>
            <a:stCxn id="578" idx="1"/>
          </p:cNvCxnSpPr>
          <p:nvPr/>
        </p:nvCxnSpPr>
        <p:spPr>
          <a:xfrm rot="10800000">
            <a:off x="6955725" y="2569500"/>
            <a:ext cx="252900" cy="8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6" name="Shape 586"/>
          <p:cNvCxnSpPr>
            <a:stCxn id="578" idx="2"/>
            <a:endCxn id="574" idx="4"/>
          </p:cNvCxnSpPr>
          <p:nvPr/>
        </p:nvCxnSpPr>
        <p:spPr>
          <a:xfrm flipH="1">
            <a:off x="3598275" y="3767399"/>
            <a:ext cx="3246900" cy="763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587" name="Shape 587"/>
          <p:cNvSpPr/>
          <p:nvPr/>
        </p:nvSpPr>
        <p:spPr>
          <a:xfrm>
            <a:off x="2788050" y="2185862"/>
            <a:ext cx="726900" cy="763799"/>
          </a:xfrm>
          <a:prstGeom prst="can">
            <a:avLst>
              <a:gd name="adj" fmla="val 25000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cxnSp>
        <p:nvCxnSpPr>
          <p:cNvPr id="588" name="Shape 588"/>
          <p:cNvCxnSpPr/>
          <p:nvPr/>
        </p:nvCxnSpPr>
        <p:spPr>
          <a:xfrm>
            <a:off x="2171500" y="2079475"/>
            <a:ext cx="644099" cy="4877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9" name="Shape 589"/>
          <p:cNvCxnSpPr>
            <a:stCxn id="587" idx="3"/>
          </p:cNvCxnSpPr>
          <p:nvPr/>
        </p:nvCxnSpPr>
        <p:spPr>
          <a:xfrm flipH="1">
            <a:off x="1573500" y="2949662"/>
            <a:ext cx="1578000" cy="3902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90" name="Shape 590"/>
          <p:cNvCxnSpPr>
            <a:stCxn id="577" idx="3"/>
            <a:endCxn id="587" idx="4"/>
          </p:cNvCxnSpPr>
          <p:nvPr/>
        </p:nvCxnSpPr>
        <p:spPr>
          <a:xfrm flipH="1">
            <a:off x="3515000" y="1935824"/>
            <a:ext cx="1659000" cy="63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591" name="Shape 591"/>
          <p:cNvSpPr txBox="1"/>
          <p:nvPr/>
        </p:nvSpPr>
        <p:spPr>
          <a:xfrm>
            <a:off x="2961375" y="4715225"/>
            <a:ext cx="546900" cy="143699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x="4582500" y="3623700"/>
            <a:ext cx="546900" cy="143699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x="6935175" y="3958950"/>
            <a:ext cx="546900" cy="143699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94" name="Shape 594"/>
          <p:cNvSpPr txBox="1"/>
          <p:nvPr/>
        </p:nvSpPr>
        <p:spPr>
          <a:xfrm>
            <a:off x="978825" y="3767400"/>
            <a:ext cx="546900" cy="143699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95" name="Shape 595"/>
          <p:cNvSpPr txBox="1"/>
          <p:nvPr/>
        </p:nvSpPr>
        <p:spPr>
          <a:xfrm>
            <a:off x="6643600" y="2364600"/>
            <a:ext cx="546900" cy="143699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1769950" y="2893512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97" name="Shape 597"/>
          <p:cNvSpPr/>
          <p:nvPr/>
        </p:nvSpPr>
        <p:spPr>
          <a:xfrm>
            <a:off x="2032925" y="508725"/>
            <a:ext cx="1255799" cy="857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New tx!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/>
              <a:t>A→C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3243025" y="1390550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A→C</a:t>
            </a:r>
          </a:p>
        </p:txBody>
      </p:sp>
      <p:sp>
        <p:nvSpPr>
          <p:cNvPr id="599" name="Shape 599"/>
          <p:cNvSpPr txBox="1"/>
          <p:nvPr/>
        </p:nvSpPr>
        <p:spPr>
          <a:xfrm>
            <a:off x="2317275" y="2048850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A→C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5828525" y="1588612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x="1588450" y="1858100"/>
            <a:ext cx="546900" cy="143699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A→C</a:t>
            </a:r>
          </a:p>
        </p:txBody>
      </p:sp>
      <p:sp>
        <p:nvSpPr>
          <p:cNvPr id="602" name="Shape 602"/>
          <p:cNvSpPr txBox="1"/>
          <p:nvPr/>
        </p:nvSpPr>
        <p:spPr>
          <a:xfrm>
            <a:off x="4900550" y="1714400"/>
            <a:ext cx="546900" cy="143699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A→C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x="2878050" y="2708087"/>
            <a:ext cx="546900" cy="143699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898275" y="2377500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8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1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Race conditions</a:t>
            </a:r>
          </a:p>
        </p:txBody>
      </p:sp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49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Transactions or blocks may </a:t>
            </a:r>
            <a:r>
              <a:rPr lang="en" sz="2800" i="1" dirty="0"/>
              <a:t>conflict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/>
              <a:t>Default behavior: accept what you hear first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/>
              <a:t>Network position matters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/>
              <a:t>Miners may implement other logic!</a:t>
            </a:r>
          </a:p>
          <a:p>
            <a:pPr lvl="0" rtl="0">
              <a:spcBef>
                <a:spcPts val="0"/>
              </a:spcBef>
              <a:buNone/>
            </a:pPr>
            <a:endParaRPr sz="2800" dirty="0"/>
          </a:p>
        </p:txBody>
      </p:sp>
      <p:sp>
        <p:nvSpPr>
          <p:cNvPr id="611" name="Shape 611"/>
          <p:cNvSpPr/>
          <p:nvPr/>
        </p:nvSpPr>
        <p:spPr>
          <a:xfrm>
            <a:off x="2005389" y="3005154"/>
            <a:ext cx="3127800" cy="355200"/>
          </a:xfrm>
          <a:prstGeom prst="wedgeRectCallout">
            <a:avLst>
              <a:gd name="adj1" fmla="val -21430"/>
              <a:gd name="adj2" fmla="val -94989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dirty="0"/>
              <a:t>Stay tune for </a:t>
            </a:r>
            <a:r>
              <a:rPr lang="en-US" sz="1400" dirty="0"/>
              <a:t>the</a:t>
            </a:r>
            <a:r>
              <a:rPr lang="en" sz="1400" dirty="0"/>
              <a:t> lecture on mining!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1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Block propagation nearly identical</a:t>
            </a:r>
          </a:p>
        </p:txBody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49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Relay a new block when you hear it if: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/>
              <a:t>Block meets the hash target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/>
              <a:t>Block has all valid transactions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2400" dirty="0"/>
              <a:t>Run </a:t>
            </a:r>
            <a:r>
              <a:rPr lang="en" sz="2400" i="1" dirty="0"/>
              <a:t>all</a:t>
            </a:r>
            <a:r>
              <a:rPr lang="en" sz="2400" dirty="0"/>
              <a:t> scripts, even if you wouldn’t relay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/>
              <a:t>Block builds on current longest chain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2400" dirty="0"/>
              <a:t>Avoid forks</a:t>
            </a:r>
          </a:p>
          <a:p>
            <a:pPr lvl="0" rtl="0">
              <a:spcBef>
                <a:spcPts val="0"/>
              </a:spcBef>
              <a:buNone/>
            </a:pPr>
            <a:endParaRPr sz="2800" dirty="0"/>
          </a:p>
        </p:txBody>
      </p:sp>
      <p:sp>
        <p:nvSpPr>
          <p:cNvPr id="618" name="Shape 618"/>
          <p:cNvSpPr txBox="1"/>
          <p:nvPr/>
        </p:nvSpPr>
        <p:spPr>
          <a:xfrm>
            <a:off x="3526387" y="3449936"/>
            <a:ext cx="3321600" cy="680999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Sanity check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Also may be ignored...</a:t>
            </a:r>
          </a:p>
        </p:txBody>
      </p:sp>
      <p:cxnSp>
        <p:nvCxnSpPr>
          <p:cNvPr id="619" name="Shape 619"/>
          <p:cNvCxnSpPr/>
          <p:nvPr/>
        </p:nvCxnSpPr>
        <p:spPr>
          <a:xfrm rot="10800000">
            <a:off x="2274911" y="3514286"/>
            <a:ext cx="1095000" cy="340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Shape 6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064" y="-12"/>
            <a:ext cx="6133409" cy="48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Shape 625"/>
          <p:cNvSpPr txBox="1"/>
          <p:nvPr/>
        </p:nvSpPr>
        <p:spPr>
          <a:xfrm>
            <a:off x="3229650" y="4803000"/>
            <a:ext cx="8640000" cy="34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Source: Yonatan Sompolinsky and Aviv Zohar: “Accelerating Bitcoin’s Transaction Processing”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big is the network?</a:t>
            </a:r>
          </a:p>
        </p:txBody>
      </p:sp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14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0" indent="-228600" rtl="0">
              <a:spcBef>
                <a:spcPts val="0"/>
              </a:spcBef>
            </a:pPr>
            <a:r>
              <a:rPr lang="en" sz="2800" dirty="0"/>
              <a:t>Impossible to measure exactly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sz="2800" dirty="0"/>
              <a:t>Estimates-up to 1M IP addresses/month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sz="2800" dirty="0"/>
              <a:t>Only about 5-10k “full nodes”</a:t>
            </a:r>
          </a:p>
          <a:p>
            <a:pPr marL="1828800" lvl="1" indent="-228600" rtl="0">
              <a:spcBef>
                <a:spcPts val="0"/>
              </a:spcBef>
            </a:pPr>
            <a:r>
              <a:rPr lang="en" sz="2400" dirty="0"/>
              <a:t>Permanently connected</a:t>
            </a:r>
          </a:p>
          <a:p>
            <a:pPr marL="1828800" lvl="1" indent="-228600" rtl="0">
              <a:spcBef>
                <a:spcPts val="0"/>
              </a:spcBef>
            </a:pPr>
            <a:r>
              <a:rPr lang="en" sz="2400" dirty="0"/>
              <a:t>Fully-validate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sz="2800" dirty="0"/>
              <a:t>This number may be dropping!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Fully-validating nodes</a:t>
            </a:r>
          </a:p>
        </p:txBody>
      </p:sp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209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800" dirty="0"/>
              <a:t>Permanently connected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/>
              <a:t>Store entire block chain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/>
              <a:t>Hear and forward every node/transaction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40375"/>
            <a:ext cx="83942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An account-based ledger (</a:t>
            </a:r>
            <a:r>
              <a:rPr lang="en" i="1" dirty="0"/>
              <a:t>not</a:t>
            </a:r>
            <a:r>
              <a:rPr lang="en" dirty="0"/>
              <a:t> Bitcoin)</a:t>
            </a:r>
          </a:p>
        </p:txBody>
      </p:sp>
      <p:sp>
        <p:nvSpPr>
          <p:cNvPr id="48" name="Shape 48"/>
          <p:cNvSpPr/>
          <p:nvPr/>
        </p:nvSpPr>
        <p:spPr>
          <a:xfrm>
            <a:off x="870277" y="1244975"/>
            <a:ext cx="5616600" cy="4346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Create 25 coins and credit to Alice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ASSERTED BY MINERS</a:t>
            </a:r>
          </a:p>
        </p:txBody>
      </p:sp>
      <p:sp>
        <p:nvSpPr>
          <p:cNvPr id="49" name="Shape 49"/>
          <p:cNvSpPr/>
          <p:nvPr/>
        </p:nvSpPr>
        <p:spPr>
          <a:xfrm>
            <a:off x="870277" y="1679675"/>
            <a:ext cx="5616600" cy="4346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17 coins from Alice to Bob</a:t>
            </a:r>
            <a:r>
              <a:rPr lang="en" sz="18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</a:p>
        </p:txBody>
      </p:sp>
      <p:sp>
        <p:nvSpPr>
          <p:cNvPr id="50" name="Shape 50"/>
          <p:cNvSpPr/>
          <p:nvPr/>
        </p:nvSpPr>
        <p:spPr>
          <a:xfrm>
            <a:off x="870277" y="2114375"/>
            <a:ext cx="5616600" cy="4346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8 coins from Bob to Carol</a:t>
            </a:r>
            <a:r>
              <a:rPr lang="en" sz="18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SIGNED(Bob)</a:t>
            </a:r>
          </a:p>
        </p:txBody>
      </p:sp>
      <p:sp>
        <p:nvSpPr>
          <p:cNvPr id="51" name="Shape 51"/>
          <p:cNvSpPr/>
          <p:nvPr/>
        </p:nvSpPr>
        <p:spPr>
          <a:xfrm>
            <a:off x="870277" y="2549075"/>
            <a:ext cx="5616600" cy="4346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5 coins from Carol to Alice</a:t>
            </a:r>
            <a:r>
              <a:rPr lang="en" sz="18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SIGNED(Carol)</a:t>
            </a:r>
          </a:p>
        </p:txBody>
      </p:sp>
      <p:sp>
        <p:nvSpPr>
          <p:cNvPr id="52" name="Shape 52"/>
          <p:cNvSpPr/>
          <p:nvPr/>
        </p:nvSpPr>
        <p:spPr>
          <a:xfrm>
            <a:off x="2282456" y="4393274"/>
            <a:ext cx="4503543" cy="623826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Trebuchet MS"/>
                <a:sym typeface="Trebuchet MS"/>
              </a:rPr>
              <a:t>SIMPLIFICATION: only one transaction per block</a:t>
            </a:r>
          </a:p>
        </p:txBody>
      </p:sp>
      <p:cxnSp>
        <p:nvCxnSpPr>
          <p:cNvPr id="53" name="Shape 53"/>
          <p:cNvCxnSpPr/>
          <p:nvPr/>
        </p:nvCxnSpPr>
        <p:spPr>
          <a:xfrm>
            <a:off x="404850" y="1350325"/>
            <a:ext cx="0" cy="26408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54"/>
          <p:cNvSpPr txBox="1"/>
          <p:nvPr/>
        </p:nvSpPr>
        <p:spPr>
          <a:xfrm>
            <a:off x="124150" y="1002925"/>
            <a:ext cx="746127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</a:t>
            </a:r>
          </a:p>
        </p:txBody>
      </p:sp>
      <p:sp>
        <p:nvSpPr>
          <p:cNvPr id="55" name="Shape 55"/>
          <p:cNvSpPr/>
          <p:nvPr/>
        </p:nvSpPr>
        <p:spPr>
          <a:xfrm>
            <a:off x="870277" y="2983775"/>
            <a:ext cx="5616600" cy="434699"/>
          </a:xfrm>
          <a:prstGeom prst="rect">
            <a:avLst/>
          </a:prstGeom>
          <a:solidFill>
            <a:srgbClr val="F6B26B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15 coins from Alice to David</a:t>
            </a:r>
            <a:r>
              <a:rPr lang="en" sz="18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</a:p>
        </p:txBody>
      </p:sp>
      <p:cxnSp>
        <p:nvCxnSpPr>
          <p:cNvPr id="56" name="Shape 56"/>
          <p:cNvCxnSpPr/>
          <p:nvPr/>
        </p:nvCxnSpPr>
        <p:spPr>
          <a:xfrm rot="10800000">
            <a:off x="7020650" y="846424"/>
            <a:ext cx="18299" cy="1839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57" name="Shape 57"/>
          <p:cNvSpPr txBox="1"/>
          <p:nvPr/>
        </p:nvSpPr>
        <p:spPr>
          <a:xfrm>
            <a:off x="7168674" y="1216275"/>
            <a:ext cx="1553100" cy="101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might need to scan backwards until genesis!</a:t>
            </a:r>
          </a:p>
        </p:txBody>
      </p:sp>
      <p:sp>
        <p:nvSpPr>
          <p:cNvPr id="58" name="Shape 58"/>
          <p:cNvSpPr/>
          <p:nvPr/>
        </p:nvSpPr>
        <p:spPr>
          <a:xfrm>
            <a:off x="6551275" y="2741975"/>
            <a:ext cx="2055599" cy="754799"/>
          </a:xfrm>
          <a:prstGeom prst="cloudCallout">
            <a:avLst>
              <a:gd name="adj1" fmla="val -68996"/>
              <a:gd name="adj2" fmla="val 20028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 this valid?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Shape 6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75" y="906574"/>
            <a:ext cx="8229599" cy="41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Shape 6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Storage </a:t>
            </a:r>
            <a:r>
              <a:rPr lang="en" dirty="0" smtClean="0"/>
              <a:t>costs (in 2014)</a:t>
            </a:r>
            <a:endParaRPr lang="en" dirty="0"/>
          </a:p>
        </p:txBody>
      </p:sp>
      <p:cxnSp>
        <p:nvCxnSpPr>
          <p:cNvPr id="644" name="Shape 644"/>
          <p:cNvCxnSpPr/>
          <p:nvPr/>
        </p:nvCxnSpPr>
        <p:spPr>
          <a:xfrm rot="10800000" flipH="1">
            <a:off x="1024800" y="2057550"/>
            <a:ext cx="7094399" cy="86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645" name="Shape 645"/>
          <p:cNvSpPr txBox="1"/>
          <p:nvPr/>
        </p:nvSpPr>
        <p:spPr>
          <a:xfrm>
            <a:off x="6491450" y="1613975"/>
            <a:ext cx="1481099" cy="3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20 GB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Storage </a:t>
            </a:r>
            <a:r>
              <a:rPr lang="en" dirty="0" smtClean="0"/>
              <a:t>costs (in 2018)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2925" r="50863" b="7777"/>
          <a:stretch/>
        </p:blipFill>
        <p:spPr>
          <a:xfrm>
            <a:off x="539431" y="1249899"/>
            <a:ext cx="7959884" cy="3612832"/>
          </a:xfrm>
          <a:prstGeom prst="rect">
            <a:avLst/>
          </a:prstGeom>
        </p:spPr>
      </p:pic>
      <p:cxnSp>
        <p:nvCxnSpPr>
          <p:cNvPr id="7" name="Shape 644"/>
          <p:cNvCxnSpPr/>
          <p:nvPr/>
        </p:nvCxnSpPr>
        <p:spPr>
          <a:xfrm>
            <a:off x="894665" y="1591977"/>
            <a:ext cx="7604650" cy="657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8" name="Shape 645"/>
          <p:cNvSpPr txBox="1"/>
          <p:nvPr/>
        </p:nvSpPr>
        <p:spPr>
          <a:xfrm>
            <a:off x="6491450" y="1133763"/>
            <a:ext cx="1481099" cy="3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0000"/>
                </a:solidFill>
              </a:rPr>
              <a:t>160 </a:t>
            </a:r>
            <a:r>
              <a:rPr lang="en" sz="2400" dirty="0">
                <a:solidFill>
                  <a:srgbClr val="FF0000"/>
                </a:solidFill>
              </a:rPr>
              <a:t>GB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00720" y="4783145"/>
            <a:ext cx="1630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blockchain.info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1086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2290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Tracking the UTXO set</a:t>
            </a:r>
          </a:p>
        </p:txBody>
      </p:sp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457200" y="828881"/>
            <a:ext cx="8348399" cy="81572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800" b="1" dirty="0">
                <a:solidFill>
                  <a:srgbClr val="0000FF"/>
                </a:solidFill>
              </a:rPr>
              <a:t>U</a:t>
            </a:r>
            <a:r>
              <a:rPr lang="en" sz="2800" dirty="0"/>
              <a:t>nspent </a:t>
            </a:r>
            <a:r>
              <a:rPr lang="en" sz="2800" b="1" dirty="0">
                <a:solidFill>
                  <a:srgbClr val="0000FF"/>
                </a:solidFill>
              </a:rPr>
              <a:t>T</a:t>
            </a:r>
            <a:r>
              <a:rPr lang="en" sz="2800" dirty="0"/>
              <a:t>ransaction </a:t>
            </a:r>
            <a:r>
              <a:rPr lang="en" sz="2800" b="1" dirty="0">
                <a:solidFill>
                  <a:srgbClr val="0000FF"/>
                </a:solidFill>
              </a:rPr>
              <a:t>O</a:t>
            </a:r>
            <a:r>
              <a:rPr lang="en" sz="2800" dirty="0"/>
              <a:t>utput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2400" dirty="0" smtClean="0"/>
              <a:t>Should be stored in memory - everything </a:t>
            </a:r>
            <a:r>
              <a:rPr lang="en" sz="2400" dirty="0"/>
              <a:t>else can be stored on </a:t>
            </a:r>
            <a:r>
              <a:rPr lang="en" sz="2400" dirty="0" smtClean="0"/>
              <a:t>disk, why?</a:t>
            </a:r>
            <a:endParaRPr lang="e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3949" r="50503" b="16986"/>
          <a:stretch/>
        </p:blipFill>
        <p:spPr>
          <a:xfrm>
            <a:off x="1006498" y="2026152"/>
            <a:ext cx="7107418" cy="2789249"/>
          </a:xfrm>
          <a:prstGeom prst="rect">
            <a:avLst/>
          </a:prstGeom>
        </p:spPr>
      </p:pic>
      <p:cxnSp>
        <p:nvCxnSpPr>
          <p:cNvPr id="7" name="Shape 644"/>
          <p:cNvCxnSpPr/>
          <p:nvPr/>
        </p:nvCxnSpPr>
        <p:spPr>
          <a:xfrm>
            <a:off x="1407781" y="2769514"/>
            <a:ext cx="7091534" cy="65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8" name="Shape 645"/>
          <p:cNvSpPr txBox="1"/>
          <p:nvPr/>
        </p:nvSpPr>
        <p:spPr>
          <a:xfrm>
            <a:off x="6491450" y="2311285"/>
            <a:ext cx="1481099" cy="3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0000"/>
                </a:solidFill>
              </a:rPr>
              <a:t>65 M</a:t>
            </a:r>
            <a:endParaRPr lang="en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00720" y="4783145"/>
            <a:ext cx="1630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blockchain.info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900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Tracking the UTXO set</a:t>
            </a:r>
          </a:p>
        </p:txBody>
      </p:sp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457200" y="842882"/>
            <a:ext cx="8348399" cy="314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1800" dirty="0" smtClean="0"/>
              <a:t>Currently ~65 </a:t>
            </a:r>
            <a:r>
              <a:rPr lang="en" sz="1800" dirty="0"/>
              <a:t>M UTXOs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600" dirty="0"/>
              <a:t>Out of </a:t>
            </a:r>
            <a:r>
              <a:rPr lang="en" sz="1600" dirty="0" smtClean="0"/>
              <a:t>300 </a:t>
            </a:r>
            <a:r>
              <a:rPr lang="en" sz="1600" dirty="0"/>
              <a:t>M transactions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800" dirty="0" smtClean="0"/>
              <a:t>Can require several Gigabytes to store – can it fit in the RAM of a standard computer?</a:t>
            </a:r>
            <a:endParaRPr lang="en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3437" r="50575" b="17242"/>
          <a:stretch/>
        </p:blipFill>
        <p:spPr>
          <a:xfrm>
            <a:off x="750522" y="1907740"/>
            <a:ext cx="7371078" cy="2907661"/>
          </a:xfrm>
          <a:prstGeom prst="rect">
            <a:avLst/>
          </a:prstGeom>
        </p:spPr>
      </p:pic>
      <p:cxnSp>
        <p:nvCxnSpPr>
          <p:cNvPr id="5" name="Shape 644"/>
          <p:cNvCxnSpPr/>
          <p:nvPr/>
        </p:nvCxnSpPr>
        <p:spPr>
          <a:xfrm>
            <a:off x="1138063" y="2578747"/>
            <a:ext cx="7091534" cy="65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6" name="Shape 645"/>
          <p:cNvSpPr txBox="1"/>
          <p:nvPr/>
        </p:nvSpPr>
        <p:spPr>
          <a:xfrm>
            <a:off x="6221732" y="2120518"/>
            <a:ext cx="1481099" cy="3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0000"/>
                </a:solidFill>
              </a:rPr>
              <a:t>300 M</a:t>
            </a:r>
            <a:endParaRPr lang="en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0720" y="4783145"/>
            <a:ext cx="1630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blockchain.info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47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Thin/SPV clients (not fully-validating)</a:t>
            </a:r>
          </a:p>
        </p:txBody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49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 smtClean="0"/>
              <a:t>SPV – Simplified Payment Verification (e.g., Wallet nodes)</a:t>
            </a:r>
          </a:p>
          <a:p>
            <a:pPr lvl="0" rtl="0">
              <a:spcBef>
                <a:spcPts val="0"/>
              </a:spcBef>
              <a:buNone/>
            </a:pPr>
            <a:endParaRPr lang="en" sz="20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2000" b="1" u="sng" dirty="0" smtClean="0"/>
              <a:t>Idea</a:t>
            </a:r>
            <a:r>
              <a:rPr lang="en" sz="2000" b="1" u="sng" dirty="0"/>
              <a:t>: </a:t>
            </a:r>
            <a:r>
              <a:rPr lang="en" sz="2000" b="1" u="sng" dirty="0" smtClean="0"/>
              <a:t>Don’t </a:t>
            </a:r>
            <a:r>
              <a:rPr lang="en" sz="2000" b="1" u="sng" dirty="0"/>
              <a:t>store </a:t>
            </a:r>
            <a:r>
              <a:rPr lang="en" sz="2000" b="1" u="sng" dirty="0" smtClean="0"/>
              <a:t>everything</a:t>
            </a:r>
          </a:p>
          <a:p>
            <a:r>
              <a:rPr lang="en" sz="2000" dirty="0" smtClean="0"/>
              <a:t>Store </a:t>
            </a:r>
            <a:r>
              <a:rPr lang="en" sz="2000" dirty="0"/>
              <a:t>block headers </a:t>
            </a:r>
            <a:r>
              <a:rPr lang="en" sz="2000" dirty="0" smtClean="0"/>
              <a:t>– verify the puzzle was solved correctly, but cannot verify every transaction in each blocl!</a:t>
            </a:r>
            <a:endParaRPr lang="en" sz="2000" dirty="0"/>
          </a:p>
          <a:p>
            <a:r>
              <a:rPr lang="en" sz="2000" dirty="0" smtClean="0"/>
              <a:t>Validate only those transactions that affect them </a:t>
            </a:r>
            <a:r>
              <a:rPr lang="en" sz="2000" dirty="0" smtClean="0">
                <a:sym typeface="Wingdings" panose="05000000000000000000" pitchFamily="2" charset="2"/>
              </a:rPr>
              <a:t> By r</a:t>
            </a:r>
            <a:r>
              <a:rPr lang="en" sz="2000" dirty="0" smtClean="0"/>
              <a:t>equesting </a:t>
            </a:r>
            <a:r>
              <a:rPr lang="en" sz="2000" dirty="0"/>
              <a:t>transactions as needed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dirty="0"/>
              <a:t>To verify incoming </a:t>
            </a:r>
            <a:r>
              <a:rPr lang="en" dirty="0" smtClean="0"/>
              <a:t>payment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dirty="0"/>
              <a:t>Trust </a:t>
            </a:r>
            <a:r>
              <a:rPr lang="en" dirty="0"/>
              <a:t>fully-validating nodes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smtClean="0"/>
              <a:t>1000x </a:t>
            </a:r>
            <a:r>
              <a:rPr lang="en" sz="2000" dirty="0"/>
              <a:t>cost savings! </a:t>
            </a:r>
            <a:r>
              <a:rPr lang="en" sz="2000" dirty="0" smtClean="0"/>
              <a:t>Requires only a few tens of Megabytes (compare to tens of Gigabytes needed for fully validating nodes)</a:t>
            </a:r>
            <a:endParaRPr lang="en" sz="2000" dirty="0"/>
          </a:p>
          <a:p>
            <a:pPr lvl="0" rtl="0">
              <a:spcBef>
                <a:spcPts val="0"/>
              </a:spcBef>
              <a:buNone/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Software diversity</a:t>
            </a:r>
          </a:p>
        </p:txBody>
      </p:sp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49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About 90% of nodes run “Core Bitcoin” (C++)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Trebuchet MS"/>
            </a:pPr>
            <a:r>
              <a:rPr lang="en" sz="2400" dirty="0"/>
              <a:t>Some are out of date versions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Other implementations running successfully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400" dirty="0"/>
              <a:t>BitcoinJ (Java)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400" dirty="0"/>
              <a:t>Libbitcoin (C++)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400" dirty="0"/>
              <a:t>btcd (Go)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“Original Satoshi client”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9747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3200" dirty="0"/>
              <a:t>Limitations &amp; </a:t>
            </a:r>
            <a:r>
              <a:rPr lang="en-US" sz="3200" dirty="0"/>
              <a:t>I</a:t>
            </a:r>
            <a:r>
              <a:rPr lang="en" sz="3200" dirty="0"/>
              <a:t>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Hard-coded limits in Bitcoin</a:t>
            </a:r>
          </a:p>
        </p:txBody>
      </p:sp>
      <p:sp>
        <p:nvSpPr>
          <p:cNvPr id="674" name="Shape 67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49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10 min. average creation time per block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1 M bytes in a block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20,000 signature operations per block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100 M </a:t>
            </a:r>
            <a:r>
              <a:rPr lang="en" sz="2800" i="1" dirty="0"/>
              <a:t>satoshis</a:t>
            </a:r>
            <a:r>
              <a:rPr lang="en" sz="2800" dirty="0"/>
              <a:t> per bitcoin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23M total bitcoins maximum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50,25,12.5... bitcoin mining reward</a:t>
            </a:r>
          </a:p>
        </p:txBody>
      </p:sp>
      <p:sp>
        <p:nvSpPr>
          <p:cNvPr id="675" name="Shape 675"/>
          <p:cNvSpPr/>
          <p:nvPr/>
        </p:nvSpPr>
        <p:spPr>
          <a:xfrm>
            <a:off x="6728540" y="2946449"/>
            <a:ext cx="274800" cy="1258693"/>
          </a:xfrm>
          <a:prstGeom prst="rightBrace">
            <a:avLst>
              <a:gd name="adj1" fmla="val 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6" name="Shape 676"/>
          <p:cNvSpPr txBox="1"/>
          <p:nvPr/>
        </p:nvSpPr>
        <p:spPr>
          <a:xfrm>
            <a:off x="7141720" y="2667295"/>
            <a:ext cx="1525499" cy="181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These affect economic balance of power too much to change now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Throughput limits in Bitcoin</a:t>
            </a:r>
          </a:p>
        </p:txBody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64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1 M bytes/block (10 min)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&gt;250 bytes/transaction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7 transactions/sec ☹</a:t>
            </a:r>
          </a:p>
          <a:p>
            <a:pPr marR="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dirty="0"/>
          </a:p>
          <a:p>
            <a:pPr marR="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Compare to: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VISA: 2,000-10,000 transactions/sec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PayPal: 50-100 transaction/sec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Cryptographic limits in Bitcoin</a:t>
            </a:r>
          </a:p>
        </p:txBody>
      </p:sp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64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Only 1 signature algorithm (ECDSA/P256)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Hard-coded hash functions</a:t>
            </a:r>
          </a:p>
          <a:p>
            <a:pPr marR="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dirty="0"/>
          </a:p>
          <a:p>
            <a:pPr marR="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Crypto primitives might break by 2040...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transaction-based ledger (Bitcoin)</a:t>
            </a:r>
          </a:p>
        </p:txBody>
      </p:sp>
      <p:sp>
        <p:nvSpPr>
          <p:cNvPr id="64" name="Shape 64"/>
          <p:cNvSpPr/>
          <p:nvPr/>
        </p:nvSpPr>
        <p:spPr>
          <a:xfrm>
            <a:off x="870275" y="822275"/>
            <a:ext cx="5616600" cy="857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Inputs: Ø</a:t>
            </a:r>
          </a:p>
          <a:p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       Outputs: 25.0</a:t>
            </a:r>
            <a:r>
              <a:rPr lang="e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→</a:t>
            </a:r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Alice		       </a:t>
            </a:r>
            <a:r>
              <a:rPr lang="en-US" sz="1000" dirty="0">
                <a:solidFill>
                  <a:srgbClr val="FF0000"/>
                </a:solidFill>
                <a:latin typeface="Trebuchet MS"/>
                <a:sym typeface="Trebuchet MS"/>
              </a:rPr>
              <a:t>No signature required</a:t>
            </a:r>
            <a:endParaRPr lang="en" sz="1000" dirty="0">
              <a:solidFill>
                <a:srgbClr val="FF0000"/>
              </a:solidFill>
              <a:latin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endParaRPr lang="en" sz="18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870275" y="1679675"/>
            <a:ext cx="5616600" cy="9335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1[0]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17.0→Bob, 8.0→Alice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</a:p>
        </p:txBody>
      </p:sp>
      <p:sp>
        <p:nvSpPr>
          <p:cNvPr id="66" name="Shape 66"/>
          <p:cNvSpPr/>
          <p:nvPr/>
        </p:nvSpPr>
        <p:spPr>
          <a:xfrm>
            <a:off x="2358000" y="4563925"/>
            <a:ext cx="4427999" cy="5268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Trebuchet MS"/>
                <a:ea typeface="Trebuchet MS"/>
                <a:cs typeface="Trebuchet MS"/>
                <a:sym typeface="Trebuchet MS"/>
              </a:rPr>
              <a:t>SIMPLIFICATION: only one transaction per block</a:t>
            </a:r>
          </a:p>
        </p:txBody>
      </p:sp>
      <p:cxnSp>
        <p:nvCxnSpPr>
          <p:cNvPr id="67" name="Shape 67"/>
          <p:cNvCxnSpPr/>
          <p:nvPr/>
        </p:nvCxnSpPr>
        <p:spPr>
          <a:xfrm>
            <a:off x="404850" y="1350325"/>
            <a:ext cx="0" cy="26408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68"/>
          <p:cNvSpPr txBox="1"/>
          <p:nvPr/>
        </p:nvSpPr>
        <p:spPr>
          <a:xfrm>
            <a:off x="124150" y="1002925"/>
            <a:ext cx="598199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time</a:t>
            </a:r>
          </a:p>
        </p:txBody>
      </p:sp>
      <p:sp>
        <p:nvSpPr>
          <p:cNvPr id="69" name="Shape 69"/>
          <p:cNvSpPr/>
          <p:nvPr/>
        </p:nvSpPr>
        <p:spPr>
          <a:xfrm>
            <a:off x="6551275" y="3556675"/>
            <a:ext cx="2055599" cy="754799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 this valid?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6952300" y="2534975"/>
            <a:ext cx="1553100" cy="57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/>
              <a:t>finite scan to check for validity</a:t>
            </a:r>
          </a:p>
        </p:txBody>
      </p:sp>
      <p:sp>
        <p:nvSpPr>
          <p:cNvPr id="71" name="Shape 71"/>
          <p:cNvSpPr/>
          <p:nvPr/>
        </p:nvSpPr>
        <p:spPr>
          <a:xfrm>
            <a:off x="870275" y="2618175"/>
            <a:ext cx="5616600" cy="9335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2[0]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8.0→Carol, 7.0→Bob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SIGNED(Bob)</a:t>
            </a:r>
          </a:p>
        </p:txBody>
      </p:sp>
      <p:sp>
        <p:nvSpPr>
          <p:cNvPr id="72" name="Shape 72"/>
          <p:cNvSpPr/>
          <p:nvPr/>
        </p:nvSpPr>
        <p:spPr>
          <a:xfrm>
            <a:off x="870275" y="3556675"/>
            <a:ext cx="5616600" cy="933599"/>
          </a:xfrm>
          <a:prstGeom prst="rect">
            <a:avLst/>
          </a:prstGeom>
          <a:solidFill>
            <a:srgbClr val="F6B26B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2[1]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6.0→David, 2.0→Alice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</a:p>
        </p:txBody>
      </p:sp>
      <p:cxnSp>
        <p:nvCxnSpPr>
          <p:cNvPr id="73" name="Shape 73"/>
          <p:cNvCxnSpPr/>
          <p:nvPr/>
        </p:nvCxnSpPr>
        <p:spPr>
          <a:xfrm rot="10800000" flipH="1">
            <a:off x="2455950" y="2336524"/>
            <a:ext cx="1573500" cy="1251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4" name="Shape 74"/>
          <p:cNvCxnSpPr/>
          <p:nvPr/>
        </p:nvCxnSpPr>
        <p:spPr>
          <a:xfrm rot="10800000">
            <a:off x="6781325" y="2097874"/>
            <a:ext cx="0" cy="14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75" name="Shape 75"/>
          <p:cNvSpPr txBox="1"/>
          <p:nvPr/>
        </p:nvSpPr>
        <p:spPr>
          <a:xfrm>
            <a:off x="6634800" y="1115025"/>
            <a:ext cx="2318100" cy="651599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we implement this with hash pointers</a:t>
            </a:r>
          </a:p>
        </p:txBody>
      </p:sp>
      <p:cxnSp>
        <p:nvCxnSpPr>
          <p:cNvPr id="76" name="Shape 76"/>
          <p:cNvCxnSpPr/>
          <p:nvPr/>
        </p:nvCxnSpPr>
        <p:spPr>
          <a:xfrm rot="10800000" flipH="1">
            <a:off x="2496625" y="2307424"/>
            <a:ext cx="434400" cy="415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7" name="Shape 77"/>
          <p:cNvCxnSpPr/>
          <p:nvPr/>
        </p:nvCxnSpPr>
        <p:spPr>
          <a:xfrm rot="10800000" flipH="1">
            <a:off x="2455950" y="1476000"/>
            <a:ext cx="437999" cy="28229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8" name="Shape 78"/>
          <p:cNvSpPr/>
          <p:nvPr/>
        </p:nvSpPr>
        <p:spPr>
          <a:xfrm>
            <a:off x="3932975" y="1495775"/>
            <a:ext cx="2219399" cy="524399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change address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870275" y="822275"/>
            <a:ext cx="338699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870275" y="1679675"/>
            <a:ext cx="338699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870275" y="2618175"/>
            <a:ext cx="338699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870275" y="3556675"/>
            <a:ext cx="338699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“Hard-forking” changes to Bitcoin</a:t>
            </a:r>
          </a:p>
        </p:txBody>
      </p:sp>
      <p:sp>
        <p:nvSpPr>
          <p:cNvPr id="694" name="Shape 694"/>
          <p:cNvSpPr/>
          <p:nvPr/>
        </p:nvSpPr>
        <p:spPr>
          <a:xfrm>
            <a:off x="1509000" y="1315775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95" name="Shape 695"/>
          <p:cNvSpPr/>
          <p:nvPr/>
        </p:nvSpPr>
        <p:spPr>
          <a:xfrm>
            <a:off x="856875" y="3203175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696" name="Shape 696"/>
          <p:cNvSpPr/>
          <p:nvPr/>
        </p:nvSpPr>
        <p:spPr>
          <a:xfrm>
            <a:off x="2871375" y="4149300"/>
            <a:ext cx="726900" cy="763799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697" name="Shape 697"/>
          <p:cNvSpPr/>
          <p:nvPr/>
        </p:nvSpPr>
        <p:spPr>
          <a:xfrm>
            <a:off x="6553600" y="1805750"/>
            <a:ext cx="726900" cy="763799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698" name="Shape 698"/>
          <p:cNvSpPr/>
          <p:nvPr/>
        </p:nvSpPr>
        <p:spPr>
          <a:xfrm>
            <a:off x="4492500" y="3055950"/>
            <a:ext cx="726900" cy="763799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699" name="Shape 699"/>
          <p:cNvSpPr/>
          <p:nvPr/>
        </p:nvSpPr>
        <p:spPr>
          <a:xfrm>
            <a:off x="4810550" y="1172025"/>
            <a:ext cx="726900" cy="763799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700" name="Shape 700"/>
          <p:cNvSpPr/>
          <p:nvPr/>
        </p:nvSpPr>
        <p:spPr>
          <a:xfrm>
            <a:off x="6845175" y="338550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701" name="Shape 701"/>
          <p:cNvCxnSpPr>
            <a:stCxn id="694" idx="3"/>
            <a:endCxn id="695" idx="1"/>
          </p:cNvCxnSpPr>
          <p:nvPr/>
        </p:nvCxnSpPr>
        <p:spPr>
          <a:xfrm flipH="1">
            <a:off x="1220250" y="2079574"/>
            <a:ext cx="652200" cy="112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02" name="Shape 702"/>
          <p:cNvCxnSpPr>
            <a:stCxn id="699" idx="2"/>
            <a:endCxn id="694" idx="4"/>
          </p:cNvCxnSpPr>
          <p:nvPr/>
        </p:nvCxnSpPr>
        <p:spPr>
          <a:xfrm flipH="1">
            <a:off x="2235950" y="1553924"/>
            <a:ext cx="2574600" cy="1436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03" name="Shape 703"/>
          <p:cNvCxnSpPr>
            <a:stCxn id="698" idx="2"/>
          </p:cNvCxnSpPr>
          <p:nvPr/>
        </p:nvCxnSpPr>
        <p:spPr>
          <a:xfrm flipH="1">
            <a:off x="1583700" y="3437849"/>
            <a:ext cx="2908800" cy="10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04" name="Shape 704"/>
          <p:cNvCxnSpPr>
            <a:stCxn id="697" idx="2"/>
            <a:endCxn id="698" idx="4"/>
          </p:cNvCxnSpPr>
          <p:nvPr/>
        </p:nvCxnSpPr>
        <p:spPr>
          <a:xfrm flipH="1">
            <a:off x="5219500" y="2187649"/>
            <a:ext cx="1334100" cy="1250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05" name="Shape 705"/>
          <p:cNvCxnSpPr>
            <a:stCxn id="697" idx="2"/>
            <a:endCxn id="699" idx="4"/>
          </p:cNvCxnSpPr>
          <p:nvPr/>
        </p:nvCxnSpPr>
        <p:spPr>
          <a:xfrm rot="10800000">
            <a:off x="5537500" y="1554049"/>
            <a:ext cx="1016100" cy="63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06" name="Shape 706"/>
          <p:cNvCxnSpPr>
            <a:stCxn id="698" idx="3"/>
          </p:cNvCxnSpPr>
          <p:nvPr/>
        </p:nvCxnSpPr>
        <p:spPr>
          <a:xfrm flipH="1">
            <a:off x="3514950" y="3819749"/>
            <a:ext cx="1341000" cy="422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07" name="Shape 707"/>
          <p:cNvCxnSpPr>
            <a:stCxn id="700" idx="1"/>
          </p:cNvCxnSpPr>
          <p:nvPr/>
        </p:nvCxnSpPr>
        <p:spPr>
          <a:xfrm rot="10800000">
            <a:off x="6955725" y="2569500"/>
            <a:ext cx="252900" cy="8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08" name="Shape 708"/>
          <p:cNvCxnSpPr>
            <a:stCxn id="700" idx="2"/>
            <a:endCxn id="696" idx="4"/>
          </p:cNvCxnSpPr>
          <p:nvPr/>
        </p:nvCxnSpPr>
        <p:spPr>
          <a:xfrm flipH="1">
            <a:off x="3598275" y="3767399"/>
            <a:ext cx="3246900" cy="763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709" name="Shape 709"/>
          <p:cNvSpPr/>
          <p:nvPr/>
        </p:nvSpPr>
        <p:spPr>
          <a:xfrm>
            <a:off x="2788050" y="2185862"/>
            <a:ext cx="726900" cy="763799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cxnSp>
        <p:nvCxnSpPr>
          <p:cNvPr id="710" name="Shape 710"/>
          <p:cNvCxnSpPr/>
          <p:nvPr/>
        </p:nvCxnSpPr>
        <p:spPr>
          <a:xfrm>
            <a:off x="2171500" y="2079475"/>
            <a:ext cx="644099" cy="4877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11" name="Shape 711"/>
          <p:cNvCxnSpPr>
            <a:stCxn id="709" idx="3"/>
          </p:cNvCxnSpPr>
          <p:nvPr/>
        </p:nvCxnSpPr>
        <p:spPr>
          <a:xfrm flipH="1">
            <a:off x="1573500" y="2949662"/>
            <a:ext cx="1578000" cy="3902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12" name="Shape 712"/>
          <p:cNvCxnSpPr>
            <a:stCxn id="699" idx="3"/>
            <a:endCxn id="709" idx="4"/>
          </p:cNvCxnSpPr>
          <p:nvPr/>
        </p:nvCxnSpPr>
        <p:spPr>
          <a:xfrm flipH="1">
            <a:off x="3515000" y="1935824"/>
            <a:ext cx="1659000" cy="63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713" name="Shape 713"/>
          <p:cNvSpPr/>
          <p:nvPr/>
        </p:nvSpPr>
        <p:spPr>
          <a:xfrm>
            <a:off x="2382025" y="3154275"/>
            <a:ext cx="2150100" cy="857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I found a nifty new block!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2815600" y="4598175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24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4445450" y="3502300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24</a:t>
            </a:r>
          </a:p>
        </p:txBody>
      </p:sp>
      <p:sp>
        <p:nvSpPr>
          <p:cNvPr id="716" name="Shape 716"/>
          <p:cNvSpPr txBox="1"/>
          <p:nvPr/>
        </p:nvSpPr>
        <p:spPr>
          <a:xfrm>
            <a:off x="2733175" y="2635625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24</a:t>
            </a:r>
          </a:p>
        </p:txBody>
      </p:sp>
      <p:sp>
        <p:nvSpPr>
          <p:cNvPr id="717" name="Shape 717"/>
          <p:cNvSpPr txBox="1"/>
          <p:nvPr/>
        </p:nvSpPr>
        <p:spPr>
          <a:xfrm>
            <a:off x="4716700" y="1599550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24</a:t>
            </a:r>
          </a:p>
        </p:txBody>
      </p:sp>
      <p:sp>
        <p:nvSpPr>
          <p:cNvPr id="718" name="Shape 718"/>
          <p:cNvSpPr txBox="1"/>
          <p:nvPr/>
        </p:nvSpPr>
        <p:spPr>
          <a:xfrm>
            <a:off x="6480075" y="222023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24</a:t>
            </a:r>
          </a:p>
        </p:txBody>
      </p:sp>
      <p:sp>
        <p:nvSpPr>
          <p:cNvPr id="719" name="Shape 719"/>
          <p:cNvSpPr txBox="1"/>
          <p:nvPr/>
        </p:nvSpPr>
        <p:spPr>
          <a:xfrm>
            <a:off x="6787125" y="383563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</a:p>
        </p:txBody>
      </p:sp>
      <p:sp>
        <p:nvSpPr>
          <p:cNvPr id="720" name="Shape 720"/>
          <p:cNvSpPr txBox="1"/>
          <p:nvPr/>
        </p:nvSpPr>
        <p:spPr>
          <a:xfrm>
            <a:off x="780450" y="3635912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433500" y="175973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2733175" y="2665862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4716700" y="159953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</a:p>
        </p:txBody>
      </p:sp>
      <p:sp>
        <p:nvSpPr>
          <p:cNvPr id="724" name="Shape 724"/>
          <p:cNvSpPr txBox="1"/>
          <p:nvPr/>
        </p:nvSpPr>
        <p:spPr>
          <a:xfrm>
            <a:off x="6480075" y="222023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</a:p>
        </p:txBody>
      </p:sp>
      <p:sp>
        <p:nvSpPr>
          <p:cNvPr id="725" name="Shape 725"/>
          <p:cNvSpPr txBox="1"/>
          <p:nvPr/>
        </p:nvSpPr>
        <p:spPr>
          <a:xfrm>
            <a:off x="4403150" y="350083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</a:p>
        </p:txBody>
      </p:sp>
      <p:sp>
        <p:nvSpPr>
          <p:cNvPr id="726" name="Shape 726"/>
          <p:cNvSpPr txBox="1"/>
          <p:nvPr/>
        </p:nvSpPr>
        <p:spPr>
          <a:xfrm>
            <a:off x="2815600" y="4598162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4904550" y="414928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24</a:t>
            </a:r>
          </a:p>
        </p:txBody>
      </p:sp>
      <p:sp>
        <p:nvSpPr>
          <p:cNvPr id="728" name="Shape 728"/>
          <p:cNvSpPr txBox="1"/>
          <p:nvPr/>
        </p:nvSpPr>
        <p:spPr>
          <a:xfrm>
            <a:off x="4026000" y="395413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24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5719987" y="2782362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24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1872450" y="344468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24</a:t>
            </a:r>
          </a:p>
        </p:txBody>
      </p:sp>
      <p:sp>
        <p:nvSpPr>
          <p:cNvPr id="731" name="Shape 731"/>
          <p:cNvSpPr/>
          <p:nvPr/>
        </p:nvSpPr>
        <p:spPr>
          <a:xfrm>
            <a:off x="7208624" y="2448875"/>
            <a:ext cx="1578000" cy="763799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That’s crazy talk!!</a:t>
            </a:r>
          </a:p>
        </p:txBody>
      </p:sp>
      <p:sp>
        <p:nvSpPr>
          <p:cNvPr id="732" name="Shape 732"/>
          <p:cNvSpPr/>
          <p:nvPr/>
        </p:nvSpPr>
        <p:spPr>
          <a:xfrm>
            <a:off x="186499" y="2294712"/>
            <a:ext cx="1578000" cy="763799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That’s crazy talk!!</a:t>
            </a:r>
          </a:p>
        </p:txBody>
      </p:sp>
      <p:sp>
        <p:nvSpPr>
          <p:cNvPr id="733" name="Shape 733"/>
          <p:cNvSpPr/>
          <p:nvPr/>
        </p:nvSpPr>
        <p:spPr>
          <a:xfrm>
            <a:off x="4020650" y="4523550"/>
            <a:ext cx="4490699" cy="5286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Trebuchet MS"/>
                <a:ea typeface="Trebuchet MS"/>
                <a:cs typeface="Trebuchet MS"/>
                <a:sym typeface="Trebuchet MS"/>
              </a:rPr>
              <a:t>PROBLEM: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Old nodes will never catch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 forks</a:t>
            </a:r>
          </a:p>
        </p:txBody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4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Observation: we can add new features which only </a:t>
            </a:r>
            <a:r>
              <a:rPr lang="en" sz="2800" i="1" dirty="0"/>
              <a:t>limit </a:t>
            </a:r>
            <a:r>
              <a:rPr lang="en" sz="2800" dirty="0"/>
              <a:t>the set of valid transactions</a:t>
            </a:r>
          </a:p>
          <a:p>
            <a:pPr marR="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dirty="0"/>
          </a:p>
          <a:p>
            <a:pPr lvl="0" rtl="0">
              <a:spcBef>
                <a:spcPts val="0"/>
              </a:spcBef>
              <a:buNone/>
            </a:pPr>
            <a:r>
              <a:rPr lang="en" sz="2800" dirty="0"/>
              <a:t>Need majority of nodes to enforce new rules</a:t>
            </a:r>
          </a:p>
          <a:p>
            <a:pPr marR="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dirty="0"/>
          </a:p>
          <a:p>
            <a:pPr marR="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Old nodes will approve</a:t>
            </a:r>
          </a:p>
          <a:p>
            <a:pPr marR="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dirty="0"/>
          </a:p>
        </p:txBody>
      </p:sp>
      <p:sp>
        <p:nvSpPr>
          <p:cNvPr id="740" name="Shape 740"/>
          <p:cNvSpPr/>
          <p:nvPr/>
        </p:nvSpPr>
        <p:spPr>
          <a:xfrm>
            <a:off x="1348100" y="4496950"/>
            <a:ext cx="5960100" cy="5286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Trebuchet MS"/>
                <a:ea typeface="Trebuchet MS"/>
                <a:cs typeface="Trebuchet MS"/>
                <a:sym typeface="Trebuchet MS"/>
              </a:rPr>
              <a:t>RISK: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Old nodes might mine now-invalid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 fork example: pay to script hash</a:t>
            </a:r>
          </a:p>
        </p:txBody>
      </p:sp>
      <p:sp>
        <p:nvSpPr>
          <p:cNvPr id="746" name="Shape 746"/>
          <p:cNvSpPr txBox="1"/>
          <p:nvPr/>
        </p:nvSpPr>
        <p:spPr>
          <a:xfrm>
            <a:off x="1600950" y="2910400"/>
            <a:ext cx="7094100" cy="16841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OP_HASH160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&lt;hash of redemption script&gt;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OP_EQUAL</a:t>
            </a:r>
          </a:p>
        </p:txBody>
      </p:sp>
      <p:sp>
        <p:nvSpPr>
          <p:cNvPr id="747" name="Shape 747"/>
          <p:cNvSpPr txBox="1"/>
          <p:nvPr/>
        </p:nvSpPr>
        <p:spPr>
          <a:xfrm>
            <a:off x="1600950" y="1226200"/>
            <a:ext cx="7094100" cy="1684199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&lt;signature&gt;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&lt;&lt;pubkey&gt; OP_CHECKSIG&gt;</a:t>
            </a:r>
          </a:p>
        </p:txBody>
      </p:sp>
      <p:sp>
        <p:nvSpPr>
          <p:cNvPr id="748" name="Shape 748"/>
          <p:cNvSpPr/>
          <p:nvPr/>
        </p:nvSpPr>
        <p:spPr>
          <a:xfrm>
            <a:off x="1978275" y="4667425"/>
            <a:ext cx="6266100" cy="4233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b="1" dirty="0">
                <a:latin typeface="Trebuchet MS"/>
                <a:ea typeface="Trebuchet MS"/>
                <a:cs typeface="Trebuchet MS"/>
                <a:sym typeface="Trebuchet MS"/>
              </a:rPr>
              <a:t>Old nodes will just approve the hash, not run the embedded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 fork possibilities</a:t>
            </a:r>
          </a:p>
        </p:txBody>
      </p:sp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49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New signature schemes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Extra per-block metadata</a:t>
            </a:r>
          </a:p>
          <a:p>
            <a:pPr marL="914400" marR="0" lvl="1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400" dirty="0"/>
              <a:t>Shove in the coinbase parameter</a:t>
            </a:r>
          </a:p>
          <a:p>
            <a:pPr marL="914400" marR="0" lvl="1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400" dirty="0"/>
              <a:t>Commit to UTXO tree in each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Hard forks</a:t>
            </a:r>
          </a:p>
        </p:txBody>
      </p:sp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49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400" dirty="0"/>
              <a:t>New op codes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400" dirty="0"/>
              <a:t>Changes to size limits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400" dirty="0"/>
              <a:t>Changes to mining rate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400" dirty="0"/>
              <a:t>Many small bug fixes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61" name="Shape 761"/>
          <p:cNvSpPr/>
          <p:nvPr/>
        </p:nvSpPr>
        <p:spPr>
          <a:xfrm>
            <a:off x="212850" y="4203925"/>
            <a:ext cx="8474100" cy="7185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dirty="0">
                <a:latin typeface="Trebuchet MS"/>
                <a:ea typeface="Trebuchet MS"/>
                <a:cs typeface="Trebuchet MS"/>
                <a:sym typeface="Trebuchet MS"/>
              </a:rPr>
              <a:t>Stay tuned for </a:t>
            </a:r>
            <a:r>
              <a:rPr lang="en-US" sz="3600" dirty="0"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r>
              <a:rPr lang="en" sz="3600" dirty="0">
                <a:latin typeface="Trebuchet MS"/>
                <a:ea typeface="Trebuchet MS"/>
                <a:cs typeface="Trebuchet MS"/>
                <a:sym typeface="Trebuchet MS"/>
              </a:rPr>
              <a:t> lecture on altcoins!</a:t>
            </a:r>
          </a:p>
        </p:txBody>
      </p:sp>
      <p:sp>
        <p:nvSpPr>
          <p:cNvPr id="762" name="Shape 762"/>
          <p:cNvSpPr/>
          <p:nvPr/>
        </p:nvSpPr>
        <p:spPr>
          <a:xfrm>
            <a:off x="212850" y="3265425"/>
            <a:ext cx="8474100" cy="718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Currently seem very unlikely to happen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1081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3200" dirty="0"/>
              <a:t>In the next lecture...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Human beings aren’t Bitcoin nodes</a:t>
            </a:r>
          </a:p>
        </p:txBody>
      </p:sp>
      <p:sp>
        <p:nvSpPr>
          <p:cNvPr id="773" name="Shape 7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49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</a:pPr>
            <a:r>
              <a:rPr lang="en" sz="2800" dirty="0"/>
              <a:t>How do people interact with the network?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</a:pPr>
            <a:r>
              <a:rPr lang="en" sz="2800" dirty="0"/>
              <a:t>How do people exchange bitcoins for cash?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</a:pPr>
            <a:r>
              <a:rPr lang="en" sz="2800" dirty="0"/>
              <a:t>How do people securely store bitcoins?</a:t>
            </a:r>
          </a:p>
        </p:txBody>
      </p:sp>
      <p:sp>
        <p:nvSpPr>
          <p:cNvPr id="774" name="Shape 774"/>
          <p:cNvSpPr/>
          <p:nvPr/>
        </p:nvSpPr>
        <p:spPr>
          <a:xfrm>
            <a:off x="2100386" y="1250783"/>
            <a:ext cx="2400730" cy="1587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186250" y="3201725"/>
            <a:ext cx="8474100" cy="7185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Currency needs to work for people, not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Merging value</a:t>
            </a:r>
          </a:p>
        </p:txBody>
      </p:sp>
      <p:sp>
        <p:nvSpPr>
          <p:cNvPr id="88" name="Shape 88"/>
          <p:cNvSpPr/>
          <p:nvPr/>
        </p:nvSpPr>
        <p:spPr>
          <a:xfrm>
            <a:off x="870275" y="1191937"/>
            <a:ext cx="5616600" cy="9335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...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17.0→Bob, 8.0→Alice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</a:p>
        </p:txBody>
      </p:sp>
      <p:sp>
        <p:nvSpPr>
          <p:cNvPr id="89" name="Shape 89"/>
          <p:cNvSpPr/>
          <p:nvPr/>
        </p:nvSpPr>
        <p:spPr>
          <a:xfrm>
            <a:off x="2358000" y="4563925"/>
            <a:ext cx="4427999" cy="5268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400" dirty="0">
                <a:latin typeface="Trebuchet MS"/>
                <a:sym typeface="Trebuchet MS"/>
              </a:rPr>
              <a:t>SIMPLIFICATION: only one transaction per block</a:t>
            </a:r>
          </a:p>
        </p:txBody>
      </p:sp>
      <p:cxnSp>
        <p:nvCxnSpPr>
          <p:cNvPr id="90" name="Shape 90"/>
          <p:cNvCxnSpPr/>
          <p:nvPr/>
        </p:nvCxnSpPr>
        <p:spPr>
          <a:xfrm>
            <a:off x="404850" y="1350325"/>
            <a:ext cx="0" cy="26408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124150" y="1002925"/>
            <a:ext cx="598199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time</a:t>
            </a:r>
          </a:p>
        </p:txBody>
      </p:sp>
      <p:sp>
        <p:nvSpPr>
          <p:cNvPr id="92" name="Shape 92"/>
          <p:cNvSpPr/>
          <p:nvPr/>
        </p:nvSpPr>
        <p:spPr>
          <a:xfrm>
            <a:off x="870275" y="2344725"/>
            <a:ext cx="5616600" cy="9335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1[1]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6.0→Carol, 2.0→Bob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</a:t>
            </a:r>
            <a:r>
              <a:rPr lang="en-US" sz="1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Alice</a:t>
            </a:r>
            <a:r>
              <a:rPr lang="en" sz="1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</p:txBody>
      </p:sp>
      <p:sp>
        <p:nvSpPr>
          <p:cNvPr id="93" name="Shape 93"/>
          <p:cNvSpPr/>
          <p:nvPr/>
        </p:nvSpPr>
        <p:spPr>
          <a:xfrm>
            <a:off x="870275" y="3556675"/>
            <a:ext cx="5616600" cy="9335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1[0], 2[1]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19.0→Bob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SIGNED(Bob)</a:t>
            </a:r>
          </a:p>
        </p:txBody>
      </p:sp>
      <p:cxnSp>
        <p:nvCxnSpPr>
          <p:cNvPr id="94" name="Shape 94"/>
          <p:cNvCxnSpPr/>
          <p:nvPr/>
        </p:nvCxnSpPr>
        <p:spPr>
          <a:xfrm rot="10800000" flipH="1">
            <a:off x="2401475" y="1905924"/>
            <a:ext cx="358499" cy="1685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5" name="Shape 95"/>
          <p:cNvCxnSpPr/>
          <p:nvPr/>
        </p:nvCxnSpPr>
        <p:spPr>
          <a:xfrm rot="10800000" flipH="1">
            <a:off x="2996325" y="3004049"/>
            <a:ext cx="1220099" cy="594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6" name="Shape 96"/>
          <p:cNvSpPr txBox="1"/>
          <p:nvPr/>
        </p:nvSpPr>
        <p:spPr>
          <a:xfrm>
            <a:off x="947725" y="2061075"/>
            <a:ext cx="340499" cy="23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947725" y="3278325"/>
            <a:ext cx="340499" cy="23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870275" y="1191950"/>
            <a:ext cx="338699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870275" y="2344725"/>
            <a:ext cx="338699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870275" y="3556675"/>
            <a:ext cx="338699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Joint payments</a:t>
            </a:r>
          </a:p>
        </p:txBody>
      </p:sp>
      <p:sp>
        <p:nvSpPr>
          <p:cNvPr id="106" name="Shape 106"/>
          <p:cNvSpPr/>
          <p:nvPr/>
        </p:nvSpPr>
        <p:spPr>
          <a:xfrm>
            <a:off x="870275" y="1191937"/>
            <a:ext cx="5616600" cy="9335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...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17.0→Bob, 8.0→Alice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</a:p>
        </p:txBody>
      </p:sp>
      <p:sp>
        <p:nvSpPr>
          <p:cNvPr id="107" name="Shape 107"/>
          <p:cNvSpPr/>
          <p:nvPr/>
        </p:nvSpPr>
        <p:spPr>
          <a:xfrm>
            <a:off x="2358000" y="4563925"/>
            <a:ext cx="4427999" cy="5268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Trebuchet MS"/>
                <a:sym typeface="Trebuchet MS"/>
              </a:rPr>
              <a:t>SIMPLIFICATION: only one transaction per block</a:t>
            </a:r>
          </a:p>
        </p:txBody>
      </p:sp>
      <p:cxnSp>
        <p:nvCxnSpPr>
          <p:cNvPr id="108" name="Shape 108"/>
          <p:cNvCxnSpPr/>
          <p:nvPr/>
        </p:nvCxnSpPr>
        <p:spPr>
          <a:xfrm>
            <a:off x="404850" y="1350325"/>
            <a:ext cx="0" cy="26408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9" name="Shape 109"/>
          <p:cNvSpPr txBox="1"/>
          <p:nvPr/>
        </p:nvSpPr>
        <p:spPr>
          <a:xfrm>
            <a:off x="124150" y="1002925"/>
            <a:ext cx="598199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time</a:t>
            </a:r>
          </a:p>
        </p:txBody>
      </p:sp>
      <p:sp>
        <p:nvSpPr>
          <p:cNvPr id="110" name="Shape 110"/>
          <p:cNvSpPr/>
          <p:nvPr/>
        </p:nvSpPr>
        <p:spPr>
          <a:xfrm>
            <a:off x="870275" y="2344725"/>
            <a:ext cx="5616600" cy="9335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1[1]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6.0→Carol, 2.0→Bob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</a:t>
            </a:r>
            <a:r>
              <a:rPr lang="en-US" sz="1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Alice</a:t>
            </a:r>
            <a:r>
              <a:rPr lang="en" sz="1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</p:txBody>
      </p:sp>
      <p:sp>
        <p:nvSpPr>
          <p:cNvPr id="111" name="Shape 111"/>
          <p:cNvSpPr/>
          <p:nvPr/>
        </p:nvSpPr>
        <p:spPr>
          <a:xfrm>
            <a:off x="870275" y="3556675"/>
            <a:ext cx="5616600" cy="9335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2[0], 2[1]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8.0→David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SIGNED(Carol), SIGNED(Bob)</a:t>
            </a:r>
          </a:p>
        </p:txBody>
      </p:sp>
      <p:cxnSp>
        <p:nvCxnSpPr>
          <p:cNvPr id="112" name="Shape 112"/>
          <p:cNvCxnSpPr/>
          <p:nvPr/>
        </p:nvCxnSpPr>
        <p:spPr>
          <a:xfrm rot="10800000" flipH="1">
            <a:off x="2431975" y="3034924"/>
            <a:ext cx="404100" cy="525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3" name="Shape 113"/>
          <p:cNvCxnSpPr/>
          <p:nvPr/>
        </p:nvCxnSpPr>
        <p:spPr>
          <a:xfrm rot="10800000" flipH="1">
            <a:off x="2956325" y="2996449"/>
            <a:ext cx="1229700" cy="571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4" name="Shape 114"/>
          <p:cNvSpPr txBox="1"/>
          <p:nvPr/>
        </p:nvSpPr>
        <p:spPr>
          <a:xfrm>
            <a:off x="947725" y="2061075"/>
            <a:ext cx="340499" cy="23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947725" y="3278325"/>
            <a:ext cx="340499" cy="23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116" name="Shape 116"/>
          <p:cNvSpPr/>
          <p:nvPr/>
        </p:nvSpPr>
        <p:spPr>
          <a:xfrm>
            <a:off x="4490200" y="3735700"/>
            <a:ext cx="1904699" cy="487799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two signatures!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870275" y="1191950"/>
            <a:ext cx="338699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870275" y="2344725"/>
            <a:ext cx="338699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70275" y="3556675"/>
            <a:ext cx="338699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real deal: a Bitcoin transaction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039800" y="894126"/>
            <a:ext cx="8229600" cy="414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1000" dirty="0"/>
              <a:t>{</a:t>
            </a:r>
            <a:br>
              <a:rPr lang="en" sz="1000" dirty="0"/>
            </a:br>
            <a:r>
              <a:rPr lang="en" sz="1000" dirty="0"/>
              <a:t>      "hash":"5a42590fbe0a90ee8e8747244d6c84f0db1a3a24e8f1b95b10c9e050990b8b6b",</a:t>
            </a:r>
            <a:br>
              <a:rPr lang="en" sz="1000" dirty="0"/>
            </a:br>
            <a:r>
              <a:rPr lang="en" sz="1000" dirty="0"/>
              <a:t>      "ver":1,</a:t>
            </a:r>
            <a:br>
              <a:rPr lang="en" sz="1000" dirty="0"/>
            </a:br>
            <a:r>
              <a:rPr lang="en" sz="1000" dirty="0"/>
              <a:t>      "vin_sz":2,</a:t>
            </a:r>
            <a:br>
              <a:rPr lang="en" sz="1000" dirty="0"/>
            </a:br>
            <a:r>
              <a:rPr lang="en" sz="1000" dirty="0"/>
              <a:t>      "vout_sz":1,</a:t>
            </a:r>
            <a:br>
              <a:rPr lang="en" sz="1000" dirty="0"/>
            </a:br>
            <a:r>
              <a:rPr lang="en" sz="1000" dirty="0"/>
              <a:t>      "lock_time":0,</a:t>
            </a:r>
            <a:br>
              <a:rPr lang="en" sz="1000" dirty="0"/>
            </a:br>
            <a:r>
              <a:rPr lang="en" sz="1000" dirty="0"/>
              <a:t>      "size":404,</a:t>
            </a:r>
            <a:br>
              <a:rPr lang="en" sz="1000" dirty="0"/>
            </a:br>
            <a:r>
              <a:rPr lang="en" sz="1000" dirty="0"/>
              <a:t>      "in":[</a:t>
            </a:r>
            <a:br>
              <a:rPr lang="en" sz="1000" dirty="0"/>
            </a:br>
            <a:r>
              <a:rPr lang="en" sz="1000" dirty="0"/>
              <a:t>        {</a:t>
            </a:r>
            <a:br>
              <a:rPr lang="en" sz="1000" dirty="0"/>
            </a:br>
            <a:r>
              <a:rPr lang="en" sz="1000" dirty="0"/>
              <a:t>          "prev_out":{</a:t>
            </a:r>
            <a:br>
              <a:rPr lang="en" sz="1000" dirty="0"/>
            </a:br>
            <a:r>
              <a:rPr lang="en" sz="1000" dirty="0"/>
              <a:t>            "hash":"3be4ac9728a0823cf5e2deb2e86fc0bd2aa503a91d307b42ba76117d79280260",</a:t>
            </a:r>
            <a:br>
              <a:rPr lang="en" sz="1000" dirty="0"/>
            </a:br>
            <a:r>
              <a:rPr lang="en" sz="1000" dirty="0"/>
              <a:t>            "n":0</a:t>
            </a:r>
            <a:br>
              <a:rPr lang="en" sz="1000" dirty="0"/>
            </a:br>
            <a:r>
              <a:rPr lang="en" sz="1000" dirty="0"/>
              <a:t>          }, </a:t>
            </a: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1000" dirty="0"/>
              <a:t>"scriptSig":"30440..."</a:t>
            </a:r>
            <a:br>
              <a:rPr lang="en" sz="1000" dirty="0"/>
            </a:br>
            <a:r>
              <a:rPr lang="en" sz="1000" dirty="0"/>
              <a:t>        },</a:t>
            </a:r>
            <a:br>
              <a:rPr lang="en" sz="1000" dirty="0"/>
            </a:br>
            <a:r>
              <a:rPr lang="en" sz="1000" dirty="0"/>
              <a:t>        {</a:t>
            </a:r>
            <a:br>
              <a:rPr lang="en" sz="1000" dirty="0"/>
            </a:br>
            <a:r>
              <a:rPr lang="en" sz="1000" dirty="0"/>
              <a:t>          "prev_out":{</a:t>
            </a:r>
            <a:br>
              <a:rPr lang="en" sz="1000" dirty="0"/>
            </a:br>
            <a:r>
              <a:rPr lang="en" sz="1000" dirty="0"/>
              <a:t>            "hash":"7508e6ab259b4df0fd5147bab0c949d81473db4518f81afc5c3f52f91ff6b34e",</a:t>
            </a:r>
            <a:br>
              <a:rPr lang="en" sz="1000" dirty="0"/>
            </a:br>
            <a:r>
              <a:rPr lang="en" sz="1000" dirty="0"/>
              <a:t>            "n":0</a:t>
            </a:r>
            <a:br>
              <a:rPr lang="en" sz="1000" dirty="0"/>
            </a:br>
            <a:r>
              <a:rPr lang="en" sz="1000" dirty="0"/>
              <a:t>          },</a:t>
            </a:r>
            <a:br>
              <a:rPr lang="en" sz="1000" dirty="0"/>
            </a:br>
            <a:r>
              <a:rPr lang="en" sz="1000" dirty="0"/>
              <a:t>          "scriptSig":"3f3a4ce81...."</a:t>
            </a:r>
            <a:br>
              <a:rPr lang="en" sz="1000" dirty="0"/>
            </a:br>
            <a:r>
              <a:rPr lang="en" sz="1000" dirty="0"/>
              <a:t>        }</a:t>
            </a:r>
            <a:br>
              <a:rPr lang="en" sz="1000" dirty="0"/>
            </a:br>
            <a:r>
              <a:rPr lang="en" sz="1000" dirty="0"/>
              <a:t>      ],</a:t>
            </a:r>
            <a:br>
              <a:rPr lang="en" sz="1000" dirty="0"/>
            </a:br>
            <a:r>
              <a:rPr lang="en" sz="1000" dirty="0"/>
              <a:t>      "out":[</a:t>
            </a:r>
            <a:br>
              <a:rPr lang="en" sz="1000" dirty="0"/>
            </a:br>
            <a:r>
              <a:rPr lang="en" sz="1000" dirty="0"/>
              <a:t>        {</a:t>
            </a:r>
            <a:br>
              <a:rPr lang="en" sz="1000" dirty="0"/>
            </a:br>
            <a:r>
              <a:rPr lang="en" sz="1000" dirty="0"/>
              <a:t>          "value":"10.12287097",</a:t>
            </a:r>
            <a:br>
              <a:rPr lang="en" sz="1000" dirty="0"/>
            </a:br>
            <a:r>
              <a:rPr lang="en" sz="1000" dirty="0"/>
              <a:t>          "scriptPubKey":"OP_DUP OP_HASH160 69e02e18b5705a05dd6b28ed517716c894b3d42e OP_EQUALVERIFY OP_CHECKSIG"</a:t>
            </a:r>
            <a:br>
              <a:rPr lang="en" sz="1000" dirty="0"/>
            </a:br>
            <a:r>
              <a:rPr lang="en" sz="1000" dirty="0"/>
              <a:t>        }</a:t>
            </a:r>
            <a:br>
              <a:rPr lang="en" sz="1000" dirty="0"/>
            </a:br>
            <a:r>
              <a:rPr lang="en" sz="1000" dirty="0"/>
              <a:t>      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1000" dirty="0"/>
              <a:t>}</a:t>
            </a:r>
          </a:p>
          <a:p>
            <a:pPr lvl="0" indent="0" rtl="0">
              <a:spcBef>
                <a:spcPts val="0"/>
              </a:spcBef>
              <a:buNone/>
            </a:pPr>
            <a:endParaRPr sz="1000" dirty="0"/>
          </a:p>
        </p:txBody>
      </p:sp>
      <p:sp>
        <p:nvSpPr>
          <p:cNvPr id="126" name="Shape 126"/>
          <p:cNvSpPr/>
          <p:nvPr/>
        </p:nvSpPr>
        <p:spPr>
          <a:xfrm>
            <a:off x="1763800" y="1159325"/>
            <a:ext cx="276000" cy="7545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763800" y="2011025"/>
            <a:ext cx="276000" cy="2074199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763800" y="4182425"/>
            <a:ext cx="276000" cy="8574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280550" y="2836475"/>
            <a:ext cx="1173299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input(s)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280550" y="1394575"/>
            <a:ext cx="1173299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metadata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280550" y="4307325"/>
            <a:ext cx="1173299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2923</TotalTime>
  <Words>2725</Words>
  <Application>Microsoft Office PowerPoint</Application>
  <PresentationFormat>On-screen Show (16:9)</PresentationFormat>
  <Paragraphs>594</Paragraphs>
  <Slides>66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Calibri Light</vt:lpstr>
      <vt:lpstr>Courier New</vt:lpstr>
      <vt:lpstr>Trebuchet MS</vt:lpstr>
      <vt:lpstr>Wingdings</vt:lpstr>
      <vt:lpstr>Office Theme</vt:lpstr>
      <vt:lpstr>PowerPoint Presentation</vt:lpstr>
      <vt:lpstr>Lecture 3</vt:lpstr>
      <vt:lpstr>Recap: Bitcoin consensus</vt:lpstr>
      <vt:lpstr>PowerPoint Presentation</vt:lpstr>
      <vt:lpstr>An account-based ledger (not Bitcoin)</vt:lpstr>
      <vt:lpstr>A transaction-based ledger (Bitcoin)</vt:lpstr>
      <vt:lpstr>Merging value</vt:lpstr>
      <vt:lpstr>Joint payments</vt:lpstr>
      <vt:lpstr>The real deal: a Bitcoin transaction</vt:lpstr>
      <vt:lpstr>The real deal: transaction metadata</vt:lpstr>
      <vt:lpstr>The real deal: transaction inputs</vt:lpstr>
      <vt:lpstr>The real deal: transaction outputs</vt:lpstr>
      <vt:lpstr>PowerPoint Presentation</vt:lpstr>
      <vt:lpstr>Output “addresses” are really scripts</vt:lpstr>
      <vt:lpstr>Input “addresses” are also scripts</vt:lpstr>
      <vt:lpstr>Bitcoin scripting language (“Script”)</vt:lpstr>
      <vt:lpstr>Bitcoin scripting language (“Script”)</vt:lpstr>
      <vt:lpstr>Common script instructions</vt:lpstr>
      <vt:lpstr>OP_CHECKMULTISIG</vt:lpstr>
      <vt:lpstr>Bitcoin script execution example</vt:lpstr>
      <vt:lpstr>Bitcoin scripts in practice (as of 2014)</vt:lpstr>
      <vt:lpstr>Proof-of-burn</vt:lpstr>
      <vt:lpstr>Should senders specify scripts?</vt:lpstr>
      <vt:lpstr>Idea: use the hash of redemption script</vt:lpstr>
      <vt:lpstr>Pay to script hash</vt:lpstr>
      <vt:lpstr>PowerPoint Presentation</vt:lpstr>
      <vt:lpstr>Example 1: Escrow transactions</vt:lpstr>
      <vt:lpstr>Example 2: Green addresses</vt:lpstr>
      <vt:lpstr>Example 3: Efficient micro-payments</vt:lpstr>
      <vt:lpstr>lock_time</vt:lpstr>
      <vt:lpstr>More advanced scripts</vt:lpstr>
      <vt:lpstr>PowerPoint Presentation</vt:lpstr>
      <vt:lpstr>Bitcoin blocks</vt:lpstr>
      <vt:lpstr>Bitcoin block structure</vt:lpstr>
      <vt:lpstr>The real deal: a Bitcoin block</vt:lpstr>
      <vt:lpstr>The real deal: a Bitcoin block header</vt:lpstr>
      <vt:lpstr>The real deal: coinbase transaction</vt:lpstr>
      <vt:lpstr>See for yourself!</vt:lpstr>
      <vt:lpstr>PowerPoint Presentation</vt:lpstr>
      <vt:lpstr>Bitcoin P2P network</vt:lpstr>
      <vt:lpstr>Joining the Bitcoin P2P network</vt:lpstr>
      <vt:lpstr>Transaction propagation (flooding)</vt:lpstr>
      <vt:lpstr>Should I relay a proposed transaction?</vt:lpstr>
      <vt:lpstr>Nodes may differ on transaction pool </vt:lpstr>
      <vt:lpstr>Race conditions</vt:lpstr>
      <vt:lpstr>Block propagation nearly identical</vt:lpstr>
      <vt:lpstr>PowerPoint Presentation</vt:lpstr>
      <vt:lpstr>How big is the network?</vt:lpstr>
      <vt:lpstr>Fully-validating nodes</vt:lpstr>
      <vt:lpstr>Storage costs (in 2014)</vt:lpstr>
      <vt:lpstr>Storage costs (in 2018)</vt:lpstr>
      <vt:lpstr>Tracking the UTXO set</vt:lpstr>
      <vt:lpstr>Tracking the UTXO set</vt:lpstr>
      <vt:lpstr>Thin/SPV clients (not fully-validating)</vt:lpstr>
      <vt:lpstr>Software diversity</vt:lpstr>
      <vt:lpstr>PowerPoint Presentation</vt:lpstr>
      <vt:lpstr>Hard-coded limits in Bitcoin</vt:lpstr>
      <vt:lpstr>Throughput limits in Bitcoin</vt:lpstr>
      <vt:lpstr>Cryptographic limits in Bitcoin</vt:lpstr>
      <vt:lpstr>“Hard-forking” changes to Bitcoin</vt:lpstr>
      <vt:lpstr>Soft forks</vt:lpstr>
      <vt:lpstr>Soft fork example: pay to script hash</vt:lpstr>
      <vt:lpstr>Soft fork possibilities</vt:lpstr>
      <vt:lpstr>Hard forks</vt:lpstr>
      <vt:lpstr>PowerPoint Presentation</vt:lpstr>
      <vt:lpstr>Human beings aren’t Bitcoin nodes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Murtuza Jadliwala</cp:lastModifiedBy>
  <cp:revision>14</cp:revision>
  <dcterms:modified xsi:type="dcterms:W3CDTF">2018-02-08T21:46:26Z</dcterms:modified>
</cp:coreProperties>
</file>