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735" r:id="rId2"/>
    <p:sldId id="736" r:id="rId3"/>
    <p:sldId id="743" r:id="rId4"/>
    <p:sldId id="741" r:id="rId5"/>
    <p:sldId id="742" r:id="rId6"/>
    <p:sldId id="744" r:id="rId7"/>
    <p:sldId id="745" r:id="rId8"/>
    <p:sldId id="746" r:id="rId9"/>
    <p:sldId id="751" r:id="rId10"/>
    <p:sldId id="748" r:id="rId11"/>
    <p:sldId id="749" r:id="rId12"/>
    <p:sldId id="750" r:id="rId13"/>
    <p:sldId id="747" r:id="rId14"/>
  </p:sldIdLst>
  <p:sldSz cx="9144000" cy="6858000" type="screen4x3"/>
  <p:notesSz cx="7010400" cy="92964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990000"/>
    <a:srgbClr val="FF9900"/>
    <a:srgbClr val="800000"/>
    <a:srgbClr val="CC00FF"/>
    <a:srgbClr val="CC99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1" autoAdjust="0"/>
    <p:restoredTop sz="84499" autoAdjust="0"/>
  </p:normalViewPr>
  <p:slideViewPr>
    <p:cSldViewPr snapToGrid="0">
      <p:cViewPr varScale="1">
        <p:scale>
          <a:sx n="114" d="100"/>
          <a:sy n="114" d="100"/>
        </p:scale>
        <p:origin x="1554"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202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C8A3B41F-ADA7-418D-8592-5A80A18E2B22}" type="datetimeFigureOut">
              <a:rPr lang="en-US"/>
              <a:pPr>
                <a:defRPr/>
              </a:pPr>
              <a:t>1/17/2018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A67B6FB-26EE-4850-8557-0D65559D84F2}" type="slidenum">
              <a:rPr lang="en-US"/>
              <a:pPr>
                <a:defRPr/>
              </a:pPr>
              <a:t>‹#›</a:t>
            </a:fld>
            <a:endParaRPr lang="en-US"/>
          </a:p>
        </p:txBody>
      </p:sp>
    </p:spTree>
    <p:extLst>
      <p:ext uri="{BB962C8B-B14F-4D97-AF65-F5344CB8AC3E}">
        <p14:creationId xmlns:p14="http://schemas.microsoft.com/office/powerpoint/2010/main" val="1354222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C44E7A36-DF45-4407-B8D0-3A5E0C5BDD09}" type="datetimeFigureOut">
              <a:rPr lang="en-US"/>
              <a:pPr>
                <a:defRPr/>
              </a:pPr>
              <a:t>1/17/2018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673A0F5-D3C0-4D90-AFB0-54C24281EA68}" type="slidenum">
              <a:rPr lang="en-US"/>
              <a:pPr>
                <a:defRPr/>
              </a:pPr>
              <a:t>‹#›</a:t>
            </a:fld>
            <a:endParaRPr lang="en-US" dirty="0"/>
          </a:p>
        </p:txBody>
      </p:sp>
    </p:spTree>
    <p:extLst>
      <p:ext uri="{BB962C8B-B14F-4D97-AF65-F5344CB8AC3E}">
        <p14:creationId xmlns:p14="http://schemas.microsoft.com/office/powerpoint/2010/main" val="656252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JSTAR_Logo_Solo_White.bm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0900" y="0"/>
            <a:ext cx="1879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14874" y="2130429"/>
            <a:ext cx="3743325" cy="1470025"/>
          </a:xfrm>
        </p:spPr>
        <p:txBody>
          <a:bodyPr/>
          <a:lstStyle>
            <a:lvl1pPr>
              <a:defRPr>
                <a:latin typeface="Cambria" pitchFamily="18" charset="0"/>
              </a:defRPr>
            </a:lvl1pPr>
          </a:lstStyle>
          <a:p>
            <a:r>
              <a:rPr lang="en-US" dirty="0"/>
              <a:t>Click to edit Master title style</a:t>
            </a:r>
          </a:p>
        </p:txBody>
      </p:sp>
      <p:sp>
        <p:nvSpPr>
          <p:cNvPr id="3" name="Subtitle 2"/>
          <p:cNvSpPr>
            <a:spLocks noGrp="1"/>
          </p:cNvSpPr>
          <p:nvPr>
            <p:ph type="subTitle" idx="1"/>
          </p:nvPr>
        </p:nvSpPr>
        <p:spPr>
          <a:xfrm>
            <a:off x="4924424" y="3886200"/>
            <a:ext cx="2847975"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a:defRPr>
                <a:latin typeface="Cambria" pitchFamily="18" charset="0"/>
              </a:defRPr>
            </a:lvl1pPr>
          </a:lstStyle>
          <a:p>
            <a:pPr>
              <a:defRPr/>
            </a:pPr>
            <a:endParaRPr lang="en-US" dirty="0"/>
          </a:p>
        </p:txBody>
      </p:sp>
      <p:sp>
        <p:nvSpPr>
          <p:cNvPr id="6" name="Footer Placeholder 4"/>
          <p:cNvSpPr>
            <a:spLocks noGrp="1"/>
          </p:cNvSpPr>
          <p:nvPr>
            <p:ph type="ftr" sz="quarter" idx="11"/>
          </p:nvPr>
        </p:nvSpPr>
        <p:spPr>
          <a:xfrm>
            <a:off x="2976564" y="6443663"/>
            <a:ext cx="3243262" cy="277812"/>
          </a:xfrm>
        </p:spPr>
        <p:txBody>
          <a:bodyPr/>
          <a:lstStyle>
            <a:lvl1pPr>
              <a:defRPr sz="1050">
                <a:latin typeface="Cambria" pitchFamily="18" charset="0"/>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atin typeface="Cambria" pitchFamily="18" charset="0"/>
              </a:defRPr>
            </a:lvl1pPr>
          </a:lstStyle>
          <a:p>
            <a:pPr>
              <a:defRPr/>
            </a:pPr>
            <a:fld id="{700D136B-8208-423F-9F84-CDD3BA2F5BC2}" type="slidenum">
              <a:rPr lang="en-US"/>
              <a:pPr>
                <a:defRPr/>
              </a:pPr>
              <a:t>‹#›</a:t>
            </a:fld>
            <a:endParaRPr lang="en-US" dirty="0"/>
          </a:p>
        </p:txBody>
      </p:sp>
    </p:spTree>
    <p:extLst>
      <p:ext uri="{BB962C8B-B14F-4D97-AF65-F5344CB8AC3E}">
        <p14:creationId xmlns:p14="http://schemas.microsoft.com/office/powerpoint/2010/main" val="12963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C5E557DC-7E7A-4762-A162-AEDA35E318F6}" type="slidenum">
              <a:rPr lang="en-US"/>
              <a:pPr>
                <a:defRPr/>
              </a:pPr>
              <a:t>‹#›</a:t>
            </a:fld>
            <a:endParaRPr lang="en-US" dirty="0"/>
          </a:p>
        </p:txBody>
      </p:sp>
    </p:spTree>
    <p:extLst>
      <p:ext uri="{BB962C8B-B14F-4D97-AF65-F5344CB8AC3E}">
        <p14:creationId xmlns:p14="http://schemas.microsoft.com/office/powerpoint/2010/main" val="31928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DB1937EB-F1B6-4E94-AE1B-F74FA97E64C2}" type="slidenum">
              <a:rPr lang="en-US"/>
              <a:pPr>
                <a:defRPr/>
              </a:pPr>
              <a:t>‹#›</a:t>
            </a:fld>
            <a:endParaRPr lang="en-US" dirty="0"/>
          </a:p>
        </p:txBody>
      </p:sp>
    </p:spTree>
    <p:extLst>
      <p:ext uri="{BB962C8B-B14F-4D97-AF65-F5344CB8AC3E}">
        <p14:creationId xmlns:p14="http://schemas.microsoft.com/office/powerpoint/2010/main" val="39638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66725" y="6305550"/>
            <a:ext cx="8229600" cy="1588"/>
          </a:xfrm>
          <a:prstGeom prst="line">
            <a:avLst/>
          </a:prstGeom>
          <a:ln/>
        </p:spPr>
        <p:style>
          <a:lnRef idx="3">
            <a:schemeClr val="dk1"/>
          </a:lnRef>
          <a:fillRef idx="0">
            <a:schemeClr val="dk1"/>
          </a:fillRef>
          <a:effectRef idx="2">
            <a:schemeClr val="dk1"/>
          </a:effectRef>
          <a:fontRef idx="minor">
            <a:schemeClr val="tx1"/>
          </a:fontRef>
        </p:style>
      </p:cxnSp>
      <p:cxnSp>
        <p:nvCxnSpPr>
          <p:cNvPr id="5" name="Straight Connector 4"/>
          <p:cNvCxnSpPr/>
          <p:nvPr userDrawn="1"/>
        </p:nvCxnSpPr>
        <p:spPr>
          <a:xfrm>
            <a:off x="447675" y="1133475"/>
            <a:ext cx="8229600" cy="1588"/>
          </a:xfrm>
          <a:prstGeom prst="line">
            <a:avLst/>
          </a:prstGeom>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2518915" y="274642"/>
            <a:ext cx="4808987" cy="744537"/>
          </a:xfrm>
        </p:spPr>
        <p:txBody>
          <a:bodyPr/>
          <a:lstStyle>
            <a:lvl1pPr>
              <a:defRPr sz="3200" b="1">
                <a:solidFill>
                  <a:srgbClr val="000099"/>
                </a:solidFill>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1238252" y="6356354"/>
            <a:ext cx="6696075" cy="365125"/>
          </a:xfrm>
        </p:spPr>
        <p:txBody>
          <a:bodyPr/>
          <a:lstStyle>
            <a:lvl1pPr>
              <a:defRPr sz="1000">
                <a:solidFill>
                  <a:schemeClr val="tx1"/>
                </a:solidFill>
                <a:latin typeface="Cambria" pitchFamily="18" charset="0"/>
              </a:defRPr>
            </a:lvl1pPr>
          </a:lstStyle>
          <a:p>
            <a:pPr>
              <a:defRPr/>
            </a:pPr>
            <a:r>
              <a:rPr lang="en-US"/>
              <a:t>NASA IV&amp;V JSTAR </a:t>
            </a:r>
          </a:p>
        </p:txBody>
      </p:sp>
      <p:sp>
        <p:nvSpPr>
          <p:cNvPr id="7" name="Slide Number Placeholder 5"/>
          <p:cNvSpPr>
            <a:spLocks noGrp="1"/>
          </p:cNvSpPr>
          <p:nvPr>
            <p:ph type="sldNum" sz="quarter" idx="11"/>
          </p:nvPr>
        </p:nvSpPr>
        <p:spPr>
          <a:xfrm>
            <a:off x="8305800" y="6356354"/>
            <a:ext cx="381000" cy="365125"/>
          </a:xfrm>
        </p:spPr>
        <p:txBody>
          <a:bodyPr/>
          <a:lstStyle>
            <a:lvl1pPr>
              <a:defRPr/>
            </a:lvl1pPr>
          </a:lstStyle>
          <a:p>
            <a:pPr>
              <a:defRPr/>
            </a:pPr>
            <a:fld id="{4DF9C042-D1C8-48A2-BD27-8C4AE3BFC698}" type="slidenum">
              <a:rPr lang="en-US"/>
              <a:pPr>
                <a:defRPr/>
              </a:pPr>
              <a:t>‹#›</a:t>
            </a:fld>
            <a:endParaRPr lang="en-US" dirty="0"/>
          </a:p>
        </p:txBody>
      </p:sp>
    </p:spTree>
    <p:extLst>
      <p:ext uri="{BB962C8B-B14F-4D97-AF65-F5344CB8AC3E}">
        <p14:creationId xmlns:p14="http://schemas.microsoft.com/office/powerpoint/2010/main" val="38717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NASA IV&amp;V JSTAR </a:t>
            </a:r>
          </a:p>
        </p:txBody>
      </p:sp>
      <p:sp>
        <p:nvSpPr>
          <p:cNvPr id="6" name="Slide Number Placeholder 5"/>
          <p:cNvSpPr>
            <a:spLocks noGrp="1"/>
          </p:cNvSpPr>
          <p:nvPr>
            <p:ph type="sldNum" sz="quarter" idx="12"/>
          </p:nvPr>
        </p:nvSpPr>
        <p:spPr/>
        <p:txBody>
          <a:bodyPr/>
          <a:lstStyle>
            <a:lvl1pPr>
              <a:defRPr/>
            </a:lvl1pPr>
          </a:lstStyle>
          <a:p>
            <a:pPr>
              <a:defRPr/>
            </a:pPr>
            <a:fld id="{705E8F9F-8A88-461C-A517-841C7E05755E}" type="slidenum">
              <a:rPr lang="en-US"/>
              <a:pPr>
                <a:defRPr/>
              </a:pPr>
              <a:t>‹#›</a:t>
            </a:fld>
            <a:endParaRPr lang="en-US" dirty="0"/>
          </a:p>
        </p:txBody>
      </p:sp>
    </p:spTree>
    <p:extLst>
      <p:ext uri="{BB962C8B-B14F-4D97-AF65-F5344CB8AC3E}">
        <p14:creationId xmlns:p14="http://schemas.microsoft.com/office/powerpoint/2010/main" val="103171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09840" y="274638"/>
            <a:ext cx="4818062" cy="1143000"/>
          </a:xfr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D7D89D58-CE95-4224-B98B-A7585652609B}" type="slidenum">
              <a:rPr lang="en-US"/>
              <a:pPr>
                <a:defRPr/>
              </a:pPr>
              <a:t>‹#›</a:t>
            </a:fld>
            <a:endParaRPr lang="en-US" dirty="0"/>
          </a:p>
        </p:txBody>
      </p:sp>
    </p:spTree>
    <p:extLst>
      <p:ext uri="{BB962C8B-B14F-4D97-AF65-F5344CB8AC3E}">
        <p14:creationId xmlns:p14="http://schemas.microsoft.com/office/powerpoint/2010/main" val="334644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9838" y="274638"/>
            <a:ext cx="479266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NASA IV&amp;V JSTAR </a:t>
            </a:r>
          </a:p>
        </p:txBody>
      </p:sp>
      <p:sp>
        <p:nvSpPr>
          <p:cNvPr id="9" name="Slide Number Placeholder 5"/>
          <p:cNvSpPr>
            <a:spLocks noGrp="1"/>
          </p:cNvSpPr>
          <p:nvPr>
            <p:ph type="sldNum" sz="quarter" idx="12"/>
          </p:nvPr>
        </p:nvSpPr>
        <p:spPr/>
        <p:txBody>
          <a:bodyPr/>
          <a:lstStyle>
            <a:lvl1pPr>
              <a:defRPr/>
            </a:lvl1pPr>
          </a:lstStyle>
          <a:p>
            <a:pPr>
              <a:defRPr/>
            </a:pPr>
            <a:fld id="{08B9903D-9ED2-41E9-8FF0-FF34DB8B2518}" type="slidenum">
              <a:rPr lang="en-US"/>
              <a:pPr>
                <a:defRPr/>
              </a:pPr>
              <a:t>‹#›</a:t>
            </a:fld>
            <a:endParaRPr lang="en-US" dirty="0"/>
          </a:p>
        </p:txBody>
      </p:sp>
    </p:spTree>
    <p:extLst>
      <p:ext uri="{BB962C8B-B14F-4D97-AF65-F5344CB8AC3E}">
        <p14:creationId xmlns:p14="http://schemas.microsoft.com/office/powerpoint/2010/main" val="16759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09840" y="274638"/>
            <a:ext cx="4818062"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NASA IV&amp;V JSTAR </a:t>
            </a:r>
          </a:p>
        </p:txBody>
      </p:sp>
      <p:sp>
        <p:nvSpPr>
          <p:cNvPr id="5" name="Slide Number Placeholder 5"/>
          <p:cNvSpPr>
            <a:spLocks noGrp="1"/>
          </p:cNvSpPr>
          <p:nvPr>
            <p:ph type="sldNum" sz="quarter" idx="12"/>
          </p:nvPr>
        </p:nvSpPr>
        <p:spPr/>
        <p:txBody>
          <a:bodyPr/>
          <a:lstStyle>
            <a:lvl1pPr>
              <a:defRPr/>
            </a:lvl1pPr>
          </a:lstStyle>
          <a:p>
            <a:pPr>
              <a:defRPr/>
            </a:pPr>
            <a:fld id="{C057C6EB-4ED3-443C-BA8B-85C65F84DCBE}" type="slidenum">
              <a:rPr lang="en-US"/>
              <a:pPr>
                <a:defRPr/>
              </a:pPr>
              <a:t>‹#›</a:t>
            </a:fld>
            <a:endParaRPr lang="en-US" dirty="0"/>
          </a:p>
        </p:txBody>
      </p:sp>
    </p:spTree>
    <p:extLst>
      <p:ext uri="{BB962C8B-B14F-4D97-AF65-F5344CB8AC3E}">
        <p14:creationId xmlns:p14="http://schemas.microsoft.com/office/powerpoint/2010/main" val="3946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NASA IV&amp;V JSTAR </a:t>
            </a:r>
          </a:p>
        </p:txBody>
      </p:sp>
      <p:sp>
        <p:nvSpPr>
          <p:cNvPr id="4" name="Slide Number Placeholder 5"/>
          <p:cNvSpPr>
            <a:spLocks noGrp="1"/>
          </p:cNvSpPr>
          <p:nvPr>
            <p:ph type="sldNum" sz="quarter" idx="12"/>
          </p:nvPr>
        </p:nvSpPr>
        <p:spPr/>
        <p:txBody>
          <a:bodyPr/>
          <a:lstStyle>
            <a:lvl1pPr>
              <a:defRPr/>
            </a:lvl1pPr>
          </a:lstStyle>
          <a:p>
            <a:pPr>
              <a:defRPr/>
            </a:pPr>
            <a:fld id="{96CB8C99-85D9-4330-9737-6DE88BA46A5F}" type="slidenum">
              <a:rPr lang="en-US"/>
              <a:pPr>
                <a:defRPr/>
              </a:pPr>
              <a:t>‹#›</a:t>
            </a:fld>
            <a:endParaRPr lang="en-US" dirty="0"/>
          </a:p>
        </p:txBody>
      </p:sp>
    </p:spTree>
    <p:extLst>
      <p:ext uri="{BB962C8B-B14F-4D97-AF65-F5344CB8AC3E}">
        <p14:creationId xmlns:p14="http://schemas.microsoft.com/office/powerpoint/2010/main" val="227661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54976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2725947"/>
            <a:ext cx="3008313" cy="34002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CA283F40-D14B-40D8-A0AF-D9F1F8A629E8}" type="slidenum">
              <a:rPr lang="en-US"/>
              <a:pPr>
                <a:defRPr/>
              </a:pPr>
              <a:t>‹#›</a:t>
            </a:fld>
            <a:endParaRPr lang="en-US" dirty="0"/>
          </a:p>
        </p:txBody>
      </p:sp>
    </p:spTree>
    <p:extLst>
      <p:ext uri="{BB962C8B-B14F-4D97-AF65-F5344CB8AC3E}">
        <p14:creationId xmlns:p14="http://schemas.microsoft.com/office/powerpoint/2010/main" val="327031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339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439269" y="586896"/>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41339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NASA IV&amp;V JSTAR </a:t>
            </a:r>
          </a:p>
        </p:txBody>
      </p:sp>
      <p:sp>
        <p:nvSpPr>
          <p:cNvPr id="7" name="Slide Number Placeholder 5"/>
          <p:cNvSpPr>
            <a:spLocks noGrp="1"/>
          </p:cNvSpPr>
          <p:nvPr>
            <p:ph type="sldNum" sz="quarter" idx="12"/>
          </p:nvPr>
        </p:nvSpPr>
        <p:spPr/>
        <p:txBody>
          <a:bodyPr/>
          <a:lstStyle>
            <a:lvl1pPr>
              <a:defRPr/>
            </a:lvl1pPr>
          </a:lstStyle>
          <a:p>
            <a:pPr>
              <a:defRPr/>
            </a:pPr>
            <a:fld id="{D8131BA6-3D6E-45CF-9765-4EB2D952C107}" type="slidenum">
              <a:rPr lang="en-US"/>
              <a:pPr>
                <a:defRPr/>
              </a:pPr>
              <a:t>‹#›</a:t>
            </a:fld>
            <a:endParaRPr lang="en-US" dirty="0"/>
          </a:p>
        </p:txBody>
      </p:sp>
    </p:spTree>
    <p:extLst>
      <p:ext uri="{BB962C8B-B14F-4D97-AF65-F5344CB8AC3E}">
        <p14:creationId xmlns:p14="http://schemas.microsoft.com/office/powerpoint/2010/main" val="419211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2509840" y="274638"/>
            <a:ext cx="48180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ambria" pitchFamily="18" charset="0"/>
              </a:defRPr>
            </a:lvl1pPr>
          </a:lstStyle>
          <a:p>
            <a:pPr>
              <a:defRPr/>
            </a:pPr>
            <a:endParaRPr lang="en-US" dirty="0"/>
          </a:p>
        </p:txBody>
      </p:sp>
      <p:sp>
        <p:nvSpPr>
          <p:cNvPr id="5" name="Footer Placeholder 4"/>
          <p:cNvSpPr>
            <a:spLocks noGrp="1"/>
          </p:cNvSpPr>
          <p:nvPr>
            <p:ph type="ftr" sz="quarter" idx="3"/>
          </p:nvPr>
        </p:nvSpPr>
        <p:spPr>
          <a:xfrm>
            <a:off x="3036888" y="6356354"/>
            <a:ext cx="30797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1">
                    <a:tint val="75000"/>
                  </a:schemeClr>
                </a:solidFill>
                <a:latin typeface="Cambria" pitchFamily="18" charset="0"/>
              </a:defRPr>
            </a:lvl1pPr>
          </a:lstStyle>
          <a:p>
            <a:pPr>
              <a:defRPr/>
            </a:pPr>
            <a:r>
              <a:rPr lang="en-US"/>
              <a:t>NASA IV&amp;V JSTAR </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ambria" pitchFamily="18" charset="0"/>
              </a:defRPr>
            </a:lvl1pPr>
          </a:lstStyle>
          <a:p>
            <a:pPr>
              <a:defRPr/>
            </a:pPr>
            <a:fld id="{C650D55F-F0EC-4AD2-B61B-95E387937449}" type="slidenum">
              <a:rPr lang="en-US"/>
              <a:pPr>
                <a:defRPr/>
              </a:pPr>
              <a:t>‹#›</a:t>
            </a:fld>
            <a:endParaRPr lang="en-US" dirty="0"/>
          </a:p>
        </p:txBody>
      </p:sp>
      <p:pic>
        <p:nvPicPr>
          <p:cNvPr id="3079" name="Picture 6" descr="itc logo_white.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2" y="180975"/>
            <a:ext cx="20097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7" descr="JSTAR_Logo_Solo_White.bmp"/>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00900" y="63500"/>
            <a:ext cx="1879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2" r:id="rId1"/>
    <p:sldLayoutId id="2147484313"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hdr="0" dt="0"/>
  <p:txStyles>
    <p:titleStyle>
      <a:lvl1pPr algn="ctr" rtl="0" eaLnBrk="0" fontAlgn="base" hangingPunct="0">
        <a:spcBef>
          <a:spcPct val="0"/>
        </a:spcBef>
        <a:spcAft>
          <a:spcPct val="0"/>
        </a:spcAft>
        <a:defRPr sz="4400" b="1" kern="1200">
          <a:solidFill>
            <a:srgbClr val="000099"/>
          </a:solidFill>
          <a:latin typeface="Cambria" pitchFamily="18" charset="0"/>
          <a:ea typeface="+mj-ea"/>
          <a:cs typeface="+mj-cs"/>
        </a:defRPr>
      </a:lvl1pPr>
      <a:lvl2pPr algn="ctr" rtl="0" eaLnBrk="0" fontAlgn="base" hangingPunct="0">
        <a:spcBef>
          <a:spcPct val="0"/>
        </a:spcBef>
        <a:spcAft>
          <a:spcPct val="0"/>
        </a:spcAft>
        <a:defRPr sz="4400" b="1">
          <a:solidFill>
            <a:srgbClr val="000099"/>
          </a:solidFill>
          <a:latin typeface="Cambria" pitchFamily="18" charset="0"/>
        </a:defRPr>
      </a:lvl2pPr>
      <a:lvl3pPr algn="ctr" rtl="0" eaLnBrk="0" fontAlgn="base" hangingPunct="0">
        <a:spcBef>
          <a:spcPct val="0"/>
        </a:spcBef>
        <a:spcAft>
          <a:spcPct val="0"/>
        </a:spcAft>
        <a:defRPr sz="4400" b="1">
          <a:solidFill>
            <a:srgbClr val="000099"/>
          </a:solidFill>
          <a:latin typeface="Cambria" pitchFamily="18" charset="0"/>
        </a:defRPr>
      </a:lvl3pPr>
      <a:lvl4pPr algn="ctr" rtl="0" eaLnBrk="0" fontAlgn="base" hangingPunct="0">
        <a:spcBef>
          <a:spcPct val="0"/>
        </a:spcBef>
        <a:spcAft>
          <a:spcPct val="0"/>
        </a:spcAft>
        <a:defRPr sz="4400" b="1">
          <a:solidFill>
            <a:srgbClr val="000099"/>
          </a:solidFill>
          <a:latin typeface="Cambria" pitchFamily="18" charset="0"/>
        </a:defRPr>
      </a:lvl4pPr>
      <a:lvl5pPr algn="ctr" rtl="0" eaLnBrk="0" fontAlgn="base" hangingPunct="0">
        <a:spcBef>
          <a:spcPct val="0"/>
        </a:spcBef>
        <a:spcAft>
          <a:spcPct val="0"/>
        </a:spcAft>
        <a:defRPr sz="4400" b="1">
          <a:solidFill>
            <a:srgbClr val="000099"/>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mbria"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mbria"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49627" y="2900499"/>
            <a:ext cx="8044745" cy="1569660"/>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cs typeface="Segoe UI Black" panose="020B0A02040204020203" pitchFamily="34" charset="0"/>
              </a:rPr>
              <a:t>NASA IV&amp;V – FSU </a:t>
            </a:r>
          </a:p>
          <a:p>
            <a:pPr algn="ctr"/>
            <a:r>
              <a:rPr lang="en-US" sz="4000" b="1" dirty="0">
                <a:latin typeface="Segoe UI Black" panose="020B0A02040204020203" pitchFamily="34" charset="0"/>
                <a:ea typeface="Segoe UI Black" panose="020B0A02040204020203" pitchFamily="34" charset="0"/>
                <a:cs typeface="Segoe UI Black" panose="020B0A02040204020203" pitchFamily="34" charset="0"/>
              </a:rPr>
              <a:t>Monte Carlo Simulation Project</a:t>
            </a:r>
            <a:endParaRPr lang="en-US" sz="3600" b="1" dirty="0"/>
          </a:p>
          <a:p>
            <a:pPr algn="ctr"/>
            <a:r>
              <a:rPr lang="en-US" sz="1600" b="1" dirty="0"/>
              <a:t> </a:t>
            </a:r>
          </a:p>
        </p:txBody>
      </p:sp>
      <p:sp>
        <p:nvSpPr>
          <p:cNvPr id="3" name="TextBox 2">
            <a:extLst>
              <a:ext uri="{FF2B5EF4-FFF2-40B4-BE49-F238E27FC236}">
                <a16:creationId xmlns:a16="http://schemas.microsoft.com/office/drawing/2014/main" id="{016CD673-BC88-4E73-9621-90BCC5F8EFB7}"/>
              </a:ext>
            </a:extLst>
          </p:cNvPr>
          <p:cNvSpPr txBox="1"/>
          <p:nvPr/>
        </p:nvSpPr>
        <p:spPr>
          <a:xfrm>
            <a:off x="6176211" y="5229727"/>
            <a:ext cx="2418161" cy="1015663"/>
          </a:xfrm>
          <a:prstGeom prst="rect">
            <a:avLst/>
          </a:prstGeom>
          <a:noFill/>
        </p:spPr>
        <p:txBody>
          <a:bodyPr wrap="square" rtlCol="0">
            <a:spAutoFit/>
          </a:bodyPr>
          <a:lstStyle/>
          <a:p>
            <a:r>
              <a:rPr lang="en-US" sz="1200" dirty="0"/>
              <a:t>Max </a:t>
            </a:r>
            <a:r>
              <a:rPr lang="en-US" sz="1200" dirty="0" err="1"/>
              <a:t>Spolaor</a:t>
            </a:r>
            <a:r>
              <a:rPr lang="en-US" sz="1200" dirty="0"/>
              <a:t>, Ph.D.</a:t>
            </a:r>
          </a:p>
          <a:p>
            <a:r>
              <a:rPr lang="en-US" sz="1200" dirty="0"/>
              <a:t>Sr. Systems Engineer</a:t>
            </a:r>
          </a:p>
          <a:p>
            <a:endParaRPr lang="en-US" sz="1200" dirty="0"/>
          </a:p>
          <a:p>
            <a:r>
              <a:rPr lang="en-US" sz="1200" dirty="0"/>
              <a:t>NASA IV&amp;V - ITC - JSTAR Team</a:t>
            </a:r>
          </a:p>
          <a:p>
            <a:r>
              <a:rPr lang="en-US" sz="1200" dirty="0"/>
              <a:t>TMC Technologies</a:t>
            </a:r>
          </a:p>
        </p:txBody>
      </p:sp>
    </p:spTree>
    <p:extLst>
      <p:ext uri="{BB962C8B-B14F-4D97-AF65-F5344CB8AC3E}">
        <p14:creationId xmlns:p14="http://schemas.microsoft.com/office/powerpoint/2010/main" val="162354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Project #2: Spring Pendulum</a:t>
            </a:r>
            <a:endParaRPr lang="en-US" sz="1200" dirty="0"/>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10</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553998"/>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dirty="0"/>
          </a:p>
        </p:txBody>
      </p:sp>
      <p:sp>
        <p:nvSpPr>
          <p:cNvPr id="3" name="TextBox 2">
            <a:extLst>
              <a:ext uri="{FF2B5EF4-FFF2-40B4-BE49-F238E27FC236}">
                <a16:creationId xmlns:a16="http://schemas.microsoft.com/office/drawing/2014/main" id="{EB4C1D93-8BAE-467D-8F38-501AEC350F51}"/>
              </a:ext>
            </a:extLst>
          </p:cNvPr>
          <p:cNvSpPr txBox="1"/>
          <p:nvPr/>
        </p:nvSpPr>
        <p:spPr>
          <a:xfrm>
            <a:off x="272115" y="1207858"/>
            <a:ext cx="8505256" cy="1345048"/>
          </a:xfrm>
          <a:prstGeom prst="rect">
            <a:avLst/>
          </a:prstGeom>
          <a:noFill/>
        </p:spPr>
        <p:txBody>
          <a:bodyPr wrap="square" rtlCol="0">
            <a:spAutoFit/>
          </a:bodyPr>
          <a:lstStyle/>
          <a:p>
            <a:pPr algn="just">
              <a:lnSpc>
                <a:spcPct val="150000"/>
              </a:lnSpc>
            </a:pPr>
            <a:r>
              <a:rPr lang="en-US" sz="1400" dirty="0"/>
              <a:t>Let’s analyze the state trajectories of the spring pendulum with two different sets of parameter values. The motion is initiated by pulling down on the pendulum 10cm. However, the motions are very different. In Figure a, the pendulum moves up and down but it does not swing much. In Figure b, we note how the shorter length causes the spring to move faster due to the conservation of angular momentum.</a:t>
            </a:r>
          </a:p>
        </p:txBody>
      </p:sp>
      <p:pic>
        <p:nvPicPr>
          <p:cNvPr id="5" name="Picture 4">
            <a:extLst>
              <a:ext uri="{FF2B5EF4-FFF2-40B4-BE49-F238E27FC236}">
                <a16:creationId xmlns:a16="http://schemas.microsoft.com/office/drawing/2014/main" id="{671707DF-0DDD-4314-B660-DDF6074D5F97}"/>
              </a:ext>
            </a:extLst>
          </p:cNvPr>
          <p:cNvPicPr>
            <a:picLocks noChangeAspect="1"/>
          </p:cNvPicPr>
          <p:nvPr/>
        </p:nvPicPr>
        <p:blipFill rotWithShape="1">
          <a:blip r:embed="rId2">
            <a:extLst>
              <a:ext uri="{28A0092B-C50C-407E-A947-70E740481C1C}">
                <a14:useLocalDpi xmlns:a14="http://schemas.microsoft.com/office/drawing/2010/main" val="0"/>
              </a:ext>
            </a:extLst>
          </a:blip>
          <a:srcRect l="5367" t="8142" r="7673" b="3988"/>
          <a:stretch/>
        </p:blipFill>
        <p:spPr>
          <a:xfrm>
            <a:off x="1120635" y="2508342"/>
            <a:ext cx="6873853" cy="2926641"/>
          </a:xfrm>
          <a:prstGeom prst="rect">
            <a:avLst/>
          </a:prstGeom>
        </p:spPr>
      </p:pic>
      <p:sp>
        <p:nvSpPr>
          <p:cNvPr id="4" name="TextBox 3">
            <a:extLst>
              <a:ext uri="{FF2B5EF4-FFF2-40B4-BE49-F238E27FC236}">
                <a16:creationId xmlns:a16="http://schemas.microsoft.com/office/drawing/2014/main" id="{EAC77081-FEE4-4F85-AD7A-CF26150E8B8C}"/>
              </a:ext>
            </a:extLst>
          </p:cNvPr>
          <p:cNvSpPr txBox="1"/>
          <p:nvPr/>
        </p:nvSpPr>
        <p:spPr>
          <a:xfrm>
            <a:off x="210420" y="5699596"/>
            <a:ext cx="8505256" cy="1021883"/>
          </a:xfrm>
          <a:prstGeom prst="rect">
            <a:avLst/>
          </a:prstGeom>
          <a:noFill/>
        </p:spPr>
        <p:txBody>
          <a:bodyPr wrap="square" rtlCol="0">
            <a:spAutoFit/>
          </a:bodyPr>
          <a:lstStyle/>
          <a:p>
            <a:pPr algn="just">
              <a:lnSpc>
                <a:spcPct val="150000"/>
              </a:lnSpc>
            </a:pPr>
            <a:r>
              <a:rPr lang="en-US" sz="1400" dirty="0"/>
              <a:t>Physically, this is due to the fact that the pendulum’s kinetic energy oscillates between up and down motion and the swing motion. Also, the spring has a range that is overtaken by the motion of the pendulum, making its contribution practically neutral to the motion of the overall system.</a:t>
            </a:r>
          </a:p>
        </p:txBody>
      </p:sp>
      <p:sp>
        <p:nvSpPr>
          <p:cNvPr id="6" name="TextBox 5">
            <a:extLst>
              <a:ext uri="{FF2B5EF4-FFF2-40B4-BE49-F238E27FC236}">
                <a16:creationId xmlns:a16="http://schemas.microsoft.com/office/drawing/2014/main" id="{D28F6D95-F73E-4BFC-B286-A72F44B8F0A8}"/>
              </a:ext>
            </a:extLst>
          </p:cNvPr>
          <p:cNvSpPr txBox="1"/>
          <p:nvPr/>
        </p:nvSpPr>
        <p:spPr>
          <a:xfrm>
            <a:off x="2592199" y="5359482"/>
            <a:ext cx="4127382" cy="276999"/>
          </a:xfrm>
          <a:prstGeom prst="rect">
            <a:avLst/>
          </a:prstGeom>
          <a:noFill/>
        </p:spPr>
        <p:txBody>
          <a:bodyPr wrap="square" rtlCol="0">
            <a:spAutoFit/>
          </a:bodyPr>
          <a:lstStyle/>
          <a:p>
            <a:r>
              <a:rPr lang="en-US" sz="1200" dirty="0"/>
              <a:t>(performance metric: case b = pendulum is out of control)</a:t>
            </a:r>
          </a:p>
        </p:txBody>
      </p:sp>
      <p:sp>
        <p:nvSpPr>
          <p:cNvPr id="10" name="Rectangle 9">
            <a:extLst>
              <a:ext uri="{FF2B5EF4-FFF2-40B4-BE49-F238E27FC236}">
                <a16:creationId xmlns:a16="http://schemas.microsoft.com/office/drawing/2014/main" id="{D4D0F370-9E02-4C66-AD6A-76E47DB7B496}"/>
              </a:ext>
            </a:extLst>
          </p:cNvPr>
          <p:cNvSpPr/>
          <p:nvPr/>
        </p:nvSpPr>
        <p:spPr>
          <a:xfrm>
            <a:off x="2155971" y="5120234"/>
            <a:ext cx="1736521" cy="276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A16E138-B5FC-4D3D-B958-AFC405840FFC}"/>
              </a:ext>
            </a:extLst>
          </p:cNvPr>
          <p:cNvSpPr txBox="1"/>
          <p:nvPr/>
        </p:nvSpPr>
        <p:spPr>
          <a:xfrm>
            <a:off x="2223083" y="5103921"/>
            <a:ext cx="1426128" cy="246221"/>
          </a:xfrm>
          <a:prstGeom prst="rect">
            <a:avLst/>
          </a:prstGeom>
          <a:noFill/>
        </p:spPr>
        <p:txBody>
          <a:bodyPr wrap="square" rtlCol="0">
            <a:spAutoFit/>
          </a:bodyPr>
          <a:lstStyle/>
          <a:p>
            <a:r>
              <a:rPr lang="en-US" sz="1000" dirty="0"/>
              <a:t>Regular motion</a:t>
            </a:r>
          </a:p>
        </p:txBody>
      </p:sp>
      <p:sp>
        <p:nvSpPr>
          <p:cNvPr id="14" name="Rectangle 13">
            <a:extLst>
              <a:ext uri="{FF2B5EF4-FFF2-40B4-BE49-F238E27FC236}">
                <a16:creationId xmlns:a16="http://schemas.microsoft.com/office/drawing/2014/main" id="{BE1CB797-E728-4DDA-8457-48CF74660253}"/>
              </a:ext>
            </a:extLst>
          </p:cNvPr>
          <p:cNvSpPr/>
          <p:nvPr/>
        </p:nvSpPr>
        <p:spPr>
          <a:xfrm>
            <a:off x="5698047" y="5099433"/>
            <a:ext cx="1556041"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AE7D2DA-6626-4DE4-9CF2-DE66EEA7714E}"/>
              </a:ext>
            </a:extLst>
          </p:cNvPr>
          <p:cNvSpPr txBox="1"/>
          <p:nvPr/>
        </p:nvSpPr>
        <p:spPr>
          <a:xfrm>
            <a:off x="5778638" y="5094869"/>
            <a:ext cx="1426128" cy="246221"/>
          </a:xfrm>
          <a:prstGeom prst="rect">
            <a:avLst/>
          </a:prstGeom>
          <a:noFill/>
        </p:spPr>
        <p:txBody>
          <a:bodyPr wrap="square" rtlCol="0">
            <a:spAutoFit/>
          </a:bodyPr>
          <a:lstStyle/>
          <a:p>
            <a:r>
              <a:rPr lang="en-US" sz="1000" dirty="0"/>
              <a:t>Chaotic motion</a:t>
            </a:r>
          </a:p>
        </p:txBody>
      </p:sp>
    </p:spTree>
    <p:extLst>
      <p:ext uri="{BB962C8B-B14F-4D97-AF65-F5344CB8AC3E}">
        <p14:creationId xmlns:p14="http://schemas.microsoft.com/office/powerpoint/2010/main" val="23182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Project #2: Spring Pendulum</a:t>
            </a:r>
            <a:endParaRPr lang="en-US" sz="1200" dirty="0"/>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11</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2024371"/>
            <a:ext cx="8381866" cy="553998"/>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D2AE25-7F66-49F5-8982-8FC73C2DF8D1}"/>
                  </a:ext>
                </a:extLst>
              </p:cNvPr>
              <p:cNvSpPr txBox="1"/>
              <p:nvPr/>
            </p:nvSpPr>
            <p:spPr>
              <a:xfrm>
                <a:off x="142613" y="1772701"/>
                <a:ext cx="8760755" cy="139999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In a nutshell, the behavior of the pendulum is directly dependent on the ratio of the two natural frequencies of the system: when the spring natural frequency </a:t>
                </a:r>
                <a14:m>
                  <m:oMath xmlns:m="http://schemas.openxmlformats.org/officeDocument/2006/math">
                    <m:sSub>
                      <m:sSubPr>
                        <m:ctrlPr>
                          <a:rPr lang="el-GR"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ω</m:t>
                        </m:r>
                      </m:e>
                      <m:sub>
                        <m:r>
                          <m:rPr>
                            <m:sty m:val="p"/>
                          </m:rPr>
                          <a:rPr lang="el-GR" sz="1400" i="1">
                            <a:latin typeface="Cambria Math" panose="02040503050406030204" pitchFamily="18" charset="0"/>
                            <a:ea typeface="Cambria Math" panose="02040503050406030204" pitchFamily="18" charset="0"/>
                          </a:rPr>
                          <m:t>θ</m:t>
                        </m:r>
                      </m:sub>
                    </m:sSub>
                    <m:r>
                      <a:rPr lang="en-US" sz="1400">
                        <a:latin typeface="Cambria Math" panose="02040503050406030204" pitchFamily="18" charset="0"/>
                      </a:rPr>
                      <m:t>=</m:t>
                    </m:r>
                    <m:rad>
                      <m:radPr>
                        <m:degHide m:val="on"/>
                        <m:ctrlPr>
                          <a:rPr lang="en-US" sz="1400" i="1">
                            <a:latin typeface="Cambria Math" panose="02040503050406030204" pitchFamily="18" charset="0"/>
                          </a:rPr>
                        </m:ctrlPr>
                      </m:radPr>
                      <m:deg/>
                      <m:e>
                        <m:f>
                          <m:fPr>
                            <m:ctrlPr>
                              <a:rPr lang="en-US" sz="1400" i="1">
                                <a:latin typeface="Cambria Math" panose="02040503050406030204" pitchFamily="18" charset="0"/>
                              </a:rPr>
                            </m:ctrlPr>
                          </m:fPr>
                          <m:num>
                            <m:r>
                              <a:rPr lang="en-US" sz="1400" i="1">
                                <a:latin typeface="Cambria Math" panose="02040503050406030204" pitchFamily="18" charset="0"/>
                              </a:rPr>
                              <m:t>𝑘</m:t>
                            </m:r>
                          </m:num>
                          <m:den>
                            <m:r>
                              <a:rPr lang="en-US" sz="1400" i="1">
                                <a:latin typeface="Cambria Math" panose="02040503050406030204" pitchFamily="18" charset="0"/>
                              </a:rPr>
                              <m:t>𝑚</m:t>
                            </m:r>
                          </m:den>
                        </m:f>
                      </m:e>
                    </m:rad>
                    <m:r>
                      <a:rPr lang="en-US" sz="1400" i="1">
                        <a:latin typeface="Cambria Math" panose="02040503050406030204" pitchFamily="18" charset="0"/>
                      </a:rPr>
                      <m:t> </m:t>
                    </m:r>
                  </m:oMath>
                </a14:m>
                <a:r>
                  <a:rPr lang="en-US" sz="1400" dirty="0"/>
                  <a:t> is approximately two times the pendulum natural frequency </a:t>
                </a:r>
                <a14:m>
                  <m:oMath xmlns:m="http://schemas.openxmlformats.org/officeDocument/2006/math">
                    <m:sSub>
                      <m:sSubPr>
                        <m:ctrlPr>
                          <a:rPr lang="el-GR" sz="1400" b="0" i="1" smtClean="0">
                            <a:latin typeface="Cambria Math" panose="02040503050406030204" pitchFamily="18" charset="0"/>
                            <a:ea typeface="Cambria Math" panose="02040503050406030204" pitchFamily="18" charset="0"/>
                          </a:rPr>
                        </m:ctrlPr>
                      </m:sSubPr>
                      <m:e>
                        <m:r>
                          <m:rPr>
                            <m:sty m:val="p"/>
                          </m:rPr>
                          <a:rPr lang="el-GR" sz="1400" b="0" i="1" smtClean="0">
                            <a:latin typeface="Cambria Math" panose="02040503050406030204" pitchFamily="18" charset="0"/>
                            <a:ea typeface="Cambria Math" panose="02040503050406030204" pitchFamily="18" charset="0"/>
                          </a:rPr>
                          <m:t>ω</m:t>
                        </m:r>
                      </m:e>
                      <m:sub>
                        <m:r>
                          <a:rPr lang="en-US" sz="1400" b="0" i="1" smtClean="0">
                            <a:latin typeface="Cambria Math" panose="02040503050406030204" pitchFamily="18" charset="0"/>
                            <a:ea typeface="Cambria Math" panose="02040503050406030204" pitchFamily="18" charset="0"/>
                          </a:rPr>
                          <m:t>𝑥</m:t>
                        </m:r>
                      </m:sub>
                    </m:sSub>
                    <m:r>
                      <a:rPr lang="en-US" sz="1400" b="0" i="0" smtClean="0">
                        <a:latin typeface="Cambria Math" panose="02040503050406030204" pitchFamily="18" charset="0"/>
                      </a:rPr>
                      <m:t>=</m:t>
                    </m:r>
                    <m:rad>
                      <m:radPr>
                        <m:degHide m:val="on"/>
                        <m:ctrlPr>
                          <a:rPr lang="en-US" sz="1400" i="1" smtClean="0">
                            <a:latin typeface="Cambria Math" panose="02040503050406030204" pitchFamily="18" charset="0"/>
                          </a:rPr>
                        </m:ctrlPr>
                      </m:radPr>
                      <m:deg/>
                      <m:e>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𝑔</m:t>
                            </m:r>
                          </m:num>
                          <m:den>
                            <m:r>
                              <a:rPr lang="en-US" sz="1400" b="0" i="1" smtClean="0">
                                <a:latin typeface="Cambria Math" panose="02040503050406030204" pitchFamily="18" charset="0"/>
                              </a:rPr>
                              <m:t>𝑙</m:t>
                            </m:r>
                          </m:den>
                        </m:f>
                      </m:e>
                    </m:rad>
                  </m:oMath>
                </a14:m>
                <a:r>
                  <a:rPr lang="en-US" sz="1400" dirty="0"/>
                  <a:t>, a momentum exchange occurs between the two degrees of freedom of the system. </a:t>
                </a:r>
              </a:p>
            </p:txBody>
          </p:sp>
        </mc:Choice>
        <mc:Fallback xmlns="">
          <p:sp>
            <p:nvSpPr>
              <p:cNvPr id="4" name="TextBox 3">
                <a:extLst>
                  <a:ext uri="{FF2B5EF4-FFF2-40B4-BE49-F238E27FC236}">
                    <a16:creationId xmlns:a16="http://schemas.microsoft.com/office/drawing/2014/main" id="{9DD2AE25-7F66-49F5-8982-8FC73C2DF8D1}"/>
                  </a:ext>
                </a:extLst>
              </p:cNvPr>
              <p:cNvSpPr txBox="1">
                <a:spLocks noRot="1" noChangeAspect="1" noMove="1" noResize="1" noEditPoints="1" noAdjustHandles="1" noChangeArrowheads="1" noChangeShapeType="1" noTextEdit="1"/>
              </p:cNvSpPr>
              <p:nvPr/>
            </p:nvSpPr>
            <p:spPr>
              <a:xfrm>
                <a:off x="142613" y="1772701"/>
                <a:ext cx="8760755" cy="1399999"/>
              </a:xfrm>
              <a:prstGeom prst="rect">
                <a:avLst/>
              </a:prstGeom>
              <a:blipFill>
                <a:blip r:embed="rId2"/>
                <a:stretch>
                  <a:fillRect l="-70" t="-873" r="-139" b="-393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362856-3AE8-4307-A738-2CFFB853F3E7}"/>
              </a:ext>
            </a:extLst>
          </p:cNvPr>
          <p:cNvSpPr txBox="1"/>
          <p:nvPr/>
        </p:nvSpPr>
        <p:spPr>
          <a:xfrm>
            <a:off x="142612" y="3575372"/>
            <a:ext cx="8760755" cy="13849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Specifically, if the mass properties of the system are interacting in this particular manner, the spring pendulum behaves in a unique way (a.k.a. out of control) that cannot be predicted by analyzing any single variable individually. This suggests that KDE and k-NN analyses performed on a Monte Carlo simulation data set will be capable of finding this solution.</a:t>
            </a:r>
          </a:p>
        </p:txBody>
      </p:sp>
    </p:spTree>
    <p:extLst>
      <p:ext uri="{BB962C8B-B14F-4D97-AF65-F5344CB8AC3E}">
        <p14:creationId xmlns:p14="http://schemas.microsoft.com/office/powerpoint/2010/main" val="216600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12</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#2: Spring pendulum</a:t>
            </a:r>
            <a:br>
              <a:rPr lang="en-US" sz="1800" dirty="0"/>
            </a:br>
            <a:r>
              <a:rPr lang="en-US" sz="1200" dirty="0"/>
              <a:t>(Don’t Panic Guide to the Project)</a:t>
            </a:r>
          </a:p>
        </p:txBody>
      </p:sp>
      <p:sp>
        <p:nvSpPr>
          <p:cNvPr id="18" name="TextBox 17">
            <a:extLst>
              <a:ext uri="{FF2B5EF4-FFF2-40B4-BE49-F238E27FC236}">
                <a16:creationId xmlns:a16="http://schemas.microsoft.com/office/drawing/2014/main" id="{F580B41C-ACEF-4544-A5AC-059334161C48}"/>
              </a:ext>
            </a:extLst>
          </p:cNvPr>
          <p:cNvSpPr txBox="1"/>
          <p:nvPr/>
        </p:nvSpPr>
        <p:spPr>
          <a:xfrm>
            <a:off x="352927" y="1464488"/>
            <a:ext cx="8333874" cy="5693866"/>
          </a:xfrm>
          <a:prstGeom prst="rect">
            <a:avLst/>
          </a:prstGeom>
          <a:noFill/>
        </p:spPr>
        <p:txBody>
          <a:bodyPr wrap="square" rtlCol="0">
            <a:spAutoFit/>
          </a:bodyPr>
          <a:lstStyle/>
          <a:p>
            <a:pPr marL="342900" indent="-342900" algn="just">
              <a:lnSpc>
                <a:spcPct val="150000"/>
              </a:lnSpc>
              <a:buFont typeface="+mj-lt"/>
              <a:buAutoNum type="arabicParenR"/>
            </a:pPr>
            <a:r>
              <a:rPr lang="en-US" sz="1400" dirty="0"/>
              <a:t>Solve (numerically!) the set of linearized equations.</a:t>
            </a:r>
          </a:p>
          <a:p>
            <a:pPr marL="342900" indent="-342900" algn="just">
              <a:lnSpc>
                <a:spcPct val="150000"/>
              </a:lnSpc>
              <a:buFont typeface="+mj-lt"/>
              <a:buAutoNum type="arabicParenR"/>
            </a:pPr>
            <a:r>
              <a:rPr lang="en-US" sz="1400" dirty="0"/>
              <a:t>Disperse parameters using normal distributions (to start with).</a:t>
            </a:r>
          </a:p>
          <a:p>
            <a:pPr marL="342900" indent="-342900" algn="just">
              <a:lnSpc>
                <a:spcPct val="150000"/>
              </a:lnSpc>
              <a:buFont typeface="+mj-lt"/>
              <a:buAutoNum type="arabicParenR"/>
            </a:pPr>
            <a:r>
              <a:rPr lang="en-US" sz="1400" dirty="0"/>
              <a:t>Run Monte Carlo simulations.</a:t>
            </a:r>
          </a:p>
          <a:p>
            <a:pPr marL="342900" indent="-342900" algn="just">
              <a:lnSpc>
                <a:spcPct val="150000"/>
              </a:lnSpc>
              <a:buFont typeface="+mj-lt"/>
              <a:buAutoNum type="arabicParenR"/>
            </a:pPr>
            <a:r>
              <a:rPr lang="en-US" sz="1400" dirty="0"/>
              <a:t>Define performance metrics.</a:t>
            </a:r>
          </a:p>
          <a:p>
            <a:pPr marL="342900" indent="-342900" algn="just">
              <a:lnSpc>
                <a:spcPct val="150000"/>
              </a:lnSpc>
              <a:buFont typeface="+mj-lt"/>
              <a:buAutoNum type="arabicParenR"/>
            </a:pPr>
            <a:r>
              <a:rPr lang="en-US" sz="1400" dirty="0"/>
              <a:t>Analyze influential variables (hint: KDE algorithm) and influential variable combinations (hint: k-NN algorithm), to determine how the mass and spring properties and initial conditions influence the solution on individual basis and in the higher-dimensional regions.</a:t>
            </a:r>
          </a:p>
          <a:p>
            <a:pPr marL="342900" indent="-342900" algn="just">
              <a:lnSpc>
                <a:spcPct val="150000"/>
              </a:lnSpc>
              <a:buFont typeface="+mj-lt"/>
              <a:buAutoNum type="arabicParenR"/>
            </a:pPr>
            <a:r>
              <a:rPr lang="en-US" sz="1400" dirty="0"/>
              <a:t>Visualize results and write-up results.</a:t>
            </a:r>
          </a:p>
          <a:p>
            <a:pPr marL="342900" indent="-342900" algn="just">
              <a:lnSpc>
                <a:spcPct val="150000"/>
              </a:lnSpc>
              <a:buFont typeface="+mj-lt"/>
              <a:buAutoNum type="arabicParenR"/>
            </a:pPr>
            <a:r>
              <a:rPr lang="en-US" sz="1400" dirty="0"/>
              <a:t>Try alone and then ask for help!</a:t>
            </a:r>
          </a:p>
          <a:p>
            <a:pPr algn="just"/>
            <a:endParaRPr lang="en-US" sz="1400" dirty="0"/>
          </a:p>
          <a:p>
            <a:pPr algn="just">
              <a:lnSpc>
                <a:spcPct val="150000"/>
              </a:lnSpc>
            </a:pPr>
            <a:r>
              <a:rPr lang="en-US" sz="1400" dirty="0"/>
              <a:t>Tools:</a:t>
            </a:r>
          </a:p>
          <a:p>
            <a:pPr marL="742950" lvl="1" indent="-285750" algn="just">
              <a:lnSpc>
                <a:spcPct val="150000"/>
              </a:lnSpc>
              <a:buFont typeface="Wingdings" panose="05000000000000000000" pitchFamily="2" charset="2"/>
              <a:buChar char="Ø"/>
            </a:pPr>
            <a:r>
              <a:rPr lang="en-US" sz="1400" dirty="0"/>
              <a:t>Python + </a:t>
            </a:r>
            <a:r>
              <a:rPr lang="en-US" sz="1400" dirty="0" err="1"/>
              <a:t>Numpy</a:t>
            </a:r>
            <a:r>
              <a:rPr lang="en-US" sz="1400" dirty="0"/>
              <a:t>, Pandas, and </a:t>
            </a:r>
            <a:r>
              <a:rPr lang="en-US" sz="1400" dirty="0" err="1"/>
              <a:t>Matplotlib</a:t>
            </a:r>
            <a:r>
              <a:rPr lang="en-US" sz="1400" dirty="0"/>
              <a:t> libraries</a:t>
            </a:r>
          </a:p>
          <a:p>
            <a:pPr marL="742950" lvl="1" indent="-285750" algn="just">
              <a:lnSpc>
                <a:spcPct val="150000"/>
              </a:lnSpc>
              <a:buFont typeface="Wingdings" panose="05000000000000000000" pitchFamily="2" charset="2"/>
              <a:buChar char="Ø"/>
            </a:pPr>
            <a:r>
              <a:rPr lang="en-US" sz="1400" dirty="0"/>
              <a:t>SciPy and </a:t>
            </a:r>
            <a:r>
              <a:rPr lang="en-US" sz="1400" dirty="0" err="1"/>
              <a:t>Scikit</a:t>
            </a:r>
            <a:r>
              <a:rPr lang="en-US" sz="1400" dirty="0"/>
              <a:t>-learn: for solving equations and algorithms</a:t>
            </a:r>
          </a:p>
          <a:p>
            <a:pPr marL="742950" lvl="1" indent="-285750" algn="just">
              <a:lnSpc>
                <a:spcPct val="150000"/>
              </a:lnSpc>
              <a:buFont typeface="Wingdings" panose="05000000000000000000" pitchFamily="2" charset="2"/>
              <a:buChar char="Ø"/>
            </a:pPr>
            <a:r>
              <a:rPr lang="en-US" sz="1400" dirty="0" err="1"/>
              <a:t>Jupyter</a:t>
            </a:r>
            <a:r>
              <a:rPr lang="en-US" sz="1400" dirty="0"/>
              <a:t> notebook</a:t>
            </a:r>
          </a:p>
          <a:p>
            <a:pPr marL="742950" lvl="1" indent="-285750" algn="just">
              <a:lnSpc>
                <a:spcPct val="150000"/>
              </a:lnSpc>
              <a:buFont typeface="Wingdings" panose="05000000000000000000" pitchFamily="2" charset="2"/>
              <a:buChar char="Ø"/>
            </a:pPr>
            <a:r>
              <a:rPr lang="en-US" sz="1400" dirty="0"/>
              <a:t>Git</a:t>
            </a:r>
          </a:p>
          <a:p>
            <a:pPr algn="just">
              <a:lnSpc>
                <a:spcPct val="150000"/>
              </a:lnSpc>
            </a:pPr>
            <a:endParaRPr lang="en-US" sz="1400" dirty="0"/>
          </a:p>
          <a:p>
            <a:pPr algn="just">
              <a:lnSpc>
                <a:spcPct val="150000"/>
              </a:lnSpc>
            </a:pPr>
            <a:endParaRPr lang="en-US" sz="1400" dirty="0"/>
          </a:p>
          <a:p>
            <a:pPr marL="285750" indent="-285750" algn="just">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48C5E4DC-C07A-4893-B675-2178E9DFAC1F}"/>
              </a:ext>
            </a:extLst>
          </p:cNvPr>
          <p:cNvPicPr>
            <a:picLocks noChangeAspect="1"/>
          </p:cNvPicPr>
          <p:nvPr/>
        </p:nvPicPr>
        <p:blipFill rotWithShape="1">
          <a:blip r:embed="rId2">
            <a:extLst>
              <a:ext uri="{28A0092B-C50C-407E-A947-70E740481C1C}">
                <a14:useLocalDpi xmlns:a14="http://schemas.microsoft.com/office/drawing/2010/main" val="0"/>
              </a:ext>
            </a:extLst>
          </a:blip>
          <a:srcRect l="9282" t="1584" r="15995" b="5231"/>
          <a:stretch/>
        </p:blipFill>
        <p:spPr>
          <a:xfrm>
            <a:off x="6093340" y="3789727"/>
            <a:ext cx="2697733" cy="2654969"/>
          </a:xfrm>
          <a:prstGeom prst="rect">
            <a:avLst/>
          </a:prstGeom>
        </p:spPr>
      </p:pic>
    </p:spTree>
    <p:extLst>
      <p:ext uri="{BB962C8B-B14F-4D97-AF65-F5344CB8AC3E}">
        <p14:creationId xmlns:p14="http://schemas.microsoft.com/office/powerpoint/2010/main" val="186812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13</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553998"/>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dirty="0"/>
          </a:p>
        </p:txBody>
      </p:sp>
      <p:sp>
        <p:nvSpPr>
          <p:cNvPr id="12" name="Title 11">
            <a:extLst>
              <a:ext uri="{FF2B5EF4-FFF2-40B4-BE49-F238E27FC236}">
                <a16:creationId xmlns:a16="http://schemas.microsoft.com/office/drawing/2014/main" id="{F3A026E3-4B91-48D5-B0EC-6AA346C318D5}"/>
              </a:ext>
            </a:extLst>
          </p:cNvPr>
          <p:cNvSpPr>
            <a:spLocks noGrp="1"/>
          </p:cNvSpPr>
          <p:nvPr>
            <p:ph type="title"/>
          </p:nvPr>
        </p:nvSpPr>
        <p:spPr>
          <a:xfrm>
            <a:off x="2175669" y="2959763"/>
            <a:ext cx="4792662" cy="1143000"/>
          </a:xfrm>
        </p:spPr>
        <p:txBody>
          <a:bodyPr/>
          <a:lstStyle/>
          <a:p>
            <a:r>
              <a:rPr lang="en-US" dirty="0">
                <a:latin typeface="Arial" panose="020B0604020202020204" pitchFamily="34" charset="0"/>
                <a:cs typeface="Arial" panose="020B0604020202020204" pitchFamily="34" charset="0"/>
              </a:rPr>
              <a:t>Let’s get to work!</a:t>
            </a:r>
            <a:br>
              <a:rPr lang="en-US" u="sng"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10757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Welcome to Phase II</a:t>
            </a:r>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2</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495700" y="1722436"/>
            <a:ext cx="8511941" cy="38164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400" dirty="0"/>
              <a:t>Congratulations on successfully finishing your class and for reaching this point.</a:t>
            </a:r>
          </a:p>
          <a:p>
            <a:pPr marL="285750" indent="-285750" algn="just">
              <a:lnSpc>
                <a:spcPct val="150000"/>
              </a:lnSpc>
              <a:buFont typeface="Wingdings" panose="05000000000000000000" pitchFamily="2" charset="2"/>
              <a:buChar char="ü"/>
            </a:pPr>
            <a:r>
              <a:rPr lang="en-US" sz="1400" dirty="0"/>
              <a:t>Next step: let’s get our hands dirty coding!</a:t>
            </a:r>
          </a:p>
          <a:p>
            <a:pPr algn="just"/>
            <a:endParaRPr lang="en-US" sz="1400" dirty="0"/>
          </a:p>
          <a:p>
            <a:pPr algn="just"/>
            <a:endParaRPr lang="en-US" sz="1600" dirty="0"/>
          </a:p>
          <a:p>
            <a:pPr algn="just"/>
            <a:r>
              <a:rPr lang="en-US" sz="1600" dirty="0"/>
              <a:t>The Plan:</a:t>
            </a:r>
          </a:p>
          <a:p>
            <a:pPr marL="342900" indent="-342900" algn="just">
              <a:lnSpc>
                <a:spcPct val="150000"/>
              </a:lnSpc>
              <a:buFont typeface="+mj-lt"/>
              <a:buAutoNum type="arabicParenR"/>
            </a:pPr>
            <a:r>
              <a:rPr lang="en-US" sz="1400" dirty="0"/>
              <a:t>2 software projects and 2 groups.</a:t>
            </a:r>
          </a:p>
          <a:p>
            <a:pPr marL="342900" indent="-342900" algn="just">
              <a:lnSpc>
                <a:spcPct val="150000"/>
              </a:lnSpc>
              <a:buFont typeface="+mj-lt"/>
              <a:buAutoNum type="arabicParenR"/>
            </a:pPr>
            <a:r>
              <a:rPr lang="en-US" sz="1400" dirty="0"/>
              <a:t>Work at least 4 hours per week.</a:t>
            </a:r>
          </a:p>
          <a:p>
            <a:pPr marL="342900" indent="-342900" algn="just">
              <a:lnSpc>
                <a:spcPct val="150000"/>
              </a:lnSpc>
              <a:buFont typeface="+mj-lt"/>
              <a:buAutoNum type="arabicParenR"/>
            </a:pPr>
            <a:r>
              <a:rPr lang="en-US" sz="1400" dirty="0"/>
              <a:t>Meet at NASA IV&amp;V every other Thursday from 9am to 10am – starting from January 25</a:t>
            </a:r>
            <a:r>
              <a:rPr lang="en-US" sz="1400" baseline="30000" dirty="0"/>
              <a:t>th</a:t>
            </a:r>
            <a:r>
              <a:rPr lang="en-US" sz="1400" dirty="0"/>
              <a:t>.</a:t>
            </a:r>
          </a:p>
          <a:p>
            <a:pPr marL="342900" indent="-342900" algn="just">
              <a:lnSpc>
                <a:spcPct val="150000"/>
              </a:lnSpc>
              <a:buFont typeface="+mj-lt"/>
              <a:buAutoNum type="arabicParenR"/>
            </a:pPr>
            <a:r>
              <a:rPr lang="en-US" sz="1400" dirty="0"/>
              <a:t>Meet/ work with your professors.</a:t>
            </a:r>
          </a:p>
          <a:p>
            <a:pPr marL="342900" indent="-342900" algn="just">
              <a:lnSpc>
                <a:spcPct val="150000"/>
              </a:lnSpc>
              <a:buFont typeface="+mj-lt"/>
              <a:buAutoNum type="arabicParenR"/>
            </a:pPr>
            <a:r>
              <a:rPr lang="en-US" sz="1400" dirty="0"/>
              <a:t>Upload your projects to git accounts. Inclusive of comments, readme files, etc.</a:t>
            </a:r>
          </a:p>
          <a:p>
            <a:pPr marL="342900" indent="-342900" algn="just">
              <a:lnSpc>
                <a:spcPct val="150000"/>
              </a:lnSpc>
              <a:buFont typeface="+mj-lt"/>
              <a:buAutoNum type="arabicParenR"/>
            </a:pPr>
            <a:r>
              <a:rPr lang="en-US" sz="1400" b="1" i="1" dirty="0"/>
              <a:t>Final project presentations at FSU and NASA in May 2018. We will set specific dates today.</a:t>
            </a:r>
            <a:endParaRPr lang="en-US" sz="1400" dirty="0"/>
          </a:p>
          <a:p>
            <a:pPr algn="ctr"/>
            <a:endParaRPr lang="en-US" sz="1400" dirty="0"/>
          </a:p>
          <a:p>
            <a:pPr algn="ctr"/>
            <a:endParaRPr lang="en-US" sz="1400" dirty="0"/>
          </a:p>
        </p:txBody>
      </p:sp>
    </p:spTree>
    <p:extLst>
      <p:ext uri="{BB962C8B-B14F-4D97-AF65-F5344CB8AC3E}">
        <p14:creationId xmlns:p14="http://schemas.microsoft.com/office/powerpoint/2010/main" val="103900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Project #1: Satellite Directional Stability</a:t>
            </a:r>
            <a:br>
              <a:rPr lang="en-US" sz="1800" dirty="0"/>
            </a:br>
            <a:r>
              <a:rPr lang="en-US" sz="1200" dirty="0"/>
              <a:t>(Introduction to the problem)</a:t>
            </a:r>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3</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31393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Satellite, once placed in its orbit, experiences various perturbing torques (e.g. push and pull): gravitational forces from sun, moon, magnetic field interaction, solar radiation pressure, etc.</a:t>
            </a:r>
          </a:p>
          <a:p>
            <a:pPr marL="285750" indent="-285750" algn="just">
              <a:lnSpc>
                <a:spcPct val="150000"/>
              </a:lnSpc>
              <a:buFont typeface="Arial" panose="020B0604020202020204" pitchFamily="34" charset="0"/>
              <a:buChar char="•"/>
            </a:pPr>
            <a:r>
              <a:rPr lang="en-US" sz="1400" dirty="0"/>
              <a:t>Thus satellite orbit tends to drift and its orientation also changes.</a:t>
            </a:r>
          </a:p>
          <a:p>
            <a:pPr marL="285750" indent="-285750" algn="just">
              <a:lnSpc>
                <a:spcPct val="150000"/>
              </a:lnSpc>
              <a:buFont typeface="Arial" panose="020B0604020202020204" pitchFamily="34" charset="0"/>
              <a:buChar char="•"/>
            </a:pPr>
            <a:r>
              <a:rPr lang="en-US" sz="1400" dirty="0"/>
              <a:t>The attitude and orbit control system maintains the satellite position and its orientation and keeps the antenna correctly pointed in the desired direction. Orbit control is performed by firing thrusters. Commonly employed techniques for satellite attitude control include:</a:t>
            </a:r>
          </a:p>
          <a:p>
            <a:pPr marL="1200150" lvl="2" indent="-285750" algn="just">
              <a:lnSpc>
                <a:spcPct val="150000"/>
              </a:lnSpc>
              <a:buFont typeface="Arial" panose="020B0604020202020204" pitchFamily="34" charset="0"/>
              <a:buChar char="•"/>
            </a:pPr>
            <a:r>
              <a:rPr lang="en-US" sz="1400" dirty="0"/>
              <a:t>Spin stabilization</a:t>
            </a:r>
          </a:p>
          <a:p>
            <a:pPr marL="1200150" lvl="2" indent="-285750" algn="just">
              <a:lnSpc>
                <a:spcPct val="150000"/>
              </a:lnSpc>
              <a:buFont typeface="Arial" panose="020B0604020202020204" pitchFamily="34" charset="0"/>
              <a:buChar char="•"/>
            </a:pPr>
            <a:r>
              <a:rPr lang="en-US" sz="1400" i="1" dirty="0"/>
              <a:t>Three-axis or body stabilization</a:t>
            </a:r>
          </a:p>
          <a:p>
            <a:pPr marL="285750" indent="-285750">
              <a:buFont typeface="Arial" panose="020B0604020202020204" pitchFamily="34" charset="0"/>
              <a:buChar char="•"/>
            </a:pPr>
            <a:endParaRPr lang="en-US" sz="1200" dirty="0"/>
          </a:p>
          <a:p>
            <a:endParaRPr lang="en-US" dirty="0"/>
          </a:p>
        </p:txBody>
      </p:sp>
      <p:pic>
        <p:nvPicPr>
          <p:cNvPr id="4" name="Picture 3">
            <a:extLst>
              <a:ext uri="{FF2B5EF4-FFF2-40B4-BE49-F238E27FC236}">
                <a16:creationId xmlns:a16="http://schemas.microsoft.com/office/drawing/2014/main" id="{DB7D54ED-4342-4270-8DFD-8936E7FE9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61" y="4154904"/>
            <a:ext cx="3395271" cy="2201450"/>
          </a:xfrm>
          <a:prstGeom prst="rect">
            <a:avLst/>
          </a:prstGeom>
        </p:spPr>
      </p:pic>
      <p:pic>
        <p:nvPicPr>
          <p:cNvPr id="10" name="Picture 9">
            <a:extLst>
              <a:ext uri="{FF2B5EF4-FFF2-40B4-BE49-F238E27FC236}">
                <a16:creationId xmlns:a16="http://schemas.microsoft.com/office/drawing/2014/main" id="{8FB96172-7AC9-4C66-9B4E-781DB1F22E0E}"/>
              </a:ext>
            </a:extLst>
          </p:cNvPr>
          <p:cNvPicPr>
            <a:picLocks noChangeAspect="1"/>
          </p:cNvPicPr>
          <p:nvPr/>
        </p:nvPicPr>
        <p:blipFill rotWithShape="1">
          <a:blip r:embed="rId3">
            <a:extLst>
              <a:ext uri="{28A0092B-C50C-407E-A947-70E740481C1C}">
                <a14:useLocalDpi xmlns:a14="http://schemas.microsoft.com/office/drawing/2010/main" val="0"/>
              </a:ext>
            </a:extLst>
          </a:blip>
          <a:srcRect l="1" t="12680" r="230"/>
          <a:stretch/>
        </p:blipFill>
        <p:spPr>
          <a:xfrm>
            <a:off x="4906169" y="3429000"/>
            <a:ext cx="3609471" cy="2495662"/>
          </a:xfrm>
          <a:prstGeom prst="rect">
            <a:avLst/>
          </a:prstGeom>
        </p:spPr>
      </p:pic>
    </p:spTree>
    <p:extLst>
      <p:ext uri="{BB962C8B-B14F-4D97-AF65-F5344CB8AC3E}">
        <p14:creationId xmlns:p14="http://schemas.microsoft.com/office/powerpoint/2010/main" val="386504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4</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04933" y="1305341"/>
            <a:ext cx="8636935" cy="39241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Stabilization is achieved by controlling the movement of the satellite along the three axes, i.e. yaw, pitch, and roll (</a:t>
            </a:r>
            <a:r>
              <a:rPr lang="en-US" sz="1400" dirty="0" err="1"/>
              <a:t>x,y,z</a:t>
            </a:r>
            <a:r>
              <a:rPr lang="en-US" sz="1400" dirty="0"/>
              <a:t>), with respect to a reference. Stability of the three-axis system is provided by the active control system, which applies small corrective forces on the wheels to correct the undesirable changes in the satellite orbit. Basically, speeding up or slowing down the reaction wheel depending upon the direction in which the satellite is perturbed. For example, an increase in speed of the wheel in the clockwise direction will make the satellite rotate in a counterclockwise direction. To maintain stability, the moment of inertia about the desired spin axis should </a:t>
            </a:r>
            <a:r>
              <a:rPr lang="en-US" sz="1400" i="1" dirty="0"/>
              <a:t>at least be 10% greater</a:t>
            </a:r>
            <a:r>
              <a:rPr lang="en-US" sz="1400" dirty="0"/>
              <a:t> than the moment of inertia about the traverse axis.</a:t>
            </a:r>
          </a:p>
          <a:p>
            <a:pPr marL="171450" indent="-171450" algn="just">
              <a:lnSpc>
                <a:spcPct val="150000"/>
              </a:lnSpc>
              <a:buFont typeface="Arial" panose="020B0604020202020204" pitchFamily="34" charset="0"/>
              <a:buChar char="•"/>
            </a:pPr>
            <a:r>
              <a:rPr lang="en-US" sz="1400" dirty="0"/>
              <a:t>In summary: A reaction wheel is spun up or down to create a torque thus changing its momentum thus forcing the vehicle to rotate.</a:t>
            </a:r>
          </a:p>
          <a:p>
            <a:pPr>
              <a:lnSpc>
                <a:spcPct val="150000"/>
              </a:lnSpc>
            </a:pPr>
            <a:endParaRPr lang="en-US" sz="1400" dirty="0"/>
          </a:p>
          <a:p>
            <a:endParaRPr lang="en-US" dirty="0"/>
          </a:p>
        </p:txBody>
      </p:sp>
      <p:pic>
        <p:nvPicPr>
          <p:cNvPr id="6" name="Picture 5">
            <a:extLst>
              <a:ext uri="{FF2B5EF4-FFF2-40B4-BE49-F238E27FC236}">
                <a16:creationId xmlns:a16="http://schemas.microsoft.com/office/drawing/2014/main" id="{759289C4-9ECE-4296-B811-49208F935113}"/>
              </a:ext>
            </a:extLst>
          </p:cNvPr>
          <p:cNvPicPr>
            <a:picLocks noChangeAspect="1"/>
          </p:cNvPicPr>
          <p:nvPr/>
        </p:nvPicPr>
        <p:blipFill rotWithShape="1">
          <a:blip r:embed="rId2">
            <a:extLst>
              <a:ext uri="{28A0092B-C50C-407E-A947-70E740481C1C}">
                <a14:useLocalDpi xmlns:a14="http://schemas.microsoft.com/office/drawing/2010/main" val="0"/>
              </a:ext>
            </a:extLst>
          </a:blip>
          <a:srcRect l="1476" t="2315" r="1876" b="2922"/>
          <a:stretch/>
        </p:blipFill>
        <p:spPr>
          <a:xfrm>
            <a:off x="1080127" y="4635866"/>
            <a:ext cx="3826042" cy="1698749"/>
          </a:xfrm>
          <a:prstGeom prst="rect">
            <a:avLst/>
          </a:prstGeom>
        </p:spPr>
      </p:pic>
      <p:pic>
        <p:nvPicPr>
          <p:cNvPr id="11" name="Picture 10">
            <a:extLst>
              <a:ext uri="{FF2B5EF4-FFF2-40B4-BE49-F238E27FC236}">
                <a16:creationId xmlns:a16="http://schemas.microsoft.com/office/drawing/2014/main" id="{1CEC89CF-8C99-4737-8A12-7EE516E37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317" y="4232704"/>
            <a:ext cx="3333750" cy="2505075"/>
          </a:xfrm>
          <a:prstGeom prst="rect">
            <a:avLst/>
          </a:prstGeom>
        </p:spPr>
      </p:pic>
      <p:sp>
        <p:nvSpPr>
          <p:cNvPr id="15" name="Title 1">
            <a:extLst>
              <a:ext uri="{FF2B5EF4-FFF2-40B4-BE49-F238E27FC236}">
                <a16:creationId xmlns:a16="http://schemas.microsoft.com/office/drawing/2014/main" id="{9AFDC727-E472-43B6-8DD3-AE6AA76CC3B9}"/>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(Introduction to the problem)</a:t>
            </a:r>
          </a:p>
        </p:txBody>
      </p:sp>
    </p:spTree>
    <p:extLst>
      <p:ext uri="{BB962C8B-B14F-4D97-AF65-F5344CB8AC3E}">
        <p14:creationId xmlns:p14="http://schemas.microsoft.com/office/powerpoint/2010/main" val="310393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2E2C0CB-F06A-4D83-9DE1-2CB69CBE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287" y="2071116"/>
            <a:ext cx="3328416" cy="2715768"/>
          </a:xfrm>
          <a:prstGeom prst="rect">
            <a:avLst/>
          </a:prstGeom>
        </p:spPr>
      </p:pic>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5</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(The problem)</a:t>
            </a:r>
          </a:p>
        </p:txBody>
      </p:sp>
      <p:pic>
        <p:nvPicPr>
          <p:cNvPr id="11" name="Picture 10">
            <a:extLst>
              <a:ext uri="{FF2B5EF4-FFF2-40B4-BE49-F238E27FC236}">
                <a16:creationId xmlns:a16="http://schemas.microsoft.com/office/drawing/2014/main" id="{A2740857-DBE8-4FFD-AB47-A7BA63C9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969" y="2445993"/>
            <a:ext cx="2835473" cy="1612741"/>
          </a:xfrm>
          <a:prstGeom prst="rect">
            <a:avLst/>
          </a:prstGeom>
        </p:spPr>
      </p:pic>
      <p:sp>
        <p:nvSpPr>
          <p:cNvPr id="18" name="TextBox 17">
            <a:extLst>
              <a:ext uri="{FF2B5EF4-FFF2-40B4-BE49-F238E27FC236}">
                <a16:creationId xmlns:a16="http://schemas.microsoft.com/office/drawing/2014/main" id="{F580B41C-ACEF-4544-A5AC-059334161C48}"/>
              </a:ext>
            </a:extLst>
          </p:cNvPr>
          <p:cNvSpPr txBox="1"/>
          <p:nvPr/>
        </p:nvSpPr>
        <p:spPr>
          <a:xfrm>
            <a:off x="184484" y="1392299"/>
            <a:ext cx="8807115" cy="738664"/>
          </a:xfrm>
          <a:prstGeom prst="rect">
            <a:avLst/>
          </a:prstGeom>
          <a:noFill/>
        </p:spPr>
        <p:txBody>
          <a:bodyPr wrap="square" rtlCol="0">
            <a:spAutoFit/>
          </a:bodyPr>
          <a:lstStyle/>
          <a:p>
            <a:pPr algn="just"/>
            <a:r>
              <a:rPr lang="en-US" sz="1400" dirty="0"/>
              <a:t>We will re-create the results for the directional stability analysis of a satellite in reference. The satellite is modeled as a cube with a reaction wheel that spins about one of its axis. We assume b</a:t>
            </a:r>
            <a:r>
              <a:rPr lang="en-US" sz="1400" baseline="-25000" dirty="0"/>
              <a:t>2</a:t>
            </a:r>
            <a:r>
              <a:rPr lang="en-US" sz="1400" dirty="0"/>
              <a:t> to be the axis of pure-spin. We perform the analysis with a set of linearized equations:</a:t>
            </a:r>
          </a:p>
        </p:txBody>
      </p:sp>
      <p:sp>
        <p:nvSpPr>
          <p:cNvPr id="19" name="TextBox 18">
            <a:extLst>
              <a:ext uri="{FF2B5EF4-FFF2-40B4-BE49-F238E27FC236}">
                <a16:creationId xmlns:a16="http://schemas.microsoft.com/office/drawing/2014/main" id="{57BC47D8-ECEF-41EE-B77F-F2C627F4F23D}"/>
              </a:ext>
            </a:extLst>
          </p:cNvPr>
          <p:cNvSpPr txBox="1"/>
          <p:nvPr/>
        </p:nvSpPr>
        <p:spPr>
          <a:xfrm>
            <a:off x="240633" y="3940800"/>
            <a:ext cx="8309810" cy="2923877"/>
          </a:xfrm>
          <a:prstGeom prst="rect">
            <a:avLst/>
          </a:prstGeom>
          <a:noFill/>
        </p:spPr>
        <p:txBody>
          <a:bodyPr wrap="square" rtlCol="0">
            <a:spAutoFit/>
          </a:bodyPr>
          <a:lstStyle/>
          <a:p>
            <a:r>
              <a:rPr lang="en-US" sz="1400" dirty="0"/>
              <a:t>where:</a:t>
            </a:r>
          </a:p>
          <a:p>
            <a:endParaRPr lang="en-US" sz="1400" dirty="0"/>
          </a:p>
          <a:p>
            <a:r>
              <a:rPr lang="el-GR" sz="1400" dirty="0"/>
              <a:t>ω</a:t>
            </a:r>
            <a:r>
              <a:rPr lang="en-US" sz="1400" baseline="-25000" dirty="0" err="1"/>
              <a:t>i</a:t>
            </a:r>
            <a:r>
              <a:rPr lang="en-US" sz="1400" baseline="-25000" dirty="0"/>
              <a:t> </a:t>
            </a:r>
            <a:r>
              <a:rPr lang="en-US" sz="1400" dirty="0"/>
              <a:t>= angular velocities			    </a:t>
            </a:r>
            <a:r>
              <a:rPr lang="en-US" sz="1400" i="1" dirty="0"/>
              <a:t>u</a:t>
            </a:r>
            <a:r>
              <a:rPr lang="en-US" sz="1400" dirty="0"/>
              <a:t> = wheel torque</a:t>
            </a:r>
          </a:p>
          <a:p>
            <a:r>
              <a:rPr lang="en-US" sz="1400" i="1" dirty="0"/>
              <a:t>I</a:t>
            </a:r>
            <a:r>
              <a:rPr lang="en-US" sz="1400" baseline="-25000" dirty="0"/>
              <a:t>i </a:t>
            </a:r>
            <a:r>
              <a:rPr lang="en-US" sz="1400" dirty="0"/>
              <a:t>= inertias of the satellite		    </a:t>
            </a:r>
            <a:r>
              <a:rPr lang="en-US" sz="1400" i="1" dirty="0"/>
              <a:t>K</a:t>
            </a:r>
            <a:r>
              <a:rPr lang="en-US" sz="1400" i="1" baseline="-25000" dirty="0"/>
              <a:t>1</a:t>
            </a:r>
            <a:r>
              <a:rPr lang="en-US" sz="1400" baseline="-25000" dirty="0"/>
              <a:t> </a:t>
            </a:r>
            <a:r>
              <a:rPr lang="en-US" sz="1400" dirty="0"/>
              <a:t>= </a:t>
            </a:r>
            <a:r>
              <a:rPr lang="en-US" sz="1400" i="1" dirty="0"/>
              <a:t>I</a:t>
            </a:r>
            <a:r>
              <a:rPr lang="en-US" sz="1400" i="1" baseline="-25000" dirty="0"/>
              <a:t>1</a:t>
            </a:r>
            <a:r>
              <a:rPr lang="en-US" sz="1400" i="1" dirty="0"/>
              <a:t> + </a:t>
            </a:r>
            <a:r>
              <a:rPr lang="en-US" sz="1400" i="1" dirty="0" err="1"/>
              <a:t>J</a:t>
            </a:r>
            <a:r>
              <a:rPr lang="en-US" sz="1400" i="1" baseline="-25000" dirty="0" err="1"/>
              <a:t>t</a:t>
            </a:r>
            <a:r>
              <a:rPr lang="en-US" sz="1400" baseline="-25000" dirty="0"/>
              <a:t> </a:t>
            </a:r>
            <a:endParaRPr lang="en-US" sz="1400" dirty="0"/>
          </a:p>
          <a:p>
            <a:r>
              <a:rPr lang="en-US" sz="1400" i="1" dirty="0" err="1"/>
              <a:t>J</a:t>
            </a:r>
            <a:r>
              <a:rPr lang="en-US" sz="1400" i="1" baseline="-25000" dirty="0" err="1"/>
              <a:t>t</a:t>
            </a:r>
            <a:r>
              <a:rPr lang="en-US" sz="1400" baseline="-25000" dirty="0"/>
              <a:t> </a:t>
            </a:r>
            <a:r>
              <a:rPr lang="en-US" sz="1400" dirty="0"/>
              <a:t>= tangential inertia of the wheel torque	    </a:t>
            </a:r>
            <a:r>
              <a:rPr lang="en-US" sz="1400" i="1" dirty="0"/>
              <a:t>K</a:t>
            </a:r>
            <a:r>
              <a:rPr lang="en-US" sz="1400" i="1" baseline="-25000" dirty="0"/>
              <a:t>3</a:t>
            </a:r>
            <a:r>
              <a:rPr lang="en-US" sz="1400" baseline="-25000" dirty="0"/>
              <a:t> </a:t>
            </a:r>
            <a:r>
              <a:rPr lang="en-US" sz="1400" dirty="0"/>
              <a:t>= </a:t>
            </a:r>
            <a:r>
              <a:rPr lang="en-US" sz="1400" i="1" dirty="0"/>
              <a:t>I</a:t>
            </a:r>
            <a:r>
              <a:rPr lang="en-US" sz="1400" i="1" baseline="-25000" dirty="0"/>
              <a:t>3</a:t>
            </a:r>
            <a:r>
              <a:rPr lang="en-US" sz="1400" i="1" dirty="0"/>
              <a:t> + </a:t>
            </a:r>
            <a:r>
              <a:rPr lang="en-US" sz="1400" i="1" dirty="0" err="1"/>
              <a:t>J</a:t>
            </a:r>
            <a:r>
              <a:rPr lang="en-US" sz="1400" i="1" baseline="-25000" dirty="0" err="1"/>
              <a:t>t</a:t>
            </a:r>
            <a:r>
              <a:rPr lang="en-US" sz="1400" baseline="-25000" dirty="0"/>
              <a:t> </a:t>
            </a:r>
            <a:endParaRPr lang="en-US" sz="1400" dirty="0"/>
          </a:p>
          <a:p>
            <a:r>
              <a:rPr lang="en-US" sz="1400" i="1" dirty="0"/>
              <a:t>h</a:t>
            </a:r>
            <a:r>
              <a:rPr lang="en-US" sz="1400" dirty="0"/>
              <a:t> = constant angular momentum of the wheel</a:t>
            </a:r>
          </a:p>
          <a:p>
            <a:endParaRPr lang="en-US" sz="1400" baseline="-25000" dirty="0"/>
          </a:p>
          <a:p>
            <a:endParaRPr lang="en-US" sz="1400" baseline="-25000" dirty="0"/>
          </a:p>
          <a:p>
            <a:pPr algn="just"/>
            <a:r>
              <a:rPr lang="en-US" sz="900" b="1" dirty="0"/>
              <a:t>Angular velocity:</a:t>
            </a:r>
            <a:r>
              <a:rPr lang="en-US" sz="900" dirty="0"/>
              <a:t>  amount of rotation that a spinning object undergoes in a unit of time. It measures how fast the object rotates.</a:t>
            </a:r>
          </a:p>
          <a:p>
            <a:pPr algn="just"/>
            <a:r>
              <a:rPr lang="en-US" sz="900" b="1" dirty="0"/>
              <a:t>Inertia:</a:t>
            </a:r>
            <a:r>
              <a:rPr lang="en-US" sz="900" dirty="0"/>
              <a:t> it is the resistance of any physical object to any change in its state of motion. This includes changes to the object’s speed, direction, or state of rest.</a:t>
            </a:r>
          </a:p>
          <a:p>
            <a:pPr algn="just"/>
            <a:r>
              <a:rPr lang="en-US" sz="900" b="1" dirty="0"/>
              <a:t>Angular momentum:</a:t>
            </a:r>
            <a:r>
              <a:rPr lang="en-US" sz="900" dirty="0"/>
              <a:t> the product of the moment of inertia of a body about an axis and its angular velocity with respect to the same axis.</a:t>
            </a:r>
          </a:p>
          <a:p>
            <a:pPr algn="just"/>
            <a:r>
              <a:rPr lang="en-US" sz="900" b="1" dirty="0"/>
              <a:t>Moment of inertia:</a:t>
            </a:r>
            <a:r>
              <a:rPr lang="en-US" sz="900" dirty="0"/>
              <a:t> a measure of the resistance of a body to angular acceleration about a given axis.</a:t>
            </a:r>
          </a:p>
          <a:p>
            <a:pPr algn="just"/>
            <a:r>
              <a:rPr lang="en-US" sz="900" b="1" dirty="0"/>
              <a:t>Torque: </a:t>
            </a:r>
            <a:r>
              <a:rPr lang="en-US" sz="900" dirty="0"/>
              <a:t>In rotational motion, torque is required to produce an angular acceleration of an object. The amount of torque required to produce an angular acceleration depends on the distribution of the mass of the object. </a:t>
            </a:r>
          </a:p>
          <a:p>
            <a:endParaRPr lang="en-US" sz="900" dirty="0"/>
          </a:p>
          <a:p>
            <a:endParaRPr lang="en-US" sz="900" dirty="0"/>
          </a:p>
          <a:p>
            <a:endParaRPr lang="en-US" sz="1400" baseline="-25000" dirty="0"/>
          </a:p>
        </p:txBody>
      </p:sp>
    </p:spTree>
    <p:extLst>
      <p:ext uri="{BB962C8B-B14F-4D97-AF65-F5344CB8AC3E}">
        <p14:creationId xmlns:p14="http://schemas.microsoft.com/office/powerpoint/2010/main" val="252964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036888" y="6356354"/>
            <a:ext cx="3079750" cy="365125"/>
          </a:xfrm>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6</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(The problem)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80B41C-ACEF-4544-A5AC-059334161C48}"/>
                  </a:ext>
                </a:extLst>
              </p:cNvPr>
              <p:cNvSpPr txBox="1"/>
              <p:nvPr/>
            </p:nvSpPr>
            <p:spPr>
              <a:xfrm>
                <a:off x="352926" y="1312089"/>
                <a:ext cx="8574505" cy="1843197"/>
              </a:xfrm>
              <a:prstGeom prst="rect">
                <a:avLst/>
              </a:prstGeom>
              <a:noFill/>
            </p:spPr>
            <p:txBody>
              <a:bodyPr wrap="square" rtlCol="0">
                <a:spAutoFit/>
              </a:bodyPr>
              <a:lstStyle/>
              <a:p>
                <a:pPr algn="just">
                  <a:lnSpc>
                    <a:spcPct val="150000"/>
                  </a:lnSpc>
                </a:pPr>
                <a:r>
                  <a:rPr lang="en-US" sz="1400" dirty="0"/>
                  <a:t>The results show that to achieve directional stability, the inertia corresponding to the axis of pure spin, must not be the intermediate inertia. For our project, pure-spin is defined as a motion in which </a:t>
                </a:r>
                <a:r>
                  <a:rPr lang="el-GR" sz="1400" dirty="0"/>
                  <a:t>ω</a:t>
                </a:r>
                <a:r>
                  <a:rPr lang="en-US" sz="1400" baseline="-25000" dirty="0"/>
                  <a:t>2 </a:t>
                </a:r>
                <a:r>
                  <a:rPr lang="en-US" sz="1400" dirty="0"/>
                  <a:t>is dominant, and </a:t>
                </a:r>
                <a:r>
                  <a:rPr lang="el-GR" sz="1400" dirty="0"/>
                  <a:t>ω</a:t>
                </a:r>
                <a:r>
                  <a:rPr lang="en-US" sz="1400" baseline="-25000" dirty="0"/>
                  <a:t>1 </a:t>
                </a:r>
                <a:r>
                  <a:rPr lang="en-US" sz="1400" dirty="0"/>
                  <a:t>and </a:t>
                </a:r>
                <a:r>
                  <a:rPr lang="el-GR" sz="1400" dirty="0"/>
                  <a:t>ω</a:t>
                </a:r>
                <a:r>
                  <a:rPr lang="en-US" sz="1400" baseline="-25000" dirty="0"/>
                  <a:t>3  </a:t>
                </a:r>
                <a:r>
                  <a:rPr lang="en-US" sz="1400" dirty="0"/>
                  <a:t>are relatively small. Specifically, when we plot the inertia ratios </a:t>
                </a:r>
                <a14:m>
                  <m:oMath xmlns:m="http://schemas.openxmlformats.org/officeDocument/2006/math">
                    <m:r>
                      <a:rPr lang="en-US" sz="1400" b="0" i="1" smtClean="0">
                        <a:latin typeface="Cambria Math" panose="02040503050406030204" pitchFamily="18" charset="0"/>
                      </a:rPr>
                      <m:t>𝑘</m:t>
                    </m:r>
                    <m:r>
                      <a:rPr lang="en-US" sz="1400" b="0" i="1" baseline="-25000" smtClean="0">
                        <a:latin typeface="Cambria Math" panose="02040503050406030204" pitchFamily="18" charset="0"/>
                      </a:rPr>
                      <m:t>1</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𝐼</m:t>
                        </m:r>
                        <m:r>
                          <a:rPr lang="en-US" sz="1400" b="0" i="1" baseline="-25000" smtClean="0">
                            <a:latin typeface="Cambria Math" panose="02040503050406030204" pitchFamily="18" charset="0"/>
                          </a:rPr>
                          <m:t>2</m:t>
                        </m:r>
                        <m:r>
                          <a:rPr lang="en-US" sz="1400" b="0" i="1" smtClean="0">
                            <a:latin typeface="Cambria Math" panose="02040503050406030204" pitchFamily="18" charset="0"/>
                          </a:rPr>
                          <m:t> −</m:t>
                        </m:r>
                        <m:r>
                          <a:rPr lang="en-US" sz="1400" b="0" i="1" smtClean="0">
                            <a:latin typeface="Cambria Math" panose="02040503050406030204" pitchFamily="18" charset="0"/>
                          </a:rPr>
                          <m:t>𝐼</m:t>
                        </m:r>
                        <m:r>
                          <a:rPr lang="en-US" sz="1400" b="0" i="1" baseline="-25000" smtClean="0">
                            <a:latin typeface="Cambria Math" panose="02040503050406030204" pitchFamily="18" charset="0"/>
                          </a:rPr>
                          <m:t>3</m:t>
                        </m:r>
                      </m:num>
                      <m:den>
                        <m:r>
                          <a:rPr lang="en-US" sz="1400" b="0" i="1" smtClean="0">
                            <a:latin typeface="Cambria Math" panose="02040503050406030204" pitchFamily="18" charset="0"/>
                          </a:rPr>
                          <m:t>𝐼</m:t>
                        </m:r>
                        <m:r>
                          <a:rPr lang="en-US" sz="1400" b="0" i="1" baseline="-25000" smtClean="0">
                            <a:latin typeface="Cambria Math" panose="02040503050406030204" pitchFamily="18" charset="0"/>
                          </a:rPr>
                          <m:t>1</m:t>
                        </m:r>
                      </m:den>
                    </m:f>
                    <m:r>
                      <a:rPr lang="en-US" sz="1400" i="1">
                        <a:latin typeface="Cambria Math" panose="02040503050406030204" pitchFamily="18" charset="0"/>
                      </a:rPr>
                      <m:t> </m:t>
                    </m:r>
                    <m:r>
                      <a:rPr lang="en-US" sz="1400" i="1">
                        <a:latin typeface="Cambria Math" panose="02040503050406030204" pitchFamily="18" charset="0"/>
                      </a:rPr>
                      <m:t>𝑎𝑛𝑑</m:t>
                    </m:r>
                    <m:r>
                      <a:rPr lang="en-US" sz="1400" b="0" i="1" smtClean="0">
                        <a:latin typeface="Cambria Math" panose="02040503050406030204" pitchFamily="18" charset="0"/>
                      </a:rPr>
                      <m:t> </m:t>
                    </m:r>
                    <m:r>
                      <a:rPr lang="en-US" sz="1400" i="1">
                        <a:latin typeface="Cambria Math" panose="02040503050406030204" pitchFamily="18" charset="0"/>
                      </a:rPr>
                      <m:t>𝑘</m:t>
                    </m:r>
                    <m:r>
                      <a:rPr lang="en-US" sz="1400" b="0" i="1" baseline="-25000" smtClean="0">
                        <a:latin typeface="Cambria Math" panose="02040503050406030204" pitchFamily="18" charset="0"/>
                      </a:rPr>
                      <m:t>3</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𝐼</m:t>
                        </m:r>
                        <m:r>
                          <a:rPr lang="en-US" sz="1400" i="1" baseline="-25000">
                            <a:latin typeface="Cambria Math" panose="02040503050406030204" pitchFamily="18" charset="0"/>
                          </a:rPr>
                          <m:t>2</m:t>
                        </m:r>
                        <m:r>
                          <a:rPr lang="en-US" sz="1400" i="1">
                            <a:latin typeface="Cambria Math" panose="02040503050406030204" pitchFamily="18" charset="0"/>
                          </a:rPr>
                          <m:t> −</m:t>
                        </m:r>
                        <m:r>
                          <a:rPr lang="en-US" sz="1400" i="1">
                            <a:latin typeface="Cambria Math" panose="02040503050406030204" pitchFamily="18" charset="0"/>
                          </a:rPr>
                          <m:t>𝐼</m:t>
                        </m:r>
                        <m:r>
                          <a:rPr lang="en-US" sz="1400" b="0" i="1" baseline="-25000" smtClean="0">
                            <a:latin typeface="Cambria Math" panose="02040503050406030204" pitchFamily="18" charset="0"/>
                          </a:rPr>
                          <m:t>1</m:t>
                        </m:r>
                      </m:num>
                      <m:den>
                        <m:r>
                          <a:rPr lang="en-US" sz="1400" i="1">
                            <a:latin typeface="Cambria Math" panose="02040503050406030204" pitchFamily="18" charset="0"/>
                          </a:rPr>
                          <m:t>𝐼</m:t>
                        </m:r>
                        <m:r>
                          <a:rPr lang="en-US" sz="1400" b="0" i="1" baseline="-25000" smtClean="0">
                            <a:latin typeface="Cambria Math" panose="02040503050406030204" pitchFamily="18" charset="0"/>
                          </a:rPr>
                          <m:t>3</m:t>
                        </m:r>
                      </m:den>
                    </m:f>
                  </m:oMath>
                </a14:m>
                <a:r>
                  <a:rPr lang="en-US" sz="1400" dirty="0"/>
                  <a:t>, there are two distinct stable regions and two unstable regions. Their shape changes with </a:t>
                </a:r>
                <a:r>
                  <a:rPr lang="en-US" sz="1400" i="1" dirty="0"/>
                  <a:t>h</a:t>
                </a:r>
                <a:r>
                  <a:rPr lang="en-US" sz="1400" dirty="0"/>
                  <a:t>, but </a:t>
                </a:r>
                <a:r>
                  <a:rPr lang="en-US" sz="1400" u="sng" dirty="0"/>
                  <a:t>in our project we will consider both </a:t>
                </a:r>
                <a:r>
                  <a:rPr lang="en-US" sz="1400" i="1" u="sng" dirty="0"/>
                  <a:t>u</a:t>
                </a:r>
                <a:r>
                  <a:rPr lang="en-US" sz="1400" u="sng" dirty="0"/>
                  <a:t> and </a:t>
                </a:r>
                <a:r>
                  <a:rPr lang="en-US" sz="1400" i="1" u="sng" dirty="0"/>
                  <a:t>h</a:t>
                </a:r>
                <a:r>
                  <a:rPr lang="en-US" sz="1400" u="sng" dirty="0"/>
                  <a:t> equal to zero</a:t>
                </a:r>
                <a:r>
                  <a:rPr lang="en-US" sz="1400" dirty="0"/>
                  <a:t>. </a:t>
                </a:r>
              </a:p>
            </p:txBody>
          </p:sp>
        </mc:Choice>
        <mc:Fallback xmlns="">
          <p:sp>
            <p:nvSpPr>
              <p:cNvPr id="18" name="TextBox 17">
                <a:extLst>
                  <a:ext uri="{FF2B5EF4-FFF2-40B4-BE49-F238E27FC236}">
                    <a16:creationId xmlns:a16="http://schemas.microsoft.com/office/drawing/2014/main" id="{F580B41C-ACEF-4544-A5AC-059334161C48}"/>
                  </a:ext>
                </a:extLst>
              </p:cNvPr>
              <p:cNvSpPr txBox="1">
                <a:spLocks noRot="1" noChangeAspect="1" noMove="1" noResize="1" noEditPoints="1" noAdjustHandles="1" noChangeArrowheads="1" noChangeShapeType="1" noTextEdit="1"/>
              </p:cNvSpPr>
              <p:nvPr/>
            </p:nvSpPr>
            <p:spPr>
              <a:xfrm>
                <a:off x="352926" y="1312089"/>
                <a:ext cx="8574505" cy="1843197"/>
              </a:xfrm>
              <a:prstGeom prst="rect">
                <a:avLst/>
              </a:prstGeom>
              <a:blipFill>
                <a:blip r:embed="rId2"/>
                <a:stretch>
                  <a:fillRect l="-213" r="-284" b="-33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61E2A2E-D586-4043-A4B2-A01628A6A0E5}"/>
              </a:ext>
            </a:extLst>
          </p:cNvPr>
          <p:cNvPicPr>
            <a:picLocks noChangeAspect="1"/>
          </p:cNvPicPr>
          <p:nvPr/>
        </p:nvPicPr>
        <p:blipFill rotWithShape="1">
          <a:blip r:embed="rId3">
            <a:extLst>
              <a:ext uri="{28A0092B-C50C-407E-A947-70E740481C1C}">
                <a14:useLocalDpi xmlns:a14="http://schemas.microsoft.com/office/drawing/2010/main" val="0"/>
              </a:ext>
            </a:extLst>
          </a:blip>
          <a:srcRect l="11525" t="11212" r="11121" b="-792"/>
          <a:stretch/>
        </p:blipFill>
        <p:spPr>
          <a:xfrm>
            <a:off x="160422" y="3435977"/>
            <a:ext cx="3457074" cy="2522978"/>
          </a:xfrm>
          <a:prstGeom prst="rect">
            <a:avLst/>
          </a:prstGeom>
        </p:spPr>
      </p:pic>
      <p:pic>
        <p:nvPicPr>
          <p:cNvPr id="6" name="Picture 5">
            <a:extLst>
              <a:ext uri="{FF2B5EF4-FFF2-40B4-BE49-F238E27FC236}">
                <a16:creationId xmlns:a16="http://schemas.microsoft.com/office/drawing/2014/main" id="{01173E12-3868-4021-B6E7-185019A3FEBC}"/>
              </a:ext>
            </a:extLst>
          </p:cNvPr>
          <p:cNvPicPr>
            <a:picLocks noChangeAspect="1"/>
          </p:cNvPicPr>
          <p:nvPr/>
        </p:nvPicPr>
        <p:blipFill rotWithShape="1">
          <a:blip r:embed="rId4">
            <a:extLst>
              <a:ext uri="{28A0092B-C50C-407E-A947-70E740481C1C}">
                <a14:useLocalDpi xmlns:a14="http://schemas.microsoft.com/office/drawing/2010/main" val="0"/>
              </a:ext>
            </a:extLst>
          </a:blip>
          <a:srcRect l="5997" r="7310"/>
          <a:stretch/>
        </p:blipFill>
        <p:spPr>
          <a:xfrm>
            <a:off x="3405522" y="3609570"/>
            <a:ext cx="5422232" cy="2368296"/>
          </a:xfrm>
          <a:prstGeom prst="rect">
            <a:avLst/>
          </a:prstGeom>
        </p:spPr>
      </p:pic>
      <p:sp>
        <p:nvSpPr>
          <p:cNvPr id="11" name="TextBox 10">
            <a:extLst>
              <a:ext uri="{FF2B5EF4-FFF2-40B4-BE49-F238E27FC236}">
                <a16:creationId xmlns:a16="http://schemas.microsoft.com/office/drawing/2014/main" id="{405E1311-F6FD-4631-A70A-1C0C64983530}"/>
              </a:ext>
            </a:extLst>
          </p:cNvPr>
          <p:cNvSpPr txBox="1"/>
          <p:nvPr/>
        </p:nvSpPr>
        <p:spPr>
          <a:xfrm>
            <a:off x="4906169" y="5977866"/>
            <a:ext cx="1627369" cy="276999"/>
          </a:xfrm>
          <a:prstGeom prst="rect">
            <a:avLst/>
          </a:prstGeom>
          <a:noFill/>
        </p:spPr>
        <p:txBody>
          <a:bodyPr wrap="none" rtlCol="0">
            <a:spAutoFit/>
          </a:bodyPr>
          <a:lstStyle/>
          <a:p>
            <a:r>
              <a:rPr lang="en-US" sz="1200" dirty="0"/>
              <a:t>(Performance metric)</a:t>
            </a:r>
          </a:p>
        </p:txBody>
      </p:sp>
    </p:spTree>
    <p:extLst>
      <p:ext uri="{BB962C8B-B14F-4D97-AF65-F5344CB8AC3E}">
        <p14:creationId xmlns:p14="http://schemas.microsoft.com/office/powerpoint/2010/main" val="369282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CED884-3F28-491E-8B50-75336773751B}"/>
              </a:ext>
            </a:extLst>
          </p:cNvPr>
          <p:cNvPicPr>
            <a:picLocks noChangeAspect="1"/>
          </p:cNvPicPr>
          <p:nvPr/>
        </p:nvPicPr>
        <p:blipFill rotWithShape="1">
          <a:blip r:embed="rId2">
            <a:extLst>
              <a:ext uri="{28A0092B-C50C-407E-A947-70E740481C1C}">
                <a14:useLocalDpi xmlns:a14="http://schemas.microsoft.com/office/drawing/2010/main" val="0"/>
              </a:ext>
            </a:extLst>
          </a:blip>
          <a:srcRect l="14349" r="12239"/>
          <a:stretch/>
        </p:blipFill>
        <p:spPr>
          <a:xfrm>
            <a:off x="6231763" y="3526246"/>
            <a:ext cx="2510589" cy="3090672"/>
          </a:xfrm>
          <a:prstGeom prst="rect">
            <a:avLst/>
          </a:prstGeom>
        </p:spPr>
      </p:pic>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7</a:t>
            </a:fld>
            <a:endParaRPr lang="en-US" dirty="0"/>
          </a:p>
        </p:txBody>
      </p:sp>
      <p:sp>
        <p:nvSpPr>
          <p:cNvPr id="10" name="Title 1">
            <a:extLst>
              <a:ext uri="{FF2B5EF4-FFF2-40B4-BE49-F238E27FC236}">
                <a16:creationId xmlns:a16="http://schemas.microsoft.com/office/drawing/2014/main" id="{80BEC867-ACA2-49FA-82BD-374EA8A201D7}"/>
              </a:ext>
            </a:extLst>
          </p:cNvPr>
          <p:cNvSpPr>
            <a:spLocks noGrp="1"/>
          </p:cNvSpPr>
          <p:nvPr>
            <p:ph type="title"/>
          </p:nvPr>
        </p:nvSpPr>
        <p:spPr>
          <a:xfrm>
            <a:off x="2509838" y="274638"/>
            <a:ext cx="4792662" cy="1143000"/>
          </a:xfrm>
        </p:spPr>
        <p:txBody>
          <a:bodyPr/>
          <a:lstStyle/>
          <a:p>
            <a:r>
              <a:rPr lang="en-US" sz="1800" dirty="0"/>
              <a:t>Project #1: Satellite Directional Stability</a:t>
            </a:r>
            <a:br>
              <a:rPr lang="en-US" sz="1800" dirty="0"/>
            </a:br>
            <a:r>
              <a:rPr lang="en-US" sz="1200" dirty="0"/>
              <a:t>(Don’t Panic Guide to the Project)</a:t>
            </a:r>
          </a:p>
        </p:txBody>
      </p:sp>
      <p:sp>
        <p:nvSpPr>
          <p:cNvPr id="18" name="TextBox 17">
            <a:extLst>
              <a:ext uri="{FF2B5EF4-FFF2-40B4-BE49-F238E27FC236}">
                <a16:creationId xmlns:a16="http://schemas.microsoft.com/office/drawing/2014/main" id="{F580B41C-ACEF-4544-A5AC-059334161C48}"/>
              </a:ext>
            </a:extLst>
          </p:cNvPr>
          <p:cNvSpPr txBox="1"/>
          <p:nvPr/>
        </p:nvSpPr>
        <p:spPr>
          <a:xfrm>
            <a:off x="352927" y="1464488"/>
            <a:ext cx="8333874" cy="6232475"/>
          </a:xfrm>
          <a:prstGeom prst="rect">
            <a:avLst/>
          </a:prstGeom>
          <a:noFill/>
        </p:spPr>
        <p:txBody>
          <a:bodyPr wrap="square" rtlCol="0">
            <a:spAutoFit/>
          </a:bodyPr>
          <a:lstStyle/>
          <a:p>
            <a:pPr marL="342900" indent="-342900" algn="just">
              <a:lnSpc>
                <a:spcPct val="150000"/>
              </a:lnSpc>
              <a:buFont typeface="+mj-lt"/>
              <a:buAutoNum type="arabicParenR"/>
            </a:pPr>
            <a:r>
              <a:rPr lang="en-US" sz="1400" dirty="0"/>
              <a:t>Solve (numerically!) the set of linearized equations.</a:t>
            </a:r>
          </a:p>
          <a:p>
            <a:pPr marL="342900" indent="-342900" algn="just">
              <a:lnSpc>
                <a:spcPct val="150000"/>
              </a:lnSpc>
              <a:buFont typeface="+mj-lt"/>
              <a:buAutoNum type="arabicParenR"/>
            </a:pPr>
            <a:r>
              <a:rPr lang="en-US" sz="1400" dirty="0"/>
              <a:t>Disperse parameters using normal distributions (to start with).</a:t>
            </a:r>
          </a:p>
          <a:p>
            <a:pPr marL="342900" indent="-342900" algn="just">
              <a:lnSpc>
                <a:spcPct val="150000"/>
              </a:lnSpc>
              <a:buFont typeface="+mj-lt"/>
              <a:buAutoNum type="arabicParenR"/>
            </a:pPr>
            <a:r>
              <a:rPr lang="en-US" sz="1400" dirty="0"/>
              <a:t>Run Monte Carlo simulations.</a:t>
            </a:r>
          </a:p>
          <a:p>
            <a:pPr marL="342900" indent="-342900" algn="just">
              <a:lnSpc>
                <a:spcPct val="150000"/>
              </a:lnSpc>
              <a:buFont typeface="+mj-lt"/>
              <a:buAutoNum type="arabicParenR"/>
            </a:pPr>
            <a:r>
              <a:rPr lang="en-US" sz="1400" dirty="0"/>
              <a:t>Define performance metric.</a:t>
            </a:r>
          </a:p>
          <a:p>
            <a:pPr marL="342900" indent="-342900" algn="just">
              <a:lnSpc>
                <a:spcPct val="150000"/>
              </a:lnSpc>
              <a:buFont typeface="+mj-lt"/>
              <a:buAutoNum type="arabicParenR"/>
            </a:pPr>
            <a:r>
              <a:rPr lang="en-US" sz="1400" dirty="0"/>
              <a:t>Analyze influential variables (hint: KDE algorithm) and influential variable combinations (hint: k-NN algorithm), to determine how the mass properties and initial conditions influence the solution on individual basis and in the higher-dimensional regions.</a:t>
            </a:r>
          </a:p>
          <a:p>
            <a:pPr marL="342900" indent="-342900" algn="just">
              <a:lnSpc>
                <a:spcPct val="150000"/>
              </a:lnSpc>
              <a:buFont typeface="+mj-lt"/>
              <a:buAutoNum type="arabicParenR"/>
            </a:pPr>
            <a:r>
              <a:rPr lang="en-US" sz="1400" dirty="0"/>
              <a:t>Visualize results/rankings and write-up results.</a:t>
            </a:r>
          </a:p>
          <a:p>
            <a:pPr marL="342900" indent="-342900" algn="just">
              <a:lnSpc>
                <a:spcPct val="150000"/>
              </a:lnSpc>
              <a:buFont typeface="+mj-lt"/>
              <a:buAutoNum type="arabicParenR"/>
            </a:pPr>
            <a:r>
              <a:rPr lang="en-US" sz="1400" dirty="0"/>
              <a:t>Try alone and then ask for help!</a:t>
            </a:r>
          </a:p>
          <a:p>
            <a:pPr marL="342900" indent="-342900" algn="just">
              <a:lnSpc>
                <a:spcPct val="150000"/>
              </a:lnSpc>
              <a:buFont typeface="+mj-lt"/>
              <a:buAutoNum type="arabicParenR"/>
            </a:pPr>
            <a:r>
              <a:rPr lang="en-US" sz="1400" dirty="0"/>
              <a:t>If enough time try to solve with </a:t>
            </a:r>
            <a:r>
              <a:rPr lang="en-US" sz="1400" i="1" dirty="0"/>
              <a:t>h</a:t>
            </a:r>
            <a:r>
              <a:rPr lang="en-US" sz="1400" dirty="0"/>
              <a:t> = -0.01.</a:t>
            </a:r>
          </a:p>
          <a:p>
            <a:pPr algn="just"/>
            <a:endParaRPr lang="en-US" sz="1400" dirty="0"/>
          </a:p>
          <a:p>
            <a:pPr algn="just">
              <a:lnSpc>
                <a:spcPct val="150000"/>
              </a:lnSpc>
            </a:pPr>
            <a:r>
              <a:rPr lang="en-US" sz="1400" dirty="0"/>
              <a:t>Tools:</a:t>
            </a:r>
          </a:p>
          <a:p>
            <a:pPr marL="742950" lvl="1" indent="-285750" algn="just">
              <a:lnSpc>
                <a:spcPct val="150000"/>
              </a:lnSpc>
              <a:buFont typeface="Wingdings" panose="05000000000000000000" pitchFamily="2" charset="2"/>
              <a:buChar char="Ø"/>
            </a:pPr>
            <a:r>
              <a:rPr lang="en-US" sz="1400" dirty="0"/>
              <a:t>Python + </a:t>
            </a:r>
            <a:r>
              <a:rPr lang="en-US" sz="1400" dirty="0" err="1"/>
              <a:t>Numpy</a:t>
            </a:r>
            <a:r>
              <a:rPr lang="en-US" sz="1400" dirty="0"/>
              <a:t>, Pandas, and </a:t>
            </a:r>
            <a:r>
              <a:rPr lang="en-US" sz="1400" dirty="0" err="1"/>
              <a:t>Matplotlib</a:t>
            </a:r>
            <a:r>
              <a:rPr lang="en-US" sz="1400" dirty="0"/>
              <a:t> libraries.</a:t>
            </a:r>
          </a:p>
          <a:p>
            <a:pPr marL="742950" lvl="1" indent="-285750" algn="just">
              <a:lnSpc>
                <a:spcPct val="150000"/>
              </a:lnSpc>
              <a:buFont typeface="Wingdings" panose="05000000000000000000" pitchFamily="2" charset="2"/>
              <a:buChar char="Ø"/>
            </a:pPr>
            <a:r>
              <a:rPr lang="en-US" sz="1400" dirty="0"/>
              <a:t>SciPy and </a:t>
            </a:r>
            <a:r>
              <a:rPr lang="en-US" sz="1400" dirty="0" err="1"/>
              <a:t>Scikit</a:t>
            </a:r>
            <a:r>
              <a:rPr lang="en-US" sz="1400" dirty="0"/>
              <a:t>-learn: for solving equations and algorithms.</a:t>
            </a:r>
          </a:p>
          <a:p>
            <a:pPr marL="742950" lvl="1" indent="-285750" algn="just">
              <a:lnSpc>
                <a:spcPct val="150000"/>
              </a:lnSpc>
              <a:buFont typeface="Wingdings" panose="05000000000000000000" pitchFamily="2" charset="2"/>
              <a:buChar char="Ø"/>
            </a:pPr>
            <a:r>
              <a:rPr lang="en-US" sz="1400" dirty="0" err="1"/>
              <a:t>Jupyter</a:t>
            </a:r>
            <a:r>
              <a:rPr lang="en-US" sz="1400" dirty="0"/>
              <a:t> notebook.</a:t>
            </a:r>
          </a:p>
          <a:p>
            <a:pPr marL="742950" lvl="1" indent="-285750" algn="just">
              <a:lnSpc>
                <a:spcPct val="150000"/>
              </a:lnSpc>
              <a:buFont typeface="Wingdings" panose="05000000000000000000" pitchFamily="2" charset="2"/>
              <a:buChar char="Ø"/>
            </a:pPr>
            <a:r>
              <a:rPr lang="en-US" sz="1400" dirty="0"/>
              <a:t>Git.</a:t>
            </a:r>
          </a:p>
          <a:p>
            <a:pPr algn="just">
              <a:lnSpc>
                <a:spcPct val="150000"/>
              </a:lnSpc>
            </a:pPr>
            <a:endParaRPr lang="en-US" sz="1400" dirty="0"/>
          </a:p>
          <a:p>
            <a:pPr algn="just">
              <a:lnSpc>
                <a:spcPct val="150000"/>
              </a:lnSpc>
            </a:pPr>
            <a:endParaRPr lang="en-US" sz="1400" dirty="0"/>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234873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Project #2: Spring Pendulum</a:t>
            </a:r>
            <a:br>
              <a:rPr lang="en-US" sz="1800" dirty="0"/>
            </a:br>
            <a:r>
              <a:rPr lang="en-US" sz="1200" dirty="0"/>
              <a:t>(The problem)</a:t>
            </a:r>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8</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553998"/>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dirty="0"/>
          </a:p>
        </p:txBody>
      </p:sp>
      <p:sp>
        <p:nvSpPr>
          <p:cNvPr id="3" name="TextBox 2">
            <a:extLst>
              <a:ext uri="{FF2B5EF4-FFF2-40B4-BE49-F238E27FC236}">
                <a16:creationId xmlns:a16="http://schemas.microsoft.com/office/drawing/2014/main" id="{EB4C1D93-8BAE-467D-8F38-501AEC350F51}"/>
              </a:ext>
            </a:extLst>
          </p:cNvPr>
          <p:cNvSpPr txBox="1"/>
          <p:nvPr/>
        </p:nvSpPr>
        <p:spPr>
          <a:xfrm>
            <a:off x="304934" y="1318103"/>
            <a:ext cx="8381866" cy="1991379"/>
          </a:xfrm>
          <a:prstGeom prst="rect">
            <a:avLst/>
          </a:prstGeom>
          <a:noFill/>
        </p:spPr>
        <p:txBody>
          <a:bodyPr wrap="square" rtlCol="0">
            <a:spAutoFit/>
          </a:bodyPr>
          <a:lstStyle/>
          <a:p>
            <a:pPr algn="just">
              <a:lnSpc>
                <a:spcPct val="150000"/>
              </a:lnSpc>
            </a:pPr>
            <a:r>
              <a:rPr lang="en-US" sz="1400" dirty="0"/>
              <a:t>Characterize the motion of a spring pendulum. Resulting motion is combination of a simple pendulum and a spring. While in a simple pendulum, the length of the string is constant and so is the period, for a spring pendulum, the length of a spring can also change. This additional degree of freedom gives rise to chaotic behavior. This problem is a great example of how the behavior of a dynamical system can depend on nonlinear variable interactions but is not directly dependent on any one variable alone. Equations of motion of the system are:</a:t>
            </a:r>
          </a:p>
        </p:txBody>
      </p:sp>
      <p:pic>
        <p:nvPicPr>
          <p:cNvPr id="6" name="Picture 5">
            <a:extLst>
              <a:ext uri="{FF2B5EF4-FFF2-40B4-BE49-F238E27FC236}">
                <a16:creationId xmlns:a16="http://schemas.microsoft.com/office/drawing/2014/main" id="{A5F81672-11FC-40D0-B2CA-A36D952B2FC6}"/>
              </a:ext>
            </a:extLst>
          </p:cNvPr>
          <p:cNvPicPr>
            <a:picLocks noChangeAspect="1"/>
          </p:cNvPicPr>
          <p:nvPr/>
        </p:nvPicPr>
        <p:blipFill rotWithShape="1">
          <a:blip r:embed="rId2">
            <a:extLst>
              <a:ext uri="{28A0092B-C50C-407E-A947-70E740481C1C}">
                <a14:useLocalDpi xmlns:a14="http://schemas.microsoft.com/office/drawing/2010/main" val="0"/>
              </a:ext>
            </a:extLst>
          </a:blip>
          <a:srcRect l="4405" r="19001"/>
          <a:stretch/>
        </p:blipFill>
        <p:spPr>
          <a:xfrm>
            <a:off x="1103769" y="3458033"/>
            <a:ext cx="3514236" cy="1208583"/>
          </a:xfrm>
          <a:prstGeom prst="rect">
            <a:avLst/>
          </a:prstGeom>
        </p:spPr>
      </p:pic>
      <p:sp>
        <p:nvSpPr>
          <p:cNvPr id="11" name="TextBox 10">
            <a:extLst>
              <a:ext uri="{FF2B5EF4-FFF2-40B4-BE49-F238E27FC236}">
                <a16:creationId xmlns:a16="http://schemas.microsoft.com/office/drawing/2014/main" id="{465AC8A1-842B-4944-808A-2DB5B7FF4901}"/>
              </a:ext>
            </a:extLst>
          </p:cNvPr>
          <p:cNvSpPr txBox="1"/>
          <p:nvPr/>
        </p:nvSpPr>
        <p:spPr>
          <a:xfrm>
            <a:off x="457200" y="4815168"/>
            <a:ext cx="4502887" cy="2031325"/>
          </a:xfrm>
          <a:prstGeom prst="rect">
            <a:avLst/>
          </a:prstGeom>
          <a:noFill/>
        </p:spPr>
        <p:txBody>
          <a:bodyPr wrap="square" rtlCol="0">
            <a:spAutoFit/>
          </a:bodyPr>
          <a:lstStyle/>
          <a:p>
            <a:r>
              <a:rPr lang="en-US" sz="1400" dirty="0"/>
              <a:t>where:</a:t>
            </a:r>
          </a:p>
          <a:p>
            <a:endParaRPr lang="en-US" sz="1400" dirty="0"/>
          </a:p>
          <a:p>
            <a:r>
              <a:rPr lang="en-US" sz="1400" i="1" dirty="0"/>
              <a:t>m</a:t>
            </a:r>
            <a:r>
              <a:rPr lang="en-US" sz="1400" dirty="0"/>
              <a:t> = mass of the pendulum</a:t>
            </a:r>
          </a:p>
          <a:p>
            <a:r>
              <a:rPr lang="en-US" sz="1400" i="1" dirty="0"/>
              <a:t>k</a:t>
            </a:r>
            <a:r>
              <a:rPr lang="en-US" sz="1400" dirty="0"/>
              <a:t> = spring constant</a:t>
            </a:r>
          </a:p>
          <a:p>
            <a:r>
              <a:rPr lang="en-US" sz="1400" i="1" dirty="0"/>
              <a:t>l</a:t>
            </a:r>
            <a:r>
              <a:rPr lang="en-US" sz="1400" dirty="0"/>
              <a:t> = un-stretched length of the pendulum</a:t>
            </a:r>
          </a:p>
          <a:p>
            <a:r>
              <a:rPr lang="en-US" sz="1400" i="1" dirty="0"/>
              <a:t>x</a:t>
            </a:r>
            <a:r>
              <a:rPr lang="en-US" sz="1400" dirty="0"/>
              <a:t> = stretch</a:t>
            </a:r>
          </a:p>
          <a:p>
            <a:r>
              <a:rPr lang="en-US" sz="1400" i="1" dirty="0"/>
              <a:t>g</a:t>
            </a:r>
            <a:r>
              <a:rPr lang="en-US" sz="1400" dirty="0"/>
              <a:t> = acceleration due to gravity</a:t>
            </a:r>
          </a:p>
          <a:p>
            <a:r>
              <a:rPr lang="en-US" sz="1400" i="1" dirty="0"/>
              <a:t>θ</a:t>
            </a:r>
            <a:r>
              <a:rPr lang="en-US" sz="1400" dirty="0"/>
              <a:t> =  swing degrees-of-freedom</a:t>
            </a:r>
          </a:p>
          <a:p>
            <a:r>
              <a:rPr lang="en-US" sz="1400" dirty="0"/>
              <a:t>	</a:t>
            </a:r>
            <a:endParaRPr lang="en-US" sz="1400" baseline="-25000" dirty="0"/>
          </a:p>
        </p:txBody>
      </p:sp>
      <p:pic>
        <p:nvPicPr>
          <p:cNvPr id="13" name="Picture 12">
            <a:extLst>
              <a:ext uri="{FF2B5EF4-FFF2-40B4-BE49-F238E27FC236}">
                <a16:creationId xmlns:a16="http://schemas.microsoft.com/office/drawing/2014/main" id="{DC0FBAE6-7DAF-46DB-9627-E8A80812338D}"/>
              </a:ext>
            </a:extLst>
          </p:cNvPr>
          <p:cNvPicPr>
            <a:picLocks noChangeAspect="1"/>
          </p:cNvPicPr>
          <p:nvPr/>
        </p:nvPicPr>
        <p:blipFill rotWithShape="1">
          <a:blip r:embed="rId3">
            <a:extLst>
              <a:ext uri="{28A0092B-C50C-407E-A947-70E740481C1C}">
                <a14:useLocalDpi xmlns:a14="http://schemas.microsoft.com/office/drawing/2010/main" val="0"/>
              </a:ext>
            </a:extLst>
          </a:blip>
          <a:srcRect l="16665" t="11406" r="21437" b="4954"/>
          <a:stretch/>
        </p:blipFill>
        <p:spPr>
          <a:xfrm>
            <a:off x="5580084" y="3605818"/>
            <a:ext cx="2829676" cy="2418699"/>
          </a:xfrm>
          <a:prstGeom prst="rect">
            <a:avLst/>
          </a:prstGeom>
        </p:spPr>
      </p:pic>
    </p:spTree>
    <p:extLst>
      <p:ext uri="{BB962C8B-B14F-4D97-AF65-F5344CB8AC3E}">
        <p14:creationId xmlns:p14="http://schemas.microsoft.com/office/powerpoint/2010/main" val="216014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1E1E45-3E1F-4166-857F-D22193302013}"/>
              </a:ext>
            </a:extLst>
          </p:cNvPr>
          <p:cNvPicPr>
            <a:picLocks noChangeAspect="1"/>
          </p:cNvPicPr>
          <p:nvPr/>
        </p:nvPicPr>
        <p:blipFill rotWithShape="1">
          <a:blip r:embed="rId4">
            <a:extLst>
              <a:ext uri="{28A0092B-C50C-407E-A947-70E740481C1C}">
                <a14:useLocalDpi xmlns:a14="http://schemas.microsoft.com/office/drawing/2010/main" val="0"/>
              </a:ext>
            </a:extLst>
          </a:blip>
          <a:srcRect l="3667" t="1014" r="33270"/>
          <a:stretch/>
        </p:blipFill>
        <p:spPr>
          <a:xfrm>
            <a:off x="717569" y="1107347"/>
            <a:ext cx="2747084" cy="5750652"/>
          </a:xfrm>
          <a:prstGeom prst="rect">
            <a:avLst/>
          </a:prstGeom>
        </p:spPr>
      </p:pic>
      <p:pic>
        <p:nvPicPr>
          <p:cNvPr id="4" name="SpringPendulum.avi">
            <a:hlinkClick r:id="" action="ppaction://media"/>
            <a:extLst>
              <a:ext uri="{FF2B5EF4-FFF2-40B4-BE49-F238E27FC236}">
                <a16:creationId xmlns:a16="http://schemas.microsoft.com/office/drawing/2014/main" id="{389A6F72-96EA-46A5-B7C7-D82E8213022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001549" y="1950266"/>
            <a:ext cx="4572000" cy="3429000"/>
          </a:xfrm>
          <a:prstGeom prst="rect">
            <a:avLst/>
          </a:prstGeom>
        </p:spPr>
      </p:pic>
      <p:sp>
        <p:nvSpPr>
          <p:cNvPr id="2" name="Title 1"/>
          <p:cNvSpPr>
            <a:spLocks noGrp="1"/>
          </p:cNvSpPr>
          <p:nvPr>
            <p:ph type="title"/>
          </p:nvPr>
        </p:nvSpPr>
        <p:spPr/>
        <p:txBody>
          <a:bodyPr/>
          <a:lstStyle/>
          <a:p>
            <a:r>
              <a:rPr lang="en-US" sz="1800" dirty="0"/>
              <a:t>Project #2: Spring Pendulum</a:t>
            </a:r>
            <a:br>
              <a:rPr lang="en-US" sz="1800" dirty="0"/>
            </a:br>
            <a:r>
              <a:rPr lang="en-US" sz="1200" dirty="0"/>
              <a:t>(The problem)</a:t>
            </a:r>
          </a:p>
        </p:txBody>
      </p:sp>
      <p:sp>
        <p:nvSpPr>
          <p:cNvPr id="7" name="Footer Placeholder 6"/>
          <p:cNvSpPr>
            <a:spLocks noGrp="1"/>
          </p:cNvSpPr>
          <p:nvPr>
            <p:ph type="ftr" sz="quarter" idx="11"/>
          </p:nvPr>
        </p:nvSpPr>
        <p:spPr/>
        <p:txBody>
          <a:bodyPr/>
          <a:lstStyle/>
          <a:p>
            <a:pPr>
              <a:defRPr/>
            </a:pPr>
            <a:r>
              <a:rPr lang="en-US"/>
              <a:t>NASA IV&amp;V JSTAR </a:t>
            </a:r>
          </a:p>
        </p:txBody>
      </p:sp>
      <p:sp>
        <p:nvSpPr>
          <p:cNvPr id="8" name="Slide Number Placeholder 7"/>
          <p:cNvSpPr>
            <a:spLocks noGrp="1"/>
          </p:cNvSpPr>
          <p:nvPr>
            <p:ph type="sldNum" sz="quarter" idx="12"/>
          </p:nvPr>
        </p:nvSpPr>
        <p:spPr/>
        <p:txBody>
          <a:bodyPr/>
          <a:lstStyle/>
          <a:p>
            <a:pPr>
              <a:defRPr/>
            </a:pPr>
            <a:fld id="{08B9903D-9ED2-41E9-8FF0-FF34DB8B2518}" type="slidenum">
              <a:rPr lang="en-US" smtClean="0"/>
              <a:pPr>
                <a:defRPr/>
              </a:pPr>
              <a:t>9</a:t>
            </a:fld>
            <a:endParaRPr lang="en-US" dirty="0"/>
          </a:p>
        </p:txBody>
      </p:sp>
      <p:sp>
        <p:nvSpPr>
          <p:cNvPr id="9" name="TextBox 8">
            <a:extLst>
              <a:ext uri="{FF2B5EF4-FFF2-40B4-BE49-F238E27FC236}">
                <a16:creationId xmlns:a16="http://schemas.microsoft.com/office/drawing/2014/main" id="{7D9F1A11-7CB1-4D44-93A8-5F48688016FE}"/>
              </a:ext>
            </a:extLst>
          </p:cNvPr>
          <p:cNvSpPr txBox="1"/>
          <p:nvPr/>
        </p:nvSpPr>
        <p:spPr>
          <a:xfrm>
            <a:off x="333810" y="1403233"/>
            <a:ext cx="8381866" cy="553998"/>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endParaRPr lang="en-US" dirty="0"/>
          </a:p>
        </p:txBody>
      </p:sp>
    </p:spTree>
    <p:extLst>
      <p:ext uri="{BB962C8B-B14F-4D97-AF65-F5344CB8AC3E}">
        <p14:creationId xmlns:p14="http://schemas.microsoft.com/office/powerpoint/2010/main" val="760327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Agenda&amp;quot;&quot;/&gt;&lt;property id=&quot;20307&quot; value=&quot;491&quot;/&gt;&lt;/object&gt;&lt;object type=&quot;3&quot; unique_id=&quot;10011&quot;&gt;&lt;property id=&quot;20148&quot; value=&quot;5&quot;/&gt;&lt;property id=&quot;20300&quot; value=&quot;Slide 7 - &amp;quot;Current Use&amp;quot;&quot;/&gt;&lt;property id=&quot;20307&quot; value=&quot;603&quot;/&gt;&lt;/object&gt;&lt;object type=&quot;3&quot; unique_id=&quot;10020&quot;&gt;&lt;property id=&quot;20148&quot; value=&quot;5&quot;/&gt;&lt;property id=&quot;20300&quot; value=&quot;Slide 11 - &amp;quot;Conclusion&amp;quot;&quot;/&gt;&lt;property id=&quot;20307&quot; value=&quot;599&quot;/&gt;&lt;/object&gt;&lt;object type=&quot;3&quot; unique_id=&quot;10078&quot;&gt;&lt;property id=&quot;20148&quot; value=&quot;5&quot;/&gt;&lt;property id=&quot;20300&quot; value=&quot;Slide 3 - &amp;quot;ITCSB Description&amp;quot;&quot;/&gt;&lt;property id=&quot;20307&quot; value=&quot;626&quot;/&gt;&lt;/object&gt;&lt;object type=&quot;3&quot; unique_id=&quot;10079&quot;&gt;&lt;property id=&quot;20148&quot; value=&quot;5&quot;/&gt;&lt;property id=&quot;20300&quot; value=&quot;Slide 4 - &amp;quot;ITCSB Features&amp;quot;&quot;/&gt;&lt;property id=&quot;20307&quot; value=&quot;622&quot;/&gt;&lt;/object&gt;&lt;object type=&quot;3&quot; unique_id=&quot;10080&quot;&gt;&lt;property id=&quot;20148&quot; value=&quot;5&quot;/&gt;&lt;property id=&quot;20300&quot; value=&quot;Slide 5 - &amp;quot;ITCSB Interception&amp;quot;&quot;/&gt;&lt;property id=&quot;20307&quot; value=&quot;627&quot;/&gt;&lt;/object&gt;&lt;object type=&quot;3&quot; unique_id=&quot;10081&quot;&gt;&lt;property id=&quot;20148&quot; value=&quot;5&quot;/&gt;&lt;property id=&quot;20300&quot; value=&quot;Slide 6 - &amp;quot;ITCSB Interception&amp;quot;&quot;/&gt;&lt;property id=&quot;20307&quot; value=&quot;624&quot;/&gt;&lt;/object&gt;&lt;object type=&quot;3&quot; unique_id=&quot;10183&quot;&gt;&lt;property id=&quot;20148&quot; value=&quot;5&quot;/&gt;&lt;property id=&quot;20300&quot; value=&quot;Slide 8&quot;/&gt;&lt;property id=&quot;20307&quot; value=&quot;628&quot;/&gt;&lt;/object&gt;&lt;object type=&quot;3&quot; unique_id=&quot;10184&quot;&gt;&lt;property id=&quot;20148&quot; value=&quot;5&quot;/&gt;&lt;property id=&quot;20300&quot; value=&quot;Slide 9&quot;/&gt;&lt;property id=&quot;20307&quot; value=&quot;629&quot;/&gt;&lt;/object&gt;&lt;object type=&quot;3&quot; unique_id=&quot;10185&quot;&gt;&lt;property id=&quot;20148&quot; value=&quot;5&quot;/&gt;&lt;property id=&quot;20300&quot; value=&quot;Slide 10&quot;/&gt;&lt;property id=&quot;20307&quot; value=&quot;630&quot;/&gt;&lt;/object&gt;&lt;/object&gt;&lt;/object&gt;&lt;/database&gt;"/>
  <p:tag name="SECTOMILLISECCONVERTED" val="1"/>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14881</TotalTime>
  <Words>1354</Words>
  <Application>Microsoft Office PowerPoint</Application>
  <PresentationFormat>On-screen Show (4:3)</PresentationFormat>
  <Paragraphs>124</Paragraphs>
  <Slides>13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Cambria Math</vt:lpstr>
      <vt:lpstr>Segoe UI Black</vt:lpstr>
      <vt:lpstr>Wingdings</vt:lpstr>
      <vt:lpstr>Office Theme</vt:lpstr>
      <vt:lpstr>PowerPoint Presentation</vt:lpstr>
      <vt:lpstr>Welcome to Phase II</vt:lpstr>
      <vt:lpstr>Project #1: Satellite Directional Stability (Introduction to the problem)</vt:lpstr>
      <vt:lpstr>Project #1: Satellite Directional Stability (Introduction to the problem)</vt:lpstr>
      <vt:lpstr>Project #1: Satellite Directional Stability (The problem)</vt:lpstr>
      <vt:lpstr>Project #1: Satellite Directional Stability (The problem)</vt:lpstr>
      <vt:lpstr>Project #1: Satellite Directional Stability (Don’t Panic Guide to the Project)</vt:lpstr>
      <vt:lpstr>Project #2: Spring Pendulum (The problem)</vt:lpstr>
      <vt:lpstr>Project #2: Spring Pendulum (The problem)</vt:lpstr>
      <vt:lpstr>Project #2: Spring Pendulum</vt:lpstr>
      <vt:lpstr>Project #2: Spring Pendulum</vt:lpstr>
      <vt:lpstr>Project #2: Spring pendulum (Don’t Panic Guide to the Project)</vt:lpstr>
      <vt:lpstr>Let’s get to work!  Questions?</vt:lpstr>
    </vt:vector>
  </TitlesOfParts>
  <Manager>Frank Huy</Manager>
  <Company>NASA IV&amp;V Facility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JSTAR vCloud</dc:title>
  <dc:subject>SMAP</dc:subject>
  <dc:creator>Brandon.T.Bailey@ivv.nasa.gov</dc:creator>
  <cp:lastModifiedBy>mspolaor</cp:lastModifiedBy>
  <cp:revision>1741</cp:revision>
  <dcterms:created xsi:type="dcterms:W3CDTF">2006-08-16T00:00:00Z</dcterms:created>
  <dcterms:modified xsi:type="dcterms:W3CDTF">2018-01-17T15:16:39Z</dcterms:modified>
</cp:coreProperties>
</file>