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58" r:id="rId4"/>
    <p:sldId id="267" r:id="rId5"/>
    <p:sldId id="259" r:id="rId6"/>
    <p:sldId id="268" r:id="rId7"/>
    <p:sldId id="260" r:id="rId8"/>
    <p:sldId id="269" r:id="rId9"/>
    <p:sldId id="270" r:id="rId10"/>
    <p:sldId id="261" r:id="rId11"/>
    <p:sldId id="271" r:id="rId12"/>
    <p:sldId id="273" r:id="rId13"/>
    <p:sldId id="274" r:id="rId14"/>
    <p:sldId id="264" r:id="rId15"/>
    <p:sldId id="272" r:id="rId16"/>
    <p:sldId id="26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9" d="100"/>
          <a:sy n="109" d="100"/>
        </p:scale>
        <p:origin x="612"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62"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663"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664"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665"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6"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667"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609"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1048610"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1048611" name="Date Placeholder 3"/>
          <p:cNvSpPr>
            <a:spLocks noGrp="1"/>
          </p:cNvSpPr>
          <p:nvPr>
            <p:ph type="dt" sz="half" idx="10"/>
          </p:nvPr>
        </p:nvSpPr>
        <p:spPr/>
        <p:txBody>
          <a:bodyPr/>
          <a:lstStyle/>
          <a:p>
            <a:fld id="{4A27E7D1-18E9-4FCA-A891-5E948E9F1D17}" type="datetimeFigureOut">
              <a:rPr lang="en-IN" smtClean="0"/>
              <a:t>22-01-2025</a:t>
            </a:fld>
            <a:endParaRPr lang="en-IN"/>
          </a:p>
        </p:txBody>
      </p:sp>
      <p:sp>
        <p:nvSpPr>
          <p:cNvPr id="1048612" name="Footer Placeholder 4"/>
          <p:cNvSpPr>
            <a:spLocks noGrp="1"/>
          </p:cNvSpPr>
          <p:nvPr>
            <p:ph type="ftr" sz="quarter" idx="11"/>
          </p:nvPr>
        </p:nvSpPr>
        <p:spPr/>
        <p:txBody>
          <a:bodyPr/>
          <a:lstStyle/>
          <a:p>
            <a:endParaRPr lang="en-IN"/>
          </a:p>
        </p:txBody>
      </p:sp>
      <p:sp>
        <p:nvSpPr>
          <p:cNvPr id="1048613" name="Slide Number Placeholder 5"/>
          <p:cNvSpPr>
            <a:spLocks noGrp="1"/>
          </p:cNvSpPr>
          <p:nvPr>
            <p:ph type="sldNum" sz="quarter" idx="12"/>
          </p:nvPr>
        </p:nvSpPr>
        <p:spPr/>
        <p:txBody>
          <a:bodyPr/>
          <a:lstStyle/>
          <a:p>
            <a:fld id="{2A024382-CAFE-4BC1-8D04-999FB0D8C64E}"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29" name="Title 1"/>
          <p:cNvSpPr>
            <a:spLocks noGrp="1"/>
          </p:cNvSpPr>
          <p:nvPr>
            <p:ph type="title"/>
          </p:nvPr>
        </p:nvSpPr>
        <p:spPr/>
        <p:txBody>
          <a:bodyPr/>
          <a:lstStyle/>
          <a:p>
            <a:r>
              <a:rPr lang="en-US"/>
              <a:t>Click to edit Master title style</a:t>
            </a:r>
            <a:endParaRPr lang="en-IN"/>
          </a:p>
        </p:txBody>
      </p:sp>
      <p:sp>
        <p:nvSpPr>
          <p:cNvPr id="1048630"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31" name="Date Placeholder 3"/>
          <p:cNvSpPr>
            <a:spLocks noGrp="1"/>
          </p:cNvSpPr>
          <p:nvPr>
            <p:ph type="dt" sz="half" idx="10"/>
          </p:nvPr>
        </p:nvSpPr>
        <p:spPr/>
        <p:txBody>
          <a:bodyPr/>
          <a:lstStyle/>
          <a:p>
            <a:fld id="{4A27E7D1-18E9-4FCA-A891-5E948E9F1D17}" type="datetimeFigureOut">
              <a:rPr lang="en-IN" smtClean="0"/>
              <a:t>22-01-2025</a:t>
            </a:fld>
            <a:endParaRPr lang="en-IN"/>
          </a:p>
        </p:txBody>
      </p:sp>
      <p:sp>
        <p:nvSpPr>
          <p:cNvPr id="1048632" name="Footer Placeholder 4"/>
          <p:cNvSpPr>
            <a:spLocks noGrp="1"/>
          </p:cNvSpPr>
          <p:nvPr>
            <p:ph type="ftr" sz="quarter" idx="11"/>
          </p:nvPr>
        </p:nvSpPr>
        <p:spPr/>
        <p:txBody>
          <a:bodyPr/>
          <a:lstStyle/>
          <a:p>
            <a:endParaRPr lang="en-IN"/>
          </a:p>
        </p:txBody>
      </p:sp>
      <p:sp>
        <p:nvSpPr>
          <p:cNvPr id="1048633" name="Slide Number Placeholder 5"/>
          <p:cNvSpPr>
            <a:spLocks noGrp="1"/>
          </p:cNvSpPr>
          <p:nvPr>
            <p:ph type="sldNum" sz="quarter" idx="12"/>
          </p:nvPr>
        </p:nvSpPr>
        <p:spPr/>
        <p:txBody>
          <a:bodyPr/>
          <a:lstStyle/>
          <a:p>
            <a:fld id="{2A024382-CAFE-4BC1-8D04-999FB0D8C64E}"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18"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1048619"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20" name="Date Placeholder 3"/>
          <p:cNvSpPr>
            <a:spLocks noGrp="1"/>
          </p:cNvSpPr>
          <p:nvPr>
            <p:ph type="dt" sz="half" idx="10"/>
          </p:nvPr>
        </p:nvSpPr>
        <p:spPr/>
        <p:txBody>
          <a:bodyPr/>
          <a:lstStyle/>
          <a:p>
            <a:fld id="{4A27E7D1-18E9-4FCA-A891-5E948E9F1D17}" type="datetimeFigureOut">
              <a:rPr lang="en-IN" smtClean="0"/>
              <a:t>22-01-2025</a:t>
            </a:fld>
            <a:endParaRPr lang="en-IN"/>
          </a:p>
        </p:txBody>
      </p:sp>
      <p:sp>
        <p:nvSpPr>
          <p:cNvPr id="1048621" name="Footer Placeholder 4"/>
          <p:cNvSpPr>
            <a:spLocks noGrp="1"/>
          </p:cNvSpPr>
          <p:nvPr>
            <p:ph type="ftr" sz="quarter" idx="11"/>
          </p:nvPr>
        </p:nvSpPr>
        <p:spPr/>
        <p:txBody>
          <a:bodyPr/>
          <a:lstStyle/>
          <a:p>
            <a:endParaRPr lang="en-IN"/>
          </a:p>
        </p:txBody>
      </p:sp>
      <p:sp>
        <p:nvSpPr>
          <p:cNvPr id="1048622" name="Slide Number Placeholder 5"/>
          <p:cNvSpPr>
            <a:spLocks noGrp="1"/>
          </p:cNvSpPr>
          <p:nvPr>
            <p:ph type="sldNum" sz="quarter" idx="12"/>
          </p:nvPr>
        </p:nvSpPr>
        <p:spPr/>
        <p:txBody>
          <a:bodyPr/>
          <a:lstStyle/>
          <a:p>
            <a:fld id="{2A024382-CAFE-4BC1-8D04-999FB0D8C64E}"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81" name="Title 1"/>
          <p:cNvSpPr>
            <a:spLocks noGrp="1"/>
          </p:cNvSpPr>
          <p:nvPr>
            <p:ph type="title"/>
          </p:nvPr>
        </p:nvSpPr>
        <p:spPr/>
        <p:txBody>
          <a:bodyPr/>
          <a:lstStyle/>
          <a:p>
            <a:r>
              <a:rPr lang="en-US"/>
              <a:t>Click to edit Master title style</a:t>
            </a:r>
            <a:endParaRPr lang="en-IN"/>
          </a:p>
        </p:txBody>
      </p:sp>
      <p:sp>
        <p:nvSpPr>
          <p:cNvPr id="1048582"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583" name="Date Placeholder 3"/>
          <p:cNvSpPr>
            <a:spLocks noGrp="1"/>
          </p:cNvSpPr>
          <p:nvPr>
            <p:ph type="dt" sz="half" idx="10"/>
          </p:nvPr>
        </p:nvSpPr>
        <p:spPr/>
        <p:txBody>
          <a:bodyPr/>
          <a:lstStyle/>
          <a:p>
            <a:fld id="{4A27E7D1-18E9-4FCA-A891-5E948E9F1D17}" type="datetimeFigureOut">
              <a:rPr lang="en-IN" smtClean="0"/>
              <a:t>22-01-2025</a:t>
            </a:fld>
            <a:endParaRPr lang="en-IN"/>
          </a:p>
        </p:txBody>
      </p:sp>
      <p:sp>
        <p:nvSpPr>
          <p:cNvPr id="1048584" name="Footer Placeholder 4"/>
          <p:cNvSpPr>
            <a:spLocks noGrp="1"/>
          </p:cNvSpPr>
          <p:nvPr>
            <p:ph type="ftr" sz="quarter" idx="11"/>
          </p:nvPr>
        </p:nvSpPr>
        <p:spPr/>
        <p:txBody>
          <a:bodyPr/>
          <a:lstStyle/>
          <a:p>
            <a:endParaRPr lang="en-IN"/>
          </a:p>
        </p:txBody>
      </p:sp>
      <p:sp>
        <p:nvSpPr>
          <p:cNvPr id="1048585" name="Slide Number Placeholder 5"/>
          <p:cNvSpPr>
            <a:spLocks noGrp="1"/>
          </p:cNvSpPr>
          <p:nvPr>
            <p:ph type="sldNum" sz="quarter" idx="12"/>
          </p:nvPr>
        </p:nvSpPr>
        <p:spPr/>
        <p:txBody>
          <a:bodyPr/>
          <a:lstStyle/>
          <a:p>
            <a:fld id="{2A024382-CAFE-4BC1-8D04-999FB0D8C64E}"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34"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1048635"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048636" name="Date Placeholder 3"/>
          <p:cNvSpPr>
            <a:spLocks noGrp="1"/>
          </p:cNvSpPr>
          <p:nvPr>
            <p:ph type="dt" sz="half" idx="10"/>
          </p:nvPr>
        </p:nvSpPr>
        <p:spPr/>
        <p:txBody>
          <a:bodyPr/>
          <a:lstStyle/>
          <a:p>
            <a:fld id="{4A27E7D1-18E9-4FCA-A891-5E948E9F1D17}" type="datetimeFigureOut">
              <a:rPr lang="en-IN" smtClean="0"/>
              <a:t>22-01-2025</a:t>
            </a:fld>
            <a:endParaRPr lang="en-IN"/>
          </a:p>
        </p:txBody>
      </p:sp>
      <p:sp>
        <p:nvSpPr>
          <p:cNvPr id="1048637" name="Footer Placeholder 4"/>
          <p:cNvSpPr>
            <a:spLocks noGrp="1"/>
          </p:cNvSpPr>
          <p:nvPr>
            <p:ph type="ftr" sz="quarter" idx="11"/>
          </p:nvPr>
        </p:nvSpPr>
        <p:spPr/>
        <p:txBody>
          <a:bodyPr/>
          <a:lstStyle/>
          <a:p>
            <a:endParaRPr lang="en-IN"/>
          </a:p>
        </p:txBody>
      </p:sp>
      <p:sp>
        <p:nvSpPr>
          <p:cNvPr id="1048638" name="Slide Number Placeholder 5"/>
          <p:cNvSpPr>
            <a:spLocks noGrp="1"/>
          </p:cNvSpPr>
          <p:nvPr>
            <p:ph type="sldNum" sz="quarter" idx="12"/>
          </p:nvPr>
        </p:nvSpPr>
        <p:spPr/>
        <p:txBody>
          <a:bodyPr/>
          <a:lstStyle/>
          <a:p>
            <a:fld id="{2A024382-CAFE-4BC1-8D04-999FB0D8C64E}"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39" name="Title 1"/>
          <p:cNvSpPr>
            <a:spLocks noGrp="1"/>
          </p:cNvSpPr>
          <p:nvPr>
            <p:ph type="title"/>
          </p:nvPr>
        </p:nvSpPr>
        <p:spPr/>
        <p:txBody>
          <a:bodyPr/>
          <a:lstStyle/>
          <a:p>
            <a:r>
              <a:rPr lang="en-US"/>
              <a:t>Click to edit Master title style</a:t>
            </a:r>
            <a:endParaRPr lang="en-IN"/>
          </a:p>
        </p:txBody>
      </p:sp>
      <p:sp>
        <p:nvSpPr>
          <p:cNvPr id="1048640"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41"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42" name="Date Placeholder 4"/>
          <p:cNvSpPr>
            <a:spLocks noGrp="1"/>
          </p:cNvSpPr>
          <p:nvPr>
            <p:ph type="dt" sz="half" idx="10"/>
          </p:nvPr>
        </p:nvSpPr>
        <p:spPr/>
        <p:txBody>
          <a:bodyPr/>
          <a:lstStyle/>
          <a:p>
            <a:fld id="{4A27E7D1-18E9-4FCA-A891-5E948E9F1D17}" type="datetimeFigureOut">
              <a:rPr lang="en-IN" smtClean="0"/>
              <a:t>22-01-2025</a:t>
            </a:fld>
            <a:endParaRPr lang="en-IN"/>
          </a:p>
        </p:txBody>
      </p:sp>
      <p:sp>
        <p:nvSpPr>
          <p:cNvPr id="1048643" name="Footer Placeholder 5"/>
          <p:cNvSpPr>
            <a:spLocks noGrp="1"/>
          </p:cNvSpPr>
          <p:nvPr>
            <p:ph type="ftr" sz="quarter" idx="11"/>
          </p:nvPr>
        </p:nvSpPr>
        <p:spPr/>
        <p:txBody>
          <a:bodyPr/>
          <a:lstStyle/>
          <a:p>
            <a:endParaRPr lang="en-IN"/>
          </a:p>
        </p:txBody>
      </p:sp>
      <p:sp>
        <p:nvSpPr>
          <p:cNvPr id="1048644" name="Slide Number Placeholder 6"/>
          <p:cNvSpPr>
            <a:spLocks noGrp="1"/>
          </p:cNvSpPr>
          <p:nvPr>
            <p:ph type="sldNum" sz="quarter" idx="12"/>
          </p:nvPr>
        </p:nvSpPr>
        <p:spPr/>
        <p:txBody>
          <a:bodyPr/>
          <a:lstStyle/>
          <a:p>
            <a:fld id="{2A024382-CAFE-4BC1-8D04-999FB0D8C64E}"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45"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1048646"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47"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48"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49"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50" name="Date Placeholder 6"/>
          <p:cNvSpPr>
            <a:spLocks noGrp="1"/>
          </p:cNvSpPr>
          <p:nvPr>
            <p:ph type="dt" sz="half" idx="10"/>
          </p:nvPr>
        </p:nvSpPr>
        <p:spPr/>
        <p:txBody>
          <a:bodyPr/>
          <a:lstStyle/>
          <a:p>
            <a:fld id="{4A27E7D1-18E9-4FCA-A891-5E948E9F1D17}" type="datetimeFigureOut">
              <a:rPr lang="en-IN" smtClean="0"/>
              <a:t>22-01-2025</a:t>
            </a:fld>
            <a:endParaRPr lang="en-IN"/>
          </a:p>
        </p:txBody>
      </p:sp>
      <p:sp>
        <p:nvSpPr>
          <p:cNvPr id="1048651" name="Footer Placeholder 7"/>
          <p:cNvSpPr>
            <a:spLocks noGrp="1"/>
          </p:cNvSpPr>
          <p:nvPr>
            <p:ph type="ftr" sz="quarter" idx="11"/>
          </p:nvPr>
        </p:nvSpPr>
        <p:spPr/>
        <p:txBody>
          <a:bodyPr/>
          <a:lstStyle/>
          <a:p>
            <a:endParaRPr lang="en-IN"/>
          </a:p>
        </p:txBody>
      </p:sp>
      <p:sp>
        <p:nvSpPr>
          <p:cNvPr id="1048652" name="Slide Number Placeholder 8"/>
          <p:cNvSpPr>
            <a:spLocks noGrp="1"/>
          </p:cNvSpPr>
          <p:nvPr>
            <p:ph type="sldNum" sz="quarter" idx="12"/>
          </p:nvPr>
        </p:nvSpPr>
        <p:spPr/>
        <p:txBody>
          <a:bodyPr/>
          <a:lstStyle/>
          <a:p>
            <a:fld id="{2A024382-CAFE-4BC1-8D04-999FB0D8C64E}"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14" name="Title 1"/>
          <p:cNvSpPr>
            <a:spLocks noGrp="1"/>
          </p:cNvSpPr>
          <p:nvPr>
            <p:ph type="title"/>
          </p:nvPr>
        </p:nvSpPr>
        <p:spPr/>
        <p:txBody>
          <a:bodyPr/>
          <a:lstStyle/>
          <a:p>
            <a:r>
              <a:rPr lang="en-US"/>
              <a:t>Click to edit Master title style</a:t>
            </a:r>
            <a:endParaRPr lang="en-IN"/>
          </a:p>
        </p:txBody>
      </p:sp>
      <p:sp>
        <p:nvSpPr>
          <p:cNvPr id="1048615" name="Date Placeholder 2"/>
          <p:cNvSpPr>
            <a:spLocks noGrp="1"/>
          </p:cNvSpPr>
          <p:nvPr>
            <p:ph type="dt" sz="half" idx="10"/>
          </p:nvPr>
        </p:nvSpPr>
        <p:spPr/>
        <p:txBody>
          <a:bodyPr/>
          <a:lstStyle/>
          <a:p>
            <a:fld id="{4A27E7D1-18E9-4FCA-A891-5E948E9F1D17}" type="datetimeFigureOut">
              <a:rPr lang="en-IN" smtClean="0"/>
              <a:t>22-01-2025</a:t>
            </a:fld>
            <a:endParaRPr lang="en-IN"/>
          </a:p>
        </p:txBody>
      </p:sp>
      <p:sp>
        <p:nvSpPr>
          <p:cNvPr id="1048616" name="Footer Placeholder 3"/>
          <p:cNvSpPr>
            <a:spLocks noGrp="1"/>
          </p:cNvSpPr>
          <p:nvPr>
            <p:ph type="ftr" sz="quarter" idx="11"/>
          </p:nvPr>
        </p:nvSpPr>
        <p:spPr/>
        <p:txBody>
          <a:bodyPr/>
          <a:lstStyle/>
          <a:p>
            <a:endParaRPr lang="en-IN"/>
          </a:p>
        </p:txBody>
      </p:sp>
      <p:sp>
        <p:nvSpPr>
          <p:cNvPr id="1048617" name="Slide Number Placeholder 4"/>
          <p:cNvSpPr>
            <a:spLocks noGrp="1"/>
          </p:cNvSpPr>
          <p:nvPr>
            <p:ph type="sldNum" sz="quarter" idx="12"/>
          </p:nvPr>
        </p:nvSpPr>
        <p:spPr/>
        <p:txBody>
          <a:bodyPr/>
          <a:lstStyle/>
          <a:p>
            <a:fld id="{2A024382-CAFE-4BC1-8D04-999FB0D8C64E}"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53" name="Date Placeholder 1"/>
          <p:cNvSpPr>
            <a:spLocks noGrp="1"/>
          </p:cNvSpPr>
          <p:nvPr>
            <p:ph type="dt" sz="half" idx="10"/>
          </p:nvPr>
        </p:nvSpPr>
        <p:spPr/>
        <p:txBody>
          <a:bodyPr/>
          <a:lstStyle/>
          <a:p>
            <a:fld id="{4A27E7D1-18E9-4FCA-A891-5E948E9F1D17}" type="datetimeFigureOut">
              <a:rPr lang="en-IN" smtClean="0"/>
              <a:t>22-01-2025</a:t>
            </a:fld>
            <a:endParaRPr lang="en-IN"/>
          </a:p>
        </p:txBody>
      </p:sp>
      <p:sp>
        <p:nvSpPr>
          <p:cNvPr id="1048654" name="Footer Placeholder 2"/>
          <p:cNvSpPr>
            <a:spLocks noGrp="1"/>
          </p:cNvSpPr>
          <p:nvPr>
            <p:ph type="ftr" sz="quarter" idx="11"/>
          </p:nvPr>
        </p:nvSpPr>
        <p:spPr/>
        <p:txBody>
          <a:bodyPr/>
          <a:lstStyle/>
          <a:p>
            <a:endParaRPr lang="en-IN"/>
          </a:p>
        </p:txBody>
      </p:sp>
      <p:sp>
        <p:nvSpPr>
          <p:cNvPr id="1048655" name="Slide Number Placeholder 3"/>
          <p:cNvSpPr>
            <a:spLocks noGrp="1"/>
          </p:cNvSpPr>
          <p:nvPr>
            <p:ph type="sldNum" sz="quarter" idx="12"/>
          </p:nvPr>
        </p:nvSpPr>
        <p:spPr/>
        <p:txBody>
          <a:bodyPr/>
          <a:lstStyle/>
          <a:p>
            <a:fld id="{2A024382-CAFE-4BC1-8D04-999FB0D8C64E}"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56"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1048657"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58"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659" name="Date Placeholder 4"/>
          <p:cNvSpPr>
            <a:spLocks noGrp="1"/>
          </p:cNvSpPr>
          <p:nvPr>
            <p:ph type="dt" sz="half" idx="10"/>
          </p:nvPr>
        </p:nvSpPr>
        <p:spPr/>
        <p:txBody>
          <a:bodyPr/>
          <a:lstStyle/>
          <a:p>
            <a:fld id="{4A27E7D1-18E9-4FCA-A891-5E948E9F1D17}" type="datetimeFigureOut">
              <a:rPr lang="en-IN" smtClean="0"/>
              <a:t>22-01-2025</a:t>
            </a:fld>
            <a:endParaRPr lang="en-IN"/>
          </a:p>
        </p:txBody>
      </p:sp>
      <p:sp>
        <p:nvSpPr>
          <p:cNvPr id="1048660" name="Footer Placeholder 5"/>
          <p:cNvSpPr>
            <a:spLocks noGrp="1"/>
          </p:cNvSpPr>
          <p:nvPr>
            <p:ph type="ftr" sz="quarter" idx="11"/>
          </p:nvPr>
        </p:nvSpPr>
        <p:spPr/>
        <p:txBody>
          <a:bodyPr/>
          <a:lstStyle/>
          <a:p>
            <a:endParaRPr lang="en-IN"/>
          </a:p>
        </p:txBody>
      </p:sp>
      <p:sp>
        <p:nvSpPr>
          <p:cNvPr id="1048661" name="Slide Number Placeholder 6"/>
          <p:cNvSpPr>
            <a:spLocks noGrp="1"/>
          </p:cNvSpPr>
          <p:nvPr>
            <p:ph type="sldNum" sz="quarter" idx="12"/>
          </p:nvPr>
        </p:nvSpPr>
        <p:spPr/>
        <p:txBody>
          <a:bodyPr/>
          <a:lstStyle/>
          <a:p>
            <a:fld id="{2A024382-CAFE-4BC1-8D04-999FB0D8C64E}"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23"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1048624"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1048625"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626" name="Date Placeholder 4"/>
          <p:cNvSpPr>
            <a:spLocks noGrp="1"/>
          </p:cNvSpPr>
          <p:nvPr>
            <p:ph type="dt" sz="half" idx="10"/>
          </p:nvPr>
        </p:nvSpPr>
        <p:spPr/>
        <p:txBody>
          <a:bodyPr/>
          <a:lstStyle/>
          <a:p>
            <a:fld id="{4A27E7D1-18E9-4FCA-A891-5E948E9F1D17}" type="datetimeFigureOut">
              <a:rPr lang="en-IN" smtClean="0"/>
              <a:t>22-01-2025</a:t>
            </a:fld>
            <a:endParaRPr lang="en-IN"/>
          </a:p>
        </p:txBody>
      </p:sp>
      <p:sp>
        <p:nvSpPr>
          <p:cNvPr id="1048627" name="Footer Placeholder 5"/>
          <p:cNvSpPr>
            <a:spLocks noGrp="1"/>
          </p:cNvSpPr>
          <p:nvPr>
            <p:ph type="ftr" sz="quarter" idx="11"/>
          </p:nvPr>
        </p:nvSpPr>
        <p:spPr/>
        <p:txBody>
          <a:bodyPr/>
          <a:lstStyle/>
          <a:p>
            <a:endParaRPr lang="en-IN"/>
          </a:p>
        </p:txBody>
      </p:sp>
      <p:sp>
        <p:nvSpPr>
          <p:cNvPr id="1048628" name="Slide Number Placeholder 6"/>
          <p:cNvSpPr>
            <a:spLocks noGrp="1"/>
          </p:cNvSpPr>
          <p:nvPr>
            <p:ph type="sldNum" sz="quarter" idx="12"/>
          </p:nvPr>
        </p:nvSpPr>
        <p:spPr/>
        <p:txBody>
          <a:bodyPr/>
          <a:lstStyle/>
          <a:p>
            <a:fld id="{2A024382-CAFE-4BC1-8D04-999FB0D8C64E}"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1048577"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578"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27E7D1-18E9-4FCA-A891-5E948E9F1D17}" type="datetimeFigureOut">
              <a:rPr lang="en-IN" smtClean="0"/>
              <a:t>22-01-2025</a:t>
            </a:fld>
            <a:endParaRPr lang="en-IN"/>
          </a:p>
        </p:txBody>
      </p:sp>
      <p:sp>
        <p:nvSpPr>
          <p:cNvPr id="1048579"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1048580"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024382-CAFE-4BC1-8D04-999FB0D8C64E}"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object 2"/>
          <p:cNvSpPr/>
          <p:nvPr/>
        </p:nvSpPr>
        <p:spPr>
          <a:xfrm>
            <a:off x="85343" y="70103"/>
            <a:ext cx="12018010" cy="6693534"/>
          </a:xfrm>
          <a:custGeom>
            <a:avLst/>
            <a:gdLst/>
            <a:ahLst/>
            <a:cxnLst/>
            <a:rect l="l" t="t" r="r" b="b"/>
            <a:pathLst>
              <a:path w="12018010" h="6693534">
                <a:moveTo>
                  <a:pt x="0" y="329946"/>
                </a:moveTo>
                <a:lnTo>
                  <a:pt x="4770" y="281177"/>
                </a:lnTo>
                <a:lnTo>
                  <a:pt x="18624" y="234696"/>
                </a:lnTo>
                <a:lnTo>
                  <a:pt x="40887" y="190880"/>
                </a:lnTo>
                <a:lnTo>
                  <a:pt x="70878" y="150241"/>
                </a:lnTo>
                <a:lnTo>
                  <a:pt x="107911" y="113411"/>
                </a:lnTo>
                <a:lnTo>
                  <a:pt x="151295" y="80899"/>
                </a:lnTo>
                <a:lnTo>
                  <a:pt x="200380" y="53213"/>
                </a:lnTo>
                <a:lnTo>
                  <a:pt x="254457" y="30606"/>
                </a:lnTo>
                <a:lnTo>
                  <a:pt x="312864" y="13970"/>
                </a:lnTo>
                <a:lnTo>
                  <a:pt x="374916" y="3555"/>
                </a:lnTo>
                <a:lnTo>
                  <a:pt x="439915" y="0"/>
                </a:lnTo>
                <a:lnTo>
                  <a:pt x="11577955" y="0"/>
                </a:lnTo>
                <a:lnTo>
                  <a:pt x="11642979" y="3555"/>
                </a:lnTo>
                <a:lnTo>
                  <a:pt x="11705082" y="13970"/>
                </a:lnTo>
                <a:lnTo>
                  <a:pt x="11763502" y="30606"/>
                </a:lnTo>
                <a:lnTo>
                  <a:pt x="11817604" y="53213"/>
                </a:lnTo>
                <a:lnTo>
                  <a:pt x="11866626" y="80899"/>
                </a:lnTo>
                <a:lnTo>
                  <a:pt x="11910060" y="113411"/>
                </a:lnTo>
                <a:lnTo>
                  <a:pt x="11947016" y="150241"/>
                </a:lnTo>
                <a:lnTo>
                  <a:pt x="11976989" y="190880"/>
                </a:lnTo>
                <a:lnTo>
                  <a:pt x="11999341" y="234696"/>
                </a:lnTo>
                <a:lnTo>
                  <a:pt x="12013184" y="281177"/>
                </a:lnTo>
                <a:lnTo>
                  <a:pt x="12017883" y="329946"/>
                </a:lnTo>
                <a:lnTo>
                  <a:pt x="12017883" y="6363360"/>
                </a:lnTo>
                <a:lnTo>
                  <a:pt x="12013184" y="6412115"/>
                </a:lnTo>
                <a:lnTo>
                  <a:pt x="11999341" y="6458648"/>
                </a:lnTo>
                <a:lnTo>
                  <a:pt x="11976989" y="6502450"/>
                </a:lnTo>
                <a:lnTo>
                  <a:pt x="11947016" y="6543001"/>
                </a:lnTo>
                <a:lnTo>
                  <a:pt x="11910060" y="6579806"/>
                </a:lnTo>
                <a:lnTo>
                  <a:pt x="11866626" y="6612356"/>
                </a:lnTo>
                <a:lnTo>
                  <a:pt x="11817604" y="6640131"/>
                </a:lnTo>
                <a:lnTo>
                  <a:pt x="11763502" y="6662615"/>
                </a:lnTo>
                <a:lnTo>
                  <a:pt x="11705082" y="6679312"/>
                </a:lnTo>
                <a:lnTo>
                  <a:pt x="11642979" y="6689702"/>
                </a:lnTo>
                <a:lnTo>
                  <a:pt x="11577955" y="6693279"/>
                </a:lnTo>
                <a:lnTo>
                  <a:pt x="439915" y="6693279"/>
                </a:lnTo>
                <a:lnTo>
                  <a:pt x="374916" y="6689702"/>
                </a:lnTo>
                <a:lnTo>
                  <a:pt x="312864" y="6679312"/>
                </a:lnTo>
                <a:lnTo>
                  <a:pt x="254457" y="6662615"/>
                </a:lnTo>
                <a:lnTo>
                  <a:pt x="200380" y="6640131"/>
                </a:lnTo>
                <a:lnTo>
                  <a:pt x="151295" y="6612356"/>
                </a:lnTo>
                <a:lnTo>
                  <a:pt x="107911" y="6579806"/>
                </a:lnTo>
                <a:lnTo>
                  <a:pt x="70878" y="6543001"/>
                </a:lnTo>
                <a:lnTo>
                  <a:pt x="40887" y="6502450"/>
                </a:lnTo>
                <a:lnTo>
                  <a:pt x="18624" y="6458648"/>
                </a:lnTo>
                <a:lnTo>
                  <a:pt x="4770" y="6412115"/>
                </a:lnTo>
                <a:lnTo>
                  <a:pt x="0" y="6363360"/>
                </a:lnTo>
                <a:lnTo>
                  <a:pt x="0" y="329946"/>
                </a:lnTo>
                <a:close/>
              </a:path>
            </a:pathLst>
          </a:custGeom>
          <a:ln w="6095">
            <a:solidFill>
              <a:srgbClr val="000000"/>
            </a:solidFill>
          </a:ln>
        </p:spPr>
        <p:txBody>
          <a:bodyPr wrap="square" lIns="0" tIns="0" rIns="0" bIns="0" rtlCol="0"/>
          <a:lstStyle/>
          <a:p>
            <a:endParaRPr>
              <a:latin typeface="+mj-lt"/>
            </a:endParaRPr>
          </a:p>
        </p:txBody>
      </p:sp>
      <p:sp>
        <p:nvSpPr>
          <p:cNvPr id="1048587" name="object 3"/>
          <p:cNvSpPr txBox="1">
            <a:spLocks noGrp="1"/>
          </p:cNvSpPr>
          <p:nvPr>
            <p:ph type="title"/>
          </p:nvPr>
        </p:nvSpPr>
        <p:spPr>
          <a:xfrm>
            <a:off x="3939075" y="456054"/>
            <a:ext cx="3984333" cy="566822"/>
          </a:xfrm>
          <a:prstGeom prst="rect">
            <a:avLst/>
          </a:prstGeom>
        </p:spPr>
        <p:txBody>
          <a:bodyPr vert="horz" wrap="square" lIns="0" tIns="12700" rIns="0" bIns="0" rtlCol="0">
            <a:spAutoFit/>
          </a:bodyPr>
          <a:lstStyle/>
          <a:p>
            <a:pPr marL="12700" algn="ctr">
              <a:lnSpc>
                <a:spcPct val="100000"/>
              </a:lnSpc>
              <a:spcBef>
                <a:spcPts val="100"/>
              </a:spcBef>
            </a:pPr>
            <a:r>
              <a:rPr lang="en-US" sz="3600" b="1" dirty="0" err="1">
                <a:solidFill>
                  <a:srgbClr val="C00000"/>
                </a:solidFill>
                <a:latin typeface="+mj-lt"/>
                <a:cs typeface="Times New Roman"/>
              </a:rPr>
              <a:t>Wifi</a:t>
            </a:r>
            <a:r>
              <a:rPr lang="en-US" sz="3600" b="1" dirty="0">
                <a:solidFill>
                  <a:srgbClr val="C00000"/>
                </a:solidFill>
                <a:latin typeface="+mj-lt"/>
                <a:cs typeface="Times New Roman"/>
              </a:rPr>
              <a:t> Bastion</a:t>
            </a:r>
            <a:endParaRPr lang="en-US" sz="3600" b="1" dirty="0">
              <a:latin typeface="+mj-lt"/>
              <a:cs typeface="Times New Roman"/>
            </a:endParaRPr>
          </a:p>
        </p:txBody>
      </p:sp>
      <p:sp>
        <p:nvSpPr>
          <p:cNvPr id="1048589" name="object 6"/>
          <p:cNvSpPr txBox="1"/>
          <p:nvPr/>
        </p:nvSpPr>
        <p:spPr>
          <a:xfrm>
            <a:off x="3623372" y="5088548"/>
            <a:ext cx="4941952" cy="1257427"/>
          </a:xfrm>
          <a:prstGeom prst="rect">
            <a:avLst/>
          </a:prstGeom>
        </p:spPr>
        <p:txBody>
          <a:bodyPr vert="horz" wrap="square" lIns="0" tIns="58419" rIns="0" bIns="0" rtlCol="0">
            <a:spAutoFit/>
          </a:bodyPr>
          <a:lstStyle/>
          <a:p>
            <a:pPr marL="12700" marR="5080" indent="-635" algn="ctr">
              <a:lnSpc>
                <a:spcPct val="104900"/>
              </a:lnSpc>
            </a:pPr>
            <a:r>
              <a:rPr lang="en-IN" b="1" spc="-5" dirty="0">
                <a:solidFill>
                  <a:srgbClr val="0004A1"/>
                </a:solidFill>
                <a:latin typeface="+mj-lt"/>
                <a:cs typeface="Perpetua"/>
              </a:rPr>
              <a:t>Department of Cyber Security </a:t>
            </a:r>
          </a:p>
          <a:p>
            <a:pPr marL="12700" marR="5080" indent="-635" algn="ctr">
              <a:lnSpc>
                <a:spcPct val="104900"/>
              </a:lnSpc>
            </a:pPr>
            <a:r>
              <a:rPr lang="en-IN" b="1" spc="-5" dirty="0">
                <a:solidFill>
                  <a:srgbClr val="0004A1"/>
                </a:solidFill>
                <a:latin typeface="+mj-lt"/>
                <a:cs typeface="Perpetua"/>
              </a:rPr>
              <a:t>School of Engineering</a:t>
            </a:r>
          </a:p>
          <a:p>
            <a:pPr marL="12700" marR="5080" indent="-635" algn="ctr">
              <a:lnSpc>
                <a:spcPct val="104900"/>
              </a:lnSpc>
            </a:pPr>
            <a:r>
              <a:rPr lang="en-IN" sz="2000" b="1" spc="-15" dirty="0">
                <a:solidFill>
                  <a:srgbClr val="0004A1"/>
                </a:solidFill>
                <a:latin typeface="+mj-lt"/>
                <a:cs typeface="Perpetua"/>
              </a:rPr>
              <a:t>Malla Reddy University</a:t>
            </a:r>
          </a:p>
          <a:p>
            <a:pPr marL="12700" marR="5080" indent="-635" algn="ctr">
              <a:lnSpc>
                <a:spcPct val="104900"/>
              </a:lnSpc>
            </a:pPr>
            <a:r>
              <a:rPr lang="en-IN" sz="2000" b="1" spc="-5" dirty="0">
                <a:solidFill>
                  <a:srgbClr val="0004A1"/>
                </a:solidFill>
                <a:latin typeface="+mj-lt"/>
                <a:cs typeface="Perpetua"/>
              </a:rPr>
              <a:t>Hyderabad, </a:t>
            </a:r>
            <a:r>
              <a:rPr lang="en-IN" sz="2000" b="1" spc="-70" dirty="0">
                <a:solidFill>
                  <a:srgbClr val="0004A1"/>
                </a:solidFill>
                <a:latin typeface="+mj-lt"/>
                <a:cs typeface="Perpetua"/>
              </a:rPr>
              <a:t>Telangana,</a:t>
            </a:r>
            <a:r>
              <a:rPr lang="en-IN" sz="2000" b="1" spc="-305" dirty="0">
                <a:solidFill>
                  <a:srgbClr val="0004A1"/>
                </a:solidFill>
                <a:latin typeface="+mj-lt"/>
                <a:cs typeface="Perpetua"/>
              </a:rPr>
              <a:t>  </a:t>
            </a:r>
            <a:r>
              <a:rPr lang="en-IN" sz="2000" b="1" spc="-5" dirty="0">
                <a:solidFill>
                  <a:srgbClr val="0004A1"/>
                </a:solidFill>
                <a:latin typeface="+mj-lt"/>
                <a:cs typeface="Perpetua"/>
              </a:rPr>
              <a:t>INDIA</a:t>
            </a:r>
            <a:endParaRPr lang="en-IN" sz="2000" dirty="0">
              <a:latin typeface="+mj-lt"/>
              <a:cs typeface="Perpetua"/>
            </a:endParaRPr>
          </a:p>
        </p:txBody>
      </p:sp>
      <p:pic>
        <p:nvPicPr>
          <p:cNvPr id="2097152" name="object 7"/>
          <p:cNvPicPr>
            <a:picLocks/>
          </p:cNvPicPr>
          <p:nvPr/>
        </p:nvPicPr>
        <p:blipFill>
          <a:blip r:embed="rId2" cstate="print"/>
          <a:stretch>
            <a:fillRect/>
          </a:stretch>
        </p:blipFill>
        <p:spPr>
          <a:xfrm>
            <a:off x="609600" y="4693422"/>
            <a:ext cx="1752600" cy="1680972"/>
          </a:xfrm>
          <a:prstGeom prst="rect">
            <a:avLst/>
          </a:prstGeom>
        </p:spPr>
      </p:pic>
      <p:sp>
        <p:nvSpPr>
          <p:cNvPr id="1048590" name="TextBox 7"/>
          <p:cNvSpPr txBox="1"/>
          <p:nvPr/>
        </p:nvSpPr>
        <p:spPr>
          <a:xfrm>
            <a:off x="3553581" y="3416870"/>
            <a:ext cx="4755324" cy="979755"/>
          </a:xfrm>
          <a:prstGeom prst="rect">
            <a:avLst/>
          </a:prstGeom>
          <a:noFill/>
        </p:spPr>
        <p:txBody>
          <a:bodyPr wrap="square" rtlCol="0">
            <a:spAutoFit/>
          </a:bodyPr>
          <a:lstStyle/>
          <a:p>
            <a:pPr marL="12700" algn="ctr">
              <a:spcBef>
                <a:spcPts val="120"/>
              </a:spcBef>
            </a:pPr>
            <a:r>
              <a:rPr lang="en-IN" sz="2000" b="1" dirty="0">
                <a:latin typeface="+mj-lt"/>
                <a:cs typeface="Arial" panose="020B0604020202020204" pitchFamily="34" charset="0"/>
              </a:rPr>
              <a:t>Under </a:t>
            </a:r>
            <a:r>
              <a:rPr lang="en-IN" sz="2000" b="1" spc="-5" dirty="0">
                <a:latin typeface="+mj-lt"/>
                <a:cs typeface="Arial" panose="020B0604020202020204" pitchFamily="34" charset="0"/>
              </a:rPr>
              <a:t>the </a:t>
            </a:r>
            <a:r>
              <a:rPr lang="en-IN" sz="2000" b="1" dirty="0">
                <a:latin typeface="+mj-lt"/>
                <a:cs typeface="Arial" panose="020B0604020202020204" pitchFamily="34" charset="0"/>
              </a:rPr>
              <a:t>Guidance</a:t>
            </a:r>
            <a:r>
              <a:rPr lang="en-IN" sz="2000" b="1" spc="-105" dirty="0">
                <a:latin typeface="+mj-lt"/>
                <a:cs typeface="Arial" panose="020B0604020202020204" pitchFamily="34" charset="0"/>
              </a:rPr>
              <a:t> </a:t>
            </a:r>
            <a:r>
              <a:rPr lang="en-IN" sz="2000" b="1" dirty="0">
                <a:latin typeface="+mj-lt"/>
                <a:cs typeface="Arial" panose="020B0604020202020204" pitchFamily="34" charset="0"/>
              </a:rPr>
              <a:t>of</a:t>
            </a:r>
            <a:endParaRPr lang="en-IN" b="1" spc="-40" dirty="0">
              <a:solidFill>
                <a:srgbClr val="FF0000"/>
              </a:solidFill>
              <a:latin typeface="+mj-lt"/>
              <a:cs typeface="Arial" panose="020B0604020202020204" pitchFamily="34" charset="0"/>
            </a:endParaRPr>
          </a:p>
          <a:p>
            <a:pPr marL="12700" algn="ctr">
              <a:lnSpc>
                <a:spcPct val="100000"/>
              </a:lnSpc>
              <a:spcBef>
                <a:spcPts val="120"/>
              </a:spcBef>
            </a:pPr>
            <a:r>
              <a:rPr lang="en-IN" b="1" spc="-40" dirty="0">
                <a:solidFill>
                  <a:srgbClr val="C00000"/>
                </a:solidFill>
                <a:latin typeface="+mj-lt"/>
                <a:cs typeface="Arial" panose="020B0604020202020204" pitchFamily="34" charset="0"/>
              </a:rPr>
              <a:t>Mrs G. Sailaja</a:t>
            </a:r>
          </a:p>
          <a:p>
            <a:pPr marL="12700" algn="ctr">
              <a:lnSpc>
                <a:spcPct val="100000"/>
              </a:lnSpc>
              <a:spcBef>
                <a:spcPts val="120"/>
              </a:spcBef>
            </a:pPr>
            <a:r>
              <a:rPr lang="en-US" dirty="0">
                <a:solidFill>
                  <a:srgbClr val="C00000"/>
                </a:solidFill>
                <a:latin typeface="+mj-lt"/>
                <a:cs typeface="Arial" panose="020B0604020202020204" pitchFamily="34" charset="0"/>
              </a:rPr>
              <a:t>Assistant Professor</a:t>
            </a:r>
            <a:endParaRPr lang="en-IN" dirty="0">
              <a:solidFill>
                <a:srgbClr val="C00000"/>
              </a:solidFill>
              <a:latin typeface="+mj-lt"/>
              <a:cs typeface="Arial" panose="020B0604020202020204" pitchFamily="34" charset="0"/>
            </a:endParaRPr>
          </a:p>
        </p:txBody>
      </p:sp>
      <p:sp>
        <p:nvSpPr>
          <p:cNvPr id="9" name="object 3">
            <a:extLst>
              <a:ext uri="{FF2B5EF4-FFF2-40B4-BE49-F238E27FC236}">
                <a16:creationId xmlns:a16="http://schemas.microsoft.com/office/drawing/2014/main" id="{21CD3ECC-1422-4A51-A6FD-D0012DC1B461}"/>
              </a:ext>
            </a:extLst>
          </p:cNvPr>
          <p:cNvSpPr txBox="1"/>
          <p:nvPr/>
        </p:nvSpPr>
        <p:spPr>
          <a:xfrm>
            <a:off x="3623372" y="1731026"/>
            <a:ext cx="4457700" cy="1277273"/>
          </a:xfrm>
          <a:prstGeom prst="rect">
            <a:avLst/>
          </a:prstGeom>
        </p:spPr>
        <p:txBody>
          <a:bodyPr vert="horz" wrap="square" lIns="0" tIns="0" rIns="0" bIns="0" rtlCol="0">
            <a:spAutoFit/>
          </a:bodyPr>
          <a:lstStyle/>
          <a:p>
            <a:pPr marR="31750" algn="ctr">
              <a:lnSpc>
                <a:spcPct val="100000"/>
              </a:lnSpc>
            </a:pPr>
            <a:r>
              <a:rPr sz="2000" b="1" spc="-20" dirty="0">
                <a:latin typeface="Perpetua"/>
                <a:cs typeface="Perpetua"/>
              </a:rPr>
              <a:t>by</a:t>
            </a:r>
            <a:endParaRPr sz="2000" dirty="0">
              <a:latin typeface="Perpetua"/>
              <a:cs typeface="Perpetua"/>
            </a:endParaRPr>
          </a:p>
          <a:p>
            <a:pPr marL="145415" marR="176530" indent="-1270" algn="ctr">
              <a:lnSpc>
                <a:spcPct val="105000"/>
              </a:lnSpc>
            </a:pPr>
            <a:r>
              <a:rPr lang="en-US" sz="2000" b="1" spc="-10" dirty="0">
                <a:latin typeface="Perpetua"/>
                <a:cs typeface="Perpetua"/>
              </a:rPr>
              <a:t>2211CS040134 – </a:t>
            </a:r>
            <a:r>
              <a:rPr lang="en-US" sz="2000" b="1" spc="-10" dirty="0" err="1">
                <a:latin typeface="Perpetua"/>
                <a:cs typeface="Perpetua"/>
              </a:rPr>
              <a:t>Sailakshman</a:t>
            </a:r>
            <a:r>
              <a:rPr lang="en-US" sz="2000" b="1" spc="-10" dirty="0">
                <a:latin typeface="Perpetua"/>
                <a:cs typeface="Perpetua"/>
              </a:rPr>
              <a:t> </a:t>
            </a:r>
            <a:r>
              <a:rPr lang="en-US" sz="2000" b="1" spc="-10" dirty="0" err="1">
                <a:latin typeface="Perpetua"/>
                <a:cs typeface="Perpetua"/>
              </a:rPr>
              <a:t>Rangisetti</a:t>
            </a:r>
            <a:endParaRPr lang="en-US" sz="2000" b="1" spc="-10" dirty="0">
              <a:latin typeface="Perpetua"/>
              <a:cs typeface="Perpetua"/>
            </a:endParaRPr>
          </a:p>
          <a:p>
            <a:pPr marL="145415" marR="176530" indent="-1270" algn="ctr">
              <a:lnSpc>
                <a:spcPct val="105000"/>
              </a:lnSpc>
            </a:pPr>
            <a:r>
              <a:rPr lang="en-US" sz="2000" b="1" spc="-10" dirty="0">
                <a:latin typeface="Perpetua"/>
                <a:cs typeface="Perpetua"/>
              </a:rPr>
              <a:t>2211CS040139 – S Mohammed Aadil</a:t>
            </a:r>
            <a:br>
              <a:rPr lang="en-US" sz="2000" b="1" spc="-10" dirty="0">
                <a:latin typeface="Perpetua"/>
                <a:cs typeface="Perpetua"/>
              </a:rPr>
            </a:br>
            <a:r>
              <a:rPr lang="en-US" sz="2000" b="1" spc="-10" dirty="0">
                <a:latin typeface="Perpetua"/>
                <a:cs typeface="Perpetua"/>
              </a:rPr>
              <a:t>2211CS040156 – T. Bhavesh</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5" name="object 2"/>
          <p:cNvSpPr/>
          <p:nvPr/>
        </p:nvSpPr>
        <p:spPr>
          <a:xfrm>
            <a:off x="85343" y="70103"/>
            <a:ext cx="12018010" cy="6693534"/>
          </a:xfrm>
          <a:custGeom>
            <a:avLst/>
            <a:gdLst/>
            <a:ahLst/>
            <a:cxnLst/>
            <a:rect l="l" t="t" r="r" b="b"/>
            <a:pathLst>
              <a:path w="12018010" h="6693534">
                <a:moveTo>
                  <a:pt x="0" y="329946"/>
                </a:moveTo>
                <a:lnTo>
                  <a:pt x="4770" y="281177"/>
                </a:lnTo>
                <a:lnTo>
                  <a:pt x="18624" y="234696"/>
                </a:lnTo>
                <a:lnTo>
                  <a:pt x="40887" y="190880"/>
                </a:lnTo>
                <a:lnTo>
                  <a:pt x="70878" y="150241"/>
                </a:lnTo>
                <a:lnTo>
                  <a:pt x="107911" y="113411"/>
                </a:lnTo>
                <a:lnTo>
                  <a:pt x="151295" y="80899"/>
                </a:lnTo>
                <a:lnTo>
                  <a:pt x="200380" y="53213"/>
                </a:lnTo>
                <a:lnTo>
                  <a:pt x="254457" y="30606"/>
                </a:lnTo>
                <a:lnTo>
                  <a:pt x="312864" y="13970"/>
                </a:lnTo>
                <a:lnTo>
                  <a:pt x="374916" y="3555"/>
                </a:lnTo>
                <a:lnTo>
                  <a:pt x="439915" y="0"/>
                </a:lnTo>
                <a:lnTo>
                  <a:pt x="11577955" y="0"/>
                </a:lnTo>
                <a:lnTo>
                  <a:pt x="11642979" y="3555"/>
                </a:lnTo>
                <a:lnTo>
                  <a:pt x="11705082" y="13970"/>
                </a:lnTo>
                <a:lnTo>
                  <a:pt x="11763502" y="30606"/>
                </a:lnTo>
                <a:lnTo>
                  <a:pt x="11817604" y="53213"/>
                </a:lnTo>
                <a:lnTo>
                  <a:pt x="11866626" y="80899"/>
                </a:lnTo>
                <a:lnTo>
                  <a:pt x="11910060" y="113411"/>
                </a:lnTo>
                <a:lnTo>
                  <a:pt x="11947016" y="150241"/>
                </a:lnTo>
                <a:lnTo>
                  <a:pt x="11976989" y="190880"/>
                </a:lnTo>
                <a:lnTo>
                  <a:pt x="11999341" y="234696"/>
                </a:lnTo>
                <a:lnTo>
                  <a:pt x="12013184" y="281177"/>
                </a:lnTo>
                <a:lnTo>
                  <a:pt x="12017883" y="329946"/>
                </a:lnTo>
                <a:lnTo>
                  <a:pt x="12017883" y="6363360"/>
                </a:lnTo>
                <a:lnTo>
                  <a:pt x="12013184" y="6412115"/>
                </a:lnTo>
                <a:lnTo>
                  <a:pt x="11999341" y="6458648"/>
                </a:lnTo>
                <a:lnTo>
                  <a:pt x="11976989" y="6502450"/>
                </a:lnTo>
                <a:lnTo>
                  <a:pt x="11947016" y="6543001"/>
                </a:lnTo>
                <a:lnTo>
                  <a:pt x="11910060" y="6579806"/>
                </a:lnTo>
                <a:lnTo>
                  <a:pt x="11866626" y="6612356"/>
                </a:lnTo>
                <a:lnTo>
                  <a:pt x="11817604" y="6640131"/>
                </a:lnTo>
                <a:lnTo>
                  <a:pt x="11763502" y="6662615"/>
                </a:lnTo>
                <a:lnTo>
                  <a:pt x="11705082" y="6679312"/>
                </a:lnTo>
                <a:lnTo>
                  <a:pt x="11642979" y="6689702"/>
                </a:lnTo>
                <a:lnTo>
                  <a:pt x="11577955" y="6693279"/>
                </a:lnTo>
                <a:lnTo>
                  <a:pt x="439915" y="6693279"/>
                </a:lnTo>
                <a:lnTo>
                  <a:pt x="374916" y="6689702"/>
                </a:lnTo>
                <a:lnTo>
                  <a:pt x="312864" y="6679312"/>
                </a:lnTo>
                <a:lnTo>
                  <a:pt x="254457" y="6662615"/>
                </a:lnTo>
                <a:lnTo>
                  <a:pt x="200380" y="6640131"/>
                </a:lnTo>
                <a:lnTo>
                  <a:pt x="151295" y="6612356"/>
                </a:lnTo>
                <a:lnTo>
                  <a:pt x="107911" y="6579806"/>
                </a:lnTo>
                <a:lnTo>
                  <a:pt x="70878" y="6543001"/>
                </a:lnTo>
                <a:lnTo>
                  <a:pt x="40887" y="6502450"/>
                </a:lnTo>
                <a:lnTo>
                  <a:pt x="18624" y="6458648"/>
                </a:lnTo>
                <a:lnTo>
                  <a:pt x="4770" y="6412115"/>
                </a:lnTo>
                <a:lnTo>
                  <a:pt x="0" y="6363360"/>
                </a:lnTo>
                <a:lnTo>
                  <a:pt x="0" y="329946"/>
                </a:lnTo>
                <a:close/>
              </a:path>
            </a:pathLst>
          </a:custGeom>
          <a:ln w="6095">
            <a:solidFill>
              <a:srgbClr val="000000"/>
            </a:solidFill>
          </a:ln>
        </p:spPr>
        <p:txBody>
          <a:bodyPr wrap="square" lIns="0" tIns="0" rIns="0" bIns="0" rtlCol="0"/>
          <a:lstStyle/>
          <a:p>
            <a:endParaRPr>
              <a:latin typeface="+mj-lt"/>
            </a:endParaRPr>
          </a:p>
        </p:txBody>
      </p:sp>
      <p:sp>
        <p:nvSpPr>
          <p:cNvPr id="7" name="Content Placeholder 2">
            <a:extLst>
              <a:ext uri="{FF2B5EF4-FFF2-40B4-BE49-F238E27FC236}">
                <a16:creationId xmlns:a16="http://schemas.microsoft.com/office/drawing/2014/main" id="{1637DA6E-B6FB-4A21-9E5D-C8FD79911E2F}"/>
              </a:ext>
            </a:extLst>
          </p:cNvPr>
          <p:cNvSpPr txBox="1">
            <a:spLocks/>
          </p:cNvSpPr>
          <p:nvPr/>
        </p:nvSpPr>
        <p:spPr>
          <a:xfrm>
            <a:off x="196362" y="296034"/>
            <a:ext cx="11514993" cy="223642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b="1" dirty="0">
                <a:solidFill>
                  <a:srgbClr val="002060"/>
                </a:solidFill>
                <a:latin typeface="Times New Roman" panose="02020603050405020304" pitchFamily="18" charset="0"/>
                <a:cs typeface="Times New Roman" panose="02020603050405020304" pitchFamily="18" charset="0"/>
              </a:rPr>
              <a:t>2.4 Software Requirements</a:t>
            </a:r>
          </a:p>
          <a:p>
            <a:pPr marL="0" indent="0" algn="just">
              <a:lnSpc>
                <a:spcPct val="100000"/>
              </a:lnSpc>
              <a:buNone/>
            </a:pPr>
            <a:r>
              <a:rPr lang="en-US" sz="2200" b="1" dirty="0">
                <a:latin typeface="Times New Roman" panose="02020603050405020304" pitchFamily="18" charset="0"/>
                <a:cs typeface="Times New Roman" panose="02020603050405020304" pitchFamily="18" charset="0"/>
              </a:rPr>
              <a:t>Backend:</a:t>
            </a:r>
          </a:p>
          <a:p>
            <a:pPr lvl="1" algn="just">
              <a:lnSpc>
                <a:spcPct val="100000"/>
              </a:lnSpc>
            </a:pPr>
            <a:r>
              <a:rPr lang="en-US" sz="2000" dirty="0">
                <a:latin typeface="Times New Roman" panose="02020603050405020304" pitchFamily="18" charset="0"/>
                <a:cs typeface="Times New Roman" panose="02020603050405020304" pitchFamily="18" charset="0"/>
              </a:rPr>
              <a:t>Language: Python 3.9 or later</a:t>
            </a:r>
          </a:p>
          <a:p>
            <a:pPr lvl="1" algn="just">
              <a:lnSpc>
                <a:spcPct val="100000"/>
              </a:lnSpc>
            </a:pPr>
            <a:r>
              <a:rPr lang="en-US" sz="2000" dirty="0">
                <a:latin typeface="Times New Roman" panose="02020603050405020304" pitchFamily="18" charset="0"/>
                <a:cs typeface="Times New Roman" panose="02020603050405020304" pitchFamily="18" charset="0"/>
              </a:rPr>
              <a:t>Frameworks: Flask or Django for web application development</a:t>
            </a:r>
          </a:p>
          <a:p>
            <a:pPr lvl="1" algn="just">
              <a:lnSpc>
                <a:spcPct val="100000"/>
              </a:lnSpc>
            </a:pPr>
            <a:r>
              <a:rPr lang="en-US" sz="2000" dirty="0">
                <a:latin typeface="Times New Roman" panose="02020603050405020304" pitchFamily="18" charset="0"/>
                <a:cs typeface="Times New Roman" panose="02020603050405020304" pitchFamily="18" charset="0"/>
              </a:rPr>
              <a:t>Libraries: </a:t>
            </a:r>
            <a:r>
              <a:rPr lang="en-US" sz="2000" dirty="0" err="1">
                <a:latin typeface="Times New Roman" panose="02020603050405020304" pitchFamily="18" charset="0"/>
                <a:cs typeface="Times New Roman" panose="02020603050405020304" pitchFamily="18" charset="0"/>
              </a:rPr>
              <a:t>Scapy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Pyshark</a:t>
            </a:r>
            <a:r>
              <a:rPr lang="en-US" sz="2000" dirty="0">
                <a:latin typeface="Times New Roman" panose="02020603050405020304" pitchFamily="18" charset="0"/>
                <a:cs typeface="Times New Roman" panose="02020603050405020304" pitchFamily="18" charset="0"/>
              </a:rPr>
              <a:t> (for network scanning), Flask-</a:t>
            </a:r>
            <a:r>
              <a:rPr lang="en-US" sz="2000" dirty="0" err="1">
                <a:latin typeface="Times New Roman" panose="02020603050405020304" pitchFamily="18" charset="0"/>
                <a:cs typeface="Times New Roman" panose="02020603050405020304" pitchFamily="18" charset="0"/>
              </a:rPr>
              <a:t>SocketIO</a:t>
            </a:r>
            <a:r>
              <a:rPr lang="en-US" sz="2000" dirty="0">
                <a:latin typeface="Times New Roman" panose="02020603050405020304" pitchFamily="18" charset="0"/>
                <a:cs typeface="Times New Roman" panose="02020603050405020304" pitchFamily="18" charset="0"/>
              </a:rPr>
              <a:t> (for real-time updates)</a:t>
            </a:r>
          </a:p>
          <a:p>
            <a:pPr lvl="1" algn="just">
              <a:lnSpc>
                <a:spcPct val="100000"/>
              </a:lnSpc>
            </a:pPr>
            <a:r>
              <a:rPr lang="en-US" sz="2000" dirty="0">
                <a:latin typeface="Times New Roman" panose="02020603050405020304" pitchFamily="18" charset="0"/>
                <a:cs typeface="Times New Roman" panose="02020603050405020304" pitchFamily="18" charset="0"/>
              </a:rPr>
              <a:t>Database: MongoDB (local or cloud-based using MongoDB Compass)</a:t>
            </a:r>
          </a:p>
          <a:p>
            <a:pPr lvl="1" algn="just">
              <a:lnSpc>
                <a:spcPct val="100000"/>
              </a:lnSpc>
            </a:pPr>
            <a:r>
              <a:rPr lang="en-US" sz="2000" dirty="0">
                <a:latin typeface="Times New Roman" panose="02020603050405020304" pitchFamily="18" charset="0"/>
                <a:cs typeface="Times New Roman" panose="02020603050405020304" pitchFamily="18" charset="0"/>
              </a:rPr>
              <a:t>Other Tools: Jinja2 (for templating), Python </a:t>
            </a:r>
            <a:r>
              <a:rPr lang="en-US" sz="2000" dirty="0" err="1">
                <a:latin typeface="Times New Roman" panose="02020603050405020304" pitchFamily="18" charset="0"/>
                <a:cs typeface="Times New Roman" panose="02020603050405020304" pitchFamily="18" charset="0"/>
              </a:rPr>
              <a:t>AsyncIO</a:t>
            </a:r>
            <a:r>
              <a:rPr lang="en-US" sz="2000" dirty="0">
                <a:latin typeface="Times New Roman" panose="02020603050405020304" pitchFamily="18" charset="0"/>
                <a:cs typeface="Times New Roman" panose="02020603050405020304" pitchFamily="18" charset="0"/>
              </a:rPr>
              <a:t> (for non-blocking operations)</a:t>
            </a:r>
          </a:p>
          <a:p>
            <a:pPr lvl="1" algn="just">
              <a:lnSpc>
                <a:spcPct val="100000"/>
              </a:lnSpc>
            </a:pPr>
            <a:endParaRPr lang="en-US" sz="20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C4BF865D-2A39-4F0A-BE13-A296B6D3A341}"/>
              </a:ext>
            </a:extLst>
          </p:cNvPr>
          <p:cNvSpPr txBox="1"/>
          <p:nvPr/>
        </p:nvSpPr>
        <p:spPr>
          <a:xfrm>
            <a:off x="196363" y="3205673"/>
            <a:ext cx="11514992" cy="1354217"/>
          </a:xfrm>
          <a:prstGeom prst="rect">
            <a:avLst/>
          </a:prstGeom>
          <a:noFill/>
        </p:spPr>
        <p:txBody>
          <a:bodyPr wrap="square" rtlCol="0">
            <a:spAutoFit/>
          </a:bodyPr>
          <a:lstStyle/>
          <a:p>
            <a:pPr algn="just"/>
            <a:r>
              <a:rPr lang="en-US" sz="2200" b="1" dirty="0">
                <a:latin typeface="Times New Roman" panose="02020603050405020304" pitchFamily="18" charset="0"/>
                <a:cs typeface="Times New Roman" panose="02020603050405020304" pitchFamily="18" charset="0"/>
              </a:rPr>
              <a:t>Frontend:</a:t>
            </a:r>
          </a:p>
          <a:p>
            <a:pPr marL="800100" lvl="1" indent="-342900" algn="just">
              <a:lnSpc>
                <a:spcPct val="10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Languages: HTML5, CSS3, JavaScript</a:t>
            </a:r>
          </a:p>
          <a:p>
            <a:pPr marL="800100" lvl="1" indent="-342900" algn="just">
              <a:lnSpc>
                <a:spcPct val="10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Frameworks: Bootstrap 5, AJAX (for dynamic content updates), Chart.js (for data visualization)</a:t>
            </a:r>
          </a:p>
          <a:p>
            <a:endParaRPr lang="en-IN" sz="2000" dirty="0"/>
          </a:p>
        </p:txBody>
      </p:sp>
      <p:sp>
        <p:nvSpPr>
          <p:cNvPr id="11" name="TextBox 10">
            <a:extLst>
              <a:ext uri="{FF2B5EF4-FFF2-40B4-BE49-F238E27FC236}">
                <a16:creationId xmlns:a16="http://schemas.microsoft.com/office/drawing/2014/main" id="{7CDCB408-019A-41A8-B85E-BBDC648EC34F}"/>
              </a:ext>
            </a:extLst>
          </p:cNvPr>
          <p:cNvSpPr txBox="1"/>
          <p:nvPr/>
        </p:nvSpPr>
        <p:spPr>
          <a:xfrm>
            <a:off x="196363" y="4559890"/>
            <a:ext cx="11514992" cy="2277547"/>
          </a:xfrm>
          <a:prstGeom prst="rect">
            <a:avLst/>
          </a:prstGeom>
          <a:noFill/>
        </p:spPr>
        <p:txBody>
          <a:bodyPr wrap="square" rtlCol="0">
            <a:spAutoFit/>
          </a:bodyPr>
          <a:lstStyle/>
          <a:p>
            <a:pPr algn="just"/>
            <a:r>
              <a:rPr lang="en-US" sz="2200" b="1" dirty="0">
                <a:latin typeface="Times New Roman" panose="02020603050405020304" pitchFamily="18" charset="0"/>
                <a:cs typeface="Times New Roman" panose="02020603050405020304" pitchFamily="18" charset="0"/>
              </a:rPr>
              <a:t>Deployment:</a:t>
            </a:r>
          </a:p>
          <a:p>
            <a:pPr marL="800100" lvl="1" indent="-342900" algn="just">
              <a:lnSpc>
                <a:spcPct val="10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IDE: PyCharm, Visual Studio Code, or Sublime Text</a:t>
            </a:r>
          </a:p>
          <a:p>
            <a:pPr marL="800100" lvl="1" indent="-342900" algn="just">
              <a:lnSpc>
                <a:spcPct val="10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Version Control: Git and GitHub</a:t>
            </a:r>
          </a:p>
          <a:p>
            <a:pPr marL="800100" lvl="1"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Web Server: : </a:t>
            </a:r>
            <a:r>
              <a:rPr lang="en-US" sz="2000" dirty="0" err="1">
                <a:latin typeface="Times New Roman" panose="02020603050405020304" pitchFamily="18" charset="0"/>
                <a:cs typeface="Times New Roman" panose="02020603050405020304" pitchFamily="18" charset="0"/>
              </a:rPr>
              <a:t>Gunicorn</a:t>
            </a:r>
            <a:r>
              <a:rPr lang="en-US" sz="2000" dirty="0">
                <a:latin typeface="Times New Roman" panose="02020603050405020304" pitchFamily="18" charset="0"/>
                <a:cs typeface="Times New Roman" panose="02020603050405020304" pitchFamily="18" charset="0"/>
              </a:rPr>
              <a:t> or WSGI for deployment</a:t>
            </a:r>
          </a:p>
          <a:p>
            <a:pPr marL="800100" lvl="1" indent="-342900" algn="just">
              <a:buFont typeface="Arial" panose="020B0604020202020204" pitchFamily="34" charset="0"/>
              <a:buChar char="•"/>
            </a:pPr>
            <a:r>
              <a:rPr lang="en-US" sz="2000" dirty="0"/>
              <a:t>Browser Support: Compatible with modern browsers like Chrome, Firefox, Edge</a:t>
            </a:r>
          </a:p>
          <a:p>
            <a:pPr marL="800100" lvl="1" indent="-342900" algn="just">
              <a:buFont typeface="Arial" panose="020B0604020202020204" pitchFamily="34" charset="0"/>
              <a:buChar char="•"/>
            </a:pPr>
            <a:r>
              <a:rPr lang="en-US" sz="2000" dirty="0"/>
              <a:t>Operating System: Windows 10 or later, macOS, or Linux (Ubuntu 20.04 or higher)</a:t>
            </a:r>
            <a:endParaRPr lang="en-IN" sz="2000" dirty="0"/>
          </a:p>
          <a:p>
            <a:pPr marL="800100" lvl="1" indent="-342900" algn="just">
              <a:lnSpc>
                <a:spcPct val="100000"/>
              </a:lnSpc>
              <a:buFont typeface="Arial" panose="020B0604020202020204" pitchFamily="34" charset="0"/>
              <a:buChar char="•"/>
            </a:pPr>
            <a:endParaRPr lang="en-IN" sz="2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F8CF4540-3C6C-4F62-9E13-4194C74F3360}"/>
              </a:ext>
            </a:extLst>
          </p:cNvPr>
          <p:cNvSpPr/>
          <p:nvPr/>
        </p:nvSpPr>
        <p:spPr>
          <a:xfrm>
            <a:off x="85343" y="70103"/>
            <a:ext cx="12018010" cy="6693534"/>
          </a:xfrm>
          <a:custGeom>
            <a:avLst/>
            <a:gdLst/>
            <a:ahLst/>
            <a:cxnLst/>
            <a:rect l="l" t="t" r="r" b="b"/>
            <a:pathLst>
              <a:path w="12018010" h="6693534">
                <a:moveTo>
                  <a:pt x="0" y="329946"/>
                </a:moveTo>
                <a:lnTo>
                  <a:pt x="4770" y="281177"/>
                </a:lnTo>
                <a:lnTo>
                  <a:pt x="18624" y="234696"/>
                </a:lnTo>
                <a:lnTo>
                  <a:pt x="40887" y="190880"/>
                </a:lnTo>
                <a:lnTo>
                  <a:pt x="70878" y="150241"/>
                </a:lnTo>
                <a:lnTo>
                  <a:pt x="107911" y="113411"/>
                </a:lnTo>
                <a:lnTo>
                  <a:pt x="151295" y="80899"/>
                </a:lnTo>
                <a:lnTo>
                  <a:pt x="200380" y="53213"/>
                </a:lnTo>
                <a:lnTo>
                  <a:pt x="254457" y="30606"/>
                </a:lnTo>
                <a:lnTo>
                  <a:pt x="312864" y="13970"/>
                </a:lnTo>
                <a:lnTo>
                  <a:pt x="374916" y="3555"/>
                </a:lnTo>
                <a:lnTo>
                  <a:pt x="439915" y="0"/>
                </a:lnTo>
                <a:lnTo>
                  <a:pt x="11577955" y="0"/>
                </a:lnTo>
                <a:lnTo>
                  <a:pt x="11642979" y="3555"/>
                </a:lnTo>
                <a:lnTo>
                  <a:pt x="11705082" y="13970"/>
                </a:lnTo>
                <a:lnTo>
                  <a:pt x="11763502" y="30606"/>
                </a:lnTo>
                <a:lnTo>
                  <a:pt x="11817604" y="53213"/>
                </a:lnTo>
                <a:lnTo>
                  <a:pt x="11866626" y="80899"/>
                </a:lnTo>
                <a:lnTo>
                  <a:pt x="11910060" y="113411"/>
                </a:lnTo>
                <a:lnTo>
                  <a:pt x="11947016" y="150241"/>
                </a:lnTo>
                <a:lnTo>
                  <a:pt x="11976989" y="190880"/>
                </a:lnTo>
                <a:lnTo>
                  <a:pt x="11999341" y="234696"/>
                </a:lnTo>
                <a:lnTo>
                  <a:pt x="12013184" y="281177"/>
                </a:lnTo>
                <a:lnTo>
                  <a:pt x="12017883" y="329946"/>
                </a:lnTo>
                <a:lnTo>
                  <a:pt x="12017883" y="6363360"/>
                </a:lnTo>
                <a:lnTo>
                  <a:pt x="12013184" y="6412115"/>
                </a:lnTo>
                <a:lnTo>
                  <a:pt x="11999341" y="6458648"/>
                </a:lnTo>
                <a:lnTo>
                  <a:pt x="11976989" y="6502450"/>
                </a:lnTo>
                <a:lnTo>
                  <a:pt x="11947016" y="6543001"/>
                </a:lnTo>
                <a:lnTo>
                  <a:pt x="11910060" y="6579806"/>
                </a:lnTo>
                <a:lnTo>
                  <a:pt x="11866626" y="6612356"/>
                </a:lnTo>
                <a:lnTo>
                  <a:pt x="11817604" y="6640131"/>
                </a:lnTo>
                <a:lnTo>
                  <a:pt x="11763502" y="6662615"/>
                </a:lnTo>
                <a:lnTo>
                  <a:pt x="11705082" y="6679312"/>
                </a:lnTo>
                <a:lnTo>
                  <a:pt x="11642979" y="6689702"/>
                </a:lnTo>
                <a:lnTo>
                  <a:pt x="11577955" y="6693279"/>
                </a:lnTo>
                <a:lnTo>
                  <a:pt x="439915" y="6693279"/>
                </a:lnTo>
                <a:lnTo>
                  <a:pt x="374916" y="6689702"/>
                </a:lnTo>
                <a:lnTo>
                  <a:pt x="312864" y="6679312"/>
                </a:lnTo>
                <a:lnTo>
                  <a:pt x="254457" y="6662615"/>
                </a:lnTo>
                <a:lnTo>
                  <a:pt x="200380" y="6640131"/>
                </a:lnTo>
                <a:lnTo>
                  <a:pt x="151295" y="6612356"/>
                </a:lnTo>
                <a:lnTo>
                  <a:pt x="107911" y="6579806"/>
                </a:lnTo>
                <a:lnTo>
                  <a:pt x="70878" y="6543001"/>
                </a:lnTo>
                <a:lnTo>
                  <a:pt x="40887" y="6502450"/>
                </a:lnTo>
                <a:lnTo>
                  <a:pt x="18624" y="6458648"/>
                </a:lnTo>
                <a:lnTo>
                  <a:pt x="4770" y="6412115"/>
                </a:lnTo>
                <a:lnTo>
                  <a:pt x="0" y="6363360"/>
                </a:lnTo>
                <a:lnTo>
                  <a:pt x="0" y="329946"/>
                </a:lnTo>
                <a:close/>
              </a:path>
            </a:pathLst>
          </a:custGeom>
          <a:ln w="6095">
            <a:solidFill>
              <a:srgbClr val="000000"/>
            </a:solidFill>
          </a:ln>
        </p:spPr>
        <p:txBody>
          <a:bodyPr wrap="square" lIns="0" tIns="0" rIns="0" bIns="0" rtlCol="0"/>
          <a:lstStyle/>
          <a:p>
            <a:endParaRPr>
              <a:latin typeface="+mj-lt"/>
            </a:endParaRPr>
          </a:p>
        </p:txBody>
      </p:sp>
      <p:sp>
        <p:nvSpPr>
          <p:cNvPr id="5" name="Content Placeholder 2">
            <a:extLst>
              <a:ext uri="{FF2B5EF4-FFF2-40B4-BE49-F238E27FC236}">
                <a16:creationId xmlns:a16="http://schemas.microsoft.com/office/drawing/2014/main" id="{5F9048B5-CCBD-45AB-82D4-67663D61F413}"/>
              </a:ext>
            </a:extLst>
          </p:cNvPr>
          <p:cNvSpPr txBox="1">
            <a:spLocks/>
          </p:cNvSpPr>
          <p:nvPr/>
        </p:nvSpPr>
        <p:spPr>
          <a:xfrm>
            <a:off x="204967" y="365719"/>
            <a:ext cx="11778761" cy="278127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solidFill>
                  <a:srgbClr val="002060"/>
                </a:solidFill>
                <a:latin typeface="Times New Roman" panose="02020603050405020304" pitchFamily="18" charset="0"/>
                <a:cs typeface="Times New Roman" panose="02020603050405020304" pitchFamily="18" charset="0"/>
              </a:rPr>
              <a:t>2.5 Hardware Requirements</a:t>
            </a:r>
          </a:p>
          <a:p>
            <a:pPr marL="0" indent="0" algn="just">
              <a:lnSpc>
                <a:spcPct val="100000"/>
              </a:lnSpc>
              <a:buNone/>
            </a:pPr>
            <a:r>
              <a:rPr lang="en-US" sz="2200" b="1" dirty="0">
                <a:latin typeface="Times New Roman" panose="02020603050405020304" pitchFamily="18" charset="0"/>
                <a:cs typeface="Times New Roman" panose="02020603050405020304" pitchFamily="18" charset="0"/>
              </a:rPr>
              <a:t>Server Requirements (Hosting Environment):</a:t>
            </a:r>
          </a:p>
          <a:p>
            <a:pPr lvl="1" algn="just">
              <a:lnSpc>
                <a:spcPct val="100000"/>
              </a:lnSpc>
            </a:pPr>
            <a:r>
              <a:rPr lang="en-US" sz="2000" dirty="0">
                <a:latin typeface="Times New Roman" panose="02020603050405020304" pitchFamily="18" charset="0"/>
                <a:cs typeface="Times New Roman" panose="02020603050405020304" pitchFamily="18" charset="0"/>
              </a:rPr>
              <a:t>Processor: Minimum dual-core 2.0 GHz CPU</a:t>
            </a:r>
          </a:p>
          <a:p>
            <a:pPr lvl="1" algn="just">
              <a:lnSpc>
                <a:spcPct val="100000"/>
              </a:lnSpc>
            </a:pPr>
            <a:r>
              <a:rPr lang="en-US" sz="2000" dirty="0">
                <a:latin typeface="Times New Roman" panose="02020603050405020304" pitchFamily="18" charset="0"/>
                <a:cs typeface="Times New Roman" panose="02020603050405020304" pitchFamily="18" charset="0"/>
              </a:rPr>
              <a:t>RAM: 4 GB (8 GB recommended for optimal performance)</a:t>
            </a:r>
          </a:p>
          <a:p>
            <a:pPr lvl="1" algn="just">
              <a:lnSpc>
                <a:spcPct val="100000"/>
              </a:lnSpc>
            </a:pPr>
            <a:r>
              <a:rPr lang="en-US" sz="2000" dirty="0">
                <a:latin typeface="Times New Roman" panose="02020603050405020304" pitchFamily="18" charset="0"/>
                <a:cs typeface="Times New Roman" panose="02020603050405020304" pitchFamily="18" charset="0"/>
              </a:rPr>
              <a:t>Storage: Minimum 50 GB of disk space for database and logs</a:t>
            </a:r>
          </a:p>
          <a:p>
            <a:pPr lvl="1" algn="just">
              <a:lnSpc>
                <a:spcPct val="100000"/>
              </a:lnSpc>
            </a:pPr>
            <a:r>
              <a:rPr lang="en-US" sz="2000" dirty="0">
                <a:latin typeface="Times New Roman" panose="02020603050405020304" pitchFamily="18" charset="0"/>
                <a:cs typeface="Times New Roman" panose="02020603050405020304" pitchFamily="18" charset="0"/>
              </a:rPr>
              <a:t>Network: High-speed internet connection for real-time operations</a:t>
            </a:r>
          </a:p>
        </p:txBody>
      </p:sp>
      <p:sp>
        <p:nvSpPr>
          <p:cNvPr id="7" name="TextBox 6">
            <a:extLst>
              <a:ext uri="{FF2B5EF4-FFF2-40B4-BE49-F238E27FC236}">
                <a16:creationId xmlns:a16="http://schemas.microsoft.com/office/drawing/2014/main" id="{E51F5535-B551-4EBC-9E9C-78B9D756370E}"/>
              </a:ext>
            </a:extLst>
          </p:cNvPr>
          <p:cNvSpPr txBox="1"/>
          <p:nvPr/>
        </p:nvSpPr>
        <p:spPr>
          <a:xfrm>
            <a:off x="204967" y="3416870"/>
            <a:ext cx="11473961" cy="1661993"/>
          </a:xfrm>
          <a:prstGeom prst="rect">
            <a:avLst/>
          </a:prstGeom>
          <a:noFill/>
        </p:spPr>
        <p:txBody>
          <a:bodyPr wrap="square" rtlCol="0">
            <a:spAutoFit/>
          </a:bodyPr>
          <a:lstStyle/>
          <a:p>
            <a:pPr marL="0" indent="0" algn="just">
              <a:lnSpc>
                <a:spcPct val="100000"/>
              </a:lnSpc>
              <a:buNone/>
            </a:pPr>
            <a:r>
              <a:rPr lang="en-US" sz="2200" b="1" dirty="0">
                <a:latin typeface="Times New Roman" panose="02020603050405020304" pitchFamily="18" charset="0"/>
                <a:cs typeface="Times New Roman" panose="02020603050405020304" pitchFamily="18" charset="0"/>
              </a:rPr>
              <a:t>Client Requirements (User Devices):</a:t>
            </a:r>
          </a:p>
          <a:p>
            <a:pPr marL="800100" lvl="1"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Processor: Minimum dual-core 1.6 GHz CPU</a:t>
            </a:r>
          </a:p>
          <a:p>
            <a:pPr marL="800100" lvl="1"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RAM: 2 GB or higher</a:t>
            </a:r>
          </a:p>
          <a:p>
            <a:pPr marL="800100" lvl="1"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Storage: 1 GB free space (for temporary application files)</a:t>
            </a:r>
          </a:p>
          <a:p>
            <a:pPr marL="800100" lvl="1"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Network: Stable internet connection</a:t>
            </a:r>
          </a:p>
        </p:txBody>
      </p:sp>
    </p:spTree>
    <p:extLst>
      <p:ext uri="{BB962C8B-B14F-4D97-AF65-F5344CB8AC3E}">
        <p14:creationId xmlns:p14="http://schemas.microsoft.com/office/powerpoint/2010/main" val="13838205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628BF8CA-8064-4486-8CD0-39051C35EAF2}"/>
              </a:ext>
            </a:extLst>
          </p:cNvPr>
          <p:cNvSpPr/>
          <p:nvPr/>
        </p:nvSpPr>
        <p:spPr>
          <a:xfrm>
            <a:off x="85343" y="70103"/>
            <a:ext cx="12018010" cy="6693534"/>
          </a:xfrm>
          <a:custGeom>
            <a:avLst/>
            <a:gdLst/>
            <a:ahLst/>
            <a:cxnLst/>
            <a:rect l="l" t="t" r="r" b="b"/>
            <a:pathLst>
              <a:path w="12018010" h="6693534">
                <a:moveTo>
                  <a:pt x="0" y="329946"/>
                </a:moveTo>
                <a:lnTo>
                  <a:pt x="4770" y="281177"/>
                </a:lnTo>
                <a:lnTo>
                  <a:pt x="18624" y="234696"/>
                </a:lnTo>
                <a:lnTo>
                  <a:pt x="40887" y="190880"/>
                </a:lnTo>
                <a:lnTo>
                  <a:pt x="70878" y="150241"/>
                </a:lnTo>
                <a:lnTo>
                  <a:pt x="107911" y="113411"/>
                </a:lnTo>
                <a:lnTo>
                  <a:pt x="151295" y="80899"/>
                </a:lnTo>
                <a:lnTo>
                  <a:pt x="200380" y="53213"/>
                </a:lnTo>
                <a:lnTo>
                  <a:pt x="254457" y="30606"/>
                </a:lnTo>
                <a:lnTo>
                  <a:pt x="312864" y="13970"/>
                </a:lnTo>
                <a:lnTo>
                  <a:pt x="374916" y="3555"/>
                </a:lnTo>
                <a:lnTo>
                  <a:pt x="439915" y="0"/>
                </a:lnTo>
                <a:lnTo>
                  <a:pt x="11577955" y="0"/>
                </a:lnTo>
                <a:lnTo>
                  <a:pt x="11642979" y="3555"/>
                </a:lnTo>
                <a:lnTo>
                  <a:pt x="11705082" y="13970"/>
                </a:lnTo>
                <a:lnTo>
                  <a:pt x="11763502" y="30606"/>
                </a:lnTo>
                <a:lnTo>
                  <a:pt x="11817604" y="53213"/>
                </a:lnTo>
                <a:lnTo>
                  <a:pt x="11866626" y="80899"/>
                </a:lnTo>
                <a:lnTo>
                  <a:pt x="11910060" y="113411"/>
                </a:lnTo>
                <a:lnTo>
                  <a:pt x="11947016" y="150241"/>
                </a:lnTo>
                <a:lnTo>
                  <a:pt x="11976989" y="190880"/>
                </a:lnTo>
                <a:lnTo>
                  <a:pt x="11999341" y="234696"/>
                </a:lnTo>
                <a:lnTo>
                  <a:pt x="12013184" y="281177"/>
                </a:lnTo>
                <a:lnTo>
                  <a:pt x="12017883" y="329946"/>
                </a:lnTo>
                <a:lnTo>
                  <a:pt x="12017883" y="6363360"/>
                </a:lnTo>
                <a:lnTo>
                  <a:pt x="12013184" y="6412115"/>
                </a:lnTo>
                <a:lnTo>
                  <a:pt x="11999341" y="6458648"/>
                </a:lnTo>
                <a:lnTo>
                  <a:pt x="11976989" y="6502450"/>
                </a:lnTo>
                <a:lnTo>
                  <a:pt x="11947016" y="6543001"/>
                </a:lnTo>
                <a:lnTo>
                  <a:pt x="11910060" y="6579806"/>
                </a:lnTo>
                <a:lnTo>
                  <a:pt x="11866626" y="6612356"/>
                </a:lnTo>
                <a:lnTo>
                  <a:pt x="11817604" y="6640131"/>
                </a:lnTo>
                <a:lnTo>
                  <a:pt x="11763502" y="6662615"/>
                </a:lnTo>
                <a:lnTo>
                  <a:pt x="11705082" y="6679312"/>
                </a:lnTo>
                <a:lnTo>
                  <a:pt x="11642979" y="6689702"/>
                </a:lnTo>
                <a:lnTo>
                  <a:pt x="11577955" y="6693279"/>
                </a:lnTo>
                <a:lnTo>
                  <a:pt x="439915" y="6693279"/>
                </a:lnTo>
                <a:lnTo>
                  <a:pt x="374916" y="6689702"/>
                </a:lnTo>
                <a:lnTo>
                  <a:pt x="312864" y="6679312"/>
                </a:lnTo>
                <a:lnTo>
                  <a:pt x="254457" y="6662615"/>
                </a:lnTo>
                <a:lnTo>
                  <a:pt x="200380" y="6640131"/>
                </a:lnTo>
                <a:lnTo>
                  <a:pt x="151295" y="6612356"/>
                </a:lnTo>
                <a:lnTo>
                  <a:pt x="107911" y="6579806"/>
                </a:lnTo>
                <a:lnTo>
                  <a:pt x="70878" y="6543001"/>
                </a:lnTo>
                <a:lnTo>
                  <a:pt x="40887" y="6502450"/>
                </a:lnTo>
                <a:lnTo>
                  <a:pt x="18624" y="6458648"/>
                </a:lnTo>
                <a:lnTo>
                  <a:pt x="4770" y="6412115"/>
                </a:lnTo>
                <a:lnTo>
                  <a:pt x="0" y="6363360"/>
                </a:lnTo>
                <a:lnTo>
                  <a:pt x="0" y="329946"/>
                </a:lnTo>
                <a:close/>
              </a:path>
            </a:pathLst>
          </a:custGeom>
          <a:ln w="6095">
            <a:solidFill>
              <a:srgbClr val="000000"/>
            </a:solidFill>
          </a:ln>
        </p:spPr>
        <p:txBody>
          <a:bodyPr wrap="square" lIns="0" tIns="0" rIns="0" bIns="0" rtlCol="0"/>
          <a:lstStyle/>
          <a:p>
            <a:endParaRPr>
              <a:latin typeface="+mj-lt"/>
            </a:endParaRPr>
          </a:p>
        </p:txBody>
      </p:sp>
      <p:sp>
        <p:nvSpPr>
          <p:cNvPr id="5" name="Content Placeholder 2">
            <a:extLst>
              <a:ext uri="{FF2B5EF4-FFF2-40B4-BE49-F238E27FC236}">
                <a16:creationId xmlns:a16="http://schemas.microsoft.com/office/drawing/2014/main" id="{DF4F209C-3919-42F3-9EF7-5DE08ACA4EDE}"/>
              </a:ext>
            </a:extLst>
          </p:cNvPr>
          <p:cNvSpPr txBox="1">
            <a:spLocks/>
          </p:cNvSpPr>
          <p:nvPr/>
        </p:nvSpPr>
        <p:spPr>
          <a:xfrm>
            <a:off x="204967" y="348135"/>
            <a:ext cx="11778761" cy="278127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solidFill>
                  <a:srgbClr val="002060"/>
                </a:solidFill>
                <a:latin typeface="Times New Roman" panose="02020603050405020304" pitchFamily="18" charset="0"/>
                <a:cs typeface="Times New Roman" panose="02020603050405020304" pitchFamily="18" charset="0"/>
              </a:rPr>
              <a:t>Feasibility Analysis:</a:t>
            </a:r>
          </a:p>
          <a:p>
            <a:pPr marL="0" indent="0" algn="just">
              <a:lnSpc>
                <a:spcPct val="100000"/>
              </a:lnSpc>
              <a:buNone/>
            </a:pPr>
            <a:r>
              <a:rPr lang="en-US" sz="2200" b="1" dirty="0">
                <a:latin typeface="Times New Roman" panose="02020603050405020304" pitchFamily="18" charset="0"/>
                <a:cs typeface="Times New Roman" panose="02020603050405020304" pitchFamily="18" charset="0"/>
              </a:rPr>
              <a:t>Technical Feasibility: </a:t>
            </a:r>
          </a:p>
          <a:p>
            <a:pPr marL="0" indent="0" algn="just">
              <a:lnSpc>
                <a:spcPct val="100000"/>
              </a:lnSpc>
              <a:buNone/>
            </a:pPr>
            <a:r>
              <a:rPr lang="en-US" sz="2000" dirty="0">
                <a:latin typeface="Times New Roman" panose="02020603050405020304" pitchFamily="18" charset="0"/>
                <a:cs typeface="Times New Roman" panose="02020603050405020304" pitchFamily="18" charset="0"/>
              </a:rPr>
              <a:t>Wi-Fi Bastion leverages proven technologies and tools that ensure its technical feasibility. The backend employs Python, known for its extensive libraries like </a:t>
            </a:r>
            <a:r>
              <a:rPr lang="en-US" sz="2000" dirty="0" err="1">
                <a:latin typeface="Times New Roman" panose="02020603050405020304" pitchFamily="18" charset="0"/>
                <a:cs typeface="Times New Roman" panose="02020603050405020304" pitchFamily="18" charset="0"/>
              </a:rPr>
              <a:t>Scapy</a:t>
            </a:r>
            <a:r>
              <a:rPr lang="en-US" sz="2000" dirty="0">
                <a:latin typeface="Times New Roman" panose="02020603050405020304" pitchFamily="18" charset="0"/>
                <a:cs typeface="Times New Roman" panose="02020603050405020304" pitchFamily="18" charset="0"/>
              </a:rPr>
              <a:t> and </a:t>
            </a:r>
            <a:r>
              <a:rPr lang="en-US" sz="2000" dirty="0" err="1">
                <a:latin typeface="Times New Roman" panose="02020603050405020304" pitchFamily="18" charset="0"/>
                <a:cs typeface="Times New Roman" panose="02020603050405020304" pitchFamily="18" charset="0"/>
              </a:rPr>
              <a:t>Pyshark</a:t>
            </a:r>
            <a:r>
              <a:rPr lang="en-US" sz="2000" dirty="0">
                <a:latin typeface="Times New Roman" panose="02020603050405020304" pitchFamily="18" charset="0"/>
                <a:cs typeface="Times New Roman" panose="02020603050405020304" pitchFamily="18" charset="0"/>
              </a:rPr>
              <a:t>, which simplify network scanning and analysis. MongoDB is chosen for its flexibility in handling dynamic data structures and scalability. The frontend technologies (HTML, CSS, JavaScript, Bootstrap) provide a responsive and modern user experience. With Python's integration capabilities, real-time communication using Flask-</a:t>
            </a:r>
            <a:r>
              <a:rPr lang="en-US" sz="2000" dirty="0" err="1">
                <a:latin typeface="Times New Roman" panose="02020603050405020304" pitchFamily="18" charset="0"/>
                <a:cs typeface="Times New Roman" panose="02020603050405020304" pitchFamily="18" charset="0"/>
              </a:rPr>
              <a:t>SocketIO</a:t>
            </a:r>
            <a:r>
              <a:rPr lang="en-US" sz="2000" dirty="0">
                <a:latin typeface="Times New Roman" panose="02020603050405020304" pitchFamily="18" charset="0"/>
                <a:cs typeface="Times New Roman" panose="02020603050405020304" pitchFamily="18" charset="0"/>
              </a:rPr>
              <a:t> is achievable. Additionally, the application's compatibility with cross-platform browsers ensures widespread accessibility, making the technical implementation both feasible and effective.</a:t>
            </a:r>
          </a:p>
          <a:p>
            <a:pPr marL="0" indent="0" algn="just">
              <a:lnSpc>
                <a:spcPct val="100000"/>
              </a:lnSpc>
              <a:buNone/>
            </a:pPr>
            <a:endParaRPr lang="en-US" sz="2000" dirty="0">
              <a:latin typeface="Times New Roman" panose="02020603050405020304" pitchFamily="18" charset="0"/>
              <a:cs typeface="Times New Roman" panose="02020603050405020304" pitchFamily="18" charset="0"/>
            </a:endParaRPr>
          </a:p>
          <a:p>
            <a:pPr marL="0" indent="0" algn="just">
              <a:lnSpc>
                <a:spcPct val="100000"/>
              </a:lnSpc>
              <a:buNone/>
            </a:pPr>
            <a:endParaRPr lang="en-US" sz="20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D642CB7C-B872-4606-9884-7DDD0BBB5832}"/>
              </a:ext>
            </a:extLst>
          </p:cNvPr>
          <p:cNvSpPr txBox="1"/>
          <p:nvPr/>
        </p:nvSpPr>
        <p:spPr>
          <a:xfrm>
            <a:off x="204967" y="4018739"/>
            <a:ext cx="11412415" cy="2246769"/>
          </a:xfrm>
          <a:prstGeom prst="rect">
            <a:avLst/>
          </a:prstGeom>
          <a:noFill/>
        </p:spPr>
        <p:txBody>
          <a:bodyPr wrap="square" rtlCol="0">
            <a:spAutoFit/>
          </a:bodyPr>
          <a:lstStyle/>
          <a:p>
            <a:pPr marL="0" indent="0" algn="just">
              <a:lnSpc>
                <a:spcPct val="100000"/>
              </a:lnSpc>
              <a:buNone/>
            </a:pPr>
            <a:r>
              <a:rPr lang="en-US" sz="2000" b="1" dirty="0">
                <a:latin typeface="Times New Roman" panose="02020603050405020304" pitchFamily="18" charset="0"/>
                <a:cs typeface="Times New Roman" panose="02020603050405020304" pitchFamily="18" charset="0"/>
              </a:rPr>
              <a:t>Robustness and Scalability: </a:t>
            </a:r>
          </a:p>
          <a:p>
            <a:pPr marL="0" indent="0" algn="just">
              <a:lnSpc>
                <a:spcPct val="100000"/>
              </a:lnSpc>
              <a:buNone/>
            </a:pPr>
            <a:r>
              <a:rPr lang="en-US" sz="2000" dirty="0">
                <a:latin typeface="Times New Roman" panose="02020603050405020304" pitchFamily="18" charset="0"/>
                <a:cs typeface="Times New Roman" panose="02020603050405020304" pitchFamily="18" charset="0"/>
              </a:rPr>
              <a:t>Wi-Fi Bastion is designed to handle real-time network scans with high efficiency and accuracy. Its architecture allows for easy scaling, using asynchronous programming (e.g., Python's </a:t>
            </a:r>
            <a:r>
              <a:rPr lang="en-US" sz="2000" dirty="0" err="1">
                <a:latin typeface="Times New Roman" panose="02020603050405020304" pitchFamily="18" charset="0"/>
                <a:cs typeface="Times New Roman" panose="02020603050405020304" pitchFamily="18" charset="0"/>
              </a:rPr>
              <a:t>asyncio</a:t>
            </a:r>
            <a:r>
              <a:rPr lang="en-US" sz="2000" dirty="0">
                <a:latin typeface="Times New Roman" panose="02020603050405020304" pitchFamily="18" charset="0"/>
                <a:cs typeface="Times New Roman" panose="02020603050405020304" pitchFamily="18" charset="0"/>
              </a:rPr>
              <a:t>) and database indexing to maintain performance under increased user loads. The robust backend ensures that the system remains stable during intensive operations, while MongoDB's scalability enables seamless storage of growing historical data. The application’s modular design allows for future enhancements, ensuring long-term usability and adaptability to evolving cybersecurity challenges.</a:t>
            </a:r>
            <a:endParaRPr lang="en-IN" sz="2000" dirty="0"/>
          </a:p>
        </p:txBody>
      </p:sp>
    </p:spTree>
    <p:extLst>
      <p:ext uri="{BB962C8B-B14F-4D97-AF65-F5344CB8AC3E}">
        <p14:creationId xmlns:p14="http://schemas.microsoft.com/office/powerpoint/2010/main" val="35076761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6B0AF59-A4EF-451B-8E57-66A4640F1D9B}"/>
              </a:ext>
            </a:extLst>
          </p:cNvPr>
          <p:cNvSpPr txBox="1"/>
          <p:nvPr/>
        </p:nvSpPr>
        <p:spPr>
          <a:xfrm>
            <a:off x="196175" y="378792"/>
            <a:ext cx="11550349" cy="2985433"/>
          </a:xfrm>
          <a:prstGeom prst="rect">
            <a:avLst/>
          </a:prstGeom>
          <a:noFill/>
        </p:spPr>
        <p:txBody>
          <a:bodyPr wrap="square" rtlCol="0">
            <a:spAutoFit/>
          </a:bodyPr>
          <a:lstStyle/>
          <a:p>
            <a:pPr marL="0" indent="0" algn="just">
              <a:lnSpc>
                <a:spcPct val="100000"/>
              </a:lnSpc>
              <a:buNone/>
            </a:pPr>
            <a:r>
              <a:rPr lang="en-US" sz="2800" b="1" dirty="0">
                <a:latin typeface="Times New Roman" panose="02020603050405020304" pitchFamily="18" charset="0"/>
                <a:cs typeface="Times New Roman" panose="02020603050405020304" pitchFamily="18" charset="0"/>
              </a:rPr>
              <a:t>Feasibility Analysis:</a:t>
            </a:r>
          </a:p>
          <a:p>
            <a:pPr marL="0" indent="0" algn="just">
              <a:lnSpc>
                <a:spcPct val="100000"/>
              </a:lnSpc>
              <a:buNone/>
            </a:pPr>
            <a:endParaRPr lang="en-US" sz="2000" b="1" dirty="0">
              <a:latin typeface="Times New Roman" panose="02020603050405020304" pitchFamily="18" charset="0"/>
              <a:cs typeface="Times New Roman" panose="02020603050405020304" pitchFamily="18" charset="0"/>
            </a:endParaRPr>
          </a:p>
          <a:p>
            <a:pPr marL="0" indent="0" algn="just">
              <a:lnSpc>
                <a:spcPct val="100000"/>
              </a:lnSpc>
              <a:buNone/>
            </a:pPr>
            <a:r>
              <a:rPr lang="en-US" sz="2000" b="1" dirty="0">
                <a:latin typeface="Times New Roman" panose="02020603050405020304" pitchFamily="18" charset="0"/>
                <a:cs typeface="Times New Roman" panose="02020603050405020304" pitchFamily="18" charset="0"/>
              </a:rPr>
              <a:t>Economic Feasibility: </a:t>
            </a:r>
          </a:p>
          <a:p>
            <a:pPr marL="0" indent="0" algn="just">
              <a:lnSpc>
                <a:spcPct val="100000"/>
              </a:lnSpc>
              <a:buNone/>
            </a:pPr>
            <a:r>
              <a:rPr lang="en-US" sz="2000" dirty="0">
                <a:latin typeface="Times New Roman" panose="02020603050405020304" pitchFamily="18" charset="0"/>
                <a:cs typeface="Times New Roman" panose="02020603050405020304" pitchFamily="18" charset="0"/>
              </a:rPr>
              <a:t>Wi-Fi Bastion is economically viable due to its cost-effective development and deployment. By using open-source technologies like Python, Flask, MongoDB, and Bootstrap, the project minimizes software licensing costs. The hardware requirements for hosting and client usage are modest, making it affordable for both developers and end users. Furthermore, the project can offer freemium pricing models, providing basic features for free while charging for advanced functionalities. This approach ensures accessibility for individuals and businesses while maintaining profitability for the application’s growth and maintenance.</a:t>
            </a:r>
            <a:endParaRPr lang="en-IN" sz="2000" dirty="0"/>
          </a:p>
        </p:txBody>
      </p:sp>
      <p:sp>
        <p:nvSpPr>
          <p:cNvPr id="5" name="object 2">
            <a:extLst>
              <a:ext uri="{FF2B5EF4-FFF2-40B4-BE49-F238E27FC236}">
                <a16:creationId xmlns:a16="http://schemas.microsoft.com/office/drawing/2014/main" id="{B0309497-87FE-4297-BC1B-2569E29C0A0C}"/>
              </a:ext>
            </a:extLst>
          </p:cNvPr>
          <p:cNvSpPr/>
          <p:nvPr/>
        </p:nvSpPr>
        <p:spPr>
          <a:xfrm>
            <a:off x="85343" y="70103"/>
            <a:ext cx="12018010" cy="6693534"/>
          </a:xfrm>
          <a:custGeom>
            <a:avLst/>
            <a:gdLst/>
            <a:ahLst/>
            <a:cxnLst/>
            <a:rect l="l" t="t" r="r" b="b"/>
            <a:pathLst>
              <a:path w="12018010" h="6693534">
                <a:moveTo>
                  <a:pt x="0" y="329946"/>
                </a:moveTo>
                <a:lnTo>
                  <a:pt x="4770" y="281177"/>
                </a:lnTo>
                <a:lnTo>
                  <a:pt x="18624" y="234696"/>
                </a:lnTo>
                <a:lnTo>
                  <a:pt x="40887" y="190880"/>
                </a:lnTo>
                <a:lnTo>
                  <a:pt x="70878" y="150241"/>
                </a:lnTo>
                <a:lnTo>
                  <a:pt x="107911" y="113411"/>
                </a:lnTo>
                <a:lnTo>
                  <a:pt x="151295" y="80899"/>
                </a:lnTo>
                <a:lnTo>
                  <a:pt x="200380" y="53213"/>
                </a:lnTo>
                <a:lnTo>
                  <a:pt x="254457" y="30606"/>
                </a:lnTo>
                <a:lnTo>
                  <a:pt x="312864" y="13970"/>
                </a:lnTo>
                <a:lnTo>
                  <a:pt x="374916" y="3555"/>
                </a:lnTo>
                <a:lnTo>
                  <a:pt x="439915" y="0"/>
                </a:lnTo>
                <a:lnTo>
                  <a:pt x="11577955" y="0"/>
                </a:lnTo>
                <a:lnTo>
                  <a:pt x="11642979" y="3555"/>
                </a:lnTo>
                <a:lnTo>
                  <a:pt x="11705082" y="13970"/>
                </a:lnTo>
                <a:lnTo>
                  <a:pt x="11763502" y="30606"/>
                </a:lnTo>
                <a:lnTo>
                  <a:pt x="11817604" y="53213"/>
                </a:lnTo>
                <a:lnTo>
                  <a:pt x="11866626" y="80899"/>
                </a:lnTo>
                <a:lnTo>
                  <a:pt x="11910060" y="113411"/>
                </a:lnTo>
                <a:lnTo>
                  <a:pt x="11947016" y="150241"/>
                </a:lnTo>
                <a:lnTo>
                  <a:pt x="11976989" y="190880"/>
                </a:lnTo>
                <a:lnTo>
                  <a:pt x="11999341" y="234696"/>
                </a:lnTo>
                <a:lnTo>
                  <a:pt x="12013184" y="281177"/>
                </a:lnTo>
                <a:lnTo>
                  <a:pt x="12017883" y="329946"/>
                </a:lnTo>
                <a:lnTo>
                  <a:pt x="12017883" y="6363360"/>
                </a:lnTo>
                <a:lnTo>
                  <a:pt x="12013184" y="6412115"/>
                </a:lnTo>
                <a:lnTo>
                  <a:pt x="11999341" y="6458648"/>
                </a:lnTo>
                <a:lnTo>
                  <a:pt x="11976989" y="6502450"/>
                </a:lnTo>
                <a:lnTo>
                  <a:pt x="11947016" y="6543001"/>
                </a:lnTo>
                <a:lnTo>
                  <a:pt x="11910060" y="6579806"/>
                </a:lnTo>
                <a:lnTo>
                  <a:pt x="11866626" y="6612356"/>
                </a:lnTo>
                <a:lnTo>
                  <a:pt x="11817604" y="6640131"/>
                </a:lnTo>
                <a:lnTo>
                  <a:pt x="11763502" y="6662615"/>
                </a:lnTo>
                <a:lnTo>
                  <a:pt x="11705082" y="6679312"/>
                </a:lnTo>
                <a:lnTo>
                  <a:pt x="11642979" y="6689702"/>
                </a:lnTo>
                <a:lnTo>
                  <a:pt x="11577955" y="6693279"/>
                </a:lnTo>
                <a:lnTo>
                  <a:pt x="439915" y="6693279"/>
                </a:lnTo>
                <a:lnTo>
                  <a:pt x="374916" y="6689702"/>
                </a:lnTo>
                <a:lnTo>
                  <a:pt x="312864" y="6679312"/>
                </a:lnTo>
                <a:lnTo>
                  <a:pt x="254457" y="6662615"/>
                </a:lnTo>
                <a:lnTo>
                  <a:pt x="200380" y="6640131"/>
                </a:lnTo>
                <a:lnTo>
                  <a:pt x="151295" y="6612356"/>
                </a:lnTo>
                <a:lnTo>
                  <a:pt x="107911" y="6579806"/>
                </a:lnTo>
                <a:lnTo>
                  <a:pt x="70878" y="6543001"/>
                </a:lnTo>
                <a:lnTo>
                  <a:pt x="40887" y="6502450"/>
                </a:lnTo>
                <a:lnTo>
                  <a:pt x="18624" y="6458648"/>
                </a:lnTo>
                <a:lnTo>
                  <a:pt x="4770" y="6412115"/>
                </a:lnTo>
                <a:lnTo>
                  <a:pt x="0" y="6363360"/>
                </a:lnTo>
                <a:lnTo>
                  <a:pt x="0" y="329946"/>
                </a:lnTo>
                <a:close/>
              </a:path>
            </a:pathLst>
          </a:custGeom>
          <a:ln w="6095">
            <a:solidFill>
              <a:srgbClr val="000000"/>
            </a:solidFill>
          </a:ln>
        </p:spPr>
        <p:txBody>
          <a:bodyPr wrap="square" lIns="0" tIns="0" rIns="0" bIns="0" rtlCol="0"/>
          <a:lstStyle/>
          <a:p>
            <a:endParaRPr>
              <a:latin typeface="+mj-lt"/>
            </a:endParaRPr>
          </a:p>
        </p:txBody>
      </p:sp>
    </p:spTree>
    <p:extLst>
      <p:ext uri="{BB962C8B-B14F-4D97-AF65-F5344CB8AC3E}">
        <p14:creationId xmlns:p14="http://schemas.microsoft.com/office/powerpoint/2010/main" val="33382789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5" name="object 2"/>
          <p:cNvSpPr/>
          <p:nvPr/>
        </p:nvSpPr>
        <p:spPr>
          <a:xfrm>
            <a:off x="86995" y="82233"/>
            <a:ext cx="12018010" cy="6693534"/>
          </a:xfrm>
          <a:custGeom>
            <a:avLst/>
            <a:gdLst/>
            <a:ahLst/>
            <a:cxnLst/>
            <a:rect l="l" t="t" r="r" b="b"/>
            <a:pathLst>
              <a:path w="12018010" h="6693534">
                <a:moveTo>
                  <a:pt x="0" y="329946"/>
                </a:moveTo>
                <a:lnTo>
                  <a:pt x="4770" y="281177"/>
                </a:lnTo>
                <a:lnTo>
                  <a:pt x="18624" y="234696"/>
                </a:lnTo>
                <a:lnTo>
                  <a:pt x="40887" y="190880"/>
                </a:lnTo>
                <a:lnTo>
                  <a:pt x="70878" y="150241"/>
                </a:lnTo>
                <a:lnTo>
                  <a:pt x="107911" y="113411"/>
                </a:lnTo>
                <a:lnTo>
                  <a:pt x="151295" y="80899"/>
                </a:lnTo>
                <a:lnTo>
                  <a:pt x="200380" y="53213"/>
                </a:lnTo>
                <a:lnTo>
                  <a:pt x="254457" y="30606"/>
                </a:lnTo>
                <a:lnTo>
                  <a:pt x="312864" y="13970"/>
                </a:lnTo>
                <a:lnTo>
                  <a:pt x="374916" y="3555"/>
                </a:lnTo>
                <a:lnTo>
                  <a:pt x="439915" y="0"/>
                </a:lnTo>
                <a:lnTo>
                  <a:pt x="11577955" y="0"/>
                </a:lnTo>
                <a:lnTo>
                  <a:pt x="11642979" y="3555"/>
                </a:lnTo>
                <a:lnTo>
                  <a:pt x="11705082" y="13970"/>
                </a:lnTo>
                <a:lnTo>
                  <a:pt x="11763502" y="30606"/>
                </a:lnTo>
                <a:lnTo>
                  <a:pt x="11817604" y="53213"/>
                </a:lnTo>
                <a:lnTo>
                  <a:pt x="11866626" y="80899"/>
                </a:lnTo>
                <a:lnTo>
                  <a:pt x="11910060" y="113411"/>
                </a:lnTo>
                <a:lnTo>
                  <a:pt x="11947016" y="150241"/>
                </a:lnTo>
                <a:lnTo>
                  <a:pt x="11976989" y="190880"/>
                </a:lnTo>
                <a:lnTo>
                  <a:pt x="11999341" y="234696"/>
                </a:lnTo>
                <a:lnTo>
                  <a:pt x="12013184" y="281177"/>
                </a:lnTo>
                <a:lnTo>
                  <a:pt x="12017883" y="329946"/>
                </a:lnTo>
                <a:lnTo>
                  <a:pt x="12017883" y="6363360"/>
                </a:lnTo>
                <a:lnTo>
                  <a:pt x="12013184" y="6412115"/>
                </a:lnTo>
                <a:lnTo>
                  <a:pt x="11999341" y="6458648"/>
                </a:lnTo>
                <a:lnTo>
                  <a:pt x="11976989" y="6502450"/>
                </a:lnTo>
                <a:lnTo>
                  <a:pt x="11947016" y="6543001"/>
                </a:lnTo>
                <a:lnTo>
                  <a:pt x="11910060" y="6579806"/>
                </a:lnTo>
                <a:lnTo>
                  <a:pt x="11866626" y="6612356"/>
                </a:lnTo>
                <a:lnTo>
                  <a:pt x="11817604" y="6640131"/>
                </a:lnTo>
                <a:lnTo>
                  <a:pt x="11763502" y="6662615"/>
                </a:lnTo>
                <a:lnTo>
                  <a:pt x="11705082" y="6679312"/>
                </a:lnTo>
                <a:lnTo>
                  <a:pt x="11642979" y="6689702"/>
                </a:lnTo>
                <a:lnTo>
                  <a:pt x="11577955" y="6693279"/>
                </a:lnTo>
                <a:lnTo>
                  <a:pt x="439915" y="6693279"/>
                </a:lnTo>
                <a:lnTo>
                  <a:pt x="374916" y="6689702"/>
                </a:lnTo>
                <a:lnTo>
                  <a:pt x="312864" y="6679312"/>
                </a:lnTo>
                <a:lnTo>
                  <a:pt x="254457" y="6662615"/>
                </a:lnTo>
                <a:lnTo>
                  <a:pt x="200380" y="6640131"/>
                </a:lnTo>
                <a:lnTo>
                  <a:pt x="151295" y="6612356"/>
                </a:lnTo>
                <a:lnTo>
                  <a:pt x="107911" y="6579806"/>
                </a:lnTo>
                <a:lnTo>
                  <a:pt x="70878" y="6543001"/>
                </a:lnTo>
                <a:lnTo>
                  <a:pt x="40887" y="6502450"/>
                </a:lnTo>
                <a:lnTo>
                  <a:pt x="18624" y="6458648"/>
                </a:lnTo>
                <a:lnTo>
                  <a:pt x="4770" y="6412115"/>
                </a:lnTo>
                <a:lnTo>
                  <a:pt x="0" y="6363360"/>
                </a:lnTo>
                <a:lnTo>
                  <a:pt x="0" y="329946"/>
                </a:lnTo>
                <a:close/>
              </a:path>
            </a:pathLst>
          </a:custGeom>
          <a:ln w="6095">
            <a:solidFill>
              <a:srgbClr val="000000"/>
            </a:solidFill>
          </a:ln>
        </p:spPr>
        <p:txBody>
          <a:bodyPr wrap="square" lIns="0" tIns="0" rIns="0" bIns="0" rtlCol="0"/>
          <a:lstStyle/>
          <a:p>
            <a:endParaRPr>
              <a:latin typeface="+mj-lt"/>
            </a:endParaRPr>
          </a:p>
        </p:txBody>
      </p:sp>
      <p:sp>
        <p:nvSpPr>
          <p:cNvPr id="5" name="Title 1">
            <a:extLst>
              <a:ext uri="{FF2B5EF4-FFF2-40B4-BE49-F238E27FC236}">
                <a16:creationId xmlns:a16="http://schemas.microsoft.com/office/drawing/2014/main" id="{58E36BF3-FAEF-4753-81FE-C61443F6308C}"/>
              </a:ext>
            </a:extLst>
          </p:cNvPr>
          <p:cNvSpPr txBox="1">
            <a:spLocks/>
          </p:cNvSpPr>
          <p:nvPr/>
        </p:nvSpPr>
        <p:spPr>
          <a:xfrm>
            <a:off x="169984" y="-26245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200" b="1" dirty="0">
                <a:solidFill>
                  <a:srgbClr val="002060"/>
                </a:solidFill>
                <a:latin typeface="Times New Roman" panose="02020603050405020304" pitchFamily="18" charset="0"/>
                <a:cs typeface="Times New Roman" panose="02020603050405020304" pitchFamily="18" charset="0"/>
              </a:rPr>
              <a:t>3. Architectural Design</a:t>
            </a:r>
            <a:endParaRPr lang="en-IN" sz="3200" dirty="0">
              <a:latin typeface="Times New Roman" panose="02020603050405020304" pitchFamily="18" charset="0"/>
              <a:cs typeface="Times New Roman" panose="02020603050405020304" pitchFamily="18" charset="0"/>
            </a:endParaRPr>
          </a:p>
        </p:txBody>
      </p:sp>
      <p:sp>
        <p:nvSpPr>
          <p:cNvPr id="8" name="Content Placeholder 2">
            <a:extLst>
              <a:ext uri="{FF2B5EF4-FFF2-40B4-BE49-F238E27FC236}">
                <a16:creationId xmlns:a16="http://schemas.microsoft.com/office/drawing/2014/main" id="{020C4CBE-8516-446A-AC80-869A93CD3CA6}"/>
              </a:ext>
            </a:extLst>
          </p:cNvPr>
          <p:cNvSpPr txBox="1">
            <a:spLocks/>
          </p:cNvSpPr>
          <p:nvPr/>
        </p:nvSpPr>
        <p:spPr>
          <a:xfrm>
            <a:off x="169984" y="733328"/>
            <a:ext cx="11514993" cy="223642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b="1" dirty="0">
                <a:solidFill>
                  <a:srgbClr val="002060"/>
                </a:solidFill>
                <a:latin typeface="Times New Roman" panose="02020603050405020304" pitchFamily="18" charset="0"/>
                <a:cs typeface="Times New Roman" panose="02020603050405020304" pitchFamily="18" charset="0"/>
              </a:rPr>
              <a:t>3.1 Module Design</a:t>
            </a:r>
          </a:p>
          <a:p>
            <a:pPr marL="457200" lvl="1" indent="0" algn="just">
              <a:lnSpc>
                <a:spcPct val="100000"/>
              </a:lnSpc>
              <a:buNone/>
            </a:pPr>
            <a:r>
              <a:rPr lang="en-US" sz="2000" dirty="0">
                <a:latin typeface="Times New Roman" panose="02020603050405020304" pitchFamily="18" charset="0"/>
                <a:cs typeface="Times New Roman" panose="02020603050405020304" pitchFamily="18" charset="0"/>
              </a:rPr>
              <a:t>1. </a:t>
            </a:r>
            <a:r>
              <a:rPr lang="en-US" sz="2000" u="sng" dirty="0">
                <a:latin typeface="Times New Roman" panose="02020603050405020304" pitchFamily="18" charset="0"/>
                <a:cs typeface="Times New Roman" panose="02020603050405020304" pitchFamily="18" charset="0"/>
              </a:rPr>
              <a:t>Network Scanning Module:</a:t>
            </a:r>
          </a:p>
          <a:p>
            <a:pPr lvl="1" algn="just">
              <a:lnSpc>
                <a:spcPct val="100000"/>
              </a:lnSpc>
            </a:pPr>
            <a:r>
              <a:rPr lang="en-US" sz="2000" dirty="0">
                <a:latin typeface="Times New Roman" panose="02020603050405020304" pitchFamily="18" charset="0"/>
                <a:cs typeface="Times New Roman" panose="02020603050405020304" pitchFamily="18" charset="0"/>
              </a:rPr>
              <a:t>Function: Scans available Wi-Fi networks and retrieves key details like SSID, BSSID, encryption type, signal strength, and network quality.</a:t>
            </a:r>
          </a:p>
          <a:p>
            <a:pPr lvl="1" algn="just">
              <a:lnSpc>
                <a:spcPct val="100000"/>
              </a:lnSpc>
            </a:pPr>
            <a:r>
              <a:rPr lang="en-US" sz="2000" dirty="0">
                <a:latin typeface="Times New Roman" panose="02020603050405020304" pitchFamily="18" charset="0"/>
                <a:cs typeface="Times New Roman" panose="02020603050405020304" pitchFamily="18" charset="0"/>
              </a:rPr>
              <a:t>Technologies: Python libraries such as </a:t>
            </a:r>
            <a:r>
              <a:rPr lang="en-US" sz="2000" dirty="0" err="1">
                <a:latin typeface="Times New Roman" panose="02020603050405020304" pitchFamily="18" charset="0"/>
                <a:cs typeface="Times New Roman" panose="02020603050405020304" pitchFamily="18" charset="0"/>
              </a:rPr>
              <a:t>scapy</a:t>
            </a:r>
            <a:r>
              <a:rPr lang="en-US" sz="2000" dirty="0">
                <a:latin typeface="Times New Roman" panose="02020603050405020304" pitchFamily="18" charset="0"/>
                <a:cs typeface="Times New Roman" panose="02020603050405020304" pitchFamily="18" charset="0"/>
              </a:rPr>
              <a:t> or </a:t>
            </a:r>
            <a:r>
              <a:rPr lang="en-US" sz="2000" dirty="0" err="1">
                <a:latin typeface="Times New Roman" panose="02020603050405020304" pitchFamily="18" charset="0"/>
                <a:cs typeface="Times New Roman" panose="02020603050405020304" pitchFamily="18" charset="0"/>
              </a:rPr>
              <a:t>wifi</a:t>
            </a:r>
            <a:r>
              <a:rPr lang="en-US" sz="2000" dirty="0">
                <a:latin typeface="Times New Roman" panose="02020603050405020304" pitchFamily="18" charset="0"/>
                <a:cs typeface="Times New Roman" panose="02020603050405020304" pitchFamily="18" charset="0"/>
              </a:rPr>
              <a:t> for network scanning and data collection.</a:t>
            </a:r>
          </a:p>
          <a:p>
            <a:pPr marL="457200" lvl="1" indent="0" algn="just">
              <a:lnSpc>
                <a:spcPct val="100000"/>
              </a:lnSpc>
              <a:buNone/>
            </a:pPr>
            <a:endParaRPr lang="en-US" sz="2000" dirty="0">
              <a:latin typeface="Times New Roman" panose="02020603050405020304" pitchFamily="18" charset="0"/>
              <a:cs typeface="Times New Roman" panose="02020603050405020304" pitchFamily="18" charset="0"/>
            </a:endParaRPr>
          </a:p>
          <a:p>
            <a:pPr marL="457200" lvl="1" indent="0" algn="just">
              <a:lnSpc>
                <a:spcPct val="100000"/>
              </a:lnSpc>
              <a:buNone/>
            </a:pPr>
            <a:r>
              <a:rPr lang="en-US" sz="2000" dirty="0">
                <a:latin typeface="Times New Roman" panose="02020603050405020304" pitchFamily="18" charset="0"/>
                <a:cs typeface="Times New Roman" panose="02020603050405020304" pitchFamily="18" charset="0"/>
              </a:rPr>
              <a:t>2. </a:t>
            </a:r>
            <a:r>
              <a:rPr lang="en-US" sz="2000" u="sng" dirty="0">
                <a:latin typeface="Times New Roman" panose="02020603050405020304" pitchFamily="18" charset="0"/>
                <a:cs typeface="Times New Roman" panose="02020603050405020304" pitchFamily="18" charset="0"/>
              </a:rPr>
              <a:t>Threat Detection Module:</a:t>
            </a:r>
          </a:p>
          <a:p>
            <a:pPr lvl="1" algn="just">
              <a:lnSpc>
                <a:spcPct val="100000"/>
              </a:lnSpc>
            </a:pPr>
            <a:r>
              <a:rPr lang="en-US" sz="2000" dirty="0">
                <a:latin typeface="Times New Roman" panose="02020603050405020304" pitchFamily="18" charset="0"/>
                <a:cs typeface="Times New Roman" panose="02020603050405020304" pitchFamily="18" charset="0"/>
              </a:rPr>
              <a:t>Function: Analyzes the networks based on predefined rules to detect weak encryption (e.g., WEP), unsecured networks, and Evil Twin attacks.</a:t>
            </a:r>
          </a:p>
          <a:p>
            <a:pPr lvl="1" algn="just">
              <a:lnSpc>
                <a:spcPct val="100000"/>
              </a:lnSpc>
            </a:pPr>
            <a:r>
              <a:rPr lang="en-US" sz="2000" dirty="0">
                <a:latin typeface="Times New Roman" panose="02020603050405020304" pitchFamily="18" charset="0"/>
                <a:cs typeface="Times New Roman" panose="02020603050405020304" pitchFamily="18" charset="0"/>
              </a:rPr>
              <a:t>Technologies: Heuristic algorithms and pattern recognition methods to identify networks mimicking legitimate hotspots.</a:t>
            </a:r>
          </a:p>
          <a:p>
            <a:pPr marL="457200" lvl="1" indent="0" algn="just">
              <a:lnSpc>
                <a:spcPct val="100000"/>
              </a:lnSpc>
              <a:buNone/>
            </a:pPr>
            <a:endParaRPr lang="en-US" sz="2000" dirty="0">
              <a:latin typeface="Times New Roman" panose="02020603050405020304" pitchFamily="18" charset="0"/>
              <a:cs typeface="Times New Roman" panose="02020603050405020304" pitchFamily="18" charset="0"/>
            </a:endParaRPr>
          </a:p>
          <a:p>
            <a:pPr marL="457200" lvl="1" indent="0" algn="just">
              <a:lnSpc>
                <a:spcPct val="100000"/>
              </a:lnSpc>
              <a:buNone/>
            </a:pPr>
            <a:r>
              <a:rPr lang="en-US" sz="2000" dirty="0">
                <a:latin typeface="Times New Roman" panose="02020603050405020304" pitchFamily="18" charset="0"/>
                <a:cs typeface="Times New Roman" panose="02020603050405020304" pitchFamily="18" charset="0"/>
              </a:rPr>
              <a:t>3. </a:t>
            </a:r>
            <a:r>
              <a:rPr lang="en-US" sz="2000" u="sng" dirty="0">
                <a:latin typeface="Times New Roman" panose="02020603050405020304" pitchFamily="18" charset="0"/>
                <a:cs typeface="Times New Roman" panose="02020603050405020304" pitchFamily="18" charset="0"/>
              </a:rPr>
              <a:t>Database Module:</a:t>
            </a:r>
          </a:p>
          <a:p>
            <a:pPr lvl="1" algn="just">
              <a:lnSpc>
                <a:spcPct val="100000"/>
              </a:lnSpc>
            </a:pPr>
            <a:r>
              <a:rPr lang="en-US" sz="2000" dirty="0">
                <a:latin typeface="Times New Roman" panose="02020603050405020304" pitchFamily="18" charset="0"/>
                <a:cs typeface="Times New Roman" panose="02020603050405020304" pitchFamily="18" charset="0"/>
              </a:rPr>
              <a:t>Function: Stores scan results, user-specific data, and historical scan records in MongoDB, allowing users to view past scans and track patterns over time.</a:t>
            </a:r>
          </a:p>
          <a:p>
            <a:pPr lvl="1" algn="just">
              <a:lnSpc>
                <a:spcPct val="100000"/>
              </a:lnSpc>
            </a:pPr>
            <a:r>
              <a:rPr lang="en-US" sz="2000" dirty="0">
                <a:latin typeface="Times New Roman" panose="02020603050405020304" pitchFamily="18" charset="0"/>
                <a:cs typeface="Times New Roman" panose="02020603050405020304" pitchFamily="18" charset="0"/>
              </a:rPr>
              <a:t>Technologies: MongoDB Compass for local database management, with cloud synchronization for global accessibility.</a:t>
            </a:r>
          </a:p>
          <a:p>
            <a:pPr marL="457200" lvl="1" indent="0" algn="just">
              <a:lnSpc>
                <a:spcPct val="100000"/>
              </a:lnSpc>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513323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2">
            <a:extLst>
              <a:ext uri="{FF2B5EF4-FFF2-40B4-BE49-F238E27FC236}">
                <a16:creationId xmlns:a16="http://schemas.microsoft.com/office/drawing/2014/main" id="{6A7E2D0D-37D9-4E2B-948B-1C82EA768993}"/>
              </a:ext>
            </a:extLst>
          </p:cNvPr>
          <p:cNvSpPr/>
          <p:nvPr/>
        </p:nvSpPr>
        <p:spPr>
          <a:xfrm>
            <a:off x="85343" y="70103"/>
            <a:ext cx="12018010" cy="6693534"/>
          </a:xfrm>
          <a:custGeom>
            <a:avLst/>
            <a:gdLst/>
            <a:ahLst/>
            <a:cxnLst/>
            <a:rect l="l" t="t" r="r" b="b"/>
            <a:pathLst>
              <a:path w="12018010" h="6693534">
                <a:moveTo>
                  <a:pt x="0" y="329946"/>
                </a:moveTo>
                <a:lnTo>
                  <a:pt x="4770" y="281177"/>
                </a:lnTo>
                <a:lnTo>
                  <a:pt x="18624" y="234696"/>
                </a:lnTo>
                <a:lnTo>
                  <a:pt x="40887" y="190880"/>
                </a:lnTo>
                <a:lnTo>
                  <a:pt x="70878" y="150241"/>
                </a:lnTo>
                <a:lnTo>
                  <a:pt x="107911" y="113411"/>
                </a:lnTo>
                <a:lnTo>
                  <a:pt x="151295" y="80899"/>
                </a:lnTo>
                <a:lnTo>
                  <a:pt x="200380" y="53213"/>
                </a:lnTo>
                <a:lnTo>
                  <a:pt x="254457" y="30606"/>
                </a:lnTo>
                <a:lnTo>
                  <a:pt x="312864" y="13970"/>
                </a:lnTo>
                <a:lnTo>
                  <a:pt x="374916" y="3555"/>
                </a:lnTo>
                <a:lnTo>
                  <a:pt x="439915" y="0"/>
                </a:lnTo>
                <a:lnTo>
                  <a:pt x="11577955" y="0"/>
                </a:lnTo>
                <a:lnTo>
                  <a:pt x="11642979" y="3555"/>
                </a:lnTo>
                <a:lnTo>
                  <a:pt x="11705082" y="13970"/>
                </a:lnTo>
                <a:lnTo>
                  <a:pt x="11763502" y="30606"/>
                </a:lnTo>
                <a:lnTo>
                  <a:pt x="11817604" y="53213"/>
                </a:lnTo>
                <a:lnTo>
                  <a:pt x="11866626" y="80899"/>
                </a:lnTo>
                <a:lnTo>
                  <a:pt x="11910060" y="113411"/>
                </a:lnTo>
                <a:lnTo>
                  <a:pt x="11947016" y="150241"/>
                </a:lnTo>
                <a:lnTo>
                  <a:pt x="11976989" y="190880"/>
                </a:lnTo>
                <a:lnTo>
                  <a:pt x="11999341" y="234696"/>
                </a:lnTo>
                <a:lnTo>
                  <a:pt x="12013184" y="281177"/>
                </a:lnTo>
                <a:lnTo>
                  <a:pt x="12017883" y="329946"/>
                </a:lnTo>
                <a:lnTo>
                  <a:pt x="12017883" y="6363360"/>
                </a:lnTo>
                <a:lnTo>
                  <a:pt x="12013184" y="6412115"/>
                </a:lnTo>
                <a:lnTo>
                  <a:pt x="11999341" y="6458648"/>
                </a:lnTo>
                <a:lnTo>
                  <a:pt x="11976989" y="6502450"/>
                </a:lnTo>
                <a:lnTo>
                  <a:pt x="11947016" y="6543001"/>
                </a:lnTo>
                <a:lnTo>
                  <a:pt x="11910060" y="6579806"/>
                </a:lnTo>
                <a:lnTo>
                  <a:pt x="11866626" y="6612356"/>
                </a:lnTo>
                <a:lnTo>
                  <a:pt x="11817604" y="6640131"/>
                </a:lnTo>
                <a:lnTo>
                  <a:pt x="11763502" y="6662615"/>
                </a:lnTo>
                <a:lnTo>
                  <a:pt x="11705082" y="6679312"/>
                </a:lnTo>
                <a:lnTo>
                  <a:pt x="11642979" y="6689702"/>
                </a:lnTo>
                <a:lnTo>
                  <a:pt x="11577955" y="6693279"/>
                </a:lnTo>
                <a:lnTo>
                  <a:pt x="439915" y="6693279"/>
                </a:lnTo>
                <a:lnTo>
                  <a:pt x="374916" y="6689702"/>
                </a:lnTo>
                <a:lnTo>
                  <a:pt x="312864" y="6679312"/>
                </a:lnTo>
                <a:lnTo>
                  <a:pt x="254457" y="6662615"/>
                </a:lnTo>
                <a:lnTo>
                  <a:pt x="200380" y="6640131"/>
                </a:lnTo>
                <a:lnTo>
                  <a:pt x="151295" y="6612356"/>
                </a:lnTo>
                <a:lnTo>
                  <a:pt x="107911" y="6579806"/>
                </a:lnTo>
                <a:lnTo>
                  <a:pt x="70878" y="6543001"/>
                </a:lnTo>
                <a:lnTo>
                  <a:pt x="40887" y="6502450"/>
                </a:lnTo>
                <a:lnTo>
                  <a:pt x="18624" y="6458648"/>
                </a:lnTo>
                <a:lnTo>
                  <a:pt x="4770" y="6412115"/>
                </a:lnTo>
                <a:lnTo>
                  <a:pt x="0" y="6363360"/>
                </a:lnTo>
                <a:lnTo>
                  <a:pt x="0" y="329946"/>
                </a:lnTo>
                <a:close/>
              </a:path>
            </a:pathLst>
          </a:custGeom>
          <a:ln w="6095">
            <a:solidFill>
              <a:srgbClr val="000000"/>
            </a:solidFill>
          </a:ln>
        </p:spPr>
        <p:txBody>
          <a:bodyPr wrap="square" lIns="0" tIns="0" rIns="0" bIns="0" rtlCol="0"/>
          <a:lstStyle/>
          <a:p>
            <a:endParaRPr>
              <a:latin typeface="+mj-lt"/>
            </a:endParaRPr>
          </a:p>
        </p:txBody>
      </p:sp>
      <p:sp>
        <p:nvSpPr>
          <p:cNvPr id="8" name="Content Placeholder 2">
            <a:extLst>
              <a:ext uri="{FF2B5EF4-FFF2-40B4-BE49-F238E27FC236}">
                <a16:creationId xmlns:a16="http://schemas.microsoft.com/office/drawing/2014/main" id="{2F408622-67F8-4515-B15D-99DF2B1E1E1C}"/>
              </a:ext>
            </a:extLst>
          </p:cNvPr>
          <p:cNvSpPr txBox="1">
            <a:spLocks/>
          </p:cNvSpPr>
          <p:nvPr/>
        </p:nvSpPr>
        <p:spPr>
          <a:xfrm>
            <a:off x="0" y="979513"/>
            <a:ext cx="11514993" cy="223642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gn="just">
              <a:lnSpc>
                <a:spcPct val="100000"/>
              </a:lnSpc>
              <a:buNone/>
            </a:pPr>
            <a:r>
              <a:rPr lang="en-US" sz="2000" dirty="0">
                <a:latin typeface="Times New Roman" panose="02020603050405020304" pitchFamily="18" charset="0"/>
                <a:cs typeface="Times New Roman" panose="02020603050405020304" pitchFamily="18" charset="0"/>
              </a:rPr>
              <a:t>4. </a:t>
            </a:r>
            <a:r>
              <a:rPr lang="en-US" sz="2000" u="sng" dirty="0">
                <a:latin typeface="Times New Roman" panose="02020603050405020304" pitchFamily="18" charset="0"/>
                <a:cs typeface="Times New Roman" panose="02020603050405020304" pitchFamily="18" charset="0"/>
              </a:rPr>
              <a:t>Frontend Module:</a:t>
            </a:r>
          </a:p>
          <a:p>
            <a:pPr lvl="1" algn="just">
              <a:lnSpc>
                <a:spcPct val="100000"/>
              </a:lnSpc>
            </a:pPr>
            <a:r>
              <a:rPr lang="en-US" sz="2000" dirty="0">
                <a:latin typeface="Times New Roman" panose="02020603050405020304" pitchFamily="18" charset="0"/>
                <a:cs typeface="Times New Roman" panose="02020603050405020304" pitchFamily="18" charset="0"/>
              </a:rPr>
              <a:t>Function: Displays real-time network scan results, risk levels, and notifications. Offers a user-friendly interface for interacting with the app.</a:t>
            </a:r>
          </a:p>
          <a:p>
            <a:pPr lvl="1" algn="just">
              <a:lnSpc>
                <a:spcPct val="100000"/>
              </a:lnSpc>
            </a:pPr>
            <a:r>
              <a:rPr lang="en-US" sz="2000" dirty="0">
                <a:latin typeface="Times New Roman" panose="02020603050405020304" pitchFamily="18" charset="0"/>
                <a:cs typeface="Times New Roman" panose="02020603050405020304" pitchFamily="18" charset="0"/>
              </a:rPr>
              <a:t>Technologies: HTML, CSS, JavaScript, and Bootstrap for responsive and modern web design.</a:t>
            </a:r>
          </a:p>
          <a:p>
            <a:pPr marL="457200" lvl="1" indent="0" algn="just">
              <a:lnSpc>
                <a:spcPct val="100000"/>
              </a:lnSpc>
              <a:buNone/>
            </a:pPr>
            <a:endParaRPr lang="en-US" sz="2000" dirty="0">
              <a:latin typeface="Times New Roman" panose="02020603050405020304" pitchFamily="18" charset="0"/>
              <a:cs typeface="Times New Roman" panose="02020603050405020304" pitchFamily="18" charset="0"/>
            </a:endParaRPr>
          </a:p>
          <a:p>
            <a:pPr marL="457200" lvl="1" indent="0" algn="just">
              <a:lnSpc>
                <a:spcPct val="100000"/>
              </a:lnSpc>
              <a:buNone/>
            </a:pPr>
            <a:r>
              <a:rPr lang="en-US" sz="2000" dirty="0">
                <a:latin typeface="Times New Roman" panose="02020603050405020304" pitchFamily="18" charset="0"/>
                <a:cs typeface="Times New Roman" panose="02020603050405020304" pitchFamily="18" charset="0"/>
              </a:rPr>
              <a:t>5. </a:t>
            </a:r>
            <a:r>
              <a:rPr lang="en-US" sz="2000" u="sng" dirty="0">
                <a:latin typeface="Times New Roman" panose="02020603050405020304" pitchFamily="18" charset="0"/>
                <a:cs typeface="Times New Roman" panose="02020603050405020304" pitchFamily="18" charset="0"/>
              </a:rPr>
              <a:t>Notification and Alerts Module:</a:t>
            </a:r>
          </a:p>
          <a:p>
            <a:pPr lvl="1" algn="just">
              <a:lnSpc>
                <a:spcPct val="100000"/>
              </a:lnSpc>
            </a:pPr>
            <a:r>
              <a:rPr lang="en-US" sz="2000" dirty="0">
                <a:latin typeface="Times New Roman" panose="02020603050405020304" pitchFamily="18" charset="0"/>
                <a:cs typeface="Times New Roman" panose="02020603050405020304" pitchFamily="18" charset="0"/>
              </a:rPr>
              <a:t>Function: Sends notifications when a suspicious network is detected, alerting the user about potential risks.</a:t>
            </a:r>
          </a:p>
          <a:p>
            <a:pPr lvl="1" algn="just">
              <a:lnSpc>
                <a:spcPct val="100000"/>
              </a:lnSpc>
            </a:pPr>
            <a:r>
              <a:rPr lang="en-US" sz="2000" dirty="0">
                <a:latin typeface="Times New Roman" panose="02020603050405020304" pitchFamily="18" charset="0"/>
                <a:cs typeface="Times New Roman" panose="02020603050405020304" pitchFamily="18" charset="0"/>
              </a:rPr>
              <a:t>Technologies: JavaScript and web APIs for push notifications or real-time updates.</a:t>
            </a:r>
          </a:p>
          <a:p>
            <a:pPr marL="457200" lvl="1" indent="0" algn="just">
              <a:lnSpc>
                <a:spcPct val="100000"/>
              </a:lnSpc>
              <a:buNone/>
            </a:pPr>
            <a:endParaRPr lang="en-US" sz="2000" dirty="0">
              <a:latin typeface="Times New Roman" panose="02020603050405020304" pitchFamily="18" charset="0"/>
              <a:cs typeface="Times New Roman" panose="02020603050405020304" pitchFamily="18" charset="0"/>
            </a:endParaRPr>
          </a:p>
          <a:p>
            <a:pPr marL="457200" lvl="1" indent="0" algn="just">
              <a:lnSpc>
                <a:spcPct val="100000"/>
              </a:lnSpc>
              <a:buNone/>
            </a:pPr>
            <a:r>
              <a:rPr lang="en-US" sz="2000" dirty="0">
                <a:latin typeface="Times New Roman" panose="02020603050405020304" pitchFamily="18" charset="0"/>
                <a:cs typeface="Times New Roman" panose="02020603050405020304" pitchFamily="18" charset="0"/>
              </a:rPr>
              <a:t>6. </a:t>
            </a:r>
            <a:r>
              <a:rPr lang="en-US" sz="2000" u="sng" dirty="0">
                <a:latin typeface="Times New Roman" panose="02020603050405020304" pitchFamily="18" charset="0"/>
                <a:cs typeface="Times New Roman" panose="02020603050405020304" pitchFamily="18" charset="0"/>
              </a:rPr>
              <a:t>User Authentication and Profile Management Module:</a:t>
            </a:r>
          </a:p>
          <a:p>
            <a:pPr lvl="1" algn="just">
              <a:lnSpc>
                <a:spcPct val="100000"/>
              </a:lnSpc>
            </a:pPr>
            <a:r>
              <a:rPr lang="en-US" sz="2000" dirty="0">
                <a:latin typeface="Times New Roman" panose="02020603050405020304" pitchFamily="18" charset="0"/>
                <a:cs typeface="Times New Roman" panose="02020603050405020304" pitchFamily="18" charset="0"/>
              </a:rPr>
              <a:t>Function: Manages user authentication (login and signup) and stores user-specific data such as preferred settings, scan history, and alert preferences.</a:t>
            </a:r>
          </a:p>
          <a:p>
            <a:pPr lvl="1" algn="just">
              <a:lnSpc>
                <a:spcPct val="100000"/>
              </a:lnSpc>
            </a:pPr>
            <a:r>
              <a:rPr lang="en-US" sz="2000" dirty="0">
                <a:latin typeface="Times New Roman" panose="02020603050405020304" pitchFamily="18" charset="0"/>
                <a:cs typeface="Times New Roman" panose="02020603050405020304" pitchFamily="18" charset="0"/>
              </a:rPr>
              <a:t>Technologies: Flask or Django for backend authentication, with JWT (JSON Web Tokens) or session-based login for secure access. MongoDB is used to store user profiles and settings.</a:t>
            </a:r>
          </a:p>
        </p:txBody>
      </p:sp>
      <p:sp>
        <p:nvSpPr>
          <p:cNvPr id="9" name="TextBox 8">
            <a:extLst>
              <a:ext uri="{FF2B5EF4-FFF2-40B4-BE49-F238E27FC236}">
                <a16:creationId xmlns:a16="http://schemas.microsoft.com/office/drawing/2014/main" id="{37ECBE05-556B-4487-8F8C-783081901E66}"/>
              </a:ext>
            </a:extLst>
          </p:cNvPr>
          <p:cNvSpPr txBox="1"/>
          <p:nvPr/>
        </p:nvSpPr>
        <p:spPr>
          <a:xfrm>
            <a:off x="351692" y="369277"/>
            <a:ext cx="6708531" cy="830997"/>
          </a:xfrm>
          <a:prstGeom prst="rect">
            <a:avLst/>
          </a:prstGeom>
          <a:noFill/>
        </p:spPr>
        <p:txBody>
          <a:bodyPr wrap="square" rtlCol="0">
            <a:spAutoFit/>
          </a:bodyPr>
          <a:lstStyle/>
          <a:p>
            <a:r>
              <a:rPr lang="en-US" sz="2400" b="1" dirty="0">
                <a:solidFill>
                  <a:srgbClr val="002060"/>
                </a:solidFill>
                <a:latin typeface="Times New Roman" panose="02020603050405020304" pitchFamily="18" charset="0"/>
                <a:cs typeface="Times New Roman" panose="02020603050405020304" pitchFamily="18" charset="0"/>
              </a:rPr>
              <a:t>3.1 Module Design</a:t>
            </a:r>
          </a:p>
          <a:p>
            <a:endParaRPr lang="en-IN" sz="2400" dirty="0"/>
          </a:p>
        </p:txBody>
      </p:sp>
    </p:spTree>
    <p:extLst>
      <p:ext uri="{BB962C8B-B14F-4D97-AF65-F5344CB8AC3E}">
        <p14:creationId xmlns:p14="http://schemas.microsoft.com/office/powerpoint/2010/main" val="1652176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6" name="Title 1"/>
          <p:cNvSpPr>
            <a:spLocks noGrp="1"/>
          </p:cNvSpPr>
          <p:nvPr>
            <p:ph type="title"/>
          </p:nvPr>
        </p:nvSpPr>
        <p:spPr>
          <a:xfrm>
            <a:off x="345829" y="189278"/>
            <a:ext cx="11594125" cy="6387367"/>
          </a:xfrm>
        </p:spPr>
        <p:txBody>
          <a:bodyPr/>
          <a:lstStyle/>
          <a:p>
            <a:pPr algn="ctr"/>
            <a:r>
              <a:rPr lang="en-IN" b="1" dirty="0">
                <a:solidFill>
                  <a:srgbClr val="002060"/>
                </a:solidFill>
              </a:rPr>
              <a:t>Thank You</a:t>
            </a:r>
            <a:endParaRPr lang="en-IN" dirty="0"/>
          </a:p>
        </p:txBody>
      </p:sp>
      <p:sp>
        <p:nvSpPr>
          <p:cNvPr id="1048608" name="object 2"/>
          <p:cNvSpPr/>
          <p:nvPr/>
        </p:nvSpPr>
        <p:spPr>
          <a:xfrm>
            <a:off x="85343" y="70103"/>
            <a:ext cx="12018010" cy="6693534"/>
          </a:xfrm>
          <a:custGeom>
            <a:avLst/>
            <a:gdLst/>
            <a:ahLst/>
            <a:cxnLst/>
            <a:rect l="l" t="t" r="r" b="b"/>
            <a:pathLst>
              <a:path w="12018010" h="6693534">
                <a:moveTo>
                  <a:pt x="0" y="329946"/>
                </a:moveTo>
                <a:lnTo>
                  <a:pt x="4770" y="281177"/>
                </a:lnTo>
                <a:lnTo>
                  <a:pt x="18624" y="234696"/>
                </a:lnTo>
                <a:lnTo>
                  <a:pt x="40887" y="190880"/>
                </a:lnTo>
                <a:lnTo>
                  <a:pt x="70878" y="150241"/>
                </a:lnTo>
                <a:lnTo>
                  <a:pt x="107911" y="113411"/>
                </a:lnTo>
                <a:lnTo>
                  <a:pt x="151295" y="80899"/>
                </a:lnTo>
                <a:lnTo>
                  <a:pt x="200380" y="53213"/>
                </a:lnTo>
                <a:lnTo>
                  <a:pt x="254457" y="30606"/>
                </a:lnTo>
                <a:lnTo>
                  <a:pt x="312864" y="13970"/>
                </a:lnTo>
                <a:lnTo>
                  <a:pt x="374916" y="3555"/>
                </a:lnTo>
                <a:lnTo>
                  <a:pt x="439915" y="0"/>
                </a:lnTo>
                <a:lnTo>
                  <a:pt x="11577955" y="0"/>
                </a:lnTo>
                <a:lnTo>
                  <a:pt x="11642979" y="3555"/>
                </a:lnTo>
                <a:lnTo>
                  <a:pt x="11705082" y="13970"/>
                </a:lnTo>
                <a:lnTo>
                  <a:pt x="11763502" y="30606"/>
                </a:lnTo>
                <a:lnTo>
                  <a:pt x="11817604" y="53213"/>
                </a:lnTo>
                <a:lnTo>
                  <a:pt x="11866626" y="80899"/>
                </a:lnTo>
                <a:lnTo>
                  <a:pt x="11910060" y="113411"/>
                </a:lnTo>
                <a:lnTo>
                  <a:pt x="11947016" y="150241"/>
                </a:lnTo>
                <a:lnTo>
                  <a:pt x="11976989" y="190880"/>
                </a:lnTo>
                <a:lnTo>
                  <a:pt x="11999341" y="234696"/>
                </a:lnTo>
                <a:lnTo>
                  <a:pt x="12013184" y="281177"/>
                </a:lnTo>
                <a:lnTo>
                  <a:pt x="12017883" y="329946"/>
                </a:lnTo>
                <a:lnTo>
                  <a:pt x="12017883" y="6363360"/>
                </a:lnTo>
                <a:lnTo>
                  <a:pt x="12013184" y="6412115"/>
                </a:lnTo>
                <a:lnTo>
                  <a:pt x="11999341" y="6458648"/>
                </a:lnTo>
                <a:lnTo>
                  <a:pt x="11976989" y="6502450"/>
                </a:lnTo>
                <a:lnTo>
                  <a:pt x="11947016" y="6543001"/>
                </a:lnTo>
                <a:lnTo>
                  <a:pt x="11910060" y="6579806"/>
                </a:lnTo>
                <a:lnTo>
                  <a:pt x="11866626" y="6612356"/>
                </a:lnTo>
                <a:lnTo>
                  <a:pt x="11817604" y="6640131"/>
                </a:lnTo>
                <a:lnTo>
                  <a:pt x="11763502" y="6662615"/>
                </a:lnTo>
                <a:lnTo>
                  <a:pt x="11705082" y="6679312"/>
                </a:lnTo>
                <a:lnTo>
                  <a:pt x="11642979" y="6689702"/>
                </a:lnTo>
                <a:lnTo>
                  <a:pt x="11577955" y="6693279"/>
                </a:lnTo>
                <a:lnTo>
                  <a:pt x="439915" y="6693279"/>
                </a:lnTo>
                <a:lnTo>
                  <a:pt x="374916" y="6689702"/>
                </a:lnTo>
                <a:lnTo>
                  <a:pt x="312864" y="6679312"/>
                </a:lnTo>
                <a:lnTo>
                  <a:pt x="254457" y="6662615"/>
                </a:lnTo>
                <a:lnTo>
                  <a:pt x="200380" y="6640131"/>
                </a:lnTo>
                <a:lnTo>
                  <a:pt x="151295" y="6612356"/>
                </a:lnTo>
                <a:lnTo>
                  <a:pt x="107911" y="6579806"/>
                </a:lnTo>
                <a:lnTo>
                  <a:pt x="70878" y="6543001"/>
                </a:lnTo>
                <a:lnTo>
                  <a:pt x="40887" y="6502450"/>
                </a:lnTo>
                <a:lnTo>
                  <a:pt x="18624" y="6458648"/>
                </a:lnTo>
                <a:lnTo>
                  <a:pt x="4770" y="6412115"/>
                </a:lnTo>
                <a:lnTo>
                  <a:pt x="0" y="6363360"/>
                </a:lnTo>
                <a:lnTo>
                  <a:pt x="0" y="329946"/>
                </a:lnTo>
                <a:close/>
              </a:path>
            </a:pathLst>
          </a:custGeom>
          <a:ln w="6095">
            <a:solidFill>
              <a:srgbClr val="000000"/>
            </a:solidFill>
          </a:ln>
        </p:spPr>
        <p:txBody>
          <a:bodyPr wrap="square" lIns="0" tIns="0" rIns="0" bIns="0" rtlCol="0"/>
          <a:lstStyle/>
          <a:p>
            <a:endParaRPr>
              <a:latin typeface="+mj-l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2" name="object 2"/>
          <p:cNvSpPr/>
          <p:nvPr/>
        </p:nvSpPr>
        <p:spPr>
          <a:xfrm>
            <a:off x="85343" y="70103"/>
            <a:ext cx="12018010" cy="6693534"/>
          </a:xfrm>
          <a:custGeom>
            <a:avLst/>
            <a:gdLst/>
            <a:ahLst/>
            <a:cxnLst/>
            <a:rect l="l" t="t" r="r" b="b"/>
            <a:pathLst>
              <a:path w="12018010" h="6693534">
                <a:moveTo>
                  <a:pt x="0" y="329946"/>
                </a:moveTo>
                <a:lnTo>
                  <a:pt x="4770" y="281177"/>
                </a:lnTo>
                <a:lnTo>
                  <a:pt x="18624" y="234696"/>
                </a:lnTo>
                <a:lnTo>
                  <a:pt x="40887" y="190880"/>
                </a:lnTo>
                <a:lnTo>
                  <a:pt x="70878" y="150241"/>
                </a:lnTo>
                <a:lnTo>
                  <a:pt x="107911" y="113411"/>
                </a:lnTo>
                <a:lnTo>
                  <a:pt x="151295" y="80899"/>
                </a:lnTo>
                <a:lnTo>
                  <a:pt x="200380" y="53213"/>
                </a:lnTo>
                <a:lnTo>
                  <a:pt x="254457" y="30606"/>
                </a:lnTo>
                <a:lnTo>
                  <a:pt x="312864" y="13970"/>
                </a:lnTo>
                <a:lnTo>
                  <a:pt x="374916" y="3555"/>
                </a:lnTo>
                <a:lnTo>
                  <a:pt x="439915" y="0"/>
                </a:lnTo>
                <a:lnTo>
                  <a:pt x="11577955" y="0"/>
                </a:lnTo>
                <a:lnTo>
                  <a:pt x="11642979" y="3555"/>
                </a:lnTo>
                <a:lnTo>
                  <a:pt x="11705082" y="13970"/>
                </a:lnTo>
                <a:lnTo>
                  <a:pt x="11763502" y="30606"/>
                </a:lnTo>
                <a:lnTo>
                  <a:pt x="11817604" y="53213"/>
                </a:lnTo>
                <a:lnTo>
                  <a:pt x="11866626" y="80899"/>
                </a:lnTo>
                <a:lnTo>
                  <a:pt x="11910060" y="113411"/>
                </a:lnTo>
                <a:lnTo>
                  <a:pt x="11947016" y="150241"/>
                </a:lnTo>
                <a:lnTo>
                  <a:pt x="11976989" y="190880"/>
                </a:lnTo>
                <a:lnTo>
                  <a:pt x="11999341" y="234696"/>
                </a:lnTo>
                <a:lnTo>
                  <a:pt x="12013184" y="281177"/>
                </a:lnTo>
                <a:lnTo>
                  <a:pt x="12017883" y="329946"/>
                </a:lnTo>
                <a:lnTo>
                  <a:pt x="12017883" y="6363360"/>
                </a:lnTo>
                <a:lnTo>
                  <a:pt x="12013184" y="6412115"/>
                </a:lnTo>
                <a:lnTo>
                  <a:pt x="11999341" y="6458648"/>
                </a:lnTo>
                <a:lnTo>
                  <a:pt x="11976989" y="6502450"/>
                </a:lnTo>
                <a:lnTo>
                  <a:pt x="11947016" y="6543001"/>
                </a:lnTo>
                <a:lnTo>
                  <a:pt x="11910060" y="6579806"/>
                </a:lnTo>
                <a:lnTo>
                  <a:pt x="11866626" y="6612356"/>
                </a:lnTo>
                <a:lnTo>
                  <a:pt x="11817604" y="6640131"/>
                </a:lnTo>
                <a:lnTo>
                  <a:pt x="11763502" y="6662615"/>
                </a:lnTo>
                <a:lnTo>
                  <a:pt x="11705082" y="6679312"/>
                </a:lnTo>
                <a:lnTo>
                  <a:pt x="11642979" y="6689702"/>
                </a:lnTo>
                <a:lnTo>
                  <a:pt x="11577955" y="6693279"/>
                </a:lnTo>
                <a:lnTo>
                  <a:pt x="439915" y="6693279"/>
                </a:lnTo>
                <a:lnTo>
                  <a:pt x="374916" y="6689702"/>
                </a:lnTo>
                <a:lnTo>
                  <a:pt x="312864" y="6679312"/>
                </a:lnTo>
                <a:lnTo>
                  <a:pt x="254457" y="6662615"/>
                </a:lnTo>
                <a:lnTo>
                  <a:pt x="200380" y="6640131"/>
                </a:lnTo>
                <a:lnTo>
                  <a:pt x="151295" y="6612356"/>
                </a:lnTo>
                <a:lnTo>
                  <a:pt x="107911" y="6579806"/>
                </a:lnTo>
                <a:lnTo>
                  <a:pt x="70878" y="6543001"/>
                </a:lnTo>
                <a:lnTo>
                  <a:pt x="40887" y="6502450"/>
                </a:lnTo>
                <a:lnTo>
                  <a:pt x="18624" y="6458648"/>
                </a:lnTo>
                <a:lnTo>
                  <a:pt x="4770" y="6412115"/>
                </a:lnTo>
                <a:lnTo>
                  <a:pt x="0" y="6363360"/>
                </a:lnTo>
                <a:lnTo>
                  <a:pt x="0" y="329946"/>
                </a:lnTo>
                <a:close/>
              </a:path>
            </a:pathLst>
          </a:custGeom>
          <a:ln w="6095">
            <a:solidFill>
              <a:srgbClr val="000000"/>
            </a:solidFill>
          </a:ln>
        </p:spPr>
        <p:txBody>
          <a:bodyPr wrap="square" lIns="0" tIns="0" rIns="0" bIns="0" rtlCol="0"/>
          <a:lstStyle/>
          <a:p>
            <a:endParaRPr>
              <a:latin typeface="+mj-lt"/>
            </a:endParaRPr>
          </a:p>
        </p:txBody>
      </p:sp>
      <p:sp>
        <p:nvSpPr>
          <p:cNvPr id="1048593" name="Title 1"/>
          <p:cNvSpPr txBox="1"/>
          <p:nvPr/>
        </p:nvSpPr>
        <p:spPr>
          <a:xfrm>
            <a:off x="393073" y="16583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dirty="0">
                <a:solidFill>
                  <a:srgbClr val="002060"/>
                </a:solidFill>
              </a:rPr>
              <a:t>ABSTRACT</a:t>
            </a:r>
            <a:endParaRPr lang="en-IN" dirty="0"/>
          </a:p>
        </p:txBody>
      </p:sp>
      <p:sp>
        <p:nvSpPr>
          <p:cNvPr id="5" name="Rectangle 4">
            <a:extLst>
              <a:ext uri="{FF2B5EF4-FFF2-40B4-BE49-F238E27FC236}">
                <a16:creationId xmlns:a16="http://schemas.microsoft.com/office/drawing/2014/main" id="{F9A7F40B-A087-4D4D-AC9F-1A79EACD9C6B}"/>
              </a:ext>
            </a:extLst>
          </p:cNvPr>
          <p:cNvSpPr/>
          <p:nvPr/>
        </p:nvSpPr>
        <p:spPr>
          <a:xfrm>
            <a:off x="303148" y="1395666"/>
            <a:ext cx="11582400" cy="3785652"/>
          </a:xfrm>
          <a:prstGeom prst="rect">
            <a:avLst/>
          </a:prstGeom>
        </p:spPr>
        <p:txBody>
          <a:bodyPr wrap="square">
            <a:spAutoFit/>
          </a:bodyPr>
          <a:lstStyle/>
          <a:p>
            <a:pPr marL="12700" marR="5080" algn="just">
              <a:buClr>
                <a:srgbClr val="D24717"/>
              </a:buClr>
              <a:buSzPct val="85000"/>
              <a:tabLst>
                <a:tab pos="287655" algn="l"/>
              </a:tabLst>
            </a:pPr>
            <a:r>
              <a:rPr lang="en-US" sz="2000" dirty="0">
                <a:latin typeface="Times New Roman" panose="02020603050405020304" pitchFamily="18" charset="0"/>
                <a:cs typeface="Times New Roman" panose="02020603050405020304" pitchFamily="18" charset="0"/>
              </a:rPr>
              <a:t>Wi-Fi Bastion is a cutting-edge web-based application developed to safeguard users from potential cyber threats posed by malicious Wi-Fi networks. By scanning available Wi-Fi networks in real time, the app detects and identifies suspicious networks, such as those with weak or no encryption, or networks attempting to mimic legitimate hotspots through "Evil Twin" attacks. The application employs Python for backend processing, utilizing advanced network scanning libraries to analyze SSIDs, BSSIDs, encryption types, and signal strengths. The intuitive front-end interface, built with HTML, CSS, and JavaScript using Bootstrap, ensures a modern, responsive design, providing a seamless user experience across various devices. Real-time results and alerts are displayed interactively, empowering users to make informed decisions before connecting to any Wi-Fi network. To enhance user security, Wi-Fi Bastion integrates a MongoDB database for storing historical network scan data and patterns, allowing users to track potential threats over time. The application provides detailed insights into each detected network, including the risk level associated with each, and sends instant notifications for any identified security risks. </a:t>
            </a:r>
            <a:endParaRPr lang="en-US" sz="2000" dirty="0">
              <a:solidFill>
                <a:srgbClr val="001F5F"/>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4" name="Title 1"/>
          <p:cNvSpPr>
            <a:spLocks noGrp="1"/>
          </p:cNvSpPr>
          <p:nvPr>
            <p:ph type="title"/>
          </p:nvPr>
        </p:nvSpPr>
        <p:spPr>
          <a:xfrm>
            <a:off x="85343" y="-165742"/>
            <a:ext cx="10515600" cy="1325563"/>
          </a:xfrm>
        </p:spPr>
        <p:txBody>
          <a:bodyPr/>
          <a:lstStyle/>
          <a:p>
            <a:r>
              <a:rPr lang="en-IN" b="1" dirty="0">
                <a:solidFill>
                  <a:srgbClr val="002060"/>
                </a:solidFill>
              </a:rPr>
              <a:t>1. Introduction</a:t>
            </a:r>
            <a:endParaRPr lang="en-IN" dirty="0"/>
          </a:p>
        </p:txBody>
      </p:sp>
      <p:sp>
        <p:nvSpPr>
          <p:cNvPr id="1048595" name="Content Placeholder 2"/>
          <p:cNvSpPr>
            <a:spLocks noGrp="1"/>
          </p:cNvSpPr>
          <p:nvPr>
            <p:ph idx="1"/>
          </p:nvPr>
        </p:nvSpPr>
        <p:spPr>
          <a:xfrm>
            <a:off x="199105" y="1079143"/>
            <a:ext cx="11514993" cy="2236422"/>
          </a:xfrm>
        </p:spPr>
        <p:txBody>
          <a:bodyPr>
            <a:noAutofit/>
          </a:bodyPr>
          <a:lstStyle/>
          <a:p>
            <a:pPr marL="0" indent="0">
              <a:buNone/>
            </a:pPr>
            <a:r>
              <a:rPr lang="en-IN" sz="2000" b="1" dirty="0">
                <a:solidFill>
                  <a:srgbClr val="002060"/>
                </a:solidFill>
                <a:latin typeface="Times New Roman" panose="02020603050405020304" pitchFamily="18" charset="0"/>
                <a:cs typeface="Times New Roman" panose="02020603050405020304" pitchFamily="18" charset="0"/>
              </a:rPr>
              <a:t>1.1 Problem Definition</a:t>
            </a:r>
            <a:endParaRPr lang="en-US" sz="2000" b="1" dirty="0">
              <a:solidFill>
                <a:srgbClr val="002060"/>
              </a:solidFill>
              <a:latin typeface="Times New Roman" panose="02020603050405020304" pitchFamily="18" charset="0"/>
              <a:cs typeface="Times New Roman" panose="02020603050405020304" pitchFamily="18" charset="0"/>
            </a:endParaRPr>
          </a:p>
          <a:p>
            <a:pPr lvl="1" algn="just">
              <a:lnSpc>
                <a:spcPct val="100000"/>
              </a:lnSpc>
            </a:pPr>
            <a:r>
              <a:rPr lang="en-US" sz="2000" dirty="0">
                <a:latin typeface="Times New Roman" panose="02020603050405020304" pitchFamily="18" charset="0"/>
                <a:cs typeface="Times New Roman" panose="02020603050405020304" pitchFamily="18" charset="0"/>
              </a:rPr>
              <a:t>With the increasing use of public Wi-Fi networks in places like airports, cafes, and hotels, users are becoming increasingly vulnerable to cyber threats such as weak encryption, unsecured networks, and "Evil Twin" attacks where malicious actors mimic legitimate Wi-Fi hotspots. These threats can lead to severe consequences, including data breaches, identity theft, and unauthorized access to personal information. Despite the availability of security tools, many users lack the technical expertise or resources to detect and avoid these risks in real-time. This gap highlights the need for an accessible and efficient solution to safeguard users against malicious Wi-Fi networks.</a:t>
            </a:r>
          </a:p>
        </p:txBody>
      </p:sp>
      <p:sp>
        <p:nvSpPr>
          <p:cNvPr id="1048596" name="object 2"/>
          <p:cNvSpPr/>
          <p:nvPr/>
        </p:nvSpPr>
        <p:spPr>
          <a:xfrm>
            <a:off x="85343" y="70103"/>
            <a:ext cx="12018010" cy="6693534"/>
          </a:xfrm>
          <a:custGeom>
            <a:avLst/>
            <a:gdLst/>
            <a:ahLst/>
            <a:cxnLst/>
            <a:rect l="l" t="t" r="r" b="b"/>
            <a:pathLst>
              <a:path w="12018010" h="6693534">
                <a:moveTo>
                  <a:pt x="0" y="329946"/>
                </a:moveTo>
                <a:lnTo>
                  <a:pt x="4770" y="281177"/>
                </a:lnTo>
                <a:lnTo>
                  <a:pt x="18624" y="234696"/>
                </a:lnTo>
                <a:lnTo>
                  <a:pt x="40887" y="190880"/>
                </a:lnTo>
                <a:lnTo>
                  <a:pt x="70878" y="150241"/>
                </a:lnTo>
                <a:lnTo>
                  <a:pt x="107911" y="113411"/>
                </a:lnTo>
                <a:lnTo>
                  <a:pt x="151295" y="80899"/>
                </a:lnTo>
                <a:lnTo>
                  <a:pt x="200380" y="53213"/>
                </a:lnTo>
                <a:lnTo>
                  <a:pt x="254457" y="30606"/>
                </a:lnTo>
                <a:lnTo>
                  <a:pt x="312864" y="13970"/>
                </a:lnTo>
                <a:lnTo>
                  <a:pt x="374916" y="3555"/>
                </a:lnTo>
                <a:lnTo>
                  <a:pt x="439915" y="0"/>
                </a:lnTo>
                <a:lnTo>
                  <a:pt x="11577955" y="0"/>
                </a:lnTo>
                <a:lnTo>
                  <a:pt x="11642979" y="3555"/>
                </a:lnTo>
                <a:lnTo>
                  <a:pt x="11705082" y="13970"/>
                </a:lnTo>
                <a:lnTo>
                  <a:pt x="11763502" y="30606"/>
                </a:lnTo>
                <a:lnTo>
                  <a:pt x="11817604" y="53213"/>
                </a:lnTo>
                <a:lnTo>
                  <a:pt x="11866626" y="80899"/>
                </a:lnTo>
                <a:lnTo>
                  <a:pt x="11910060" y="113411"/>
                </a:lnTo>
                <a:lnTo>
                  <a:pt x="11947016" y="150241"/>
                </a:lnTo>
                <a:lnTo>
                  <a:pt x="11976989" y="190880"/>
                </a:lnTo>
                <a:lnTo>
                  <a:pt x="11999341" y="234696"/>
                </a:lnTo>
                <a:lnTo>
                  <a:pt x="12013184" y="281177"/>
                </a:lnTo>
                <a:lnTo>
                  <a:pt x="12017883" y="329946"/>
                </a:lnTo>
                <a:lnTo>
                  <a:pt x="12017883" y="6363360"/>
                </a:lnTo>
                <a:lnTo>
                  <a:pt x="12013184" y="6412115"/>
                </a:lnTo>
                <a:lnTo>
                  <a:pt x="11999341" y="6458648"/>
                </a:lnTo>
                <a:lnTo>
                  <a:pt x="11976989" y="6502450"/>
                </a:lnTo>
                <a:lnTo>
                  <a:pt x="11947016" y="6543001"/>
                </a:lnTo>
                <a:lnTo>
                  <a:pt x="11910060" y="6579806"/>
                </a:lnTo>
                <a:lnTo>
                  <a:pt x="11866626" y="6612356"/>
                </a:lnTo>
                <a:lnTo>
                  <a:pt x="11817604" y="6640131"/>
                </a:lnTo>
                <a:lnTo>
                  <a:pt x="11763502" y="6662615"/>
                </a:lnTo>
                <a:lnTo>
                  <a:pt x="11705082" y="6679312"/>
                </a:lnTo>
                <a:lnTo>
                  <a:pt x="11642979" y="6689702"/>
                </a:lnTo>
                <a:lnTo>
                  <a:pt x="11577955" y="6693279"/>
                </a:lnTo>
                <a:lnTo>
                  <a:pt x="439915" y="6693279"/>
                </a:lnTo>
                <a:lnTo>
                  <a:pt x="374916" y="6689702"/>
                </a:lnTo>
                <a:lnTo>
                  <a:pt x="312864" y="6679312"/>
                </a:lnTo>
                <a:lnTo>
                  <a:pt x="254457" y="6662615"/>
                </a:lnTo>
                <a:lnTo>
                  <a:pt x="200380" y="6640131"/>
                </a:lnTo>
                <a:lnTo>
                  <a:pt x="151295" y="6612356"/>
                </a:lnTo>
                <a:lnTo>
                  <a:pt x="107911" y="6579806"/>
                </a:lnTo>
                <a:lnTo>
                  <a:pt x="70878" y="6543001"/>
                </a:lnTo>
                <a:lnTo>
                  <a:pt x="40887" y="6502450"/>
                </a:lnTo>
                <a:lnTo>
                  <a:pt x="18624" y="6458648"/>
                </a:lnTo>
                <a:lnTo>
                  <a:pt x="4770" y="6412115"/>
                </a:lnTo>
                <a:lnTo>
                  <a:pt x="0" y="6363360"/>
                </a:lnTo>
                <a:lnTo>
                  <a:pt x="0" y="329946"/>
                </a:lnTo>
                <a:close/>
              </a:path>
            </a:pathLst>
          </a:custGeom>
          <a:ln w="6095">
            <a:solidFill>
              <a:srgbClr val="000000"/>
            </a:solidFill>
          </a:ln>
        </p:spPr>
        <p:txBody>
          <a:bodyPr wrap="square" lIns="0" tIns="0" rIns="0" bIns="0" rtlCol="0"/>
          <a:lstStyle/>
          <a:p>
            <a:endParaRPr>
              <a:latin typeface="+mj-lt"/>
            </a:endParaRPr>
          </a:p>
        </p:txBody>
      </p:sp>
      <p:sp>
        <p:nvSpPr>
          <p:cNvPr id="5" name="Content Placeholder 2">
            <a:extLst>
              <a:ext uri="{FF2B5EF4-FFF2-40B4-BE49-F238E27FC236}">
                <a16:creationId xmlns:a16="http://schemas.microsoft.com/office/drawing/2014/main" id="{35AD4396-6E02-43BE-86E1-7D6F7705FC5C}"/>
              </a:ext>
            </a:extLst>
          </p:cNvPr>
          <p:cNvSpPr txBox="1">
            <a:spLocks/>
          </p:cNvSpPr>
          <p:nvPr/>
        </p:nvSpPr>
        <p:spPr>
          <a:xfrm>
            <a:off x="199105" y="3913566"/>
            <a:ext cx="11591193" cy="286697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en-IN" sz="2000" b="1" dirty="0">
                <a:solidFill>
                  <a:srgbClr val="002060"/>
                </a:solidFill>
                <a:latin typeface="Times New Roman" panose="02020603050405020304" pitchFamily="18" charset="0"/>
                <a:cs typeface="Times New Roman" panose="02020603050405020304" pitchFamily="18" charset="0"/>
              </a:rPr>
              <a:t>1.2 Problem De</a:t>
            </a:r>
            <a:r>
              <a:rPr lang="en-US" sz="2000" b="1" dirty="0">
                <a:solidFill>
                  <a:srgbClr val="002060"/>
                </a:solidFill>
                <a:latin typeface="Times New Roman" panose="02020603050405020304" pitchFamily="18" charset="0"/>
                <a:cs typeface="Times New Roman" panose="02020603050405020304" pitchFamily="18" charset="0"/>
              </a:rPr>
              <a:t>scription</a:t>
            </a:r>
          </a:p>
          <a:p>
            <a:pPr lvl="1" algn="just">
              <a:lnSpc>
                <a:spcPct val="100000"/>
              </a:lnSpc>
            </a:pPr>
            <a:r>
              <a:rPr lang="en-US" sz="2000" dirty="0">
                <a:latin typeface="Times New Roman" panose="02020603050405020304" pitchFamily="18" charset="0"/>
                <a:cs typeface="Times New Roman" panose="02020603050405020304" pitchFamily="18" charset="0"/>
              </a:rPr>
              <a:t>Wi-Fi Bastion addresses the challenge of identifying and mitigating the risks posed by malicious Wi-Fi networks by offering a web-based application that scans and analyzes available networks in real time. The application leverages advanced technologies to detect weak encryption, impersonation attacks, and other vulnerabilities, providing users with actionable insights through an intuitive, responsive interface. By integrating a robust backend with MongoDB for historical data storage and Python-powered algorithms for network analysis, Wi-Fi Bastion empowers users to make informed decisions while connecting to Wi-Fi networks, ensuring privacy and security across various environments.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D489F81-D7DD-4FBB-AF3F-D74D5BF13D99}"/>
              </a:ext>
            </a:extLst>
          </p:cNvPr>
          <p:cNvSpPr txBox="1"/>
          <p:nvPr/>
        </p:nvSpPr>
        <p:spPr>
          <a:xfrm>
            <a:off x="226402" y="307612"/>
            <a:ext cx="11555289" cy="4093428"/>
          </a:xfrm>
          <a:prstGeom prst="rect">
            <a:avLst/>
          </a:prstGeom>
          <a:noFill/>
        </p:spPr>
        <p:txBody>
          <a:bodyPr wrap="square">
            <a:spAutoFit/>
          </a:bodyPr>
          <a:lstStyle/>
          <a:p>
            <a:pPr marL="0" indent="0">
              <a:buNone/>
            </a:pPr>
            <a:r>
              <a:rPr lang="en-IN" sz="2000" b="1" dirty="0">
                <a:solidFill>
                  <a:srgbClr val="002060"/>
                </a:solidFill>
                <a:latin typeface="Times New Roman" panose="02020603050405020304" pitchFamily="18" charset="0"/>
                <a:cs typeface="Times New Roman" panose="02020603050405020304" pitchFamily="18" charset="0"/>
              </a:rPr>
              <a:t>1.2 Objectives of the Project</a:t>
            </a:r>
          </a:p>
          <a:p>
            <a:pPr marL="0" indent="0">
              <a:buNone/>
            </a:pPr>
            <a:endParaRPr lang="en-IN" sz="2000" b="1" dirty="0">
              <a:solidFill>
                <a:srgbClr val="002060"/>
              </a:solidFill>
              <a:latin typeface="Times New Roman" panose="02020603050405020304" pitchFamily="18" charset="0"/>
              <a:cs typeface="Times New Roman" panose="02020603050405020304" pitchFamily="18" charset="0"/>
            </a:endParaRPr>
          </a:p>
          <a:p>
            <a:pPr marL="0" indent="0">
              <a:buNone/>
            </a:pPr>
            <a:r>
              <a:rPr lang="en-US" sz="2000" b="1" dirty="0">
                <a:solidFill>
                  <a:srgbClr val="002060"/>
                </a:solidFill>
                <a:latin typeface="Times New Roman" panose="02020603050405020304" pitchFamily="18" charset="0"/>
                <a:cs typeface="Times New Roman" panose="02020603050405020304" pitchFamily="18" charset="0"/>
              </a:rPr>
              <a:t>Aim of the project: </a:t>
            </a:r>
          </a:p>
          <a:p>
            <a:pPr marL="0" indent="0">
              <a:buNone/>
            </a:pPr>
            <a:endParaRPr lang="en-US" sz="2000" b="1" dirty="0">
              <a:solidFill>
                <a:srgbClr val="002060"/>
              </a:solidFill>
              <a:latin typeface="Times New Roman" panose="02020603050405020304" pitchFamily="18" charset="0"/>
              <a:cs typeface="Times New Roman" panose="02020603050405020304" pitchFamily="18" charset="0"/>
            </a:endParaRPr>
          </a:p>
          <a:p>
            <a:pPr marL="1200150" lvl="2"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aim of the Wi-Fi Bastion project is to develop a web-based application that enhances user security by detecting and identifying malicious Wi-Fi networks in real time. The application seeks to protect individuals and businesses from potential cyber threats, such as weak encryption, unsecured networks, and "Evil Twin" attacks, by providing actionable insights, real-time alerts, and historical data analysis. Through a user-friendly interface and advanced backend processing, the project aims to ensure safe and informed connectivity in public and private spaces, empowering users to navigate Wi-Fi networks confidently without compromising their privacy or security.</a:t>
            </a:r>
            <a:endParaRPr lang="en-US" sz="2000" b="1" dirty="0">
              <a:solidFill>
                <a:srgbClr val="002060"/>
              </a:solidFill>
              <a:latin typeface="Times New Roman" panose="02020603050405020304" pitchFamily="18" charset="0"/>
              <a:cs typeface="Times New Roman" panose="02020603050405020304" pitchFamily="18" charset="0"/>
            </a:endParaRPr>
          </a:p>
          <a:p>
            <a:pPr lvl="3"/>
            <a:endParaRPr lang="en-US" sz="2000" b="1" dirty="0">
              <a:solidFill>
                <a:srgbClr val="002060"/>
              </a:solidFill>
              <a:latin typeface="Times New Roman" panose="02020603050405020304" pitchFamily="18" charset="0"/>
              <a:cs typeface="Times New Roman" panose="02020603050405020304" pitchFamily="18" charset="0"/>
            </a:endParaRPr>
          </a:p>
          <a:p>
            <a:pPr lvl="3"/>
            <a:endParaRPr lang="en-US" sz="2000" b="1" dirty="0">
              <a:solidFill>
                <a:srgbClr val="002060"/>
              </a:solidFill>
              <a:latin typeface="Times New Roman" panose="02020603050405020304" pitchFamily="18" charset="0"/>
              <a:cs typeface="Times New Roman" panose="02020603050405020304" pitchFamily="18" charset="0"/>
            </a:endParaRPr>
          </a:p>
        </p:txBody>
      </p:sp>
      <p:sp>
        <p:nvSpPr>
          <p:cNvPr id="6" name="object 2">
            <a:extLst>
              <a:ext uri="{FF2B5EF4-FFF2-40B4-BE49-F238E27FC236}">
                <a16:creationId xmlns:a16="http://schemas.microsoft.com/office/drawing/2014/main" id="{01091ED0-E0F6-4CA4-A92A-1EB75440DC44}"/>
              </a:ext>
            </a:extLst>
          </p:cNvPr>
          <p:cNvSpPr/>
          <p:nvPr/>
        </p:nvSpPr>
        <p:spPr>
          <a:xfrm>
            <a:off x="85343" y="70103"/>
            <a:ext cx="12018010" cy="6693534"/>
          </a:xfrm>
          <a:custGeom>
            <a:avLst/>
            <a:gdLst/>
            <a:ahLst/>
            <a:cxnLst/>
            <a:rect l="l" t="t" r="r" b="b"/>
            <a:pathLst>
              <a:path w="12018010" h="6693534">
                <a:moveTo>
                  <a:pt x="0" y="329946"/>
                </a:moveTo>
                <a:lnTo>
                  <a:pt x="4770" y="281177"/>
                </a:lnTo>
                <a:lnTo>
                  <a:pt x="18624" y="234696"/>
                </a:lnTo>
                <a:lnTo>
                  <a:pt x="40887" y="190880"/>
                </a:lnTo>
                <a:lnTo>
                  <a:pt x="70878" y="150241"/>
                </a:lnTo>
                <a:lnTo>
                  <a:pt x="107911" y="113411"/>
                </a:lnTo>
                <a:lnTo>
                  <a:pt x="151295" y="80899"/>
                </a:lnTo>
                <a:lnTo>
                  <a:pt x="200380" y="53213"/>
                </a:lnTo>
                <a:lnTo>
                  <a:pt x="254457" y="30606"/>
                </a:lnTo>
                <a:lnTo>
                  <a:pt x="312864" y="13970"/>
                </a:lnTo>
                <a:lnTo>
                  <a:pt x="374916" y="3555"/>
                </a:lnTo>
                <a:lnTo>
                  <a:pt x="439915" y="0"/>
                </a:lnTo>
                <a:lnTo>
                  <a:pt x="11577955" y="0"/>
                </a:lnTo>
                <a:lnTo>
                  <a:pt x="11642979" y="3555"/>
                </a:lnTo>
                <a:lnTo>
                  <a:pt x="11705082" y="13970"/>
                </a:lnTo>
                <a:lnTo>
                  <a:pt x="11763502" y="30606"/>
                </a:lnTo>
                <a:lnTo>
                  <a:pt x="11817604" y="53213"/>
                </a:lnTo>
                <a:lnTo>
                  <a:pt x="11866626" y="80899"/>
                </a:lnTo>
                <a:lnTo>
                  <a:pt x="11910060" y="113411"/>
                </a:lnTo>
                <a:lnTo>
                  <a:pt x="11947016" y="150241"/>
                </a:lnTo>
                <a:lnTo>
                  <a:pt x="11976989" y="190880"/>
                </a:lnTo>
                <a:lnTo>
                  <a:pt x="11999341" y="234696"/>
                </a:lnTo>
                <a:lnTo>
                  <a:pt x="12013184" y="281177"/>
                </a:lnTo>
                <a:lnTo>
                  <a:pt x="12017883" y="329946"/>
                </a:lnTo>
                <a:lnTo>
                  <a:pt x="12017883" y="6363360"/>
                </a:lnTo>
                <a:lnTo>
                  <a:pt x="12013184" y="6412115"/>
                </a:lnTo>
                <a:lnTo>
                  <a:pt x="11999341" y="6458648"/>
                </a:lnTo>
                <a:lnTo>
                  <a:pt x="11976989" y="6502450"/>
                </a:lnTo>
                <a:lnTo>
                  <a:pt x="11947016" y="6543001"/>
                </a:lnTo>
                <a:lnTo>
                  <a:pt x="11910060" y="6579806"/>
                </a:lnTo>
                <a:lnTo>
                  <a:pt x="11866626" y="6612356"/>
                </a:lnTo>
                <a:lnTo>
                  <a:pt x="11817604" y="6640131"/>
                </a:lnTo>
                <a:lnTo>
                  <a:pt x="11763502" y="6662615"/>
                </a:lnTo>
                <a:lnTo>
                  <a:pt x="11705082" y="6679312"/>
                </a:lnTo>
                <a:lnTo>
                  <a:pt x="11642979" y="6689702"/>
                </a:lnTo>
                <a:lnTo>
                  <a:pt x="11577955" y="6693279"/>
                </a:lnTo>
                <a:lnTo>
                  <a:pt x="439915" y="6693279"/>
                </a:lnTo>
                <a:lnTo>
                  <a:pt x="374916" y="6689702"/>
                </a:lnTo>
                <a:lnTo>
                  <a:pt x="312864" y="6679312"/>
                </a:lnTo>
                <a:lnTo>
                  <a:pt x="254457" y="6662615"/>
                </a:lnTo>
                <a:lnTo>
                  <a:pt x="200380" y="6640131"/>
                </a:lnTo>
                <a:lnTo>
                  <a:pt x="151295" y="6612356"/>
                </a:lnTo>
                <a:lnTo>
                  <a:pt x="107911" y="6579806"/>
                </a:lnTo>
                <a:lnTo>
                  <a:pt x="70878" y="6543001"/>
                </a:lnTo>
                <a:lnTo>
                  <a:pt x="40887" y="6502450"/>
                </a:lnTo>
                <a:lnTo>
                  <a:pt x="18624" y="6458648"/>
                </a:lnTo>
                <a:lnTo>
                  <a:pt x="4770" y="6412115"/>
                </a:lnTo>
                <a:lnTo>
                  <a:pt x="0" y="6363360"/>
                </a:lnTo>
                <a:lnTo>
                  <a:pt x="0" y="329946"/>
                </a:lnTo>
                <a:close/>
              </a:path>
            </a:pathLst>
          </a:custGeom>
          <a:ln w="6095">
            <a:solidFill>
              <a:srgbClr val="000000"/>
            </a:solidFill>
          </a:ln>
        </p:spPr>
        <p:txBody>
          <a:bodyPr wrap="square" lIns="0" tIns="0" rIns="0" bIns="0" rtlCol="0"/>
          <a:lstStyle/>
          <a:p>
            <a:endParaRPr>
              <a:latin typeface="+mj-lt"/>
            </a:endParaRPr>
          </a:p>
        </p:txBody>
      </p:sp>
    </p:spTree>
    <p:extLst>
      <p:ext uri="{BB962C8B-B14F-4D97-AF65-F5344CB8AC3E}">
        <p14:creationId xmlns:p14="http://schemas.microsoft.com/office/powerpoint/2010/main" val="34321861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9" name="object 2"/>
          <p:cNvSpPr/>
          <p:nvPr/>
        </p:nvSpPr>
        <p:spPr>
          <a:xfrm>
            <a:off x="85343" y="70103"/>
            <a:ext cx="12018010" cy="6693534"/>
          </a:xfrm>
          <a:custGeom>
            <a:avLst/>
            <a:gdLst/>
            <a:ahLst/>
            <a:cxnLst/>
            <a:rect l="l" t="t" r="r" b="b"/>
            <a:pathLst>
              <a:path w="12018010" h="6693534">
                <a:moveTo>
                  <a:pt x="0" y="329946"/>
                </a:moveTo>
                <a:lnTo>
                  <a:pt x="4770" y="281177"/>
                </a:lnTo>
                <a:lnTo>
                  <a:pt x="18624" y="234696"/>
                </a:lnTo>
                <a:lnTo>
                  <a:pt x="40887" y="190880"/>
                </a:lnTo>
                <a:lnTo>
                  <a:pt x="70878" y="150241"/>
                </a:lnTo>
                <a:lnTo>
                  <a:pt x="107911" y="113411"/>
                </a:lnTo>
                <a:lnTo>
                  <a:pt x="151295" y="80899"/>
                </a:lnTo>
                <a:lnTo>
                  <a:pt x="200380" y="53213"/>
                </a:lnTo>
                <a:lnTo>
                  <a:pt x="254457" y="30606"/>
                </a:lnTo>
                <a:lnTo>
                  <a:pt x="312864" y="13970"/>
                </a:lnTo>
                <a:lnTo>
                  <a:pt x="374916" y="3555"/>
                </a:lnTo>
                <a:lnTo>
                  <a:pt x="439915" y="0"/>
                </a:lnTo>
                <a:lnTo>
                  <a:pt x="11577955" y="0"/>
                </a:lnTo>
                <a:lnTo>
                  <a:pt x="11642979" y="3555"/>
                </a:lnTo>
                <a:lnTo>
                  <a:pt x="11705082" y="13970"/>
                </a:lnTo>
                <a:lnTo>
                  <a:pt x="11763502" y="30606"/>
                </a:lnTo>
                <a:lnTo>
                  <a:pt x="11817604" y="53213"/>
                </a:lnTo>
                <a:lnTo>
                  <a:pt x="11866626" y="80899"/>
                </a:lnTo>
                <a:lnTo>
                  <a:pt x="11910060" y="113411"/>
                </a:lnTo>
                <a:lnTo>
                  <a:pt x="11947016" y="150241"/>
                </a:lnTo>
                <a:lnTo>
                  <a:pt x="11976989" y="190880"/>
                </a:lnTo>
                <a:lnTo>
                  <a:pt x="11999341" y="234696"/>
                </a:lnTo>
                <a:lnTo>
                  <a:pt x="12013184" y="281177"/>
                </a:lnTo>
                <a:lnTo>
                  <a:pt x="12017883" y="329946"/>
                </a:lnTo>
                <a:lnTo>
                  <a:pt x="12017883" y="6363360"/>
                </a:lnTo>
                <a:lnTo>
                  <a:pt x="12013184" y="6412115"/>
                </a:lnTo>
                <a:lnTo>
                  <a:pt x="11999341" y="6458648"/>
                </a:lnTo>
                <a:lnTo>
                  <a:pt x="11976989" y="6502450"/>
                </a:lnTo>
                <a:lnTo>
                  <a:pt x="11947016" y="6543001"/>
                </a:lnTo>
                <a:lnTo>
                  <a:pt x="11910060" y="6579806"/>
                </a:lnTo>
                <a:lnTo>
                  <a:pt x="11866626" y="6612356"/>
                </a:lnTo>
                <a:lnTo>
                  <a:pt x="11817604" y="6640131"/>
                </a:lnTo>
                <a:lnTo>
                  <a:pt x="11763502" y="6662615"/>
                </a:lnTo>
                <a:lnTo>
                  <a:pt x="11705082" y="6679312"/>
                </a:lnTo>
                <a:lnTo>
                  <a:pt x="11642979" y="6689702"/>
                </a:lnTo>
                <a:lnTo>
                  <a:pt x="11577955" y="6693279"/>
                </a:lnTo>
                <a:lnTo>
                  <a:pt x="439915" y="6693279"/>
                </a:lnTo>
                <a:lnTo>
                  <a:pt x="374916" y="6689702"/>
                </a:lnTo>
                <a:lnTo>
                  <a:pt x="312864" y="6679312"/>
                </a:lnTo>
                <a:lnTo>
                  <a:pt x="254457" y="6662615"/>
                </a:lnTo>
                <a:lnTo>
                  <a:pt x="200380" y="6640131"/>
                </a:lnTo>
                <a:lnTo>
                  <a:pt x="151295" y="6612356"/>
                </a:lnTo>
                <a:lnTo>
                  <a:pt x="107911" y="6579806"/>
                </a:lnTo>
                <a:lnTo>
                  <a:pt x="70878" y="6543001"/>
                </a:lnTo>
                <a:lnTo>
                  <a:pt x="40887" y="6502450"/>
                </a:lnTo>
                <a:lnTo>
                  <a:pt x="18624" y="6458648"/>
                </a:lnTo>
                <a:lnTo>
                  <a:pt x="4770" y="6412115"/>
                </a:lnTo>
                <a:lnTo>
                  <a:pt x="0" y="6363360"/>
                </a:lnTo>
                <a:lnTo>
                  <a:pt x="0" y="329946"/>
                </a:lnTo>
                <a:close/>
              </a:path>
            </a:pathLst>
          </a:custGeom>
          <a:ln w="6095">
            <a:solidFill>
              <a:srgbClr val="000000"/>
            </a:solidFill>
          </a:ln>
        </p:spPr>
        <p:txBody>
          <a:bodyPr wrap="square" lIns="0" tIns="0" rIns="0" bIns="0" rtlCol="0"/>
          <a:lstStyle/>
          <a:p>
            <a:endParaRPr>
              <a:latin typeface="+mj-lt"/>
            </a:endParaRPr>
          </a:p>
        </p:txBody>
      </p:sp>
      <p:sp>
        <p:nvSpPr>
          <p:cNvPr id="7" name="TextBox 6">
            <a:extLst>
              <a:ext uri="{FF2B5EF4-FFF2-40B4-BE49-F238E27FC236}">
                <a16:creationId xmlns:a16="http://schemas.microsoft.com/office/drawing/2014/main" id="{68A14BF3-8E8D-4830-AF03-81E0D2E20919}"/>
              </a:ext>
            </a:extLst>
          </p:cNvPr>
          <p:cNvSpPr txBox="1"/>
          <p:nvPr/>
        </p:nvSpPr>
        <p:spPr>
          <a:xfrm>
            <a:off x="235194" y="246066"/>
            <a:ext cx="11555289" cy="4154984"/>
          </a:xfrm>
          <a:prstGeom prst="rect">
            <a:avLst/>
          </a:prstGeom>
          <a:noFill/>
        </p:spPr>
        <p:txBody>
          <a:bodyPr wrap="square">
            <a:spAutoFit/>
          </a:bodyPr>
          <a:lstStyle/>
          <a:p>
            <a:pPr marL="0" indent="0">
              <a:buNone/>
            </a:pPr>
            <a:r>
              <a:rPr lang="en-IN" sz="2400" b="1" dirty="0">
                <a:solidFill>
                  <a:srgbClr val="002060"/>
                </a:solidFill>
                <a:latin typeface="Times New Roman" panose="02020603050405020304" pitchFamily="18" charset="0"/>
                <a:cs typeface="Times New Roman" panose="02020603050405020304" pitchFamily="18" charset="0"/>
              </a:rPr>
              <a:t>1.3 Scope of the project</a:t>
            </a:r>
          </a:p>
          <a:p>
            <a:pPr marL="0" indent="0">
              <a:buNone/>
            </a:pPr>
            <a:endParaRPr lang="en-IN" sz="2000" b="1" dirty="0">
              <a:solidFill>
                <a:srgbClr val="002060"/>
              </a:solidFill>
              <a:latin typeface="Times New Roman" panose="02020603050405020304" pitchFamily="18" charset="0"/>
              <a:cs typeface="Times New Roman" panose="02020603050405020304" pitchFamily="18" charset="0"/>
            </a:endParaRPr>
          </a:p>
          <a:p>
            <a:pPr marL="0" indent="0">
              <a:buNone/>
            </a:pPr>
            <a:r>
              <a:rPr lang="en-US" sz="2000" b="1" dirty="0">
                <a:solidFill>
                  <a:srgbClr val="002060"/>
                </a:solidFill>
                <a:latin typeface="Times New Roman" panose="02020603050405020304" pitchFamily="18" charset="0"/>
                <a:cs typeface="Times New Roman" panose="02020603050405020304" pitchFamily="18" charset="0"/>
              </a:rPr>
              <a:t>Determining Goals: </a:t>
            </a:r>
          </a:p>
          <a:p>
            <a:pPr marL="0" indent="0">
              <a:buNone/>
            </a:pPr>
            <a:endParaRPr lang="en-US" sz="2000" b="1" dirty="0">
              <a:solidFill>
                <a:srgbClr val="002060"/>
              </a:solidFill>
              <a:latin typeface="Times New Roman" panose="02020603050405020304" pitchFamily="18" charset="0"/>
              <a:cs typeface="Times New Roman" panose="02020603050405020304" pitchFamily="18" charset="0"/>
            </a:endParaRPr>
          </a:p>
          <a:p>
            <a:pPr marL="1200150" lvl="2"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primary goal of the Wi-Fi Bastion project is to provide a reliable and efficient solution for detecting malicious Wi-Fi networks, safeguarding users against cyber threats like weak encryption, unsecured networks, and impersonation attacks. The application aims to empower users with real-time insights, allowing them to make informed decisions when connecting to public or private networks. Additionally, the project seeks to create a scalable, cross-platform solution accessible from any modern web browser, ensuring global usability and adaptability to evolving cybersecurity challenges.</a:t>
            </a:r>
            <a:endParaRPr lang="en-US" sz="2000" b="1" dirty="0">
              <a:solidFill>
                <a:srgbClr val="002060"/>
              </a:solidFill>
              <a:latin typeface="Times New Roman" panose="02020603050405020304" pitchFamily="18" charset="0"/>
              <a:cs typeface="Times New Roman" panose="02020603050405020304" pitchFamily="18" charset="0"/>
            </a:endParaRPr>
          </a:p>
          <a:p>
            <a:pPr lvl="3"/>
            <a:endParaRPr lang="en-US" sz="2000" b="1" dirty="0">
              <a:solidFill>
                <a:srgbClr val="002060"/>
              </a:solidFill>
              <a:latin typeface="Times New Roman" panose="02020603050405020304" pitchFamily="18" charset="0"/>
              <a:cs typeface="Times New Roman" panose="02020603050405020304" pitchFamily="18" charset="0"/>
            </a:endParaRPr>
          </a:p>
          <a:p>
            <a:pPr lvl="3"/>
            <a:endParaRPr lang="en-US" sz="2000" b="1" dirty="0">
              <a:solidFill>
                <a:srgbClr val="002060"/>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A3A556BF-C285-4672-B0E1-23EC5F0C8315}"/>
              </a:ext>
            </a:extLst>
          </p:cNvPr>
          <p:cNvSpPr txBox="1"/>
          <p:nvPr/>
        </p:nvSpPr>
        <p:spPr>
          <a:xfrm>
            <a:off x="235194" y="3814074"/>
            <a:ext cx="11555288" cy="2831544"/>
          </a:xfrm>
          <a:prstGeom prst="rect">
            <a:avLst/>
          </a:prstGeom>
          <a:noFill/>
        </p:spPr>
        <p:txBody>
          <a:bodyPr wrap="square" rtlCol="0">
            <a:spAutoFit/>
          </a:bodyPr>
          <a:lstStyle/>
          <a:p>
            <a:pPr marL="0" indent="0">
              <a:buNone/>
            </a:pPr>
            <a:r>
              <a:rPr lang="en-US" sz="2000" b="1" dirty="0">
                <a:solidFill>
                  <a:srgbClr val="002060"/>
                </a:solidFill>
                <a:latin typeface="Times New Roman" panose="02020603050405020304" pitchFamily="18" charset="0"/>
                <a:cs typeface="Times New Roman" panose="02020603050405020304" pitchFamily="18" charset="0"/>
              </a:rPr>
              <a:t>Data Constraints: </a:t>
            </a:r>
          </a:p>
          <a:p>
            <a:pPr marL="0" indent="0">
              <a:buNone/>
            </a:pPr>
            <a:endParaRPr lang="en-US" sz="2000" b="1" dirty="0">
              <a:solidFill>
                <a:srgbClr val="002060"/>
              </a:solidFill>
              <a:latin typeface="Times New Roman" panose="02020603050405020304" pitchFamily="18" charset="0"/>
              <a:cs typeface="Times New Roman" panose="02020603050405020304" pitchFamily="18" charset="0"/>
            </a:endParaRPr>
          </a:p>
          <a:p>
            <a:pPr marL="1200150" lvl="2"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application processes sensitive data, including network details such as SSIDs, BSSIDs, encryption types, and signal strengths, within strict data privacy guidelines. To protect user data, the app avoids storing personally identifiable information (PII) and ensures encrypted communication between the frontend and backend. MongoDB is used for storing historical scan data securely, with constraints on database indexing and query optimization to maintain performance while managing large datasets..</a:t>
            </a:r>
            <a:endParaRPr lang="en-US" sz="2000" b="1" dirty="0">
              <a:solidFill>
                <a:srgbClr val="002060"/>
              </a:solidFill>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F66A627D-6B1B-4C59-B867-F10E013D9641}"/>
              </a:ext>
            </a:extLst>
          </p:cNvPr>
          <p:cNvSpPr/>
          <p:nvPr/>
        </p:nvSpPr>
        <p:spPr>
          <a:xfrm>
            <a:off x="85343" y="70103"/>
            <a:ext cx="12018010" cy="6693534"/>
          </a:xfrm>
          <a:custGeom>
            <a:avLst/>
            <a:gdLst/>
            <a:ahLst/>
            <a:cxnLst/>
            <a:rect l="l" t="t" r="r" b="b"/>
            <a:pathLst>
              <a:path w="12018010" h="6693534">
                <a:moveTo>
                  <a:pt x="0" y="329946"/>
                </a:moveTo>
                <a:lnTo>
                  <a:pt x="4770" y="281177"/>
                </a:lnTo>
                <a:lnTo>
                  <a:pt x="18624" y="234696"/>
                </a:lnTo>
                <a:lnTo>
                  <a:pt x="40887" y="190880"/>
                </a:lnTo>
                <a:lnTo>
                  <a:pt x="70878" y="150241"/>
                </a:lnTo>
                <a:lnTo>
                  <a:pt x="107911" y="113411"/>
                </a:lnTo>
                <a:lnTo>
                  <a:pt x="151295" y="80899"/>
                </a:lnTo>
                <a:lnTo>
                  <a:pt x="200380" y="53213"/>
                </a:lnTo>
                <a:lnTo>
                  <a:pt x="254457" y="30606"/>
                </a:lnTo>
                <a:lnTo>
                  <a:pt x="312864" y="13970"/>
                </a:lnTo>
                <a:lnTo>
                  <a:pt x="374916" y="3555"/>
                </a:lnTo>
                <a:lnTo>
                  <a:pt x="439915" y="0"/>
                </a:lnTo>
                <a:lnTo>
                  <a:pt x="11577955" y="0"/>
                </a:lnTo>
                <a:lnTo>
                  <a:pt x="11642979" y="3555"/>
                </a:lnTo>
                <a:lnTo>
                  <a:pt x="11705082" y="13970"/>
                </a:lnTo>
                <a:lnTo>
                  <a:pt x="11763502" y="30606"/>
                </a:lnTo>
                <a:lnTo>
                  <a:pt x="11817604" y="53213"/>
                </a:lnTo>
                <a:lnTo>
                  <a:pt x="11866626" y="80899"/>
                </a:lnTo>
                <a:lnTo>
                  <a:pt x="11910060" y="113411"/>
                </a:lnTo>
                <a:lnTo>
                  <a:pt x="11947016" y="150241"/>
                </a:lnTo>
                <a:lnTo>
                  <a:pt x="11976989" y="190880"/>
                </a:lnTo>
                <a:lnTo>
                  <a:pt x="11999341" y="234696"/>
                </a:lnTo>
                <a:lnTo>
                  <a:pt x="12013184" y="281177"/>
                </a:lnTo>
                <a:lnTo>
                  <a:pt x="12017883" y="329946"/>
                </a:lnTo>
                <a:lnTo>
                  <a:pt x="12017883" y="6363360"/>
                </a:lnTo>
                <a:lnTo>
                  <a:pt x="12013184" y="6412115"/>
                </a:lnTo>
                <a:lnTo>
                  <a:pt x="11999341" y="6458648"/>
                </a:lnTo>
                <a:lnTo>
                  <a:pt x="11976989" y="6502450"/>
                </a:lnTo>
                <a:lnTo>
                  <a:pt x="11947016" y="6543001"/>
                </a:lnTo>
                <a:lnTo>
                  <a:pt x="11910060" y="6579806"/>
                </a:lnTo>
                <a:lnTo>
                  <a:pt x="11866626" y="6612356"/>
                </a:lnTo>
                <a:lnTo>
                  <a:pt x="11817604" y="6640131"/>
                </a:lnTo>
                <a:lnTo>
                  <a:pt x="11763502" y="6662615"/>
                </a:lnTo>
                <a:lnTo>
                  <a:pt x="11705082" y="6679312"/>
                </a:lnTo>
                <a:lnTo>
                  <a:pt x="11642979" y="6689702"/>
                </a:lnTo>
                <a:lnTo>
                  <a:pt x="11577955" y="6693279"/>
                </a:lnTo>
                <a:lnTo>
                  <a:pt x="439915" y="6693279"/>
                </a:lnTo>
                <a:lnTo>
                  <a:pt x="374916" y="6689702"/>
                </a:lnTo>
                <a:lnTo>
                  <a:pt x="312864" y="6679312"/>
                </a:lnTo>
                <a:lnTo>
                  <a:pt x="254457" y="6662615"/>
                </a:lnTo>
                <a:lnTo>
                  <a:pt x="200380" y="6640131"/>
                </a:lnTo>
                <a:lnTo>
                  <a:pt x="151295" y="6612356"/>
                </a:lnTo>
                <a:lnTo>
                  <a:pt x="107911" y="6579806"/>
                </a:lnTo>
                <a:lnTo>
                  <a:pt x="70878" y="6543001"/>
                </a:lnTo>
                <a:lnTo>
                  <a:pt x="40887" y="6502450"/>
                </a:lnTo>
                <a:lnTo>
                  <a:pt x="18624" y="6458648"/>
                </a:lnTo>
                <a:lnTo>
                  <a:pt x="4770" y="6412115"/>
                </a:lnTo>
                <a:lnTo>
                  <a:pt x="0" y="6363360"/>
                </a:lnTo>
                <a:lnTo>
                  <a:pt x="0" y="329946"/>
                </a:lnTo>
                <a:close/>
              </a:path>
            </a:pathLst>
          </a:custGeom>
          <a:ln w="6095">
            <a:solidFill>
              <a:srgbClr val="000000"/>
            </a:solidFill>
          </a:ln>
        </p:spPr>
        <p:txBody>
          <a:bodyPr wrap="square" lIns="0" tIns="0" rIns="0" bIns="0" rtlCol="0"/>
          <a:lstStyle/>
          <a:p>
            <a:endParaRPr>
              <a:latin typeface="+mj-lt"/>
            </a:endParaRPr>
          </a:p>
        </p:txBody>
      </p:sp>
      <p:sp>
        <p:nvSpPr>
          <p:cNvPr id="5" name="TextBox 4">
            <a:extLst>
              <a:ext uri="{FF2B5EF4-FFF2-40B4-BE49-F238E27FC236}">
                <a16:creationId xmlns:a16="http://schemas.microsoft.com/office/drawing/2014/main" id="{8660C5FC-5995-41F7-A1FF-E1F9F543CC6F}"/>
              </a:ext>
            </a:extLst>
          </p:cNvPr>
          <p:cNvSpPr txBox="1"/>
          <p:nvPr/>
        </p:nvSpPr>
        <p:spPr>
          <a:xfrm>
            <a:off x="164855" y="1019487"/>
            <a:ext cx="11555288" cy="2554545"/>
          </a:xfrm>
          <a:prstGeom prst="rect">
            <a:avLst/>
          </a:prstGeom>
          <a:noFill/>
        </p:spPr>
        <p:txBody>
          <a:bodyPr wrap="square" rtlCol="0">
            <a:spAutoFit/>
          </a:bodyPr>
          <a:lstStyle/>
          <a:p>
            <a:pPr marL="0" indent="0">
              <a:buNone/>
            </a:pPr>
            <a:r>
              <a:rPr lang="en-US" sz="2000" b="1" dirty="0">
                <a:solidFill>
                  <a:srgbClr val="002060"/>
                </a:solidFill>
                <a:latin typeface="Times New Roman" panose="02020603050405020304" pitchFamily="18" charset="0"/>
                <a:cs typeface="Times New Roman" panose="02020603050405020304" pitchFamily="18" charset="0"/>
              </a:rPr>
              <a:t>Workflow Management Strategies: </a:t>
            </a:r>
          </a:p>
          <a:p>
            <a:pPr marL="0" indent="0">
              <a:buNone/>
            </a:pPr>
            <a:endParaRPr lang="en-US" sz="2000" b="1" dirty="0">
              <a:solidFill>
                <a:srgbClr val="002060"/>
              </a:solidFill>
              <a:latin typeface="Times New Roman" panose="02020603050405020304" pitchFamily="18" charset="0"/>
              <a:cs typeface="Times New Roman" panose="02020603050405020304" pitchFamily="18" charset="0"/>
            </a:endParaRPr>
          </a:p>
          <a:p>
            <a:pPr marL="1200150" lvl="2"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project adopts an agile workflow management approach, dividing development into iterative phases for backend, frontend, and database integration. Clear milestones, such as implementing real-time scanning, threat detection algorithms, and user authentication, ensure timely progress. Collaborative tools like Git for version control and task management platforms like Trello or Jira are utilized to coordinate efforts, track progress, and address potential issues efficiently. Regular testing and user feedback cycles further ensure the delivery of a robust and user-centric application.</a:t>
            </a:r>
            <a:endParaRPr lang="en-IN" dirty="0"/>
          </a:p>
        </p:txBody>
      </p:sp>
      <p:sp>
        <p:nvSpPr>
          <p:cNvPr id="6" name="TextBox 5">
            <a:extLst>
              <a:ext uri="{FF2B5EF4-FFF2-40B4-BE49-F238E27FC236}">
                <a16:creationId xmlns:a16="http://schemas.microsoft.com/office/drawing/2014/main" id="{3CCFD70D-ACB9-4C4F-B187-8A0ADADD9696}"/>
              </a:ext>
            </a:extLst>
          </p:cNvPr>
          <p:cNvSpPr txBox="1"/>
          <p:nvPr/>
        </p:nvSpPr>
        <p:spPr>
          <a:xfrm>
            <a:off x="246185" y="313963"/>
            <a:ext cx="5266592" cy="461665"/>
          </a:xfrm>
          <a:prstGeom prst="rect">
            <a:avLst/>
          </a:prstGeom>
          <a:noFill/>
        </p:spPr>
        <p:txBody>
          <a:bodyPr wrap="square" rtlCol="0">
            <a:spAutoFit/>
          </a:bodyPr>
          <a:lstStyle/>
          <a:p>
            <a:pPr marL="0" indent="0">
              <a:buNone/>
            </a:pPr>
            <a:r>
              <a:rPr lang="en-IN" sz="2400" b="1" dirty="0">
                <a:solidFill>
                  <a:srgbClr val="002060"/>
                </a:solidFill>
                <a:latin typeface="Times New Roman" panose="02020603050405020304" pitchFamily="18" charset="0"/>
                <a:cs typeface="Times New Roman" panose="02020603050405020304" pitchFamily="18" charset="0"/>
              </a:rPr>
              <a:t>1.3 Scope of the project</a:t>
            </a:r>
          </a:p>
        </p:txBody>
      </p:sp>
    </p:spTree>
    <p:extLst>
      <p:ext uri="{BB962C8B-B14F-4D97-AF65-F5344CB8AC3E}">
        <p14:creationId xmlns:p14="http://schemas.microsoft.com/office/powerpoint/2010/main" val="22483320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0" name="Title 1"/>
          <p:cNvSpPr>
            <a:spLocks noGrp="1"/>
          </p:cNvSpPr>
          <p:nvPr>
            <p:ph type="title"/>
          </p:nvPr>
        </p:nvSpPr>
        <p:spPr>
          <a:xfrm>
            <a:off x="187570" y="-86612"/>
            <a:ext cx="10515600" cy="1325563"/>
          </a:xfrm>
        </p:spPr>
        <p:txBody>
          <a:bodyPr>
            <a:normAutofit/>
          </a:bodyPr>
          <a:lstStyle/>
          <a:p>
            <a:r>
              <a:rPr lang="en-IN" sz="3600" b="1" dirty="0">
                <a:solidFill>
                  <a:srgbClr val="002060"/>
                </a:solidFill>
                <a:latin typeface="Times New Roman" panose="02020603050405020304" pitchFamily="18" charset="0"/>
                <a:cs typeface="Times New Roman" panose="02020603050405020304" pitchFamily="18" charset="0"/>
              </a:rPr>
              <a:t>2. System Analysis</a:t>
            </a:r>
            <a:endParaRPr lang="en-IN" sz="3600" dirty="0">
              <a:latin typeface="Times New Roman" panose="02020603050405020304" pitchFamily="18" charset="0"/>
              <a:cs typeface="Times New Roman" panose="02020603050405020304" pitchFamily="18" charset="0"/>
            </a:endParaRPr>
          </a:p>
        </p:txBody>
      </p:sp>
      <p:sp>
        <p:nvSpPr>
          <p:cNvPr id="1048602" name="object 2"/>
          <p:cNvSpPr/>
          <p:nvPr/>
        </p:nvSpPr>
        <p:spPr>
          <a:xfrm>
            <a:off x="85343" y="70103"/>
            <a:ext cx="12018010" cy="6693534"/>
          </a:xfrm>
          <a:custGeom>
            <a:avLst/>
            <a:gdLst/>
            <a:ahLst/>
            <a:cxnLst/>
            <a:rect l="l" t="t" r="r" b="b"/>
            <a:pathLst>
              <a:path w="12018010" h="6693534">
                <a:moveTo>
                  <a:pt x="0" y="329946"/>
                </a:moveTo>
                <a:lnTo>
                  <a:pt x="4770" y="281177"/>
                </a:lnTo>
                <a:lnTo>
                  <a:pt x="18624" y="234696"/>
                </a:lnTo>
                <a:lnTo>
                  <a:pt x="40887" y="190880"/>
                </a:lnTo>
                <a:lnTo>
                  <a:pt x="70878" y="150241"/>
                </a:lnTo>
                <a:lnTo>
                  <a:pt x="107911" y="113411"/>
                </a:lnTo>
                <a:lnTo>
                  <a:pt x="151295" y="80899"/>
                </a:lnTo>
                <a:lnTo>
                  <a:pt x="200380" y="53213"/>
                </a:lnTo>
                <a:lnTo>
                  <a:pt x="254457" y="30606"/>
                </a:lnTo>
                <a:lnTo>
                  <a:pt x="312864" y="13970"/>
                </a:lnTo>
                <a:lnTo>
                  <a:pt x="374916" y="3555"/>
                </a:lnTo>
                <a:lnTo>
                  <a:pt x="439915" y="0"/>
                </a:lnTo>
                <a:lnTo>
                  <a:pt x="11577955" y="0"/>
                </a:lnTo>
                <a:lnTo>
                  <a:pt x="11642979" y="3555"/>
                </a:lnTo>
                <a:lnTo>
                  <a:pt x="11705082" y="13970"/>
                </a:lnTo>
                <a:lnTo>
                  <a:pt x="11763502" y="30606"/>
                </a:lnTo>
                <a:lnTo>
                  <a:pt x="11817604" y="53213"/>
                </a:lnTo>
                <a:lnTo>
                  <a:pt x="11866626" y="80899"/>
                </a:lnTo>
                <a:lnTo>
                  <a:pt x="11910060" y="113411"/>
                </a:lnTo>
                <a:lnTo>
                  <a:pt x="11947016" y="150241"/>
                </a:lnTo>
                <a:lnTo>
                  <a:pt x="11976989" y="190880"/>
                </a:lnTo>
                <a:lnTo>
                  <a:pt x="11999341" y="234696"/>
                </a:lnTo>
                <a:lnTo>
                  <a:pt x="12013184" y="281177"/>
                </a:lnTo>
                <a:lnTo>
                  <a:pt x="12017883" y="329946"/>
                </a:lnTo>
                <a:lnTo>
                  <a:pt x="12017883" y="6363360"/>
                </a:lnTo>
                <a:lnTo>
                  <a:pt x="12013184" y="6412115"/>
                </a:lnTo>
                <a:lnTo>
                  <a:pt x="11999341" y="6458648"/>
                </a:lnTo>
                <a:lnTo>
                  <a:pt x="11976989" y="6502450"/>
                </a:lnTo>
                <a:lnTo>
                  <a:pt x="11947016" y="6543001"/>
                </a:lnTo>
                <a:lnTo>
                  <a:pt x="11910060" y="6579806"/>
                </a:lnTo>
                <a:lnTo>
                  <a:pt x="11866626" y="6612356"/>
                </a:lnTo>
                <a:lnTo>
                  <a:pt x="11817604" y="6640131"/>
                </a:lnTo>
                <a:lnTo>
                  <a:pt x="11763502" y="6662615"/>
                </a:lnTo>
                <a:lnTo>
                  <a:pt x="11705082" y="6679312"/>
                </a:lnTo>
                <a:lnTo>
                  <a:pt x="11642979" y="6689702"/>
                </a:lnTo>
                <a:lnTo>
                  <a:pt x="11577955" y="6693279"/>
                </a:lnTo>
                <a:lnTo>
                  <a:pt x="439915" y="6693279"/>
                </a:lnTo>
                <a:lnTo>
                  <a:pt x="374916" y="6689702"/>
                </a:lnTo>
                <a:lnTo>
                  <a:pt x="312864" y="6679312"/>
                </a:lnTo>
                <a:lnTo>
                  <a:pt x="254457" y="6662615"/>
                </a:lnTo>
                <a:lnTo>
                  <a:pt x="200380" y="6640131"/>
                </a:lnTo>
                <a:lnTo>
                  <a:pt x="151295" y="6612356"/>
                </a:lnTo>
                <a:lnTo>
                  <a:pt x="107911" y="6579806"/>
                </a:lnTo>
                <a:lnTo>
                  <a:pt x="70878" y="6543001"/>
                </a:lnTo>
                <a:lnTo>
                  <a:pt x="40887" y="6502450"/>
                </a:lnTo>
                <a:lnTo>
                  <a:pt x="18624" y="6458648"/>
                </a:lnTo>
                <a:lnTo>
                  <a:pt x="4770" y="6412115"/>
                </a:lnTo>
                <a:lnTo>
                  <a:pt x="0" y="6363360"/>
                </a:lnTo>
                <a:lnTo>
                  <a:pt x="0" y="329946"/>
                </a:lnTo>
                <a:close/>
              </a:path>
            </a:pathLst>
          </a:custGeom>
          <a:ln w="6095">
            <a:solidFill>
              <a:srgbClr val="000000"/>
            </a:solidFill>
          </a:ln>
        </p:spPr>
        <p:txBody>
          <a:bodyPr wrap="square" lIns="0" tIns="0" rIns="0" bIns="0" rtlCol="0"/>
          <a:lstStyle/>
          <a:p>
            <a:endParaRPr>
              <a:latin typeface="+mj-lt"/>
            </a:endParaRPr>
          </a:p>
        </p:txBody>
      </p:sp>
      <p:sp>
        <p:nvSpPr>
          <p:cNvPr id="5" name="Content Placeholder 2">
            <a:extLst>
              <a:ext uri="{FF2B5EF4-FFF2-40B4-BE49-F238E27FC236}">
                <a16:creationId xmlns:a16="http://schemas.microsoft.com/office/drawing/2014/main" id="{9B0A8C5B-43FA-4E7E-9B10-3B9C51B16B32}"/>
              </a:ext>
            </a:extLst>
          </p:cNvPr>
          <p:cNvSpPr txBox="1">
            <a:spLocks/>
          </p:cNvSpPr>
          <p:nvPr/>
        </p:nvSpPr>
        <p:spPr>
          <a:xfrm>
            <a:off x="187570" y="1570919"/>
            <a:ext cx="11514993" cy="223642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b="1" dirty="0">
                <a:solidFill>
                  <a:srgbClr val="002060"/>
                </a:solidFill>
                <a:latin typeface="Times New Roman" panose="02020603050405020304" pitchFamily="18" charset="0"/>
                <a:cs typeface="Times New Roman" panose="02020603050405020304" pitchFamily="18" charset="0"/>
              </a:rPr>
              <a:t>2.1 Background &amp; Literature Survey</a:t>
            </a:r>
          </a:p>
          <a:p>
            <a:pPr lvl="1" algn="just">
              <a:lnSpc>
                <a:spcPct val="100000"/>
              </a:lnSpc>
            </a:pPr>
            <a:r>
              <a:rPr lang="en-US" sz="2000" dirty="0">
                <a:latin typeface="Times New Roman" panose="02020603050405020304" pitchFamily="18" charset="0"/>
                <a:cs typeface="Times New Roman" panose="02020603050405020304" pitchFamily="18" charset="0"/>
              </a:rPr>
              <a:t>The increasing reliance on public Wi-Fi networks has introduced significant security risks, including data breaches and cyberattacks. Research indicates that attackers exploit unsecured networks or set up malicious hotspots to steal sensitive data. Common attacks include "Evil Twin" scenarios where fake networks mimic legitimate ones, and network sniffing, where attackers intercept unencrypted traffic. Existing studies highlight the need for real-time network analysis tools to identify and mitigate these risks. While some commercial solutions offer basic security alerts, most are either expensive, overly complex, or lack the capability to analyze and store historical data. Wi-Fi Bastion builds upon the research and best practices outlined in cybersecurity studies to offer a comprehensive, user-friendly solution combining real-time scanning, pattern recognition, and accessible reporting.</a:t>
            </a:r>
          </a:p>
        </p:txBody>
      </p:sp>
      <p:sp>
        <p:nvSpPr>
          <p:cNvPr id="2" name="TextBox 1">
            <a:extLst>
              <a:ext uri="{FF2B5EF4-FFF2-40B4-BE49-F238E27FC236}">
                <a16:creationId xmlns:a16="http://schemas.microsoft.com/office/drawing/2014/main" id="{F5A3840C-DB88-433C-8FF6-8EDB0FE59694}"/>
              </a:ext>
            </a:extLst>
          </p:cNvPr>
          <p:cNvSpPr txBox="1"/>
          <p:nvPr/>
        </p:nvSpPr>
        <p:spPr>
          <a:xfrm>
            <a:off x="187570" y="952539"/>
            <a:ext cx="3675186" cy="461665"/>
          </a:xfrm>
          <a:prstGeom prst="rect">
            <a:avLst/>
          </a:prstGeom>
          <a:noFill/>
        </p:spPr>
        <p:txBody>
          <a:bodyPr wrap="square" rtlCol="0">
            <a:spAutoFit/>
          </a:bodyPr>
          <a:lstStyle/>
          <a:p>
            <a:pPr marL="0" indent="0">
              <a:buFont typeface="Arial" panose="020B0604020202020204" pitchFamily="34" charset="0"/>
              <a:buNone/>
            </a:pPr>
            <a:r>
              <a:rPr lang="en-US" sz="2400" b="1" dirty="0">
                <a:solidFill>
                  <a:srgbClr val="002060"/>
                </a:solidFill>
                <a:latin typeface="Times New Roman" panose="02020603050405020304" pitchFamily="18" charset="0"/>
                <a:cs typeface="Times New Roman" panose="02020603050405020304" pitchFamily="18" charset="0"/>
              </a:rPr>
              <a:t>Existing System:</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771C8DD5-CB70-415A-90D7-0B80EFE84FEB}"/>
              </a:ext>
            </a:extLst>
          </p:cNvPr>
          <p:cNvSpPr/>
          <p:nvPr/>
        </p:nvSpPr>
        <p:spPr>
          <a:xfrm>
            <a:off x="85343" y="70103"/>
            <a:ext cx="12018010" cy="6693534"/>
          </a:xfrm>
          <a:custGeom>
            <a:avLst/>
            <a:gdLst/>
            <a:ahLst/>
            <a:cxnLst/>
            <a:rect l="l" t="t" r="r" b="b"/>
            <a:pathLst>
              <a:path w="12018010" h="6693534">
                <a:moveTo>
                  <a:pt x="0" y="329946"/>
                </a:moveTo>
                <a:lnTo>
                  <a:pt x="4770" y="281177"/>
                </a:lnTo>
                <a:lnTo>
                  <a:pt x="18624" y="234696"/>
                </a:lnTo>
                <a:lnTo>
                  <a:pt x="40887" y="190880"/>
                </a:lnTo>
                <a:lnTo>
                  <a:pt x="70878" y="150241"/>
                </a:lnTo>
                <a:lnTo>
                  <a:pt x="107911" y="113411"/>
                </a:lnTo>
                <a:lnTo>
                  <a:pt x="151295" y="80899"/>
                </a:lnTo>
                <a:lnTo>
                  <a:pt x="200380" y="53213"/>
                </a:lnTo>
                <a:lnTo>
                  <a:pt x="254457" y="30606"/>
                </a:lnTo>
                <a:lnTo>
                  <a:pt x="312864" y="13970"/>
                </a:lnTo>
                <a:lnTo>
                  <a:pt x="374916" y="3555"/>
                </a:lnTo>
                <a:lnTo>
                  <a:pt x="439915" y="0"/>
                </a:lnTo>
                <a:lnTo>
                  <a:pt x="11577955" y="0"/>
                </a:lnTo>
                <a:lnTo>
                  <a:pt x="11642979" y="3555"/>
                </a:lnTo>
                <a:lnTo>
                  <a:pt x="11705082" y="13970"/>
                </a:lnTo>
                <a:lnTo>
                  <a:pt x="11763502" y="30606"/>
                </a:lnTo>
                <a:lnTo>
                  <a:pt x="11817604" y="53213"/>
                </a:lnTo>
                <a:lnTo>
                  <a:pt x="11866626" y="80899"/>
                </a:lnTo>
                <a:lnTo>
                  <a:pt x="11910060" y="113411"/>
                </a:lnTo>
                <a:lnTo>
                  <a:pt x="11947016" y="150241"/>
                </a:lnTo>
                <a:lnTo>
                  <a:pt x="11976989" y="190880"/>
                </a:lnTo>
                <a:lnTo>
                  <a:pt x="11999341" y="234696"/>
                </a:lnTo>
                <a:lnTo>
                  <a:pt x="12013184" y="281177"/>
                </a:lnTo>
                <a:lnTo>
                  <a:pt x="12017883" y="329946"/>
                </a:lnTo>
                <a:lnTo>
                  <a:pt x="12017883" y="6363360"/>
                </a:lnTo>
                <a:lnTo>
                  <a:pt x="12013184" y="6412115"/>
                </a:lnTo>
                <a:lnTo>
                  <a:pt x="11999341" y="6458648"/>
                </a:lnTo>
                <a:lnTo>
                  <a:pt x="11976989" y="6502450"/>
                </a:lnTo>
                <a:lnTo>
                  <a:pt x="11947016" y="6543001"/>
                </a:lnTo>
                <a:lnTo>
                  <a:pt x="11910060" y="6579806"/>
                </a:lnTo>
                <a:lnTo>
                  <a:pt x="11866626" y="6612356"/>
                </a:lnTo>
                <a:lnTo>
                  <a:pt x="11817604" y="6640131"/>
                </a:lnTo>
                <a:lnTo>
                  <a:pt x="11763502" y="6662615"/>
                </a:lnTo>
                <a:lnTo>
                  <a:pt x="11705082" y="6679312"/>
                </a:lnTo>
                <a:lnTo>
                  <a:pt x="11642979" y="6689702"/>
                </a:lnTo>
                <a:lnTo>
                  <a:pt x="11577955" y="6693279"/>
                </a:lnTo>
                <a:lnTo>
                  <a:pt x="439915" y="6693279"/>
                </a:lnTo>
                <a:lnTo>
                  <a:pt x="374916" y="6689702"/>
                </a:lnTo>
                <a:lnTo>
                  <a:pt x="312864" y="6679312"/>
                </a:lnTo>
                <a:lnTo>
                  <a:pt x="254457" y="6662615"/>
                </a:lnTo>
                <a:lnTo>
                  <a:pt x="200380" y="6640131"/>
                </a:lnTo>
                <a:lnTo>
                  <a:pt x="151295" y="6612356"/>
                </a:lnTo>
                <a:lnTo>
                  <a:pt x="107911" y="6579806"/>
                </a:lnTo>
                <a:lnTo>
                  <a:pt x="70878" y="6543001"/>
                </a:lnTo>
                <a:lnTo>
                  <a:pt x="40887" y="6502450"/>
                </a:lnTo>
                <a:lnTo>
                  <a:pt x="18624" y="6458648"/>
                </a:lnTo>
                <a:lnTo>
                  <a:pt x="4770" y="6412115"/>
                </a:lnTo>
                <a:lnTo>
                  <a:pt x="0" y="6363360"/>
                </a:lnTo>
                <a:lnTo>
                  <a:pt x="0" y="329946"/>
                </a:lnTo>
                <a:close/>
              </a:path>
            </a:pathLst>
          </a:custGeom>
          <a:ln w="6095">
            <a:solidFill>
              <a:srgbClr val="000000"/>
            </a:solidFill>
          </a:ln>
        </p:spPr>
        <p:txBody>
          <a:bodyPr wrap="square" lIns="0" tIns="0" rIns="0" bIns="0" rtlCol="0"/>
          <a:lstStyle/>
          <a:p>
            <a:endParaRPr>
              <a:latin typeface="+mj-lt"/>
            </a:endParaRPr>
          </a:p>
        </p:txBody>
      </p:sp>
      <p:sp>
        <p:nvSpPr>
          <p:cNvPr id="5" name="Content Placeholder 2">
            <a:extLst>
              <a:ext uri="{FF2B5EF4-FFF2-40B4-BE49-F238E27FC236}">
                <a16:creationId xmlns:a16="http://schemas.microsoft.com/office/drawing/2014/main" id="{51A70709-35AC-4777-95C3-254928F8FC69}"/>
              </a:ext>
            </a:extLst>
          </p:cNvPr>
          <p:cNvSpPr txBox="1">
            <a:spLocks/>
          </p:cNvSpPr>
          <p:nvPr/>
        </p:nvSpPr>
        <p:spPr>
          <a:xfrm>
            <a:off x="146889" y="507050"/>
            <a:ext cx="11514993" cy="223642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b="1" dirty="0">
                <a:solidFill>
                  <a:srgbClr val="002060"/>
                </a:solidFill>
                <a:latin typeface="Times New Roman" panose="02020603050405020304" pitchFamily="18" charset="0"/>
                <a:cs typeface="Times New Roman" panose="02020603050405020304" pitchFamily="18" charset="0"/>
              </a:rPr>
              <a:t>2.2 Limitations of Existing System:</a:t>
            </a:r>
          </a:p>
          <a:p>
            <a:pPr marL="0" indent="0">
              <a:buFont typeface="Arial" panose="020B0604020202020204" pitchFamily="34" charset="0"/>
              <a:buNone/>
            </a:pPr>
            <a:endParaRPr lang="en-US" sz="2000" b="1" dirty="0">
              <a:solidFill>
                <a:srgbClr val="002060"/>
              </a:solidFill>
              <a:latin typeface="Times New Roman" panose="02020603050405020304" pitchFamily="18" charset="0"/>
              <a:cs typeface="Times New Roman" panose="02020603050405020304" pitchFamily="18" charset="0"/>
            </a:endParaRPr>
          </a:p>
          <a:p>
            <a:pPr lvl="1" algn="just">
              <a:lnSpc>
                <a:spcPct val="100000"/>
              </a:lnSpc>
            </a:pPr>
            <a:r>
              <a:rPr lang="en-US" sz="2000" b="1" dirty="0">
                <a:latin typeface="Times New Roman" panose="02020603050405020304" pitchFamily="18" charset="0"/>
                <a:cs typeface="Times New Roman" panose="02020603050405020304" pitchFamily="18" charset="0"/>
              </a:rPr>
              <a:t>Lack of Accessibility: </a:t>
            </a:r>
            <a:r>
              <a:rPr lang="en-US" sz="2000" dirty="0">
                <a:latin typeface="Times New Roman" panose="02020603050405020304" pitchFamily="18" charset="0"/>
                <a:cs typeface="Times New Roman" panose="02020603050405020304" pitchFamily="18" charset="0"/>
              </a:rPr>
              <a:t>Many existing systems are designed for technical experts, leaving average users without a practical solution to detect malicious networks.</a:t>
            </a:r>
          </a:p>
          <a:p>
            <a:pPr lvl="1" algn="just">
              <a:lnSpc>
                <a:spcPct val="100000"/>
              </a:lnSpc>
            </a:pPr>
            <a:endParaRPr lang="en-US" sz="2000" dirty="0">
              <a:latin typeface="Times New Roman" panose="02020603050405020304" pitchFamily="18" charset="0"/>
              <a:cs typeface="Times New Roman" panose="02020603050405020304" pitchFamily="18" charset="0"/>
            </a:endParaRPr>
          </a:p>
          <a:p>
            <a:pPr lvl="1" algn="just">
              <a:lnSpc>
                <a:spcPct val="100000"/>
              </a:lnSpc>
            </a:pPr>
            <a:r>
              <a:rPr lang="en-US" sz="2000" b="1" dirty="0">
                <a:latin typeface="Times New Roman" panose="02020603050405020304" pitchFamily="18" charset="0"/>
                <a:cs typeface="Times New Roman" panose="02020603050405020304" pitchFamily="18" charset="0"/>
              </a:rPr>
              <a:t>Limited Real-Time Analysis: </a:t>
            </a:r>
            <a:r>
              <a:rPr lang="en-US" sz="2000" dirty="0">
                <a:latin typeface="Times New Roman" panose="02020603050405020304" pitchFamily="18" charset="0"/>
                <a:cs typeface="Times New Roman" panose="02020603050405020304" pitchFamily="18" charset="0"/>
              </a:rPr>
              <a:t>Current tools often fail to provide real-time scanning, relying instead on pre-set schedules that may not catch immediate threats.</a:t>
            </a:r>
          </a:p>
          <a:p>
            <a:pPr lvl="1" algn="just">
              <a:lnSpc>
                <a:spcPct val="100000"/>
              </a:lnSpc>
            </a:pPr>
            <a:endParaRPr lang="en-US" sz="2000" dirty="0">
              <a:latin typeface="Times New Roman" panose="02020603050405020304" pitchFamily="18" charset="0"/>
              <a:cs typeface="Times New Roman" panose="02020603050405020304" pitchFamily="18" charset="0"/>
            </a:endParaRPr>
          </a:p>
          <a:p>
            <a:pPr lvl="1" algn="just">
              <a:lnSpc>
                <a:spcPct val="100000"/>
              </a:lnSpc>
            </a:pPr>
            <a:r>
              <a:rPr lang="en-US" sz="2000" b="1" dirty="0">
                <a:latin typeface="Times New Roman" panose="02020603050405020304" pitchFamily="18" charset="0"/>
                <a:cs typeface="Times New Roman" panose="02020603050405020304" pitchFamily="18" charset="0"/>
              </a:rPr>
              <a:t>Insufficient Data Storage: </a:t>
            </a:r>
            <a:r>
              <a:rPr lang="en-US" sz="2000" dirty="0">
                <a:latin typeface="Times New Roman" panose="02020603050405020304" pitchFamily="18" charset="0"/>
                <a:cs typeface="Times New Roman" panose="02020603050405020304" pitchFamily="18" charset="0"/>
              </a:rPr>
              <a:t>Historical data on network scans is rarely stored, preventing users from identifying patterns or recurring threats over time.</a:t>
            </a:r>
          </a:p>
          <a:p>
            <a:pPr lvl="1" algn="just">
              <a:lnSpc>
                <a:spcPct val="100000"/>
              </a:lnSpc>
            </a:pPr>
            <a:endParaRPr lang="en-US" sz="2000" dirty="0">
              <a:latin typeface="Times New Roman" panose="02020603050405020304" pitchFamily="18" charset="0"/>
              <a:cs typeface="Times New Roman" panose="02020603050405020304" pitchFamily="18" charset="0"/>
            </a:endParaRPr>
          </a:p>
          <a:p>
            <a:pPr lvl="1" algn="just">
              <a:lnSpc>
                <a:spcPct val="100000"/>
              </a:lnSpc>
            </a:pPr>
            <a:r>
              <a:rPr lang="en-US" sz="2000" b="1" dirty="0">
                <a:latin typeface="Times New Roman" panose="02020603050405020304" pitchFamily="18" charset="0"/>
                <a:cs typeface="Times New Roman" panose="02020603050405020304" pitchFamily="18" charset="0"/>
              </a:rPr>
              <a:t>High Costs: </a:t>
            </a:r>
            <a:r>
              <a:rPr lang="en-US" sz="2000" dirty="0">
                <a:latin typeface="Times New Roman" panose="02020603050405020304" pitchFamily="18" charset="0"/>
                <a:cs typeface="Times New Roman" panose="02020603050405020304" pitchFamily="18" charset="0"/>
              </a:rPr>
              <a:t>Comprehensive network security solutions are often subscription-based and too expensive for individual users or small businesses.</a:t>
            </a:r>
          </a:p>
          <a:p>
            <a:pPr lvl="1" algn="just">
              <a:lnSpc>
                <a:spcPct val="100000"/>
              </a:lnSpc>
            </a:pPr>
            <a:endParaRPr lang="en-US" sz="2000" dirty="0">
              <a:latin typeface="Times New Roman" panose="02020603050405020304" pitchFamily="18" charset="0"/>
              <a:cs typeface="Times New Roman" panose="02020603050405020304" pitchFamily="18" charset="0"/>
            </a:endParaRPr>
          </a:p>
          <a:p>
            <a:pPr lvl="1" algn="just">
              <a:lnSpc>
                <a:spcPct val="100000"/>
              </a:lnSpc>
            </a:pPr>
            <a:r>
              <a:rPr lang="en-US" sz="2000" b="1" dirty="0">
                <a:latin typeface="Times New Roman" panose="02020603050405020304" pitchFamily="18" charset="0"/>
                <a:cs typeface="Times New Roman" panose="02020603050405020304" pitchFamily="18" charset="0"/>
              </a:rPr>
              <a:t>Limited Cross-Platform Support: </a:t>
            </a:r>
            <a:r>
              <a:rPr lang="en-US" sz="2000" dirty="0">
                <a:latin typeface="Times New Roman" panose="02020603050405020304" pitchFamily="18" charset="0"/>
                <a:cs typeface="Times New Roman" panose="02020603050405020304" pitchFamily="18" charset="0"/>
              </a:rPr>
              <a:t>Some systems are tied to specific platforms, reducing accessibility for users with diverse devices or operating systems.</a:t>
            </a:r>
          </a:p>
        </p:txBody>
      </p:sp>
    </p:spTree>
    <p:extLst>
      <p:ext uri="{BB962C8B-B14F-4D97-AF65-F5344CB8AC3E}">
        <p14:creationId xmlns:p14="http://schemas.microsoft.com/office/powerpoint/2010/main" val="1574025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3FF27FE5-FF17-46B3-A7C0-3DFC7093023A}"/>
              </a:ext>
            </a:extLst>
          </p:cNvPr>
          <p:cNvSpPr/>
          <p:nvPr/>
        </p:nvSpPr>
        <p:spPr>
          <a:xfrm>
            <a:off x="85343" y="70103"/>
            <a:ext cx="12018010" cy="6693534"/>
          </a:xfrm>
          <a:custGeom>
            <a:avLst/>
            <a:gdLst/>
            <a:ahLst/>
            <a:cxnLst/>
            <a:rect l="l" t="t" r="r" b="b"/>
            <a:pathLst>
              <a:path w="12018010" h="6693534">
                <a:moveTo>
                  <a:pt x="0" y="329946"/>
                </a:moveTo>
                <a:lnTo>
                  <a:pt x="4770" y="281177"/>
                </a:lnTo>
                <a:lnTo>
                  <a:pt x="18624" y="234696"/>
                </a:lnTo>
                <a:lnTo>
                  <a:pt x="40887" y="190880"/>
                </a:lnTo>
                <a:lnTo>
                  <a:pt x="70878" y="150241"/>
                </a:lnTo>
                <a:lnTo>
                  <a:pt x="107911" y="113411"/>
                </a:lnTo>
                <a:lnTo>
                  <a:pt x="151295" y="80899"/>
                </a:lnTo>
                <a:lnTo>
                  <a:pt x="200380" y="53213"/>
                </a:lnTo>
                <a:lnTo>
                  <a:pt x="254457" y="30606"/>
                </a:lnTo>
                <a:lnTo>
                  <a:pt x="312864" y="13970"/>
                </a:lnTo>
                <a:lnTo>
                  <a:pt x="374916" y="3555"/>
                </a:lnTo>
                <a:lnTo>
                  <a:pt x="439915" y="0"/>
                </a:lnTo>
                <a:lnTo>
                  <a:pt x="11577955" y="0"/>
                </a:lnTo>
                <a:lnTo>
                  <a:pt x="11642979" y="3555"/>
                </a:lnTo>
                <a:lnTo>
                  <a:pt x="11705082" y="13970"/>
                </a:lnTo>
                <a:lnTo>
                  <a:pt x="11763502" y="30606"/>
                </a:lnTo>
                <a:lnTo>
                  <a:pt x="11817604" y="53213"/>
                </a:lnTo>
                <a:lnTo>
                  <a:pt x="11866626" y="80899"/>
                </a:lnTo>
                <a:lnTo>
                  <a:pt x="11910060" y="113411"/>
                </a:lnTo>
                <a:lnTo>
                  <a:pt x="11947016" y="150241"/>
                </a:lnTo>
                <a:lnTo>
                  <a:pt x="11976989" y="190880"/>
                </a:lnTo>
                <a:lnTo>
                  <a:pt x="11999341" y="234696"/>
                </a:lnTo>
                <a:lnTo>
                  <a:pt x="12013184" y="281177"/>
                </a:lnTo>
                <a:lnTo>
                  <a:pt x="12017883" y="329946"/>
                </a:lnTo>
                <a:lnTo>
                  <a:pt x="12017883" y="6363360"/>
                </a:lnTo>
                <a:lnTo>
                  <a:pt x="12013184" y="6412115"/>
                </a:lnTo>
                <a:lnTo>
                  <a:pt x="11999341" y="6458648"/>
                </a:lnTo>
                <a:lnTo>
                  <a:pt x="11976989" y="6502450"/>
                </a:lnTo>
                <a:lnTo>
                  <a:pt x="11947016" y="6543001"/>
                </a:lnTo>
                <a:lnTo>
                  <a:pt x="11910060" y="6579806"/>
                </a:lnTo>
                <a:lnTo>
                  <a:pt x="11866626" y="6612356"/>
                </a:lnTo>
                <a:lnTo>
                  <a:pt x="11817604" y="6640131"/>
                </a:lnTo>
                <a:lnTo>
                  <a:pt x="11763502" y="6662615"/>
                </a:lnTo>
                <a:lnTo>
                  <a:pt x="11705082" y="6679312"/>
                </a:lnTo>
                <a:lnTo>
                  <a:pt x="11642979" y="6689702"/>
                </a:lnTo>
                <a:lnTo>
                  <a:pt x="11577955" y="6693279"/>
                </a:lnTo>
                <a:lnTo>
                  <a:pt x="439915" y="6693279"/>
                </a:lnTo>
                <a:lnTo>
                  <a:pt x="374916" y="6689702"/>
                </a:lnTo>
                <a:lnTo>
                  <a:pt x="312864" y="6679312"/>
                </a:lnTo>
                <a:lnTo>
                  <a:pt x="254457" y="6662615"/>
                </a:lnTo>
                <a:lnTo>
                  <a:pt x="200380" y="6640131"/>
                </a:lnTo>
                <a:lnTo>
                  <a:pt x="151295" y="6612356"/>
                </a:lnTo>
                <a:lnTo>
                  <a:pt x="107911" y="6579806"/>
                </a:lnTo>
                <a:lnTo>
                  <a:pt x="70878" y="6543001"/>
                </a:lnTo>
                <a:lnTo>
                  <a:pt x="40887" y="6502450"/>
                </a:lnTo>
                <a:lnTo>
                  <a:pt x="18624" y="6458648"/>
                </a:lnTo>
                <a:lnTo>
                  <a:pt x="4770" y="6412115"/>
                </a:lnTo>
                <a:lnTo>
                  <a:pt x="0" y="6363360"/>
                </a:lnTo>
                <a:lnTo>
                  <a:pt x="0" y="329946"/>
                </a:lnTo>
                <a:close/>
              </a:path>
            </a:pathLst>
          </a:custGeom>
          <a:ln w="6095">
            <a:solidFill>
              <a:srgbClr val="000000"/>
            </a:solidFill>
          </a:ln>
        </p:spPr>
        <p:txBody>
          <a:bodyPr wrap="square" lIns="0" tIns="0" rIns="0" bIns="0" rtlCol="0"/>
          <a:lstStyle/>
          <a:p>
            <a:endParaRPr>
              <a:latin typeface="+mj-lt"/>
            </a:endParaRPr>
          </a:p>
        </p:txBody>
      </p:sp>
      <p:sp>
        <p:nvSpPr>
          <p:cNvPr id="5" name="Content Placeholder 2">
            <a:extLst>
              <a:ext uri="{FF2B5EF4-FFF2-40B4-BE49-F238E27FC236}">
                <a16:creationId xmlns:a16="http://schemas.microsoft.com/office/drawing/2014/main" id="{922E49A2-420D-4661-88E5-B5F49222F011}"/>
              </a:ext>
            </a:extLst>
          </p:cNvPr>
          <p:cNvSpPr txBox="1">
            <a:spLocks/>
          </p:cNvSpPr>
          <p:nvPr/>
        </p:nvSpPr>
        <p:spPr>
          <a:xfrm>
            <a:off x="155681" y="260865"/>
            <a:ext cx="11514993" cy="223642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b="1" dirty="0">
                <a:solidFill>
                  <a:srgbClr val="002060"/>
                </a:solidFill>
                <a:latin typeface="Times New Roman" panose="02020603050405020304" pitchFamily="18" charset="0"/>
                <a:cs typeface="Times New Roman" panose="02020603050405020304" pitchFamily="18" charset="0"/>
              </a:rPr>
              <a:t>2.3 Proposed System:</a:t>
            </a:r>
          </a:p>
          <a:p>
            <a:pPr marL="0" indent="0">
              <a:buFont typeface="Arial" panose="020B0604020202020204" pitchFamily="34" charset="0"/>
              <a:buNone/>
            </a:pPr>
            <a:endParaRPr lang="en-US" sz="2000" b="1" dirty="0">
              <a:solidFill>
                <a:srgbClr val="002060"/>
              </a:solidFill>
              <a:latin typeface="Times New Roman" panose="02020603050405020304" pitchFamily="18" charset="0"/>
              <a:cs typeface="Times New Roman" panose="02020603050405020304" pitchFamily="18" charset="0"/>
            </a:endParaRPr>
          </a:p>
          <a:p>
            <a:pPr lvl="1" algn="just">
              <a:lnSpc>
                <a:spcPct val="100000"/>
              </a:lnSpc>
            </a:pPr>
            <a:r>
              <a:rPr lang="en-US" sz="2000" b="1" dirty="0">
                <a:latin typeface="Times New Roman" panose="02020603050405020304" pitchFamily="18" charset="0"/>
                <a:cs typeface="Times New Roman" panose="02020603050405020304" pitchFamily="18" charset="0"/>
              </a:rPr>
              <a:t>Real-Time Threat Detection:</a:t>
            </a:r>
            <a:r>
              <a:rPr lang="en-US" sz="2000" dirty="0">
                <a:latin typeface="Times New Roman" panose="02020603050405020304" pitchFamily="18" charset="0"/>
                <a:cs typeface="Times New Roman" panose="02020603050405020304" pitchFamily="18" charset="0"/>
              </a:rPr>
              <a:t> The system identifies malicious networks instantly, enabling users to make informed decisions before connecting.</a:t>
            </a:r>
          </a:p>
          <a:p>
            <a:pPr lvl="1" algn="just">
              <a:lnSpc>
                <a:spcPct val="100000"/>
              </a:lnSpc>
            </a:pPr>
            <a:endParaRPr lang="en-US" sz="2000" dirty="0">
              <a:latin typeface="Times New Roman" panose="02020603050405020304" pitchFamily="18" charset="0"/>
              <a:cs typeface="Times New Roman" panose="02020603050405020304" pitchFamily="18" charset="0"/>
            </a:endParaRPr>
          </a:p>
          <a:p>
            <a:pPr lvl="1" algn="just">
              <a:lnSpc>
                <a:spcPct val="100000"/>
              </a:lnSpc>
            </a:pPr>
            <a:r>
              <a:rPr lang="en-US" sz="2000" b="1" dirty="0">
                <a:latin typeface="Times New Roman" panose="02020603050405020304" pitchFamily="18" charset="0"/>
                <a:cs typeface="Times New Roman" panose="02020603050405020304" pitchFamily="18" charset="0"/>
              </a:rPr>
              <a:t>User-Friendly Interface:</a:t>
            </a:r>
            <a:r>
              <a:rPr lang="en-US" sz="2000" dirty="0">
                <a:latin typeface="Times New Roman" panose="02020603050405020304" pitchFamily="18" charset="0"/>
                <a:cs typeface="Times New Roman" panose="02020603050405020304" pitchFamily="18" charset="0"/>
              </a:rPr>
              <a:t> A modern, intuitive design built with HTML, CSS, JavaScript, and Bootstrap ensures ease of use for all users.</a:t>
            </a:r>
          </a:p>
          <a:p>
            <a:pPr lvl="1" algn="just">
              <a:lnSpc>
                <a:spcPct val="100000"/>
              </a:lnSpc>
            </a:pPr>
            <a:endParaRPr lang="en-US" sz="2000" dirty="0">
              <a:latin typeface="Times New Roman" panose="02020603050405020304" pitchFamily="18" charset="0"/>
              <a:cs typeface="Times New Roman" panose="02020603050405020304" pitchFamily="18" charset="0"/>
            </a:endParaRPr>
          </a:p>
          <a:p>
            <a:pPr lvl="1" algn="just">
              <a:lnSpc>
                <a:spcPct val="100000"/>
              </a:lnSpc>
            </a:pPr>
            <a:r>
              <a:rPr lang="en-US" sz="2000" b="1" dirty="0">
                <a:latin typeface="Times New Roman" panose="02020603050405020304" pitchFamily="18" charset="0"/>
                <a:cs typeface="Times New Roman" panose="02020603050405020304" pitchFamily="18" charset="0"/>
              </a:rPr>
              <a:t>Comprehensive Risk Assessment: </a:t>
            </a:r>
            <a:r>
              <a:rPr lang="en-US" sz="2000" dirty="0">
                <a:latin typeface="Times New Roman" panose="02020603050405020304" pitchFamily="18" charset="0"/>
                <a:cs typeface="Times New Roman" panose="02020603050405020304" pitchFamily="18" charset="0"/>
              </a:rPr>
              <a:t>The system evaluates networks based on multiple parameters like encryption type, signal strength, and SSID behavior to provide detailed insights.</a:t>
            </a:r>
          </a:p>
          <a:p>
            <a:pPr lvl="1" algn="just">
              <a:lnSpc>
                <a:spcPct val="100000"/>
              </a:lnSpc>
            </a:pPr>
            <a:endParaRPr lang="en-US" sz="2000" dirty="0">
              <a:latin typeface="Times New Roman" panose="02020603050405020304" pitchFamily="18" charset="0"/>
              <a:cs typeface="Times New Roman" panose="02020603050405020304" pitchFamily="18" charset="0"/>
            </a:endParaRPr>
          </a:p>
          <a:p>
            <a:pPr lvl="1" algn="just">
              <a:lnSpc>
                <a:spcPct val="100000"/>
              </a:lnSpc>
            </a:pPr>
            <a:r>
              <a:rPr lang="en-US" sz="2000" b="1" dirty="0">
                <a:latin typeface="Times New Roman" panose="02020603050405020304" pitchFamily="18" charset="0"/>
                <a:cs typeface="Times New Roman" panose="02020603050405020304" pitchFamily="18" charset="0"/>
              </a:rPr>
              <a:t>Data Security and Privacy: </a:t>
            </a:r>
            <a:r>
              <a:rPr lang="en-US" sz="2000" dirty="0">
                <a:latin typeface="Times New Roman" panose="02020603050405020304" pitchFamily="18" charset="0"/>
                <a:cs typeface="Times New Roman" panose="02020603050405020304" pitchFamily="18" charset="0"/>
              </a:rPr>
              <a:t>By avoiding storage of personally identifiable information (PII) and using encryption for communications, the system ensures user privacy.</a:t>
            </a:r>
          </a:p>
          <a:p>
            <a:pPr lvl="1" algn="just">
              <a:lnSpc>
                <a:spcPct val="100000"/>
              </a:lnSpc>
            </a:pPr>
            <a:endParaRPr lang="en-US" sz="2000" dirty="0">
              <a:latin typeface="Times New Roman" panose="02020603050405020304" pitchFamily="18" charset="0"/>
              <a:cs typeface="Times New Roman" panose="02020603050405020304" pitchFamily="18" charset="0"/>
            </a:endParaRPr>
          </a:p>
          <a:p>
            <a:pPr lvl="1" algn="just">
              <a:lnSpc>
                <a:spcPct val="100000"/>
              </a:lnSpc>
            </a:pPr>
            <a:r>
              <a:rPr lang="en-US" sz="2000" b="1" dirty="0">
                <a:latin typeface="Times New Roman" panose="02020603050405020304" pitchFamily="18" charset="0"/>
                <a:cs typeface="Times New Roman" panose="02020603050405020304" pitchFamily="18" charset="0"/>
              </a:rPr>
              <a:t>Scalability:</a:t>
            </a:r>
            <a:r>
              <a:rPr lang="en-US" sz="2000" dirty="0">
                <a:latin typeface="Times New Roman" panose="02020603050405020304" pitchFamily="18" charset="0"/>
                <a:cs typeface="Times New Roman" panose="02020603050405020304" pitchFamily="18" charset="0"/>
              </a:rPr>
              <a:t> The use of MongoDB and Python makes the system adaptable to growing datasets and user </a:t>
            </a:r>
            <a:r>
              <a:rPr lang="en-US" sz="2000" dirty="0" err="1">
                <a:latin typeface="Times New Roman" panose="02020603050405020304" pitchFamily="18" charset="0"/>
                <a:cs typeface="Times New Roman" panose="02020603050405020304" pitchFamily="18" charset="0"/>
              </a:rPr>
              <a:t>bases.Cross</a:t>
            </a:r>
            <a:r>
              <a:rPr lang="en-US" sz="2000" dirty="0">
                <a:latin typeface="Times New Roman" panose="02020603050405020304" pitchFamily="18" charset="0"/>
                <a:cs typeface="Times New Roman" panose="02020603050405020304" pitchFamily="18" charset="0"/>
              </a:rPr>
              <a:t>-Platform Compatibility: The application can be accessed through any modern web browser, ensuring accessibility across devices and operating systems.</a:t>
            </a:r>
          </a:p>
        </p:txBody>
      </p:sp>
    </p:spTree>
    <p:extLst>
      <p:ext uri="{BB962C8B-B14F-4D97-AF65-F5344CB8AC3E}">
        <p14:creationId xmlns:p14="http://schemas.microsoft.com/office/powerpoint/2010/main" val="4532276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83</TotalTime>
  <Words>2121</Words>
  <Application>Microsoft Office PowerPoint</Application>
  <PresentationFormat>Widescreen</PresentationFormat>
  <Paragraphs>123</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Perpetua</vt:lpstr>
      <vt:lpstr>Times New Roman</vt:lpstr>
      <vt:lpstr>Office Theme</vt:lpstr>
      <vt:lpstr>Wifi Bastion</vt:lpstr>
      <vt:lpstr>PowerPoint Presentation</vt:lpstr>
      <vt:lpstr>1. Introduction</vt:lpstr>
      <vt:lpstr>PowerPoint Presentation</vt:lpstr>
      <vt:lpstr>PowerPoint Presentation</vt:lpstr>
      <vt:lpstr>PowerPoint Presentation</vt:lpstr>
      <vt:lpstr>2. System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SECURE VAULT</dc:title>
  <dc:creator>MRUH</dc:creator>
  <cp:lastModifiedBy>Aadil</cp:lastModifiedBy>
  <cp:revision>58</cp:revision>
  <dcterms:created xsi:type="dcterms:W3CDTF">2024-02-28T18:45:54Z</dcterms:created>
  <dcterms:modified xsi:type="dcterms:W3CDTF">2025-01-22T04:56:35Z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c3bc96b50126489cac4635313cb49982</vt:lpwstr>
  </property>
</Properties>
</file>