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0"/>
  </p:notesMasterIdLst>
  <p:sldIdLst>
    <p:sldId id="297" r:id="rId2"/>
    <p:sldId id="462" r:id="rId3"/>
    <p:sldId id="259" r:id="rId4"/>
    <p:sldId id="361" r:id="rId5"/>
    <p:sldId id="373" r:id="rId6"/>
    <p:sldId id="375" r:id="rId7"/>
    <p:sldId id="376" r:id="rId8"/>
    <p:sldId id="374" r:id="rId9"/>
    <p:sldId id="473" r:id="rId10"/>
    <p:sldId id="474" r:id="rId11"/>
    <p:sldId id="475" r:id="rId12"/>
    <p:sldId id="377" r:id="rId13"/>
    <p:sldId id="378" r:id="rId14"/>
    <p:sldId id="542" r:id="rId15"/>
    <p:sldId id="535" r:id="rId16"/>
    <p:sldId id="536" r:id="rId17"/>
    <p:sldId id="537" r:id="rId18"/>
    <p:sldId id="440" r:id="rId19"/>
    <p:sldId id="442" r:id="rId20"/>
    <p:sldId id="443" r:id="rId21"/>
    <p:sldId id="444" r:id="rId22"/>
    <p:sldId id="445" r:id="rId23"/>
    <p:sldId id="458" r:id="rId24"/>
    <p:sldId id="459" r:id="rId25"/>
    <p:sldId id="478" r:id="rId26"/>
    <p:sldId id="446" r:id="rId27"/>
    <p:sldId id="447" r:id="rId28"/>
    <p:sldId id="448" r:id="rId29"/>
    <p:sldId id="449" r:id="rId30"/>
    <p:sldId id="450" r:id="rId31"/>
    <p:sldId id="543" r:id="rId32"/>
    <p:sldId id="538" r:id="rId33"/>
    <p:sldId id="539" r:id="rId34"/>
    <p:sldId id="540" r:id="rId35"/>
    <p:sldId id="541" r:id="rId36"/>
    <p:sldId id="547" r:id="rId37"/>
    <p:sldId id="497" r:id="rId38"/>
    <p:sldId id="498" r:id="rId39"/>
    <p:sldId id="471" r:id="rId40"/>
    <p:sldId id="544" r:id="rId41"/>
    <p:sldId id="476" r:id="rId42"/>
    <p:sldId id="480" r:id="rId43"/>
    <p:sldId id="485" r:id="rId44"/>
    <p:sldId id="486" r:id="rId45"/>
    <p:sldId id="487" r:id="rId46"/>
    <p:sldId id="488" r:id="rId47"/>
    <p:sldId id="490" r:id="rId48"/>
    <p:sldId id="492" r:id="rId49"/>
    <p:sldId id="550" r:id="rId50"/>
    <p:sldId id="551" r:id="rId51"/>
    <p:sldId id="493" r:id="rId52"/>
    <p:sldId id="554" r:id="rId53"/>
    <p:sldId id="494" r:id="rId54"/>
    <p:sldId id="495" r:id="rId55"/>
    <p:sldId id="496" r:id="rId56"/>
    <p:sldId id="545" r:id="rId57"/>
    <p:sldId id="555" r:id="rId58"/>
    <p:sldId id="314" r:id="rId59"/>
    <p:sldId id="500" r:id="rId60"/>
    <p:sldId id="501" r:id="rId61"/>
    <p:sldId id="502" r:id="rId62"/>
    <p:sldId id="503" r:id="rId63"/>
    <p:sldId id="504" r:id="rId64"/>
    <p:sldId id="505" r:id="rId65"/>
    <p:sldId id="506" r:id="rId66"/>
    <p:sldId id="507" r:id="rId67"/>
    <p:sldId id="508" r:id="rId68"/>
    <p:sldId id="509" r:id="rId69"/>
    <p:sldId id="521" r:id="rId70"/>
    <p:sldId id="510" r:id="rId71"/>
    <p:sldId id="511" r:id="rId72"/>
    <p:sldId id="512" r:id="rId73"/>
    <p:sldId id="316" r:id="rId74"/>
    <p:sldId id="523" r:id="rId75"/>
    <p:sldId id="355" r:id="rId76"/>
    <p:sldId id="524" r:id="rId77"/>
    <p:sldId id="525" r:id="rId78"/>
    <p:sldId id="526" r:id="rId79"/>
    <p:sldId id="527" r:id="rId80"/>
    <p:sldId id="528" r:id="rId81"/>
    <p:sldId id="530" r:id="rId82"/>
    <p:sldId id="531" r:id="rId83"/>
    <p:sldId id="532" r:id="rId84"/>
    <p:sldId id="533" r:id="rId85"/>
    <p:sldId id="534" r:id="rId86"/>
    <p:sldId id="546" r:id="rId87"/>
    <p:sldId id="483" r:id="rId88"/>
    <p:sldId id="484" r:id="rId8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1525" autoAdjust="0"/>
  </p:normalViewPr>
  <p:slideViewPr>
    <p:cSldViewPr snapToGrid="0">
      <p:cViewPr varScale="1">
        <p:scale>
          <a:sx n="61" d="100"/>
          <a:sy n="61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04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Ordinal – is there an order to the factor, how does that factor level relate</a:t>
            </a:r>
            <a:r>
              <a:rPr lang="en-US" baseline="0" dirty="0" smtClean="0"/>
              <a:t> to other levels</a:t>
            </a:r>
            <a:endParaRPr lang="en-US" dirty="0" smtClean="0"/>
          </a:p>
          <a:p>
            <a:r>
              <a:rPr lang="en-US" dirty="0" smtClean="0"/>
              <a:t>Cardinality – number of distinct factor</a:t>
            </a:r>
            <a:r>
              <a:rPr lang="en-US" baseline="0" dirty="0" smtClean="0"/>
              <a:t> levels,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 of elements in a set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66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Automates a lot</a:t>
            </a:r>
            <a:r>
              <a:rPr lang="en-US" baseline="0" dirty="0" smtClean="0"/>
              <a:t> what we talked about, and some of the books code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easy, automated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Repeatable </a:t>
            </a:r>
            <a:r>
              <a:rPr lang="en-US" baseline="0" dirty="0" err="1" smtClean="0"/>
              <a:t>bc</a:t>
            </a:r>
            <a:r>
              <a:rPr lang="en-US" baseline="0" dirty="0" smtClean="0"/>
              <a:t> plan is saved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Dangerous </a:t>
            </a:r>
            <a:r>
              <a:rPr lang="en-US" baseline="0" dirty="0" err="1" smtClean="0"/>
              <a:t>bc</a:t>
            </a:r>
            <a:r>
              <a:rPr lang="en-US" baseline="0" dirty="0" smtClean="0"/>
              <a:t> automation can lead to </a:t>
            </a:r>
            <a:r>
              <a:rPr lang="en-US" baseline="0" dirty="0" err="1" smtClean="0"/>
              <a:t>probs</a:t>
            </a:r>
            <a:r>
              <a:rPr lang="en-US" baseline="0" dirty="0" smtClean="0"/>
              <a:t> (multi-</a:t>
            </a:r>
            <a:r>
              <a:rPr lang="en-US" baseline="0" dirty="0" err="1" smtClean="0"/>
              <a:t>colinarity</a:t>
            </a:r>
            <a:r>
              <a:rPr lang="en-US" baseline="0" dirty="0" smtClean="0"/>
              <a:t>) measuring things twice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55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Mpg is the response or Y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86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Mpg is the response or Y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40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and similar uses math</a:t>
            </a:r>
            <a:r>
              <a:rPr lang="en-US" baseline="0" dirty="0" smtClean="0"/>
              <a:t> to ID important variables and interact them automatically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23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common</a:t>
            </a:r>
            <a:r>
              <a:rPr lang="en-US" baseline="0" dirty="0" smtClean="0"/>
              <a:t> to append the existing data as the left side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5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reverse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60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records are in common; sa</a:t>
            </a:r>
            <a:r>
              <a:rPr lang="en-US" baseline="0" dirty="0" smtClean="0"/>
              <a:t>y you have a potential mailing list and want to find your existing customers</a:t>
            </a:r>
          </a:p>
          <a:p>
            <a:r>
              <a:rPr lang="en-US" baseline="0" dirty="0" smtClean="0"/>
              <a:t>Will do during text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08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records are in common; sa</a:t>
            </a:r>
            <a:r>
              <a:rPr lang="en-US" baseline="0" dirty="0" smtClean="0"/>
              <a:t>y you have a potential mailing list and want to find your existing customers</a:t>
            </a:r>
          </a:p>
          <a:p>
            <a:r>
              <a:rPr lang="en-US" baseline="0" dirty="0" smtClean="0"/>
              <a:t>Will do during text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440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0" dirty="0" smtClean="0"/>
              <a:t> identifier col</a:t>
            </a:r>
          </a:p>
          <a:p>
            <a:r>
              <a:rPr lang="en-US" baseline="0" dirty="0" smtClean="0"/>
              <a:t>2 y binary and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71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7366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Multicolinearity</a:t>
            </a:r>
            <a:r>
              <a:rPr lang="en-US" dirty="0" smtClean="0"/>
              <a:t> – counting</a:t>
            </a:r>
            <a:r>
              <a:rPr lang="en-US" baseline="0" dirty="0" smtClean="0"/>
              <a:t> things twice, </a:t>
            </a:r>
            <a:r>
              <a:rPr lang="en-US" baseline="0" dirty="0" err="1" smtClean="0"/>
              <a:t>algo</a:t>
            </a:r>
            <a:r>
              <a:rPr lang="en-US" baseline="0" dirty="0" smtClean="0"/>
              <a:t> understands all 0’s represents a piece of information.</a:t>
            </a:r>
          </a:p>
          <a:p>
            <a:r>
              <a:rPr lang="en-US" baseline="0" dirty="0" smtClean="0"/>
              <a:t>Missing “flag”  - often has a hidden meaning such as data integrity or data collection.  Sometimes these issues are systematic &amp; informative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62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17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 err="1" smtClean="0"/>
              <a:t>document</a:t>
            </a:r>
            <a:r>
              <a:rPr lang="en-US" dirty="0" smtClean="0"/>
              <a:t> </a:t>
            </a:r>
            <a:r>
              <a:rPr lang="en-US" err="1" smtClean="0"/>
              <a:t>document</a:t>
            </a:r>
            <a:r>
              <a:rPr lang="en-US" smtClean="0"/>
              <a:t>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56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Changed mpg to mean </a:t>
            </a:r>
            <a:r>
              <a:rPr lang="en-US" dirty="0" err="1" smtClean="0"/>
              <a:t>avg</a:t>
            </a:r>
            <a:endParaRPr lang="en-US" dirty="0" smtClean="0"/>
          </a:p>
          <a:p>
            <a:r>
              <a:rPr lang="en-US" dirty="0" smtClean="0"/>
              <a:t>Document document </a:t>
            </a:r>
            <a:r>
              <a:rPr lang="en-US" dirty="0" err="1" smtClean="0"/>
              <a:t>document</a:t>
            </a:r>
            <a:endParaRPr lang="en-US" dirty="0" smtClean="0"/>
          </a:p>
          <a:p>
            <a:r>
              <a:rPr lang="en-US" dirty="0" smtClean="0"/>
              <a:t>add flag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03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Hotdeck</a:t>
            </a:r>
            <a:r>
              <a:rPr lang="en-US" dirty="0" smtClean="0"/>
              <a:t> for </a:t>
            </a:r>
            <a:r>
              <a:rPr lang="en-US" dirty="0" err="1" smtClean="0"/>
              <a:t>disp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hp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wt</a:t>
            </a:r>
            <a:endParaRPr lang="en-US" dirty="0" smtClean="0"/>
          </a:p>
          <a:p>
            <a:r>
              <a:rPr lang="en-US" dirty="0" smtClean="0"/>
              <a:t>Document document </a:t>
            </a:r>
            <a:r>
              <a:rPr lang="en-US" dirty="0" err="1" smtClean="0"/>
              <a:t>document</a:t>
            </a:r>
            <a:endParaRPr lang="en-US" dirty="0" smtClean="0"/>
          </a:p>
          <a:p>
            <a:r>
              <a:rPr lang="en-US" dirty="0" smtClean="0"/>
              <a:t>add flag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31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Hotdeck</a:t>
            </a:r>
            <a:r>
              <a:rPr lang="en-US" dirty="0" smtClean="0"/>
              <a:t> for </a:t>
            </a:r>
            <a:r>
              <a:rPr lang="en-US" dirty="0" err="1" smtClean="0"/>
              <a:t>disp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hp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wt</a:t>
            </a:r>
            <a:endParaRPr lang="en-US" dirty="0" smtClean="0"/>
          </a:p>
          <a:p>
            <a:r>
              <a:rPr lang="en-US" dirty="0" smtClean="0"/>
              <a:t>Document document </a:t>
            </a:r>
            <a:r>
              <a:rPr lang="en-US" dirty="0" err="1" smtClean="0"/>
              <a:t>document</a:t>
            </a:r>
            <a:endParaRPr lang="en-US" dirty="0" smtClean="0"/>
          </a:p>
          <a:p>
            <a:r>
              <a:rPr lang="en-US" dirty="0" smtClean="0"/>
              <a:t>add flag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90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Hotdeck</a:t>
            </a:r>
            <a:r>
              <a:rPr lang="en-US" dirty="0" smtClean="0"/>
              <a:t> for </a:t>
            </a:r>
            <a:r>
              <a:rPr lang="en-US" dirty="0" err="1" smtClean="0"/>
              <a:t>disp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hp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wt</a:t>
            </a:r>
            <a:endParaRPr lang="en-US" dirty="0" smtClean="0"/>
          </a:p>
          <a:p>
            <a:r>
              <a:rPr lang="en-US" dirty="0" smtClean="0"/>
              <a:t>Document document </a:t>
            </a:r>
            <a:r>
              <a:rPr lang="en-US" dirty="0" err="1" smtClean="0"/>
              <a:t>document</a:t>
            </a:r>
            <a:endParaRPr lang="en-US" dirty="0" smtClean="0"/>
          </a:p>
          <a:p>
            <a:r>
              <a:rPr lang="en-US" dirty="0" smtClean="0"/>
              <a:t>add flag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39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7/15/2018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7/15/2018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7/15/2018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7/15/2018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7/15/2018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7/15/2018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7/15/2018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7/15/2018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7/15/2018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916" y="1956553"/>
            <a:ext cx="6858000" cy="2387600"/>
          </a:xfrm>
        </p:spPr>
        <p:txBody>
          <a:bodyPr/>
          <a:lstStyle/>
          <a:p>
            <a:r>
              <a:rPr lang="en-US" dirty="0" smtClean="0"/>
              <a:t>All Things Data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7/15/2018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7/15/2018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6098" y="284323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=""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="" xmlns:a16="http://schemas.microsoft.com/office/drawing/2014/main" id="{610D5220-7462-40A6-A85B-0CE3AB34BD11}"/>
              </a:ext>
            </a:extLst>
          </p:cNvPr>
          <p:cNvSpPr/>
          <p:nvPr/>
        </p:nvSpPr>
        <p:spPr>
          <a:xfrm rot="5400000">
            <a:off x="4683052" y="-277801"/>
            <a:ext cx="565550" cy="56765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077500"/>
            <a:ext cx="8672850" cy="86177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Informative features are usually independent &amp; do not lend information to other rows (auto-correlation).  Can be called informative columns, independent variables, or features.  </a:t>
            </a:r>
          </a:p>
          <a:p>
            <a:r>
              <a:rPr lang="en-US" sz="1400" i="1" dirty="0" smtClean="0"/>
              <a:t>Remember </a:t>
            </a:r>
            <a:r>
              <a:rPr lang="en-US" sz="1400" i="1" dirty="0"/>
              <a:t>in a DF, these can be mixed with decimals, integers, factors, strings, T/F.</a:t>
            </a:r>
            <a:endParaRPr lang="en-US" i="1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Structure for Analysis &amp;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7/15/2018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=""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Cap'n'Crunch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="" xmlns:a16="http://schemas.microsoft.com/office/drawing/2014/main" id="{E4CAD567-797C-4C87-9CC6-DEA8CD4AE555}"/>
              </a:ext>
            </a:extLst>
          </p:cNvPr>
          <p:cNvSpPr/>
          <p:nvPr/>
        </p:nvSpPr>
        <p:spPr>
          <a:xfrm rot="5400000">
            <a:off x="7750608" y="2126726"/>
            <a:ext cx="555675" cy="44871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we are doing supervised learning, there is a dependent variable.  </a:t>
            </a:r>
            <a:endParaRPr lang="en-US" dirty="0" smtClean="0"/>
          </a:p>
          <a:p>
            <a:r>
              <a:rPr lang="en-US" sz="1200" dirty="0" smtClean="0"/>
              <a:t>This </a:t>
            </a:r>
            <a:r>
              <a:rPr lang="en-US" sz="1200" dirty="0"/>
              <a:t>is the outcome and is “dependent” on the informative columns. </a:t>
            </a:r>
            <a:r>
              <a:rPr lang="en-US" sz="1200" dirty="0" smtClean="0"/>
              <a:t>An </a:t>
            </a:r>
            <a:r>
              <a:rPr lang="en-US" sz="1200" dirty="0"/>
              <a:t>analysis </a:t>
            </a:r>
            <a:r>
              <a:rPr lang="en-US" sz="1200" dirty="0" smtClean="0"/>
              <a:t>with this </a:t>
            </a:r>
            <a:r>
              <a:rPr lang="en-US" sz="1200" dirty="0"/>
              <a:t>vector can be binary, classification, or predictive.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01037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11C677-B180-4C3F-AA43-83EEA273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Practice!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42EED04-BD5B-4DA0-B052-97C84E14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7/15/2018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50E0007-39C8-4CBA-B416-DCFBA144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935661D-63BA-4611-9CB9-80F4039C7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5824" y="1343025"/>
            <a:ext cx="3443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Open A_R </a:t>
            </a:r>
            <a:r>
              <a:rPr lang="en-US" sz="2800" dirty="0" err="1" smtClean="0"/>
              <a:t>objects.R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57250" y="2114550"/>
            <a:ext cx="38478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() to combine values into a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</a:t>
            </a:r>
            <a:r>
              <a:rPr lang="en-US" dirty="0" err="1" smtClean="0"/>
              <a:t>s.matrix</a:t>
            </a:r>
            <a:r>
              <a:rPr lang="en-US" dirty="0" smtClean="0"/>
              <a:t>() to create a matrix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</a:t>
            </a:r>
            <a:r>
              <a:rPr lang="en-US" dirty="0" err="1" smtClean="0"/>
              <a:t>ata.fraome</a:t>
            </a:r>
            <a:r>
              <a:rPr lang="en-US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</a:t>
            </a:r>
            <a:r>
              <a:rPr lang="en-US" dirty="0" err="1" smtClean="0"/>
              <a:t>s.list</a:t>
            </a:r>
            <a:r>
              <a:rPr lang="en-US" dirty="0" smtClean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List elements by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List elements by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83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06E596-97F5-4983-BE43-6BFC41A93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use a specific data type?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2453F4A-5E25-4A15-AE1D-09227236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7/15/2018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94A7389-72EC-44FD-936B-E78409294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DA782EB-54F0-4730-B458-DC7F5DC91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F6B70B3-2D73-48D5-AB7A-10B7319AAF06}"/>
              </a:ext>
            </a:extLst>
          </p:cNvPr>
          <p:cNvSpPr txBox="1"/>
          <p:nvPr/>
        </p:nvSpPr>
        <p:spPr>
          <a:xfrm>
            <a:off x="2385022" y="1774472"/>
            <a:ext cx="263405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Number of Dimensions &gt;1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53A746BE-3A86-46F7-AEE4-D0D0B38C443C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 flipH="1">
            <a:off x="2323418" y="2143804"/>
            <a:ext cx="1378631" cy="73519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A65B09F-B1BE-4850-91A8-7839B88655D4}"/>
              </a:ext>
            </a:extLst>
          </p:cNvPr>
          <p:cNvSpPr txBox="1"/>
          <p:nvPr/>
        </p:nvSpPr>
        <p:spPr>
          <a:xfrm>
            <a:off x="2610547" y="2375618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45B2B662-0367-412B-9BA0-0422FF128A09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3702049" y="2143804"/>
            <a:ext cx="1547858" cy="73519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A5D1290-11B5-4F33-B534-904C44B5CE52}"/>
              </a:ext>
            </a:extLst>
          </p:cNvPr>
          <p:cNvSpPr txBox="1"/>
          <p:nvPr/>
        </p:nvSpPr>
        <p:spPr>
          <a:xfrm>
            <a:off x="4542720" y="2364171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BE4A3F3-7CA8-4E47-A10B-54DEACEC3145}"/>
              </a:ext>
            </a:extLst>
          </p:cNvPr>
          <p:cNvSpPr txBox="1"/>
          <p:nvPr/>
        </p:nvSpPr>
        <p:spPr>
          <a:xfrm>
            <a:off x="1641629" y="2878994"/>
            <a:ext cx="1363578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a Vector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23D71901-F170-4933-A70D-365C7ED86C41}"/>
              </a:ext>
            </a:extLst>
          </p:cNvPr>
          <p:cNvSpPr txBox="1"/>
          <p:nvPr/>
        </p:nvSpPr>
        <p:spPr>
          <a:xfrm>
            <a:off x="4504029" y="2878994"/>
            <a:ext cx="149175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Data Types &gt;1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9FC52F63-99E8-44BC-ADC1-67F4B1006EB5}"/>
              </a:ext>
            </a:extLst>
          </p:cNvPr>
          <p:cNvSpPr txBox="1"/>
          <p:nvPr/>
        </p:nvSpPr>
        <p:spPr>
          <a:xfrm>
            <a:off x="6073913" y="3519107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489BACDD-9F68-4816-AA2C-3015E02D7A8D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5249907" y="3248326"/>
            <a:ext cx="1402516" cy="72611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2720A0C-4D04-40E3-8389-DA48D345C627}"/>
              </a:ext>
            </a:extLst>
          </p:cNvPr>
          <p:cNvSpPr txBox="1"/>
          <p:nvPr/>
        </p:nvSpPr>
        <p:spPr>
          <a:xfrm>
            <a:off x="4249961" y="3516423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10C5F4FF-51A5-4716-961F-8DE4BC0FDEF0}"/>
              </a:ext>
            </a:extLst>
          </p:cNvPr>
          <p:cNvSpPr txBox="1"/>
          <p:nvPr/>
        </p:nvSpPr>
        <p:spPr>
          <a:xfrm>
            <a:off x="3412482" y="3988951"/>
            <a:ext cx="160659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Matrix or Array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B7E97D6F-A88A-4E76-9A86-58CB7770C7AC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 flipH="1">
            <a:off x="4215779" y="3248326"/>
            <a:ext cx="1034128" cy="7406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0089CB07-9730-4B03-BF05-07B5642C54E4}"/>
              </a:ext>
            </a:extLst>
          </p:cNvPr>
          <p:cNvSpPr txBox="1"/>
          <p:nvPr/>
        </p:nvSpPr>
        <p:spPr>
          <a:xfrm>
            <a:off x="5708606" y="3974439"/>
            <a:ext cx="1887633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Frame or List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93EEC2AA-71C4-4298-B45A-FF9C076CA60A}"/>
              </a:ext>
            </a:extLst>
          </p:cNvPr>
          <p:cNvSpPr/>
          <p:nvPr/>
        </p:nvSpPr>
        <p:spPr>
          <a:xfrm>
            <a:off x="558769" y="5721081"/>
            <a:ext cx="8026463" cy="4705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Most analyses start with a data frame, and change classes as needed.</a:t>
            </a:r>
            <a:endParaRPr lang="en-US" sz="1400" b="1" u="sng" dirty="0"/>
          </a:p>
        </p:txBody>
      </p:sp>
    </p:spTree>
    <p:extLst>
      <p:ext uri="{BB962C8B-B14F-4D97-AF65-F5344CB8AC3E}">
        <p14:creationId xmlns:p14="http://schemas.microsoft.com/office/powerpoint/2010/main" val="3130741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225382"/>
              </p:ext>
            </p:extLst>
          </p:nvPr>
        </p:nvGraphicFramePr>
        <p:xfrm>
          <a:off x="614363" y="1111250"/>
          <a:ext cx="7915275" cy="3962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6:30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6:40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 Object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6:40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6:50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Structure for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6:50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7:00</a:t>
                      </a:r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7:00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7:20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 of Data Mining in a Business Context</a:t>
                      </a:r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7:20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7:35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EDA</a:t>
                      </a:r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5307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7:35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7:45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Pre-Processing for Modeling</a:t>
                      </a:r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8656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7:45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8:00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3947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8:00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8:45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Feature Engineering &amp; Enrichment</a:t>
                      </a:r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22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8:45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9:30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 as needed &amp; Data-Driven Case</a:t>
                      </a:r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57889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S-96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72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of Data Mining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7/15/2018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59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69780" y="3081336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cleanup, Dimension Reduction, Feature Engineering &amp; Feature Enrichment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8637" y="1266818"/>
            <a:ext cx="3829050" cy="433388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smtClean="0">
                <a:solidFill>
                  <a:schemeClr val="bg1"/>
                </a:solidFill>
                <a:latin typeface="Franklin Gothic Book" pitchFamily="34" charset="0"/>
              </a:rPr>
              <a:t>SEMMA (from SAS)</a:t>
            </a:r>
            <a:endParaRPr lang="en-US" altLang="en-US" sz="2800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8662" y="5514980"/>
            <a:ext cx="8072437" cy="6000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Often data is sampled from a large database so you can more quickly explore, apply methods and prototype before reassessing on full data. </a:t>
            </a:r>
            <a:endParaRPr lang="en-US" dirty="0"/>
          </a:p>
        </p:txBody>
      </p:sp>
      <p:sp>
        <p:nvSpPr>
          <p:cNvPr id="9" name="Pentagon 8"/>
          <p:cNvSpPr/>
          <p:nvPr/>
        </p:nvSpPr>
        <p:spPr>
          <a:xfrm>
            <a:off x="514342" y="18716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Sample</a:t>
            </a:r>
            <a:endParaRPr lang="en-US" dirty="0"/>
          </a:p>
        </p:txBody>
      </p:sp>
      <p:sp>
        <p:nvSpPr>
          <p:cNvPr id="10" name="Pentagon 9"/>
          <p:cNvSpPr/>
          <p:nvPr/>
        </p:nvSpPr>
        <p:spPr>
          <a:xfrm>
            <a:off x="514342" y="250983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Explore</a:t>
            </a:r>
            <a:endParaRPr lang="en-US" dirty="0"/>
          </a:p>
        </p:txBody>
      </p:sp>
      <p:sp>
        <p:nvSpPr>
          <p:cNvPr id="11" name="Pentagon 10"/>
          <p:cNvSpPr/>
          <p:nvPr/>
        </p:nvSpPr>
        <p:spPr>
          <a:xfrm>
            <a:off x="514342" y="314800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Modify</a:t>
            </a:r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514342" y="378618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 Model</a:t>
            </a:r>
            <a:endParaRPr lang="en-US" dirty="0"/>
          </a:p>
        </p:txBody>
      </p:sp>
      <p:sp>
        <p:nvSpPr>
          <p:cNvPr id="13" name="Pentagon 12"/>
          <p:cNvSpPr/>
          <p:nvPr/>
        </p:nvSpPr>
        <p:spPr>
          <a:xfrm>
            <a:off x="514342" y="44243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 Assess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69780" y="4429125"/>
            <a:ext cx="381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many ways to evaluate a model.  We will cover specific KPI and business implications.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786381" y="241458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452686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part of your course analysis you perform basic exploratory data analysis (EDA)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109911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86381" y="3752849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69780" y="37528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Regression, Logistic Regression, KNN, Decision Trees, Random Forest etc.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786381" y="441007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69780" y="18097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course, most data sets are curated for you.</a:t>
            </a:r>
            <a:endParaRPr lang="en-US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667249" y="1262056"/>
            <a:ext cx="3829050" cy="43338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 smtClean="0">
                <a:solidFill>
                  <a:schemeClr val="bg1"/>
                </a:solidFill>
                <a:latin typeface="Franklin Gothic Book" pitchFamily="34" charset="0"/>
              </a:rPr>
              <a:t>In this course…</a:t>
            </a:r>
            <a:endParaRPr lang="en-US" altLang="en-US" sz="2800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23" name="5-Point Star 22"/>
          <p:cNvSpPr/>
          <p:nvPr/>
        </p:nvSpPr>
        <p:spPr>
          <a:xfrm rot="20509714">
            <a:off x="1299413" y="2486525"/>
            <a:ext cx="529389" cy="529389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/>
          <p:cNvSpPr/>
          <p:nvPr/>
        </p:nvSpPr>
        <p:spPr>
          <a:xfrm rot="20509714">
            <a:off x="1371603" y="3168315"/>
            <a:ext cx="529389" cy="529389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45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Data Mining (from the book)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676400"/>
            <a:ext cx="7772400" cy="4343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 smtClean="0">
                <a:latin typeface="Franklin Gothic Book" pitchFamily="34" charset="0"/>
              </a:rPr>
              <a:t>Define/understand purpose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 smtClean="0">
                <a:latin typeface="Franklin Gothic Book" pitchFamily="34" charset="0"/>
              </a:rPr>
              <a:t>Obtain data (may involve random sampling)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 smtClean="0">
                <a:latin typeface="Franklin Gothic Book" pitchFamily="34" charset="0"/>
              </a:rPr>
              <a:t>Explore, clean, pre-process data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 smtClean="0">
                <a:latin typeface="Franklin Gothic Book" pitchFamily="34" charset="0"/>
              </a:rPr>
              <a:t>Reduce the data; if supervised DM, partition it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 smtClean="0">
                <a:latin typeface="Franklin Gothic Book" pitchFamily="34" charset="0"/>
              </a:rPr>
              <a:t>Specify task (classification, clustering, etc.)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 smtClean="0">
                <a:latin typeface="Franklin Gothic Book" pitchFamily="34" charset="0"/>
              </a:rPr>
              <a:t>Choose the techniques (regression, CART, neural networks, etc.)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 smtClean="0">
                <a:latin typeface="Franklin Gothic Book" pitchFamily="34" charset="0"/>
              </a:rPr>
              <a:t>Iterative implementation and “tuning” 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 smtClean="0">
                <a:latin typeface="Franklin Gothic Book" pitchFamily="34" charset="0"/>
              </a:rPr>
              <a:t>Assess results – compare models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 smtClean="0">
                <a:latin typeface="Franklin Gothic Book" pitchFamily="34" charset="0"/>
              </a:rPr>
              <a:t>Deploy best model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endParaRPr lang="en-US" altLang="en-US" dirty="0">
              <a:latin typeface="Franklin Gothic Boo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842" y="5572124"/>
            <a:ext cx="8502316" cy="6237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book’s process is excellent but is focused largely on the modeling process not how the process is part of a business context or if the effort doesn’t require a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457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0025" y="365126"/>
            <a:ext cx="8315325" cy="591477"/>
          </a:xfrm>
        </p:spPr>
        <p:txBody>
          <a:bodyPr/>
          <a:lstStyle/>
          <a:p>
            <a:r>
              <a:rPr lang="en-US" dirty="0" smtClean="0"/>
              <a:t>Data Mining in a Complete Business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Kwartler CSCI S-96</a:t>
            </a:r>
            <a:endParaRPr lang="en-US" dirty="0"/>
          </a:p>
        </p:txBody>
      </p:sp>
      <p:sp>
        <p:nvSpPr>
          <p:cNvPr id="6" name="Shape 848"/>
          <p:cNvSpPr txBox="1"/>
          <p:nvPr/>
        </p:nvSpPr>
        <p:spPr>
          <a:xfrm>
            <a:off x="203475" y="3081114"/>
            <a:ext cx="8451300" cy="2090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Problem </a:t>
            </a: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Formulation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Define data requirements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Explore </a:t>
            </a: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the data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Perform Analysis &amp; Create Project Artifacts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Asses/Adjust </a:t>
            </a: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Project Artifacts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Communicate Results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Document </a:t>
            </a: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to make it repeatable</a:t>
            </a:r>
          </a:p>
        </p:txBody>
      </p:sp>
      <p:sp>
        <p:nvSpPr>
          <p:cNvPr id="7" name="Shape 836"/>
          <p:cNvSpPr/>
          <p:nvPr/>
        </p:nvSpPr>
        <p:spPr>
          <a:xfrm>
            <a:off x="34620" y="2012250"/>
            <a:ext cx="991379" cy="689700"/>
          </a:xfrm>
          <a:prstGeom prst="homePlate">
            <a:avLst>
              <a:gd name="adj" fmla="val 50000"/>
            </a:avLst>
          </a:prstGeom>
          <a:solidFill>
            <a:srgbClr val="DE73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Definition</a:t>
            </a:r>
          </a:p>
        </p:txBody>
      </p:sp>
      <p:sp>
        <p:nvSpPr>
          <p:cNvPr id="8" name="Shape 837"/>
          <p:cNvSpPr/>
          <p:nvPr/>
        </p:nvSpPr>
        <p:spPr>
          <a:xfrm>
            <a:off x="828573" y="2012250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Identify Available Data Sources</a:t>
            </a:r>
          </a:p>
        </p:txBody>
      </p:sp>
      <p:sp>
        <p:nvSpPr>
          <p:cNvPr id="10" name="Shape 839"/>
          <p:cNvSpPr/>
          <p:nvPr/>
        </p:nvSpPr>
        <p:spPr>
          <a:xfrm>
            <a:off x="2123295" y="2012250"/>
            <a:ext cx="123631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EDA</a:t>
            </a:r>
          </a:p>
        </p:txBody>
      </p:sp>
      <p:sp>
        <p:nvSpPr>
          <p:cNvPr id="11" name="Shape 840"/>
          <p:cNvSpPr/>
          <p:nvPr/>
        </p:nvSpPr>
        <p:spPr>
          <a:xfrm>
            <a:off x="6029325" y="2012250"/>
            <a:ext cx="180263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Communicate </a:t>
            </a:r>
            <a:r>
              <a:rPr lang="en" sz="10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Results</a:t>
            </a:r>
            <a:endParaRPr lang="en" sz="1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Shape 841"/>
          <p:cNvSpPr/>
          <p:nvPr/>
        </p:nvSpPr>
        <p:spPr>
          <a:xfrm>
            <a:off x="7634529" y="2012251"/>
            <a:ext cx="150947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Document</a:t>
            </a:r>
            <a:endParaRPr lang="en" sz="1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Shape 842"/>
          <p:cNvSpPr txBox="1"/>
          <p:nvPr/>
        </p:nvSpPr>
        <p:spPr>
          <a:xfrm>
            <a:off x="255000" y="1174526"/>
            <a:ext cx="8519700" cy="31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440"/>
              </a:spcBef>
            </a:pPr>
            <a:r>
              <a:rPr lang="en" i="1" dirty="0">
                <a:latin typeface="Open Sans"/>
                <a:ea typeface="Open Sans"/>
                <a:cs typeface="Open Sans"/>
                <a:sym typeface="Open Sans"/>
              </a:rPr>
              <a:t>Iterative </a:t>
            </a:r>
            <a:r>
              <a:rPr lang="en" i="1" dirty="0" smtClean="0">
                <a:latin typeface="Open Sans"/>
                <a:ea typeface="Open Sans"/>
                <a:cs typeface="Open Sans"/>
                <a:sym typeface="Open Sans"/>
              </a:rPr>
              <a:t>Business Data Mining Project Life </a:t>
            </a:r>
            <a:r>
              <a:rPr lang="en" i="1" dirty="0">
                <a:latin typeface="Open Sans"/>
                <a:ea typeface="Open Sans"/>
                <a:cs typeface="Open Sans"/>
                <a:sym typeface="Open Sans"/>
              </a:rPr>
              <a:t>Cycle</a:t>
            </a:r>
          </a:p>
        </p:txBody>
      </p:sp>
      <p:sp>
        <p:nvSpPr>
          <p:cNvPr id="21" name="Shape 839"/>
          <p:cNvSpPr/>
          <p:nvPr/>
        </p:nvSpPr>
        <p:spPr>
          <a:xfrm>
            <a:off x="3162184" y="2007486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Perform Analyssis </a:t>
            </a:r>
            <a:endParaRPr lang="en" sz="1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Shape 839"/>
          <p:cNvSpPr/>
          <p:nvPr/>
        </p:nvSpPr>
        <p:spPr>
          <a:xfrm>
            <a:off x="4456906" y="2017011"/>
            <a:ext cx="176984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Assessment</a:t>
            </a:r>
            <a:endParaRPr lang="en" sz="1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" name="Curved Connector 23"/>
          <p:cNvCxnSpPr>
            <a:stCxn id="8" idx="0"/>
            <a:endCxn id="7" idx="0"/>
          </p:cNvCxnSpPr>
          <p:nvPr/>
        </p:nvCxnSpPr>
        <p:spPr>
          <a:xfrm rot="16200000" flipV="1">
            <a:off x="880054" y="1490081"/>
            <a:ext cx="12700" cy="1044337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1" idx="0"/>
            <a:endCxn id="8" idx="0"/>
          </p:cNvCxnSpPr>
          <p:nvPr/>
        </p:nvCxnSpPr>
        <p:spPr>
          <a:xfrm rot="16200000" flipH="1" flipV="1">
            <a:off x="2566646" y="843062"/>
            <a:ext cx="4764" cy="2333611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1" idx="0"/>
            <a:endCxn id="7" idx="0"/>
          </p:cNvCxnSpPr>
          <p:nvPr/>
        </p:nvCxnSpPr>
        <p:spPr>
          <a:xfrm rot="16200000" flipH="1" flipV="1">
            <a:off x="2044477" y="320894"/>
            <a:ext cx="4764" cy="3377948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2" idx="0"/>
            <a:endCxn id="10" idx="0"/>
          </p:cNvCxnSpPr>
          <p:nvPr/>
        </p:nvCxnSpPr>
        <p:spPr>
          <a:xfrm rot="16200000" flipV="1">
            <a:off x="3866836" y="714443"/>
            <a:ext cx="4761" cy="2600376"/>
          </a:xfrm>
          <a:prstGeom prst="curvedConnector3">
            <a:avLst>
              <a:gd name="adj1" fmla="val 490151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1" idx="2"/>
            <a:endCxn id="7" idx="2"/>
          </p:cNvCxnSpPr>
          <p:nvPr/>
        </p:nvCxnSpPr>
        <p:spPr>
          <a:xfrm rot="5400000">
            <a:off x="3558051" y="-498215"/>
            <a:ext cx="12700" cy="6400331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2" idx="2"/>
            <a:endCxn id="21" idx="2"/>
          </p:cNvCxnSpPr>
          <p:nvPr/>
        </p:nvCxnSpPr>
        <p:spPr>
          <a:xfrm rot="5400000" flipH="1">
            <a:off x="4447856" y="1985164"/>
            <a:ext cx="9525" cy="1433571"/>
          </a:xfrm>
          <a:prstGeom prst="curvedConnector3">
            <a:avLst>
              <a:gd name="adj1" fmla="val -24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42950" y="5572125"/>
            <a:ext cx="7658100" cy="5286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this view the steps of a project are not solely for modeling, more iterative and not in isolation because the results are communicated to stakeholders.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07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0025" y="365126"/>
            <a:ext cx="8315325" cy="591477"/>
          </a:xfrm>
        </p:spPr>
        <p:txBody>
          <a:bodyPr/>
          <a:lstStyle/>
          <a:p>
            <a:r>
              <a:rPr lang="en-US" dirty="0" smtClean="0"/>
              <a:t>Data Mining in a Complete Business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Kwartler CSCI S-96</a:t>
            </a:r>
            <a:endParaRPr lang="en-US" dirty="0"/>
          </a:p>
        </p:txBody>
      </p:sp>
      <p:sp>
        <p:nvSpPr>
          <p:cNvPr id="6" name="Shape 848"/>
          <p:cNvSpPr txBox="1"/>
          <p:nvPr/>
        </p:nvSpPr>
        <p:spPr>
          <a:xfrm>
            <a:off x="203475" y="3081114"/>
            <a:ext cx="8451300" cy="2090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Problem Formulation</a:t>
            </a:r>
          </a:p>
          <a:p>
            <a:pPr marL="914400" lvl="1" indent="-304800">
              <a:buSzPct val="100000"/>
              <a:buFont typeface="Open Sans"/>
              <a:buAutoNum type="alphaLcPeriod"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Spend time acquiring subject matter expertise</a:t>
            </a:r>
          </a:p>
          <a:p>
            <a:pPr marL="914400" lvl="1" indent="-304800">
              <a:buSzPct val="100000"/>
              <a:buFont typeface="Open Sans"/>
              <a:buAutoNum type="alphaLcPeriod"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Frame problem correctly: retrospective, descriptive, supervised, forecasting etc.</a:t>
            </a:r>
          </a:p>
        </p:txBody>
      </p:sp>
      <p:sp>
        <p:nvSpPr>
          <p:cNvPr id="7" name="Shape 836"/>
          <p:cNvSpPr/>
          <p:nvPr/>
        </p:nvSpPr>
        <p:spPr>
          <a:xfrm>
            <a:off x="34620" y="2012250"/>
            <a:ext cx="991379" cy="689700"/>
          </a:xfrm>
          <a:prstGeom prst="homePlate">
            <a:avLst>
              <a:gd name="adj" fmla="val 50000"/>
            </a:avLst>
          </a:prstGeom>
          <a:solidFill>
            <a:srgbClr val="DE73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Definition</a:t>
            </a:r>
          </a:p>
        </p:txBody>
      </p:sp>
      <p:sp>
        <p:nvSpPr>
          <p:cNvPr id="8" name="Shape 837"/>
          <p:cNvSpPr/>
          <p:nvPr/>
        </p:nvSpPr>
        <p:spPr>
          <a:xfrm>
            <a:off x="828573" y="2012250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Identify Available Data Sources</a:t>
            </a:r>
          </a:p>
        </p:txBody>
      </p:sp>
      <p:sp>
        <p:nvSpPr>
          <p:cNvPr id="10" name="Shape 839"/>
          <p:cNvSpPr/>
          <p:nvPr/>
        </p:nvSpPr>
        <p:spPr>
          <a:xfrm>
            <a:off x="2123295" y="2012250"/>
            <a:ext cx="123631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EDA</a:t>
            </a:r>
          </a:p>
        </p:txBody>
      </p:sp>
      <p:sp>
        <p:nvSpPr>
          <p:cNvPr id="11" name="Shape 840"/>
          <p:cNvSpPr/>
          <p:nvPr/>
        </p:nvSpPr>
        <p:spPr>
          <a:xfrm>
            <a:off x="6029325" y="2012250"/>
            <a:ext cx="180263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Communicate </a:t>
            </a:r>
            <a:r>
              <a:rPr lang="en" sz="10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Results</a:t>
            </a:r>
            <a:endParaRPr lang="en" sz="1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Shape 841"/>
          <p:cNvSpPr/>
          <p:nvPr/>
        </p:nvSpPr>
        <p:spPr>
          <a:xfrm>
            <a:off x="7634529" y="2012251"/>
            <a:ext cx="150947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Document</a:t>
            </a:r>
            <a:endParaRPr lang="en" sz="1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Shape 842"/>
          <p:cNvSpPr txBox="1"/>
          <p:nvPr/>
        </p:nvSpPr>
        <p:spPr>
          <a:xfrm>
            <a:off x="255000" y="1174526"/>
            <a:ext cx="8519700" cy="31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440"/>
              </a:spcBef>
            </a:pPr>
            <a:r>
              <a:rPr lang="en" i="1" dirty="0">
                <a:latin typeface="Open Sans"/>
                <a:ea typeface="Open Sans"/>
                <a:cs typeface="Open Sans"/>
                <a:sym typeface="Open Sans"/>
              </a:rPr>
              <a:t>Iterative </a:t>
            </a:r>
            <a:r>
              <a:rPr lang="en" i="1" dirty="0" smtClean="0">
                <a:latin typeface="Open Sans"/>
                <a:ea typeface="Open Sans"/>
                <a:cs typeface="Open Sans"/>
                <a:sym typeface="Open Sans"/>
              </a:rPr>
              <a:t>Business Data Mining Project Life </a:t>
            </a:r>
            <a:r>
              <a:rPr lang="en" i="1" dirty="0">
                <a:latin typeface="Open Sans"/>
                <a:ea typeface="Open Sans"/>
                <a:cs typeface="Open Sans"/>
                <a:sym typeface="Open Sans"/>
              </a:rPr>
              <a:t>Cycle</a:t>
            </a:r>
          </a:p>
        </p:txBody>
      </p:sp>
      <p:sp>
        <p:nvSpPr>
          <p:cNvPr id="21" name="Shape 839"/>
          <p:cNvSpPr/>
          <p:nvPr/>
        </p:nvSpPr>
        <p:spPr>
          <a:xfrm>
            <a:off x="3162184" y="2007486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Perform Analyssis </a:t>
            </a:r>
            <a:endParaRPr lang="en" sz="1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Shape 839"/>
          <p:cNvSpPr/>
          <p:nvPr/>
        </p:nvSpPr>
        <p:spPr>
          <a:xfrm>
            <a:off x="4456906" y="2017011"/>
            <a:ext cx="176984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Assessment</a:t>
            </a:r>
            <a:endParaRPr lang="en" sz="1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" name="Curved Connector 23"/>
          <p:cNvCxnSpPr>
            <a:stCxn id="8" idx="0"/>
            <a:endCxn id="7" idx="0"/>
          </p:cNvCxnSpPr>
          <p:nvPr/>
        </p:nvCxnSpPr>
        <p:spPr>
          <a:xfrm rot="16200000" flipV="1">
            <a:off x="880054" y="1490081"/>
            <a:ext cx="12700" cy="1044337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1" idx="0"/>
            <a:endCxn id="8" idx="0"/>
          </p:cNvCxnSpPr>
          <p:nvPr/>
        </p:nvCxnSpPr>
        <p:spPr>
          <a:xfrm rot="16200000" flipH="1" flipV="1">
            <a:off x="2566646" y="843062"/>
            <a:ext cx="4764" cy="2333611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1" idx="0"/>
            <a:endCxn id="7" idx="0"/>
          </p:cNvCxnSpPr>
          <p:nvPr/>
        </p:nvCxnSpPr>
        <p:spPr>
          <a:xfrm rot="16200000" flipH="1" flipV="1">
            <a:off x="2044477" y="320894"/>
            <a:ext cx="4764" cy="3377948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2" idx="0"/>
            <a:endCxn id="10" idx="0"/>
          </p:cNvCxnSpPr>
          <p:nvPr/>
        </p:nvCxnSpPr>
        <p:spPr>
          <a:xfrm rot="16200000" flipV="1">
            <a:off x="3866836" y="714443"/>
            <a:ext cx="4761" cy="2600376"/>
          </a:xfrm>
          <a:prstGeom prst="curvedConnector3">
            <a:avLst>
              <a:gd name="adj1" fmla="val 490151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1" idx="2"/>
            <a:endCxn id="7" idx="2"/>
          </p:cNvCxnSpPr>
          <p:nvPr/>
        </p:nvCxnSpPr>
        <p:spPr>
          <a:xfrm rot="5400000">
            <a:off x="3558051" y="-498215"/>
            <a:ext cx="12700" cy="6400331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2" idx="2"/>
            <a:endCxn id="21" idx="2"/>
          </p:cNvCxnSpPr>
          <p:nvPr/>
        </p:nvCxnSpPr>
        <p:spPr>
          <a:xfrm rot="5400000" flipH="1">
            <a:off x="4447856" y="1985164"/>
            <a:ext cx="9525" cy="1433571"/>
          </a:xfrm>
          <a:prstGeom prst="curvedConnector3">
            <a:avLst>
              <a:gd name="adj1" fmla="val -24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16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379621"/>
            <a:ext cx="7924800" cy="6256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Today’s goal is to level set specifically for data used in the course.</a:t>
            </a:r>
            <a:endParaRPr lang="en-US" dirty="0"/>
          </a:p>
        </p:txBody>
      </p:sp>
      <p:pic>
        <p:nvPicPr>
          <p:cNvPr id="7" name="Picture 2" descr="Image result for data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105" y="2374230"/>
            <a:ext cx="3003047" cy="300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3348" y="2133599"/>
            <a:ext cx="40426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 Data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does data manipulation fit in a business context</a:t>
            </a:r>
            <a:r>
              <a:rPr lang="en-US" sz="24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Exploratory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Preprocessing for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Data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Data Enrichment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Data Source Examples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7848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0025" y="365126"/>
            <a:ext cx="8315325" cy="591477"/>
          </a:xfrm>
        </p:spPr>
        <p:txBody>
          <a:bodyPr/>
          <a:lstStyle/>
          <a:p>
            <a:r>
              <a:rPr lang="en-US" dirty="0" smtClean="0"/>
              <a:t>Data Mining in a Complete Business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Kwartler CSCI S-96</a:t>
            </a:r>
            <a:endParaRPr lang="en-US" dirty="0"/>
          </a:p>
        </p:txBody>
      </p:sp>
      <p:sp>
        <p:nvSpPr>
          <p:cNvPr id="6" name="Shape 848"/>
          <p:cNvSpPr txBox="1"/>
          <p:nvPr/>
        </p:nvSpPr>
        <p:spPr>
          <a:xfrm>
            <a:off x="203475" y="3081114"/>
            <a:ext cx="8451300" cy="2090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52400">
              <a:buSzPct val="100000"/>
            </a:pP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2. Define </a:t>
            </a: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data requirements</a:t>
            </a:r>
          </a:p>
          <a:p>
            <a:pPr marL="914400" lvl="1" indent="-304800">
              <a:buSzPct val="100000"/>
              <a:buFont typeface="Open Sans"/>
              <a:buAutoNum type="alphaLcPeriod"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Find appropriate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data, including engineered and enriched data sources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04800">
              <a:buSzPct val="100000"/>
              <a:buFont typeface="Open Sans"/>
              <a:buAutoNum type="alphaLcPeriod"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Ensure integrity of data</a:t>
            </a:r>
          </a:p>
          <a:p>
            <a:pPr marL="914400" lvl="1" indent="-304800">
              <a:buSzPct val="100000"/>
              <a:buFont typeface="Open Sans"/>
              <a:buAutoNum type="alphaLcPeriod"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Organize data into a flat file (in most cases)</a:t>
            </a:r>
          </a:p>
        </p:txBody>
      </p:sp>
      <p:sp>
        <p:nvSpPr>
          <p:cNvPr id="7" name="Shape 836"/>
          <p:cNvSpPr/>
          <p:nvPr/>
        </p:nvSpPr>
        <p:spPr>
          <a:xfrm>
            <a:off x="34620" y="2012250"/>
            <a:ext cx="991379" cy="689700"/>
          </a:xfrm>
          <a:prstGeom prst="homePlate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Definition</a:t>
            </a:r>
          </a:p>
        </p:txBody>
      </p:sp>
      <p:sp>
        <p:nvSpPr>
          <p:cNvPr id="8" name="Shape 837"/>
          <p:cNvSpPr/>
          <p:nvPr/>
        </p:nvSpPr>
        <p:spPr>
          <a:xfrm>
            <a:off x="828573" y="2012250"/>
            <a:ext cx="1492148" cy="689700"/>
          </a:xfrm>
          <a:prstGeom prst="chevron">
            <a:avLst>
              <a:gd name="adj" fmla="val 50000"/>
            </a:avLst>
          </a:prstGeom>
          <a:solidFill>
            <a:srgbClr val="DE73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Identify Available Data Sources</a:t>
            </a:r>
          </a:p>
        </p:txBody>
      </p:sp>
      <p:sp>
        <p:nvSpPr>
          <p:cNvPr id="10" name="Shape 839"/>
          <p:cNvSpPr/>
          <p:nvPr/>
        </p:nvSpPr>
        <p:spPr>
          <a:xfrm>
            <a:off x="2123295" y="2012250"/>
            <a:ext cx="123631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EDA</a:t>
            </a:r>
          </a:p>
        </p:txBody>
      </p:sp>
      <p:sp>
        <p:nvSpPr>
          <p:cNvPr id="11" name="Shape 840"/>
          <p:cNvSpPr/>
          <p:nvPr/>
        </p:nvSpPr>
        <p:spPr>
          <a:xfrm>
            <a:off x="6029325" y="2012250"/>
            <a:ext cx="180263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Communicate </a:t>
            </a:r>
            <a:r>
              <a:rPr lang="en" sz="10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Results</a:t>
            </a:r>
            <a:endParaRPr lang="en" sz="1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Shape 841"/>
          <p:cNvSpPr/>
          <p:nvPr/>
        </p:nvSpPr>
        <p:spPr>
          <a:xfrm>
            <a:off x="7634529" y="2012251"/>
            <a:ext cx="150947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Document</a:t>
            </a:r>
            <a:endParaRPr lang="en" sz="1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Shape 842"/>
          <p:cNvSpPr txBox="1"/>
          <p:nvPr/>
        </p:nvSpPr>
        <p:spPr>
          <a:xfrm>
            <a:off x="255000" y="1174526"/>
            <a:ext cx="8519700" cy="31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440"/>
              </a:spcBef>
            </a:pPr>
            <a:r>
              <a:rPr lang="en" i="1" dirty="0">
                <a:latin typeface="Open Sans"/>
                <a:ea typeface="Open Sans"/>
                <a:cs typeface="Open Sans"/>
                <a:sym typeface="Open Sans"/>
              </a:rPr>
              <a:t>Iterative </a:t>
            </a:r>
            <a:r>
              <a:rPr lang="en" i="1" dirty="0" smtClean="0">
                <a:latin typeface="Open Sans"/>
                <a:ea typeface="Open Sans"/>
                <a:cs typeface="Open Sans"/>
                <a:sym typeface="Open Sans"/>
              </a:rPr>
              <a:t>Business Data Mining Project Life </a:t>
            </a:r>
            <a:r>
              <a:rPr lang="en" i="1" dirty="0">
                <a:latin typeface="Open Sans"/>
                <a:ea typeface="Open Sans"/>
                <a:cs typeface="Open Sans"/>
                <a:sym typeface="Open Sans"/>
              </a:rPr>
              <a:t>Cycle</a:t>
            </a:r>
          </a:p>
        </p:txBody>
      </p:sp>
      <p:sp>
        <p:nvSpPr>
          <p:cNvPr id="21" name="Shape 839"/>
          <p:cNvSpPr/>
          <p:nvPr/>
        </p:nvSpPr>
        <p:spPr>
          <a:xfrm>
            <a:off x="3162184" y="2007486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Perform Analyssis </a:t>
            </a:r>
            <a:endParaRPr lang="en" sz="1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Shape 839"/>
          <p:cNvSpPr/>
          <p:nvPr/>
        </p:nvSpPr>
        <p:spPr>
          <a:xfrm>
            <a:off x="4456906" y="2017011"/>
            <a:ext cx="176984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Assessment</a:t>
            </a:r>
            <a:endParaRPr lang="en" sz="1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" name="Curved Connector 23"/>
          <p:cNvCxnSpPr>
            <a:stCxn id="8" idx="0"/>
            <a:endCxn id="7" idx="0"/>
          </p:cNvCxnSpPr>
          <p:nvPr/>
        </p:nvCxnSpPr>
        <p:spPr>
          <a:xfrm rot="16200000" flipV="1">
            <a:off x="880054" y="1490081"/>
            <a:ext cx="12700" cy="1044337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1" idx="0"/>
            <a:endCxn id="8" idx="0"/>
          </p:cNvCxnSpPr>
          <p:nvPr/>
        </p:nvCxnSpPr>
        <p:spPr>
          <a:xfrm rot="16200000" flipH="1" flipV="1">
            <a:off x="2566646" y="843062"/>
            <a:ext cx="4764" cy="2333611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1" idx="0"/>
            <a:endCxn id="7" idx="0"/>
          </p:cNvCxnSpPr>
          <p:nvPr/>
        </p:nvCxnSpPr>
        <p:spPr>
          <a:xfrm rot="16200000" flipH="1" flipV="1">
            <a:off x="2044477" y="320894"/>
            <a:ext cx="4764" cy="3377948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2" idx="0"/>
            <a:endCxn id="10" idx="0"/>
          </p:cNvCxnSpPr>
          <p:nvPr/>
        </p:nvCxnSpPr>
        <p:spPr>
          <a:xfrm rot="16200000" flipV="1">
            <a:off x="3866836" y="714443"/>
            <a:ext cx="4761" cy="2600376"/>
          </a:xfrm>
          <a:prstGeom prst="curvedConnector3">
            <a:avLst>
              <a:gd name="adj1" fmla="val 490151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1" idx="2"/>
            <a:endCxn id="7" idx="2"/>
          </p:cNvCxnSpPr>
          <p:nvPr/>
        </p:nvCxnSpPr>
        <p:spPr>
          <a:xfrm rot="5400000">
            <a:off x="3558051" y="-498215"/>
            <a:ext cx="12700" cy="6400331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2" idx="2"/>
            <a:endCxn id="21" idx="2"/>
          </p:cNvCxnSpPr>
          <p:nvPr/>
        </p:nvCxnSpPr>
        <p:spPr>
          <a:xfrm rot="5400000" flipH="1">
            <a:off x="4447856" y="1985164"/>
            <a:ext cx="9525" cy="1433571"/>
          </a:xfrm>
          <a:prstGeom prst="curvedConnector3">
            <a:avLst>
              <a:gd name="adj1" fmla="val -24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19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0025" y="365126"/>
            <a:ext cx="8315325" cy="591477"/>
          </a:xfrm>
        </p:spPr>
        <p:txBody>
          <a:bodyPr/>
          <a:lstStyle/>
          <a:p>
            <a:r>
              <a:rPr lang="en-US" dirty="0" smtClean="0"/>
              <a:t>Data Mining in a Complete Business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Kwartler CSCI S-96</a:t>
            </a:r>
            <a:endParaRPr lang="en-US" dirty="0"/>
          </a:p>
        </p:txBody>
      </p:sp>
      <p:sp>
        <p:nvSpPr>
          <p:cNvPr id="6" name="Shape 848"/>
          <p:cNvSpPr txBox="1"/>
          <p:nvPr/>
        </p:nvSpPr>
        <p:spPr>
          <a:xfrm>
            <a:off x="203475" y="3081114"/>
            <a:ext cx="8451300" cy="2090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52400">
              <a:buSzPct val="100000"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Explore the data</a:t>
            </a:r>
          </a:p>
          <a:p>
            <a:pPr marL="914400" lvl="1" indent="-304800">
              <a:buSzPct val="100000"/>
              <a:buFont typeface="Open Sans"/>
              <a:buAutoNum type="alphaLcPeriod"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Distributions, summary info (avg, medians, number of missing etc)</a:t>
            </a:r>
          </a:p>
        </p:txBody>
      </p:sp>
      <p:sp>
        <p:nvSpPr>
          <p:cNvPr id="7" name="Shape 836"/>
          <p:cNvSpPr/>
          <p:nvPr/>
        </p:nvSpPr>
        <p:spPr>
          <a:xfrm>
            <a:off x="34620" y="2012250"/>
            <a:ext cx="991379" cy="689700"/>
          </a:xfrm>
          <a:prstGeom prst="homePlate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Definition</a:t>
            </a:r>
          </a:p>
        </p:txBody>
      </p:sp>
      <p:sp>
        <p:nvSpPr>
          <p:cNvPr id="8" name="Shape 837"/>
          <p:cNvSpPr/>
          <p:nvPr/>
        </p:nvSpPr>
        <p:spPr>
          <a:xfrm>
            <a:off x="828573" y="2012250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Identify Available Data Sources</a:t>
            </a:r>
          </a:p>
        </p:txBody>
      </p:sp>
      <p:sp>
        <p:nvSpPr>
          <p:cNvPr id="10" name="Shape 839"/>
          <p:cNvSpPr/>
          <p:nvPr/>
        </p:nvSpPr>
        <p:spPr>
          <a:xfrm>
            <a:off x="2123295" y="2012250"/>
            <a:ext cx="1236315" cy="689700"/>
          </a:xfrm>
          <a:prstGeom prst="chevron">
            <a:avLst>
              <a:gd name="adj" fmla="val 50000"/>
            </a:avLst>
          </a:prstGeom>
          <a:solidFill>
            <a:srgbClr val="DE73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EDA</a:t>
            </a:r>
          </a:p>
        </p:txBody>
      </p:sp>
      <p:sp>
        <p:nvSpPr>
          <p:cNvPr id="11" name="Shape 840"/>
          <p:cNvSpPr/>
          <p:nvPr/>
        </p:nvSpPr>
        <p:spPr>
          <a:xfrm>
            <a:off x="6029325" y="2012250"/>
            <a:ext cx="180263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Communicate </a:t>
            </a:r>
            <a:r>
              <a:rPr lang="en" sz="10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Results</a:t>
            </a:r>
            <a:endParaRPr lang="en" sz="1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Shape 841"/>
          <p:cNvSpPr/>
          <p:nvPr/>
        </p:nvSpPr>
        <p:spPr>
          <a:xfrm>
            <a:off x="7634529" y="2012251"/>
            <a:ext cx="150947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Document</a:t>
            </a:r>
            <a:endParaRPr lang="en" sz="1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Shape 842"/>
          <p:cNvSpPr txBox="1"/>
          <p:nvPr/>
        </p:nvSpPr>
        <p:spPr>
          <a:xfrm>
            <a:off x="255000" y="1174526"/>
            <a:ext cx="8519700" cy="31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440"/>
              </a:spcBef>
            </a:pPr>
            <a:r>
              <a:rPr lang="en" i="1" dirty="0">
                <a:latin typeface="Open Sans"/>
                <a:ea typeface="Open Sans"/>
                <a:cs typeface="Open Sans"/>
                <a:sym typeface="Open Sans"/>
              </a:rPr>
              <a:t>Iterative </a:t>
            </a:r>
            <a:r>
              <a:rPr lang="en" i="1" dirty="0" smtClean="0">
                <a:latin typeface="Open Sans"/>
                <a:ea typeface="Open Sans"/>
                <a:cs typeface="Open Sans"/>
                <a:sym typeface="Open Sans"/>
              </a:rPr>
              <a:t>Business Data Mining Project Life </a:t>
            </a:r>
            <a:r>
              <a:rPr lang="en" i="1" dirty="0">
                <a:latin typeface="Open Sans"/>
                <a:ea typeface="Open Sans"/>
                <a:cs typeface="Open Sans"/>
                <a:sym typeface="Open Sans"/>
              </a:rPr>
              <a:t>Cycle</a:t>
            </a:r>
          </a:p>
        </p:txBody>
      </p:sp>
      <p:sp>
        <p:nvSpPr>
          <p:cNvPr id="21" name="Shape 839"/>
          <p:cNvSpPr/>
          <p:nvPr/>
        </p:nvSpPr>
        <p:spPr>
          <a:xfrm>
            <a:off x="3162184" y="2007486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Perform Analyssis </a:t>
            </a:r>
            <a:endParaRPr lang="en" sz="1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Shape 839"/>
          <p:cNvSpPr/>
          <p:nvPr/>
        </p:nvSpPr>
        <p:spPr>
          <a:xfrm>
            <a:off x="4456906" y="2017011"/>
            <a:ext cx="176984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Assessment</a:t>
            </a:r>
            <a:endParaRPr lang="en" sz="1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" name="Curved Connector 23"/>
          <p:cNvCxnSpPr>
            <a:stCxn id="8" idx="0"/>
            <a:endCxn id="7" idx="0"/>
          </p:cNvCxnSpPr>
          <p:nvPr/>
        </p:nvCxnSpPr>
        <p:spPr>
          <a:xfrm rot="16200000" flipV="1">
            <a:off x="880054" y="1490081"/>
            <a:ext cx="12700" cy="1044337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1" idx="0"/>
            <a:endCxn id="8" idx="0"/>
          </p:cNvCxnSpPr>
          <p:nvPr/>
        </p:nvCxnSpPr>
        <p:spPr>
          <a:xfrm rot="16200000" flipH="1" flipV="1">
            <a:off x="2566646" y="843062"/>
            <a:ext cx="4764" cy="2333611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1" idx="0"/>
            <a:endCxn id="7" idx="0"/>
          </p:cNvCxnSpPr>
          <p:nvPr/>
        </p:nvCxnSpPr>
        <p:spPr>
          <a:xfrm rot="16200000" flipH="1" flipV="1">
            <a:off x="2044477" y="320894"/>
            <a:ext cx="4764" cy="3377948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2" idx="0"/>
            <a:endCxn id="10" idx="0"/>
          </p:cNvCxnSpPr>
          <p:nvPr/>
        </p:nvCxnSpPr>
        <p:spPr>
          <a:xfrm rot="16200000" flipV="1">
            <a:off x="3866836" y="714443"/>
            <a:ext cx="4761" cy="2600376"/>
          </a:xfrm>
          <a:prstGeom prst="curvedConnector3">
            <a:avLst>
              <a:gd name="adj1" fmla="val 490151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1" idx="2"/>
            <a:endCxn id="7" idx="2"/>
          </p:cNvCxnSpPr>
          <p:nvPr/>
        </p:nvCxnSpPr>
        <p:spPr>
          <a:xfrm rot="5400000">
            <a:off x="3558051" y="-498215"/>
            <a:ext cx="12700" cy="6400331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2" idx="2"/>
            <a:endCxn id="21" idx="2"/>
          </p:cNvCxnSpPr>
          <p:nvPr/>
        </p:nvCxnSpPr>
        <p:spPr>
          <a:xfrm rot="5400000" flipH="1">
            <a:off x="4447856" y="1985164"/>
            <a:ext cx="9525" cy="1433571"/>
          </a:xfrm>
          <a:prstGeom prst="curvedConnector3">
            <a:avLst>
              <a:gd name="adj1" fmla="val -24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631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0025" y="365126"/>
            <a:ext cx="8315325" cy="591477"/>
          </a:xfrm>
        </p:spPr>
        <p:txBody>
          <a:bodyPr/>
          <a:lstStyle/>
          <a:p>
            <a:r>
              <a:rPr lang="en-US" dirty="0" smtClean="0"/>
              <a:t>Data Mining in a Complete Business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Kwartler CSCI S-96</a:t>
            </a:r>
            <a:endParaRPr lang="en-US" dirty="0"/>
          </a:p>
        </p:txBody>
      </p:sp>
      <p:sp>
        <p:nvSpPr>
          <p:cNvPr id="6" name="Shape 848"/>
          <p:cNvSpPr txBox="1"/>
          <p:nvPr/>
        </p:nvSpPr>
        <p:spPr>
          <a:xfrm>
            <a:off x="203475" y="3081114"/>
            <a:ext cx="8451300" cy="2090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52400">
              <a:buSzPct val="100000"/>
            </a:pP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4. Perform </a:t>
            </a: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Analysis &amp; Create Project Artifacts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04800">
              <a:buSzPct val="100000"/>
              <a:buFont typeface="+mj-lt"/>
              <a:buAutoNum type="alphaLcPeriod"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Fit Models (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if applicable to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Problem Definition)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04800">
              <a:buSzPct val="100000"/>
              <a:buFont typeface="+mj-lt"/>
              <a:buAutoNum type="alphaLcPeriod"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Visuals, Dashboards, summary Tables (if applicable to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Problem Definition).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Shape 836"/>
          <p:cNvSpPr/>
          <p:nvPr/>
        </p:nvSpPr>
        <p:spPr>
          <a:xfrm>
            <a:off x="34620" y="2012250"/>
            <a:ext cx="991379" cy="689700"/>
          </a:xfrm>
          <a:prstGeom prst="homePlate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Definition</a:t>
            </a:r>
          </a:p>
        </p:txBody>
      </p:sp>
      <p:sp>
        <p:nvSpPr>
          <p:cNvPr id="8" name="Shape 837"/>
          <p:cNvSpPr/>
          <p:nvPr/>
        </p:nvSpPr>
        <p:spPr>
          <a:xfrm>
            <a:off x="828573" y="2012250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Identify Available Data Sources</a:t>
            </a:r>
          </a:p>
        </p:txBody>
      </p:sp>
      <p:sp>
        <p:nvSpPr>
          <p:cNvPr id="10" name="Shape 839"/>
          <p:cNvSpPr/>
          <p:nvPr/>
        </p:nvSpPr>
        <p:spPr>
          <a:xfrm>
            <a:off x="2123295" y="2012250"/>
            <a:ext cx="123631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EDA</a:t>
            </a:r>
          </a:p>
        </p:txBody>
      </p:sp>
      <p:sp>
        <p:nvSpPr>
          <p:cNvPr id="11" name="Shape 840"/>
          <p:cNvSpPr/>
          <p:nvPr/>
        </p:nvSpPr>
        <p:spPr>
          <a:xfrm>
            <a:off x="6029325" y="2012250"/>
            <a:ext cx="180263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Communicate </a:t>
            </a:r>
            <a:r>
              <a:rPr lang="en" sz="10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Results</a:t>
            </a:r>
            <a:endParaRPr lang="en" sz="1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Shape 841"/>
          <p:cNvSpPr/>
          <p:nvPr/>
        </p:nvSpPr>
        <p:spPr>
          <a:xfrm>
            <a:off x="7634529" y="2012251"/>
            <a:ext cx="150947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Document</a:t>
            </a:r>
            <a:endParaRPr lang="en" sz="1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Shape 842"/>
          <p:cNvSpPr txBox="1"/>
          <p:nvPr/>
        </p:nvSpPr>
        <p:spPr>
          <a:xfrm>
            <a:off x="255000" y="1174526"/>
            <a:ext cx="8519700" cy="31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440"/>
              </a:spcBef>
            </a:pPr>
            <a:r>
              <a:rPr lang="en" i="1" dirty="0">
                <a:latin typeface="Open Sans"/>
                <a:ea typeface="Open Sans"/>
                <a:cs typeface="Open Sans"/>
                <a:sym typeface="Open Sans"/>
              </a:rPr>
              <a:t>Iterative </a:t>
            </a:r>
            <a:r>
              <a:rPr lang="en" i="1" dirty="0" smtClean="0">
                <a:latin typeface="Open Sans"/>
                <a:ea typeface="Open Sans"/>
                <a:cs typeface="Open Sans"/>
                <a:sym typeface="Open Sans"/>
              </a:rPr>
              <a:t>Business Data Mining Project Life </a:t>
            </a:r>
            <a:r>
              <a:rPr lang="en" i="1" dirty="0">
                <a:latin typeface="Open Sans"/>
                <a:ea typeface="Open Sans"/>
                <a:cs typeface="Open Sans"/>
                <a:sym typeface="Open Sans"/>
              </a:rPr>
              <a:t>Cycle</a:t>
            </a:r>
          </a:p>
        </p:txBody>
      </p:sp>
      <p:sp>
        <p:nvSpPr>
          <p:cNvPr id="21" name="Shape 839"/>
          <p:cNvSpPr/>
          <p:nvPr/>
        </p:nvSpPr>
        <p:spPr>
          <a:xfrm>
            <a:off x="3162184" y="2007486"/>
            <a:ext cx="1492148" cy="689700"/>
          </a:xfrm>
          <a:prstGeom prst="chevron">
            <a:avLst>
              <a:gd name="adj" fmla="val 50000"/>
            </a:avLst>
          </a:prstGeom>
          <a:solidFill>
            <a:srgbClr val="DE73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Perform Analyssis </a:t>
            </a:r>
          </a:p>
        </p:txBody>
      </p:sp>
      <p:sp>
        <p:nvSpPr>
          <p:cNvPr id="22" name="Shape 839"/>
          <p:cNvSpPr/>
          <p:nvPr/>
        </p:nvSpPr>
        <p:spPr>
          <a:xfrm>
            <a:off x="4456906" y="2017011"/>
            <a:ext cx="176984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Assessment</a:t>
            </a:r>
            <a:endParaRPr lang="en" sz="1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" name="Curved Connector 23"/>
          <p:cNvCxnSpPr>
            <a:stCxn id="8" idx="0"/>
            <a:endCxn id="7" idx="0"/>
          </p:cNvCxnSpPr>
          <p:nvPr/>
        </p:nvCxnSpPr>
        <p:spPr>
          <a:xfrm rot="16200000" flipV="1">
            <a:off x="880054" y="1490081"/>
            <a:ext cx="12700" cy="1044337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1" idx="0"/>
            <a:endCxn id="8" idx="0"/>
          </p:cNvCxnSpPr>
          <p:nvPr/>
        </p:nvCxnSpPr>
        <p:spPr>
          <a:xfrm rot="16200000" flipH="1" flipV="1">
            <a:off x="2566646" y="843062"/>
            <a:ext cx="4764" cy="2333611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1" idx="0"/>
            <a:endCxn id="7" idx="0"/>
          </p:cNvCxnSpPr>
          <p:nvPr/>
        </p:nvCxnSpPr>
        <p:spPr>
          <a:xfrm rot="16200000" flipH="1" flipV="1">
            <a:off x="2044477" y="320894"/>
            <a:ext cx="4764" cy="3377948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2" idx="0"/>
            <a:endCxn id="10" idx="0"/>
          </p:cNvCxnSpPr>
          <p:nvPr/>
        </p:nvCxnSpPr>
        <p:spPr>
          <a:xfrm rot="16200000" flipV="1">
            <a:off x="3866836" y="714443"/>
            <a:ext cx="4761" cy="2600376"/>
          </a:xfrm>
          <a:prstGeom prst="curvedConnector3">
            <a:avLst>
              <a:gd name="adj1" fmla="val 490151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1" idx="2"/>
            <a:endCxn id="7" idx="2"/>
          </p:cNvCxnSpPr>
          <p:nvPr/>
        </p:nvCxnSpPr>
        <p:spPr>
          <a:xfrm rot="5400000">
            <a:off x="3558051" y="-498215"/>
            <a:ext cx="12700" cy="6400331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2" idx="2"/>
            <a:endCxn id="21" idx="2"/>
          </p:cNvCxnSpPr>
          <p:nvPr/>
        </p:nvCxnSpPr>
        <p:spPr>
          <a:xfrm rot="5400000" flipH="1">
            <a:off x="4447856" y="1985164"/>
            <a:ext cx="9525" cy="1433571"/>
          </a:xfrm>
          <a:prstGeom prst="curvedConnector3">
            <a:avLst>
              <a:gd name="adj1" fmla="val -24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313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model?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pic>
        <p:nvPicPr>
          <p:cNvPr id="1026" name="Picture 2" descr="Image result for algorithm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138" y="1997159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2295" y="1997159"/>
            <a:ext cx="460408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Empirical Support without math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Your brain: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Algo#1</a:t>
            </a:r>
            <a:r>
              <a:rPr lang="en-US" dirty="0" smtClean="0"/>
              <a:t>: “fur” =Y, “tail”=Y, “claws”=Y, “meow”=Y therefore high probability that’s a cat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Algo#2</a:t>
            </a:r>
            <a:r>
              <a:rPr lang="en-US" dirty="0" smtClean="0"/>
              <a:t>: “another meme”=Y, “short &amp; bald professor”=Y therefore “professor trying to hard to be cool”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6674" y="5454317"/>
            <a:ext cx="8373979" cy="7058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Algorithms or mental models of reality can be correct or lead you to incorrect assumptions.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6303" y="1122947"/>
            <a:ext cx="7671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/>
              <a:t>An model is a set of rules governing actions or phenomena.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1204540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model?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6303" y="1122947"/>
            <a:ext cx="7671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/>
              <a:t>An model is a set of rules governing actions or phenomena.</a:t>
            </a:r>
            <a:endParaRPr lang="en-US" sz="2400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112295" y="1997159"/>
            <a:ext cx="46040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Empirical Support w/math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The way you instruct the rules to be constructed is the algorithm (KNN, RF, </a:t>
            </a:r>
            <a:r>
              <a:rPr lang="en-US" i="1" dirty="0" err="1" smtClean="0"/>
              <a:t>LogReg</a:t>
            </a:r>
            <a:r>
              <a:rPr lang="en-US" i="1" dirty="0" smtClean="0"/>
              <a:t> </a:t>
            </a:r>
            <a:r>
              <a:rPr lang="en-US" i="1" dirty="0" err="1" smtClean="0"/>
              <a:t>etc</a:t>
            </a:r>
            <a:r>
              <a:rPr lang="en-US" i="1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Due to limitations of our brain computers can learn complex  representations of phenomena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2716" y="5245768"/>
            <a:ext cx="8598568" cy="914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Just like mental algorithms, the observations we give a mathematical algorithm which result in a final model (set of rules) can lead to correct or incorrect assumptions.  “Garbage in…Garbage out.”  </a:t>
            </a:r>
            <a:endParaRPr lang="en-US" dirty="0"/>
          </a:p>
        </p:txBody>
      </p:sp>
      <p:pic>
        <p:nvPicPr>
          <p:cNvPr id="2050" name="Picture 2" descr="Image result for algorithm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346" y="1892968"/>
            <a:ext cx="3035133" cy="303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034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1337" y="1692161"/>
            <a:ext cx="3673366" cy="5675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is a model?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45116" y="1692161"/>
            <a:ext cx="3694387" cy="5675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is an algorithm?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1338" y="2317530"/>
            <a:ext cx="3673366" cy="19389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set of rules governing actions, or describing phenomena. </a:t>
            </a:r>
          </a:p>
          <a:p>
            <a:r>
              <a:rPr lang="en-US" dirty="0" smtClean="0"/>
              <a:t>Some representation of reality.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45117" y="2317530"/>
            <a:ext cx="3673366" cy="19389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method you choose to construct the model rules. </a:t>
            </a:r>
          </a:p>
          <a:p>
            <a:r>
              <a:rPr lang="en-US" dirty="0"/>
              <a:t>The way you expect to learn about reality.</a:t>
            </a:r>
          </a:p>
        </p:txBody>
      </p:sp>
      <p:sp>
        <p:nvSpPr>
          <p:cNvPr id="7" name="Rectangle 6"/>
          <p:cNvSpPr/>
          <p:nvPr/>
        </p:nvSpPr>
        <p:spPr>
          <a:xfrm>
            <a:off x="725214" y="5596762"/>
            <a:ext cx="7693573" cy="53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algorithm produces the model.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0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0025" y="365126"/>
            <a:ext cx="8315325" cy="591477"/>
          </a:xfrm>
        </p:spPr>
        <p:txBody>
          <a:bodyPr/>
          <a:lstStyle/>
          <a:p>
            <a:r>
              <a:rPr lang="en-US" dirty="0" smtClean="0"/>
              <a:t>Data Mining in a Complete Business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Kwartler CSCI S-96</a:t>
            </a:r>
            <a:endParaRPr lang="en-US" dirty="0"/>
          </a:p>
        </p:txBody>
      </p:sp>
      <p:sp>
        <p:nvSpPr>
          <p:cNvPr id="6" name="Shape 848"/>
          <p:cNvSpPr txBox="1"/>
          <p:nvPr/>
        </p:nvSpPr>
        <p:spPr>
          <a:xfrm>
            <a:off x="203475" y="3081114"/>
            <a:ext cx="8451300" cy="2090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52400">
              <a:buSzPct val="100000"/>
            </a:pP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5. Asses Project Artifacts to Fit Audience</a:t>
            </a:r>
            <a:endParaRPr lang="en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04800">
              <a:buSzPct val="100000"/>
              <a:buFont typeface="Open Sans"/>
              <a:buAutoNum type="alphaLcPeriod"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Support or disprove SME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beliefs; tie back to problem statement, business impact (ie customer experience or saved $$ etc.)</a:t>
            </a:r>
            <a:endParaRPr lang="en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04800">
              <a:buSzPct val="100000"/>
              <a:buFont typeface="Open Sans"/>
              <a:buAutoNum type="alphaLcPeriod"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For M</a:t>
            </a:r>
            <a:r>
              <a:rPr lang="en-US" b="1" dirty="0"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dels</a:t>
            </a:r>
          </a:p>
          <a:p>
            <a:pPr marL="1371600" lvl="2" indent="-304800">
              <a:buSzPct val="100000"/>
              <a:buFont typeface="Open Sans"/>
              <a:buAutoNum type="alphaLcPeriod"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Performance of inputs</a:t>
            </a:r>
          </a:p>
          <a:p>
            <a:pPr marL="1371600" lvl="2" indent="-304800">
              <a:buSzPct val="100000"/>
              <a:buFont typeface="Open Sans"/>
              <a:buAutoNum type="alphaLcPeriod"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Model accuracy acceptable?</a:t>
            </a:r>
          </a:p>
          <a:p>
            <a:pPr marL="1371600" lvl="2" indent="-304800">
              <a:buSzPct val="100000"/>
              <a:buFont typeface="Open Sans"/>
              <a:buAutoNum type="alphaLcPeriod"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Speed vs. Accuracy tradeoff</a:t>
            </a:r>
          </a:p>
        </p:txBody>
      </p:sp>
      <p:sp>
        <p:nvSpPr>
          <p:cNvPr id="7" name="Shape 836"/>
          <p:cNvSpPr/>
          <p:nvPr/>
        </p:nvSpPr>
        <p:spPr>
          <a:xfrm>
            <a:off x="34620" y="2012250"/>
            <a:ext cx="991379" cy="689700"/>
          </a:xfrm>
          <a:prstGeom prst="homePlate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Definition</a:t>
            </a:r>
          </a:p>
        </p:txBody>
      </p:sp>
      <p:sp>
        <p:nvSpPr>
          <p:cNvPr id="8" name="Shape 837"/>
          <p:cNvSpPr/>
          <p:nvPr/>
        </p:nvSpPr>
        <p:spPr>
          <a:xfrm>
            <a:off x="828573" y="2012250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Identify Available Data Sources</a:t>
            </a:r>
          </a:p>
        </p:txBody>
      </p:sp>
      <p:sp>
        <p:nvSpPr>
          <p:cNvPr id="10" name="Shape 839"/>
          <p:cNvSpPr/>
          <p:nvPr/>
        </p:nvSpPr>
        <p:spPr>
          <a:xfrm>
            <a:off x="2123295" y="2012250"/>
            <a:ext cx="123631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EDA</a:t>
            </a:r>
          </a:p>
        </p:txBody>
      </p:sp>
      <p:sp>
        <p:nvSpPr>
          <p:cNvPr id="11" name="Shape 840"/>
          <p:cNvSpPr/>
          <p:nvPr/>
        </p:nvSpPr>
        <p:spPr>
          <a:xfrm>
            <a:off x="6029325" y="2012250"/>
            <a:ext cx="180263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Communicate </a:t>
            </a:r>
            <a:r>
              <a:rPr lang="en" sz="10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Results</a:t>
            </a:r>
            <a:endParaRPr lang="en" sz="1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Shape 841"/>
          <p:cNvSpPr/>
          <p:nvPr/>
        </p:nvSpPr>
        <p:spPr>
          <a:xfrm>
            <a:off x="7634529" y="2012251"/>
            <a:ext cx="150947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Document</a:t>
            </a:r>
            <a:endParaRPr lang="en" sz="1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Shape 842"/>
          <p:cNvSpPr txBox="1"/>
          <p:nvPr/>
        </p:nvSpPr>
        <p:spPr>
          <a:xfrm>
            <a:off x="255000" y="1174526"/>
            <a:ext cx="8519700" cy="31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440"/>
              </a:spcBef>
            </a:pPr>
            <a:r>
              <a:rPr lang="en" i="1" dirty="0">
                <a:latin typeface="Open Sans"/>
                <a:ea typeface="Open Sans"/>
                <a:cs typeface="Open Sans"/>
                <a:sym typeface="Open Sans"/>
              </a:rPr>
              <a:t>Iterative </a:t>
            </a:r>
            <a:r>
              <a:rPr lang="en" i="1" dirty="0" smtClean="0">
                <a:latin typeface="Open Sans"/>
                <a:ea typeface="Open Sans"/>
                <a:cs typeface="Open Sans"/>
                <a:sym typeface="Open Sans"/>
              </a:rPr>
              <a:t>Business Data Mining Project Life </a:t>
            </a:r>
            <a:r>
              <a:rPr lang="en" i="1" dirty="0">
                <a:latin typeface="Open Sans"/>
                <a:ea typeface="Open Sans"/>
                <a:cs typeface="Open Sans"/>
                <a:sym typeface="Open Sans"/>
              </a:rPr>
              <a:t>Cycle</a:t>
            </a:r>
          </a:p>
        </p:txBody>
      </p:sp>
      <p:sp>
        <p:nvSpPr>
          <p:cNvPr id="21" name="Shape 839"/>
          <p:cNvSpPr/>
          <p:nvPr/>
        </p:nvSpPr>
        <p:spPr>
          <a:xfrm>
            <a:off x="3162184" y="2007486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Perform Analyssis </a:t>
            </a:r>
          </a:p>
        </p:txBody>
      </p:sp>
      <p:sp>
        <p:nvSpPr>
          <p:cNvPr id="22" name="Shape 839"/>
          <p:cNvSpPr/>
          <p:nvPr/>
        </p:nvSpPr>
        <p:spPr>
          <a:xfrm>
            <a:off x="4456906" y="2017011"/>
            <a:ext cx="1769845" cy="689700"/>
          </a:xfrm>
          <a:prstGeom prst="chevron">
            <a:avLst>
              <a:gd name="adj" fmla="val 50000"/>
            </a:avLst>
          </a:prstGeom>
          <a:solidFill>
            <a:srgbClr val="DE73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Assessment</a:t>
            </a:r>
          </a:p>
        </p:txBody>
      </p:sp>
      <p:cxnSp>
        <p:nvCxnSpPr>
          <p:cNvPr id="24" name="Curved Connector 23"/>
          <p:cNvCxnSpPr>
            <a:stCxn id="8" idx="0"/>
            <a:endCxn id="7" idx="0"/>
          </p:cNvCxnSpPr>
          <p:nvPr/>
        </p:nvCxnSpPr>
        <p:spPr>
          <a:xfrm rot="16200000" flipV="1">
            <a:off x="880054" y="1490081"/>
            <a:ext cx="12700" cy="1044337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1" idx="0"/>
            <a:endCxn id="8" idx="0"/>
          </p:cNvCxnSpPr>
          <p:nvPr/>
        </p:nvCxnSpPr>
        <p:spPr>
          <a:xfrm rot="16200000" flipH="1" flipV="1">
            <a:off x="2566646" y="843062"/>
            <a:ext cx="4764" cy="2333611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1" idx="0"/>
            <a:endCxn id="7" idx="0"/>
          </p:cNvCxnSpPr>
          <p:nvPr/>
        </p:nvCxnSpPr>
        <p:spPr>
          <a:xfrm rot="16200000" flipH="1" flipV="1">
            <a:off x="2044477" y="320894"/>
            <a:ext cx="4764" cy="3377948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2" idx="0"/>
            <a:endCxn id="10" idx="0"/>
          </p:cNvCxnSpPr>
          <p:nvPr/>
        </p:nvCxnSpPr>
        <p:spPr>
          <a:xfrm rot="16200000" flipV="1">
            <a:off x="3866836" y="714443"/>
            <a:ext cx="4761" cy="2600376"/>
          </a:xfrm>
          <a:prstGeom prst="curvedConnector3">
            <a:avLst>
              <a:gd name="adj1" fmla="val 490151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1" idx="2"/>
            <a:endCxn id="7" idx="2"/>
          </p:cNvCxnSpPr>
          <p:nvPr/>
        </p:nvCxnSpPr>
        <p:spPr>
          <a:xfrm rot="5400000">
            <a:off x="3558051" y="-498215"/>
            <a:ext cx="12700" cy="6400331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2" idx="2"/>
            <a:endCxn id="21" idx="2"/>
          </p:cNvCxnSpPr>
          <p:nvPr/>
        </p:nvCxnSpPr>
        <p:spPr>
          <a:xfrm rot="5400000" flipH="1">
            <a:off x="4447856" y="1985164"/>
            <a:ext cx="9525" cy="1433571"/>
          </a:xfrm>
          <a:prstGeom prst="curvedConnector3">
            <a:avLst>
              <a:gd name="adj1" fmla="val -24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129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0025" y="365126"/>
            <a:ext cx="8315325" cy="591477"/>
          </a:xfrm>
        </p:spPr>
        <p:txBody>
          <a:bodyPr/>
          <a:lstStyle/>
          <a:p>
            <a:r>
              <a:rPr lang="en-US" dirty="0" smtClean="0"/>
              <a:t>Data Mining in a Complete Business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Kwartler CSCI S-96</a:t>
            </a:r>
            <a:endParaRPr lang="en-US" dirty="0"/>
          </a:p>
        </p:txBody>
      </p:sp>
      <p:sp>
        <p:nvSpPr>
          <p:cNvPr id="6" name="Shape 848"/>
          <p:cNvSpPr txBox="1"/>
          <p:nvPr/>
        </p:nvSpPr>
        <p:spPr>
          <a:xfrm>
            <a:off x="203475" y="3081114"/>
            <a:ext cx="8451300" cy="2090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52400">
              <a:buSzPct val="100000"/>
            </a:pP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6. Communicate </a:t>
            </a: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Results</a:t>
            </a:r>
          </a:p>
          <a:p>
            <a:pPr marL="914400" lvl="1" indent="-304800">
              <a:buSzPct val="100000"/>
              <a:buFont typeface="Open Sans"/>
              <a:buAutoNum type="alphaLcPeriod"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Presentation to business stakeholders</a:t>
            </a:r>
          </a:p>
          <a:p>
            <a:pPr marL="914400" lvl="1" indent="-304800">
              <a:buSzPct val="100000"/>
              <a:buFont typeface="Open Sans"/>
              <a:buAutoNum type="alphaLcPeriod"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For Models</a:t>
            </a:r>
          </a:p>
          <a:p>
            <a:pPr marL="1371600" lvl="2" indent="-304800">
              <a:buSzPct val="100000"/>
              <a:buFont typeface="Open Sans"/>
              <a:buAutoNum type="alphaLcPeriod"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Implement Model</a:t>
            </a:r>
          </a:p>
          <a:p>
            <a:pPr marL="1828800" lvl="3" indent="-304800">
              <a:buSzPct val="100000"/>
              <a:buFont typeface="Open Sans"/>
              <a:buAutoNum type="alphaLcPeriod"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Batch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predict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  <a:p>
            <a:pPr marL="1828800" lvl="3" indent="-304800">
              <a:buSzPct val="100000"/>
              <a:buFont typeface="Open Sans"/>
              <a:buAutoNum type="alphaLcPeriod"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Build an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application,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requires collaboration with IT</a:t>
            </a:r>
            <a:endParaRPr lang="en" sz="2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Shape 836"/>
          <p:cNvSpPr/>
          <p:nvPr/>
        </p:nvSpPr>
        <p:spPr>
          <a:xfrm>
            <a:off x="34620" y="2012250"/>
            <a:ext cx="991379" cy="689700"/>
          </a:xfrm>
          <a:prstGeom prst="homePlate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Definition</a:t>
            </a:r>
          </a:p>
        </p:txBody>
      </p:sp>
      <p:sp>
        <p:nvSpPr>
          <p:cNvPr id="8" name="Shape 837"/>
          <p:cNvSpPr/>
          <p:nvPr/>
        </p:nvSpPr>
        <p:spPr>
          <a:xfrm>
            <a:off x="828573" y="2012250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Identify Available Data Sources</a:t>
            </a:r>
          </a:p>
        </p:txBody>
      </p:sp>
      <p:sp>
        <p:nvSpPr>
          <p:cNvPr id="10" name="Shape 839"/>
          <p:cNvSpPr/>
          <p:nvPr/>
        </p:nvSpPr>
        <p:spPr>
          <a:xfrm>
            <a:off x="2123295" y="2012250"/>
            <a:ext cx="123631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EDA</a:t>
            </a:r>
          </a:p>
        </p:txBody>
      </p:sp>
      <p:sp>
        <p:nvSpPr>
          <p:cNvPr id="11" name="Shape 840"/>
          <p:cNvSpPr/>
          <p:nvPr/>
        </p:nvSpPr>
        <p:spPr>
          <a:xfrm>
            <a:off x="6029325" y="2012250"/>
            <a:ext cx="1802631" cy="689700"/>
          </a:xfrm>
          <a:prstGeom prst="chevron">
            <a:avLst>
              <a:gd name="adj" fmla="val 50000"/>
            </a:avLst>
          </a:prstGeom>
          <a:solidFill>
            <a:srgbClr val="DE73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Communicate Results</a:t>
            </a:r>
          </a:p>
        </p:txBody>
      </p:sp>
      <p:sp>
        <p:nvSpPr>
          <p:cNvPr id="12" name="Shape 841"/>
          <p:cNvSpPr/>
          <p:nvPr/>
        </p:nvSpPr>
        <p:spPr>
          <a:xfrm>
            <a:off x="7634529" y="2012251"/>
            <a:ext cx="150947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Document</a:t>
            </a:r>
            <a:endParaRPr lang="en" sz="1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Shape 842"/>
          <p:cNvSpPr txBox="1"/>
          <p:nvPr/>
        </p:nvSpPr>
        <p:spPr>
          <a:xfrm>
            <a:off x="255000" y="1174526"/>
            <a:ext cx="8519700" cy="31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440"/>
              </a:spcBef>
            </a:pPr>
            <a:r>
              <a:rPr lang="en" i="1" dirty="0">
                <a:latin typeface="Open Sans"/>
                <a:ea typeface="Open Sans"/>
                <a:cs typeface="Open Sans"/>
                <a:sym typeface="Open Sans"/>
              </a:rPr>
              <a:t>Iterative </a:t>
            </a:r>
            <a:r>
              <a:rPr lang="en" i="1" dirty="0" smtClean="0">
                <a:latin typeface="Open Sans"/>
                <a:ea typeface="Open Sans"/>
                <a:cs typeface="Open Sans"/>
                <a:sym typeface="Open Sans"/>
              </a:rPr>
              <a:t>Business Data Mining Project Life </a:t>
            </a:r>
            <a:r>
              <a:rPr lang="en" i="1" dirty="0">
                <a:latin typeface="Open Sans"/>
                <a:ea typeface="Open Sans"/>
                <a:cs typeface="Open Sans"/>
                <a:sym typeface="Open Sans"/>
              </a:rPr>
              <a:t>Cycle</a:t>
            </a:r>
          </a:p>
        </p:txBody>
      </p:sp>
      <p:sp>
        <p:nvSpPr>
          <p:cNvPr id="21" name="Shape 839"/>
          <p:cNvSpPr/>
          <p:nvPr/>
        </p:nvSpPr>
        <p:spPr>
          <a:xfrm>
            <a:off x="3162184" y="2007486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Perform Analyssis </a:t>
            </a:r>
          </a:p>
        </p:txBody>
      </p:sp>
      <p:sp>
        <p:nvSpPr>
          <p:cNvPr id="22" name="Shape 839"/>
          <p:cNvSpPr/>
          <p:nvPr/>
        </p:nvSpPr>
        <p:spPr>
          <a:xfrm>
            <a:off x="4456906" y="2017011"/>
            <a:ext cx="176984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Assessment</a:t>
            </a:r>
          </a:p>
        </p:txBody>
      </p:sp>
      <p:cxnSp>
        <p:nvCxnSpPr>
          <p:cNvPr id="24" name="Curved Connector 23"/>
          <p:cNvCxnSpPr>
            <a:stCxn id="8" idx="0"/>
            <a:endCxn id="7" idx="0"/>
          </p:cNvCxnSpPr>
          <p:nvPr/>
        </p:nvCxnSpPr>
        <p:spPr>
          <a:xfrm rot="16200000" flipV="1">
            <a:off x="880054" y="1490081"/>
            <a:ext cx="12700" cy="1044337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1" idx="0"/>
            <a:endCxn id="8" idx="0"/>
          </p:cNvCxnSpPr>
          <p:nvPr/>
        </p:nvCxnSpPr>
        <p:spPr>
          <a:xfrm rot="16200000" flipH="1" flipV="1">
            <a:off x="2566646" y="843062"/>
            <a:ext cx="4764" cy="2333611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1" idx="0"/>
            <a:endCxn id="7" idx="0"/>
          </p:cNvCxnSpPr>
          <p:nvPr/>
        </p:nvCxnSpPr>
        <p:spPr>
          <a:xfrm rot="16200000" flipH="1" flipV="1">
            <a:off x="2044477" y="320894"/>
            <a:ext cx="4764" cy="3377948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2" idx="0"/>
            <a:endCxn id="10" idx="0"/>
          </p:cNvCxnSpPr>
          <p:nvPr/>
        </p:nvCxnSpPr>
        <p:spPr>
          <a:xfrm rot="16200000" flipV="1">
            <a:off x="3866836" y="714443"/>
            <a:ext cx="4761" cy="2600376"/>
          </a:xfrm>
          <a:prstGeom prst="curvedConnector3">
            <a:avLst>
              <a:gd name="adj1" fmla="val 490151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1" idx="2"/>
            <a:endCxn id="7" idx="2"/>
          </p:cNvCxnSpPr>
          <p:nvPr/>
        </p:nvCxnSpPr>
        <p:spPr>
          <a:xfrm rot="5400000">
            <a:off x="3558051" y="-498215"/>
            <a:ext cx="12700" cy="6400331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2" idx="2"/>
            <a:endCxn id="21" idx="2"/>
          </p:cNvCxnSpPr>
          <p:nvPr/>
        </p:nvCxnSpPr>
        <p:spPr>
          <a:xfrm rot="5400000" flipH="1">
            <a:off x="4447856" y="1985164"/>
            <a:ext cx="9525" cy="1433571"/>
          </a:xfrm>
          <a:prstGeom prst="curvedConnector3">
            <a:avLst>
              <a:gd name="adj1" fmla="val -24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239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0025" y="365126"/>
            <a:ext cx="8315325" cy="591477"/>
          </a:xfrm>
        </p:spPr>
        <p:txBody>
          <a:bodyPr/>
          <a:lstStyle/>
          <a:p>
            <a:r>
              <a:rPr lang="en-US" dirty="0" smtClean="0"/>
              <a:t>Data Mining in a Complete Business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Kwartler CSCI S-96</a:t>
            </a:r>
            <a:endParaRPr lang="en-US" dirty="0"/>
          </a:p>
        </p:txBody>
      </p:sp>
      <p:sp>
        <p:nvSpPr>
          <p:cNvPr id="6" name="Shape 848"/>
          <p:cNvSpPr txBox="1"/>
          <p:nvPr/>
        </p:nvSpPr>
        <p:spPr>
          <a:xfrm>
            <a:off x="203475" y="3081114"/>
            <a:ext cx="8451300" cy="2090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52400">
              <a:buSzPct val="100000"/>
            </a:pP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7. Document </a:t>
            </a: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to make it </a:t>
            </a:r>
            <a:r>
              <a:rPr lang="en" b="1" dirty="0" smtClean="0">
                <a:latin typeface="Open Sans"/>
                <a:ea typeface="Open Sans"/>
                <a:cs typeface="Open Sans"/>
                <a:sym typeface="Open Sans"/>
              </a:rPr>
              <a:t>repeatable</a:t>
            </a:r>
          </a:p>
          <a:p>
            <a:pPr marL="152400">
              <a:buSzPct val="100000"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Eventually you will leave your role, stakeholders will want to revisit the analysis or you will need to perform a refresh of the model (if applicable) so clear documentation of the steps, assumptions and data will aid you.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Shape 836"/>
          <p:cNvSpPr/>
          <p:nvPr/>
        </p:nvSpPr>
        <p:spPr>
          <a:xfrm>
            <a:off x="34620" y="2012250"/>
            <a:ext cx="991379" cy="689700"/>
          </a:xfrm>
          <a:prstGeom prst="homePlate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Definition</a:t>
            </a:r>
          </a:p>
        </p:txBody>
      </p:sp>
      <p:sp>
        <p:nvSpPr>
          <p:cNvPr id="8" name="Shape 837"/>
          <p:cNvSpPr/>
          <p:nvPr/>
        </p:nvSpPr>
        <p:spPr>
          <a:xfrm>
            <a:off x="828573" y="2012250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Identify Available Data Sources</a:t>
            </a:r>
          </a:p>
        </p:txBody>
      </p:sp>
      <p:sp>
        <p:nvSpPr>
          <p:cNvPr id="10" name="Shape 839"/>
          <p:cNvSpPr/>
          <p:nvPr/>
        </p:nvSpPr>
        <p:spPr>
          <a:xfrm>
            <a:off x="2123295" y="2012250"/>
            <a:ext cx="123631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EDA</a:t>
            </a:r>
          </a:p>
        </p:txBody>
      </p:sp>
      <p:sp>
        <p:nvSpPr>
          <p:cNvPr id="11" name="Shape 840"/>
          <p:cNvSpPr/>
          <p:nvPr/>
        </p:nvSpPr>
        <p:spPr>
          <a:xfrm>
            <a:off x="6029325" y="2012250"/>
            <a:ext cx="180263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Communicate Results</a:t>
            </a:r>
          </a:p>
        </p:txBody>
      </p:sp>
      <p:sp>
        <p:nvSpPr>
          <p:cNvPr id="12" name="Shape 841"/>
          <p:cNvSpPr/>
          <p:nvPr/>
        </p:nvSpPr>
        <p:spPr>
          <a:xfrm>
            <a:off x="7634529" y="2012251"/>
            <a:ext cx="1509471" cy="689700"/>
          </a:xfrm>
          <a:prstGeom prst="chevron">
            <a:avLst>
              <a:gd name="adj" fmla="val 50000"/>
            </a:avLst>
          </a:prstGeom>
          <a:solidFill>
            <a:srgbClr val="DE73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Document</a:t>
            </a:r>
          </a:p>
        </p:txBody>
      </p:sp>
      <p:sp>
        <p:nvSpPr>
          <p:cNvPr id="13" name="Shape 842"/>
          <p:cNvSpPr txBox="1"/>
          <p:nvPr/>
        </p:nvSpPr>
        <p:spPr>
          <a:xfrm>
            <a:off x="255000" y="1174526"/>
            <a:ext cx="8519700" cy="31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440"/>
              </a:spcBef>
            </a:pPr>
            <a:r>
              <a:rPr lang="en" i="1" dirty="0">
                <a:latin typeface="Open Sans"/>
                <a:ea typeface="Open Sans"/>
                <a:cs typeface="Open Sans"/>
                <a:sym typeface="Open Sans"/>
              </a:rPr>
              <a:t>Iterative </a:t>
            </a:r>
            <a:r>
              <a:rPr lang="en" i="1" dirty="0" smtClean="0">
                <a:latin typeface="Open Sans"/>
                <a:ea typeface="Open Sans"/>
                <a:cs typeface="Open Sans"/>
                <a:sym typeface="Open Sans"/>
              </a:rPr>
              <a:t>Business Data Mining Project Life </a:t>
            </a:r>
            <a:r>
              <a:rPr lang="en" i="1" dirty="0">
                <a:latin typeface="Open Sans"/>
                <a:ea typeface="Open Sans"/>
                <a:cs typeface="Open Sans"/>
                <a:sym typeface="Open Sans"/>
              </a:rPr>
              <a:t>Cycle</a:t>
            </a:r>
          </a:p>
        </p:txBody>
      </p:sp>
      <p:sp>
        <p:nvSpPr>
          <p:cNvPr id="21" name="Shape 839"/>
          <p:cNvSpPr/>
          <p:nvPr/>
        </p:nvSpPr>
        <p:spPr>
          <a:xfrm>
            <a:off x="3162184" y="2007486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Perform Analyssis </a:t>
            </a:r>
          </a:p>
        </p:txBody>
      </p:sp>
      <p:sp>
        <p:nvSpPr>
          <p:cNvPr id="22" name="Shape 839"/>
          <p:cNvSpPr/>
          <p:nvPr/>
        </p:nvSpPr>
        <p:spPr>
          <a:xfrm>
            <a:off x="4456906" y="2017011"/>
            <a:ext cx="176984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Assessment</a:t>
            </a:r>
          </a:p>
        </p:txBody>
      </p:sp>
      <p:cxnSp>
        <p:nvCxnSpPr>
          <p:cNvPr id="24" name="Curved Connector 23"/>
          <p:cNvCxnSpPr>
            <a:stCxn id="8" idx="0"/>
            <a:endCxn id="7" idx="0"/>
          </p:cNvCxnSpPr>
          <p:nvPr/>
        </p:nvCxnSpPr>
        <p:spPr>
          <a:xfrm rot="16200000" flipV="1">
            <a:off x="880054" y="1490081"/>
            <a:ext cx="12700" cy="1044337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1" idx="0"/>
            <a:endCxn id="8" idx="0"/>
          </p:cNvCxnSpPr>
          <p:nvPr/>
        </p:nvCxnSpPr>
        <p:spPr>
          <a:xfrm rot="16200000" flipH="1" flipV="1">
            <a:off x="2566646" y="843062"/>
            <a:ext cx="4764" cy="2333611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1" idx="0"/>
            <a:endCxn id="7" idx="0"/>
          </p:cNvCxnSpPr>
          <p:nvPr/>
        </p:nvCxnSpPr>
        <p:spPr>
          <a:xfrm rot="16200000" flipH="1" flipV="1">
            <a:off x="2044477" y="320894"/>
            <a:ext cx="4764" cy="3377948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2" idx="0"/>
            <a:endCxn id="10" idx="0"/>
          </p:cNvCxnSpPr>
          <p:nvPr/>
        </p:nvCxnSpPr>
        <p:spPr>
          <a:xfrm rot="16200000" flipV="1">
            <a:off x="3866836" y="714443"/>
            <a:ext cx="4761" cy="2600376"/>
          </a:xfrm>
          <a:prstGeom prst="curvedConnector3">
            <a:avLst>
              <a:gd name="adj1" fmla="val 490151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1" idx="2"/>
            <a:endCxn id="7" idx="2"/>
          </p:cNvCxnSpPr>
          <p:nvPr/>
        </p:nvCxnSpPr>
        <p:spPr>
          <a:xfrm rot="5400000">
            <a:off x="3558051" y="-498215"/>
            <a:ext cx="12700" cy="6400331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2" idx="2"/>
            <a:endCxn id="21" idx="2"/>
          </p:cNvCxnSpPr>
          <p:nvPr/>
        </p:nvCxnSpPr>
        <p:spPr>
          <a:xfrm rot="5400000" flipH="1">
            <a:off x="4447856" y="1985164"/>
            <a:ext cx="9525" cy="1433571"/>
          </a:xfrm>
          <a:prstGeom prst="curvedConnector3">
            <a:avLst>
              <a:gd name="adj1" fmla="val -24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2950" y="5572125"/>
            <a:ext cx="7658100" cy="528638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Remember your work will never occur in a vacuum and is always iterative.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29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be Dale!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Kwartler CSCI S-96</a:t>
            </a:r>
            <a:endParaRPr lang="en-US" dirty="0"/>
          </a:p>
        </p:txBody>
      </p:sp>
      <p:pic>
        <p:nvPicPr>
          <p:cNvPr id="6" name="Picture 2" descr="Image result for worker bo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985" y="1743075"/>
            <a:ext cx="5197398" cy="347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42950" y="5572125"/>
            <a:ext cx="7658100" cy="528638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Force stakeholders to agree on a problem, plan and output.  </a:t>
            </a:r>
          </a:p>
          <a:p>
            <a:pPr algn="ctr"/>
            <a:r>
              <a:rPr lang="en-US" dirty="0" smtClean="0"/>
              <a:t>Put together a plan, adjust the plan as needed…but have a plan!!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375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2924686"/>
              </p:ext>
            </p:extLst>
          </p:nvPr>
        </p:nvGraphicFramePr>
        <p:xfrm>
          <a:off x="614363" y="1111250"/>
          <a:ext cx="7915275" cy="3962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6:30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6:40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 Object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6:40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6:50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Structure for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6:50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7:00</a:t>
                      </a:r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7:00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7:20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 of Data Mining in a Business Context</a:t>
                      </a:r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7:20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7:35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EDA</a:t>
                      </a:r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5307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7:35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7:45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Pre-Processing for Modeling</a:t>
                      </a:r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8656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7:45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8:00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3947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8:00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8:45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Feature Engineering &amp; Enrichment</a:t>
                      </a:r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22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8:45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9:30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 as needed &amp; Data-Driven Case</a:t>
                      </a:r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57889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S-96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613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Pitfalls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Kwartler CSCI S-96</a:t>
            </a:r>
            <a:endParaRPr lang="en-US" dirty="0"/>
          </a:p>
        </p:txBody>
      </p:sp>
      <p:pic>
        <p:nvPicPr>
          <p:cNvPr id="6" name="Picture 2" descr="Image result for funny business stock phot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6"/>
          <a:stretch/>
        </p:blipFill>
        <p:spPr bwMode="auto">
          <a:xfrm>
            <a:off x="0" y="1793615"/>
            <a:ext cx="3629025" cy="358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46017" y="1076172"/>
            <a:ext cx="599798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28600">
              <a:buChar char="●"/>
            </a:pPr>
            <a:r>
              <a:rPr lang="en-US" sz="1600" dirty="0"/>
              <a:t>State the problem in </a:t>
            </a:r>
            <a:r>
              <a:rPr lang="en-US" sz="1600" dirty="0" smtClean="0"/>
              <a:t>business terms.  Avoid open </a:t>
            </a:r>
            <a:r>
              <a:rPr lang="en-US" sz="1600" dirty="0"/>
              <a:t>ended </a:t>
            </a:r>
            <a:r>
              <a:rPr lang="en-US" sz="1600" dirty="0" smtClean="0"/>
              <a:t>questions or just curiosity analysis.</a:t>
            </a:r>
            <a:endParaRPr lang="en-US" sz="1600" dirty="0"/>
          </a:p>
          <a:p>
            <a:endParaRPr lang="en-US" sz="1600" dirty="0"/>
          </a:p>
          <a:p>
            <a:pPr marL="457200" indent="-228600">
              <a:buChar char="●"/>
            </a:pPr>
            <a:r>
              <a:rPr lang="en-US" sz="1600" dirty="0" smtClean="0"/>
              <a:t>When modeling avoid multi-collinearity (more on that later)</a:t>
            </a:r>
            <a:endParaRPr lang="en-US" sz="1600" dirty="0"/>
          </a:p>
          <a:p>
            <a:pPr marL="914400" lvl="1" indent="-228600">
              <a:buChar char="○"/>
            </a:pPr>
            <a:r>
              <a:rPr lang="en-US" sz="1600" dirty="0"/>
              <a:t>Don’t measure things twice, like Fahrenheit and Celsius in the same data set</a:t>
            </a:r>
          </a:p>
          <a:p>
            <a:pPr marL="457200" indent="-228600">
              <a:buChar char="●"/>
            </a:pPr>
            <a:r>
              <a:rPr lang="en-US" sz="1600" dirty="0"/>
              <a:t>Understand data </a:t>
            </a:r>
            <a:r>
              <a:rPr lang="en-US" sz="1600" dirty="0" smtClean="0"/>
              <a:t>integrity &amp; human behavior</a:t>
            </a:r>
            <a:endParaRPr lang="en-US" sz="1600" dirty="0"/>
          </a:p>
          <a:p>
            <a:pPr marL="914400" lvl="1" indent="-228600">
              <a:buChar char="○"/>
            </a:pPr>
            <a:r>
              <a:rPr lang="en-US" sz="1600" dirty="0"/>
              <a:t>Customers filling out surveys are already self selecting </a:t>
            </a:r>
            <a:r>
              <a:rPr lang="en-US" sz="1600" dirty="0" smtClean="0"/>
              <a:t>&amp; therefore </a:t>
            </a:r>
            <a:r>
              <a:rPr lang="en-US" sz="1600" dirty="0"/>
              <a:t>biased compared to </a:t>
            </a:r>
            <a:r>
              <a:rPr lang="en-US" sz="1600" i="1" dirty="0"/>
              <a:t>all</a:t>
            </a:r>
            <a:r>
              <a:rPr lang="en-US" sz="1600" dirty="0"/>
              <a:t> customers</a:t>
            </a:r>
          </a:p>
          <a:p>
            <a:pPr marL="914400" lvl="1" indent="-228600">
              <a:buChar char="○"/>
            </a:pPr>
            <a:r>
              <a:rPr lang="en-US" sz="1600" dirty="0"/>
              <a:t>Employees that are on an improvement plan may leave voluntarily rather than get fired.  </a:t>
            </a:r>
            <a:r>
              <a:rPr lang="en-US" sz="1600" dirty="0" smtClean="0"/>
              <a:t>Data may record them as voluntarily leaving but that may mask the real issue </a:t>
            </a:r>
            <a:endParaRPr lang="en-US" sz="1600" dirty="0"/>
          </a:p>
          <a:p>
            <a:pPr marL="457200" indent="-228600">
              <a:buChar char="●"/>
            </a:pPr>
            <a:r>
              <a:rPr lang="en-US" sz="1600" dirty="0"/>
              <a:t>Beware of perfection</a:t>
            </a:r>
          </a:p>
          <a:p>
            <a:pPr marL="914400" lvl="1" indent="-228600">
              <a:buChar char="○"/>
            </a:pPr>
            <a:r>
              <a:rPr lang="en-US" sz="1600" dirty="0" smtClean="0"/>
              <a:t>Perfectly aligned analyses and SME  expectations seldom occur</a:t>
            </a:r>
          </a:p>
          <a:p>
            <a:pPr marL="914400" lvl="1" indent="-228600">
              <a:buChar char="○"/>
            </a:pPr>
            <a:r>
              <a:rPr lang="en-US" sz="1600" dirty="0" smtClean="0"/>
              <a:t>Model perfection likely means you have an error (data integrity)</a:t>
            </a:r>
            <a:endParaRPr lang="en-US" sz="1600" dirty="0"/>
          </a:p>
          <a:p>
            <a:pPr marL="457200" indent="-228600">
              <a:buChar char="●"/>
            </a:pPr>
            <a:r>
              <a:rPr lang="en-US" sz="1600" dirty="0"/>
              <a:t>Beware of data leak!</a:t>
            </a:r>
          </a:p>
          <a:p>
            <a:pPr marL="914400" lvl="1" indent="-228600">
              <a:buChar char="○"/>
            </a:pPr>
            <a:r>
              <a:rPr lang="en-US" sz="1600" dirty="0">
                <a:solidFill>
                  <a:schemeClr val="dk1"/>
                </a:solidFill>
              </a:rPr>
              <a:t>Predict flight cancellations using minutes a flight was delayed... you wouldn’t know it was </a:t>
            </a:r>
            <a:r>
              <a:rPr lang="en-US" sz="1600" dirty="0" smtClean="0">
                <a:solidFill>
                  <a:schemeClr val="dk1"/>
                </a:solidFill>
              </a:rPr>
              <a:t>late ahead of time as an input to your model.  The data points are </a:t>
            </a:r>
            <a:r>
              <a:rPr lang="en-US" sz="1600" dirty="0">
                <a:solidFill>
                  <a:schemeClr val="dk1"/>
                </a:solidFill>
              </a:rPr>
              <a:t>linked.</a:t>
            </a:r>
          </a:p>
          <a:p>
            <a:endParaRPr lang="en-US" sz="1600" dirty="0">
              <a:solidFill>
                <a:schemeClr val="dk1"/>
              </a:solidFill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34864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601714"/>
              </p:ext>
            </p:extLst>
          </p:nvPr>
        </p:nvGraphicFramePr>
        <p:xfrm>
          <a:off x="614363" y="1111250"/>
          <a:ext cx="7915275" cy="3962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6:30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6:40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 Object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6:40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6:50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Structure for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6:50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7:00</a:t>
                      </a:r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7:00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7:20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 of Data Mining in a Business Context</a:t>
                      </a:r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7:20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7:35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EDA</a:t>
                      </a:r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5307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7:35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7:45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Pre-Processing for Modeling</a:t>
                      </a:r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8656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7:45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8:00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3947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8:00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8:45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Feature Engineering &amp; Enrichment</a:t>
                      </a:r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22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8:45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9:30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 as needed &amp; Data-Driven Case</a:t>
                      </a:r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57889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S-96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0279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69780" y="3081336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cleanup, Dimension Reduction, Feature Engineering &amp; Feature Enrichment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8637" y="1266818"/>
            <a:ext cx="3829050" cy="433388"/>
          </a:xfrm>
          <a:prstGeom prst="rect">
            <a:avLst/>
          </a:prstGeom>
          <a:solidFill>
            <a:schemeClr val="accent2"/>
          </a:solidFill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smtClean="0">
                <a:solidFill>
                  <a:schemeClr val="bg1"/>
                </a:solidFill>
                <a:latin typeface="Franklin Gothic Book" pitchFamily="34" charset="0"/>
              </a:rPr>
              <a:t>SEMMA (from SAS)</a:t>
            </a:r>
            <a:endParaRPr lang="en-US" altLang="en-US" sz="2800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8662" y="5514980"/>
            <a:ext cx="8072437" cy="6000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Often data is sampled from a large database so you can more quickly explore, apply methods and prototype before reassessing on full data. </a:t>
            </a:r>
            <a:endParaRPr lang="en-US" dirty="0"/>
          </a:p>
        </p:txBody>
      </p:sp>
      <p:sp>
        <p:nvSpPr>
          <p:cNvPr id="9" name="Pentagon 8"/>
          <p:cNvSpPr/>
          <p:nvPr/>
        </p:nvSpPr>
        <p:spPr>
          <a:xfrm>
            <a:off x="514342" y="18716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Sample</a:t>
            </a:r>
            <a:endParaRPr lang="en-US" dirty="0"/>
          </a:p>
        </p:txBody>
      </p:sp>
      <p:sp>
        <p:nvSpPr>
          <p:cNvPr id="10" name="Pentagon 9"/>
          <p:cNvSpPr/>
          <p:nvPr/>
        </p:nvSpPr>
        <p:spPr>
          <a:xfrm>
            <a:off x="514342" y="2509834"/>
            <a:ext cx="3857625" cy="5715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Explore</a:t>
            </a:r>
            <a:endParaRPr lang="en-US" dirty="0"/>
          </a:p>
        </p:txBody>
      </p:sp>
      <p:sp>
        <p:nvSpPr>
          <p:cNvPr id="11" name="Pentagon 10"/>
          <p:cNvSpPr/>
          <p:nvPr/>
        </p:nvSpPr>
        <p:spPr>
          <a:xfrm>
            <a:off x="514342" y="314800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Modify</a:t>
            </a:r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514342" y="378618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 Model</a:t>
            </a:r>
            <a:endParaRPr lang="en-US" dirty="0"/>
          </a:p>
        </p:txBody>
      </p:sp>
      <p:sp>
        <p:nvSpPr>
          <p:cNvPr id="13" name="Pentagon 12"/>
          <p:cNvSpPr/>
          <p:nvPr/>
        </p:nvSpPr>
        <p:spPr>
          <a:xfrm>
            <a:off x="514342" y="44243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 Assess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69780" y="4429125"/>
            <a:ext cx="381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many ways to evaluate a model.  We will cover specific KPI and business implications.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786381" y="241458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452686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part of your course analysis you perform basic exploratory data analysis (EDA)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109911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86381" y="3752849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69780" y="37528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Regression, Logistic Regression, KNN, Decision Trees, Random Forest etc.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786381" y="441007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69780" y="18097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course, most data sets are curated for you.</a:t>
            </a:r>
            <a:endParaRPr lang="en-US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667249" y="1262056"/>
            <a:ext cx="3829050" cy="43338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 smtClean="0">
                <a:solidFill>
                  <a:schemeClr val="bg1"/>
                </a:solidFill>
                <a:latin typeface="Franklin Gothic Book" pitchFamily="34" charset="0"/>
              </a:rPr>
              <a:t>In this course…</a:t>
            </a:r>
            <a:endParaRPr lang="en-US" altLang="en-US" sz="2800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775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(EDA)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2057400"/>
            <a:ext cx="7772400" cy="3962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>
                <a:latin typeface="Franklin Gothic Book" pitchFamily="34" charset="0"/>
              </a:rPr>
              <a:t>Data sets are typically large, complex &amp; messy</a:t>
            </a:r>
          </a:p>
          <a:p>
            <a:r>
              <a:rPr lang="en-US" altLang="en-US" smtClean="0">
                <a:latin typeface="Franklin Gothic Book" pitchFamily="34" charset="0"/>
              </a:rPr>
              <a:t>Need to review the data to help refine the task</a:t>
            </a:r>
          </a:p>
          <a:p>
            <a:r>
              <a:rPr lang="en-US" altLang="en-US" smtClean="0">
                <a:latin typeface="Franklin Gothic Book" pitchFamily="34" charset="0"/>
              </a:rPr>
              <a:t>Use techniques of Reduction and Visualization</a:t>
            </a:r>
            <a:endParaRPr lang="en-US" altLang="en-US" dirty="0"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599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Data: 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981200"/>
            <a:ext cx="7772400" cy="4038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>
                <a:latin typeface="Franklin Gothic Book" pitchFamily="34" charset="0"/>
              </a:rPr>
              <a:t>Data mining typically deals with huge databases</a:t>
            </a:r>
          </a:p>
          <a:p>
            <a:r>
              <a:rPr lang="en-US" altLang="en-US" smtClean="0">
                <a:latin typeface="Franklin Gothic Book" pitchFamily="34" charset="0"/>
              </a:rPr>
              <a:t>For piloting/prototyping, algorithms and models are typically applied to a sample from a database, to produce statistically-valid results</a:t>
            </a:r>
          </a:p>
          <a:p>
            <a:r>
              <a:rPr lang="en-US" altLang="en-US" smtClean="0">
                <a:latin typeface="Franklin Gothic Book" pitchFamily="34" charset="0"/>
              </a:rPr>
              <a:t>Once you develop and select a final model, you use it to “score” (predict values or classes for) the observations in the larger database</a:t>
            </a:r>
            <a:endParaRPr lang="en-US" altLang="en-US"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056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Rare Event Over-Sampling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905000"/>
            <a:ext cx="7772400" cy="41148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>
                <a:latin typeface="Franklin Gothic Book" pitchFamily="34" charset="0"/>
              </a:rPr>
              <a:t>Often the event of interest is rare</a:t>
            </a:r>
          </a:p>
          <a:p>
            <a:r>
              <a:rPr lang="en-US" altLang="en-US" smtClean="0">
                <a:latin typeface="Franklin Gothic Book" pitchFamily="34" charset="0"/>
              </a:rPr>
              <a:t>Examples: response to mailing, fraud in taxes, …</a:t>
            </a:r>
          </a:p>
          <a:p>
            <a:r>
              <a:rPr lang="en-US" altLang="en-US" smtClean="0">
                <a:latin typeface="Franklin Gothic Book" pitchFamily="34" charset="0"/>
              </a:rPr>
              <a:t>Sampling may yield too few “interesting” cases to effectively train a model</a:t>
            </a:r>
          </a:p>
          <a:p>
            <a:r>
              <a:rPr lang="en-US" altLang="en-US" smtClean="0">
                <a:latin typeface="Franklin Gothic Book" pitchFamily="34" charset="0"/>
              </a:rPr>
              <a:t>A popular solution: oversample the rare cases to obtain a more balanced training set</a:t>
            </a:r>
          </a:p>
          <a:p>
            <a:r>
              <a:rPr lang="en-US" altLang="en-US" smtClean="0">
                <a:latin typeface="Franklin Gothic Book" pitchFamily="34" charset="0"/>
              </a:rPr>
              <a:t>Later, need to adjust results for the oversampling</a:t>
            </a:r>
          </a:p>
          <a:p>
            <a:pPr>
              <a:buFont typeface="Wingdings 2" pitchFamily="18" charset="2"/>
              <a:buNone/>
            </a:pPr>
            <a:endParaRPr lang="en-US" altLang="en-US" smtClean="0">
              <a:latin typeface="Franklin Gothic Book" pitchFamily="34" charset="0"/>
            </a:endParaRPr>
          </a:p>
          <a:p>
            <a:endParaRPr lang="en-US" altLang="en-US" dirty="0">
              <a:latin typeface="Franklin Gothic Boo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0094" y="5643563"/>
            <a:ext cx="7643812" cy="47148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are some cases where you think over sampling rare cases makes sense?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176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&amp; Oversampling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5660" y="1074822"/>
            <a:ext cx="6672680" cy="289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74294" y="4940968"/>
            <a:ext cx="647016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&lt;- sample(a</a:t>
            </a:r>
            <a:r>
              <a:rPr lang="en-US" dirty="0" smtClean="0"/>
              <a:t> vector to choose from, the number to choose)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4294" y="4588042"/>
            <a:ext cx="6402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an index of random numbers from 1 to the number of rows.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4294" y="5783176"/>
            <a:ext cx="233749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4294" y="5446294"/>
            <a:ext cx="561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the index of randomly chosen numbers to select rows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53453" y="4219074"/>
            <a:ext cx="803709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897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value of good EDA?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45" y="1135161"/>
            <a:ext cx="7630510" cy="20917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63" y="3349509"/>
            <a:ext cx="2218354" cy="278327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99090" y="4635062"/>
            <a:ext cx="2349062" cy="5833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88676" y="3641834"/>
            <a:ext cx="4177862" cy="11666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Asked to predict the presence of West Nile Virus in Chicago mosquitos traps.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6"/>
            <a:endCxn id="9" idx="1"/>
          </p:cNvCxnSpPr>
          <p:nvPr/>
        </p:nvCxnSpPr>
        <p:spPr>
          <a:xfrm flipV="1">
            <a:off x="2948152" y="4225159"/>
            <a:ext cx="1040524" cy="70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08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let me realize a flaw!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8" y="1138925"/>
            <a:ext cx="6889530" cy="16453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6" y="2942233"/>
            <a:ext cx="7721451" cy="3054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17" y="3595523"/>
            <a:ext cx="6982317" cy="1538601"/>
          </a:xfrm>
          <a:prstGeom prst="rect">
            <a:avLst/>
          </a:prstGeom>
        </p:spPr>
      </p:pic>
      <p:sp>
        <p:nvSpPr>
          <p:cNvPr id="11" name="Explosion 2 10"/>
          <p:cNvSpPr/>
          <p:nvPr/>
        </p:nvSpPr>
        <p:spPr>
          <a:xfrm>
            <a:off x="5959364" y="2396358"/>
            <a:ext cx="3026981" cy="173420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Simple EDA by year would show that West Nile was 2x in 2012 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41890" y="5470634"/>
            <a:ext cx="8860220" cy="56755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 fitting an algorithm, I merely doubled predictions if they were within 2012 for the test set.  Not great DS but an easy way to move up the leaderboard.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925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38E941-E8E1-4A22-A057-37BDB077D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838504"/>
            <a:ext cx="3943350" cy="3975005"/>
          </a:xfrm>
        </p:spPr>
        <p:txBody>
          <a:bodyPr>
            <a:normAutofit/>
          </a:bodyPr>
          <a:lstStyle/>
          <a:p>
            <a:r>
              <a:rPr lang="en-US" dirty="0"/>
              <a:t>Lots of </a:t>
            </a:r>
            <a:r>
              <a:rPr lang="en-US" dirty="0" smtClean="0"/>
              <a:t>basic </a:t>
            </a:r>
            <a:r>
              <a:rPr lang="en-US" dirty="0"/>
              <a:t>R </a:t>
            </a:r>
            <a:r>
              <a:rPr lang="en-US" dirty="0" smtClean="0"/>
              <a:t>options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tr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im()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lass()</a:t>
            </a:r>
            <a:endParaRPr lang="en-US" dirty="0"/>
          </a:p>
          <a:p>
            <a:pPr lvl="1"/>
            <a:r>
              <a:rPr lang="en-US" dirty="0"/>
              <a:t>head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levels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ummary()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or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/>
              <a:t>u</a:t>
            </a:r>
            <a:r>
              <a:rPr lang="en-US" dirty="0" smtClean="0"/>
              <a:t>nique()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ean()</a:t>
            </a:r>
            <a:endParaRPr lang="en-US" dirty="0"/>
          </a:p>
          <a:p>
            <a:pPr lvl="1"/>
            <a:r>
              <a:rPr lang="en-US" dirty="0" err="1" smtClean="0"/>
              <a:t>colSums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s.na()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7/15/2018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C81D18C-4058-4039-896D-D0DA6CD7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5824" y="1343025"/>
            <a:ext cx="3443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Open B_EDA </a:t>
            </a:r>
            <a:r>
              <a:rPr lang="en-US" sz="2800" dirty="0" err="1" smtClean="0"/>
              <a:t>work.R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8738E941-E8E1-4A22-A057-37BDB077D3B3}"/>
              </a:ext>
            </a:extLst>
          </p:cNvPr>
          <p:cNvSpPr txBox="1">
            <a:spLocks/>
          </p:cNvSpPr>
          <p:nvPr/>
        </p:nvSpPr>
        <p:spPr>
          <a:xfrm>
            <a:off x="4781550" y="1838504"/>
            <a:ext cx="3943350" cy="303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Specific packages make life easier</a:t>
            </a:r>
          </a:p>
          <a:p>
            <a:pPr lvl="1"/>
            <a:r>
              <a:rPr lang="en-US" dirty="0" smtClean="0"/>
              <a:t>library(</a:t>
            </a:r>
            <a:r>
              <a:rPr lang="en-US" dirty="0" err="1" smtClean="0"/>
              <a:t>DataExplorer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plot_str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lot_missing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lot_histogram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lot_density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/>
              <a:t>p</a:t>
            </a:r>
            <a:r>
              <a:rPr lang="en-US" dirty="0" err="1" smtClean="0"/>
              <a:t>lot_scatterplot</a:t>
            </a:r>
            <a:r>
              <a:rPr lang="en-US" dirty="0" smtClean="0"/>
              <a:t>()</a:t>
            </a:r>
          </a:p>
          <a:p>
            <a:pPr lvl="2"/>
            <a:endParaRPr lang="en-US" dirty="0" smtClean="0"/>
          </a:p>
          <a:p>
            <a:pPr lvl="1"/>
            <a:r>
              <a:rPr lang="en-US" dirty="0"/>
              <a:t>l</a:t>
            </a:r>
            <a:r>
              <a:rPr lang="en-US" dirty="0" smtClean="0"/>
              <a:t>ibrary(</a:t>
            </a:r>
            <a:r>
              <a:rPr lang="en-US" dirty="0" err="1" smtClean="0"/>
              <a:t>radiant.data</a:t>
            </a:r>
            <a:r>
              <a:rPr lang="en-US" dirty="0" smtClean="0"/>
              <a:t>)</a:t>
            </a:r>
          </a:p>
          <a:p>
            <a:pPr lvl="2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89811" y="5566611"/>
            <a:ext cx="7796463" cy="5775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 this script you will fill in the object, vector and information into the code scaffold.  Then spend 5-10min exploring the data with </a:t>
            </a:r>
            <a:r>
              <a:rPr lang="en-US" dirty="0" err="1" smtClean="0"/>
              <a:t>radiant.data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1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973932D4-585F-4965-961B-74D6B944BB13}"/>
              </a:ext>
            </a:extLst>
          </p:cNvPr>
          <p:cNvSpPr/>
          <p:nvPr/>
        </p:nvSpPr>
        <p:spPr>
          <a:xfrm>
            <a:off x="4774509" y="3952199"/>
            <a:ext cx="3823108" cy="1843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254A1D90-6197-49C9-B98B-8576097CEFE2}"/>
              </a:ext>
            </a:extLst>
          </p:cNvPr>
          <p:cNvSpPr/>
          <p:nvPr/>
        </p:nvSpPr>
        <p:spPr>
          <a:xfrm>
            <a:off x="560147" y="3952199"/>
            <a:ext cx="3823108" cy="1843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D2C7128A-12CD-48C7-BF7F-9449ADA925CB}"/>
              </a:ext>
            </a:extLst>
          </p:cNvPr>
          <p:cNvSpPr/>
          <p:nvPr/>
        </p:nvSpPr>
        <p:spPr>
          <a:xfrm>
            <a:off x="4774509" y="1620600"/>
            <a:ext cx="3823108" cy="2169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F1F5EDD1-3B50-4093-B499-0802BD0F0EB5}"/>
              </a:ext>
            </a:extLst>
          </p:cNvPr>
          <p:cNvSpPr/>
          <p:nvPr/>
        </p:nvSpPr>
        <p:spPr>
          <a:xfrm>
            <a:off x="560147" y="1620600"/>
            <a:ext cx="3823108" cy="2169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 Object Types - Vectors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7/15/2018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S-96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2328E62-1946-4F9E-9D38-52B39F64001C}"/>
              </a:ext>
            </a:extLst>
          </p:cNvPr>
          <p:cNvSpPr txBox="1"/>
          <p:nvPr/>
        </p:nvSpPr>
        <p:spPr>
          <a:xfrm>
            <a:off x="628650" y="1031709"/>
            <a:ext cx="7092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Objects in R can be various forms and even made to be “custom” types.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A571355B-F223-4EB9-ADE5-5CFA00FC9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238925"/>
              </p:ext>
            </p:extLst>
          </p:nvPr>
        </p:nvGraphicFramePr>
        <p:xfrm>
          <a:off x="1102891" y="2306053"/>
          <a:ext cx="609600" cy="952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86725243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0581198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564402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3837846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954054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391833029"/>
                  </a:ext>
                </a:extLst>
              </a:tr>
            </a:tbl>
          </a:graphicData>
        </a:graphic>
      </p:graphicFrame>
      <p:pic>
        <p:nvPicPr>
          <p:cNvPr id="1026" name="Picture 2" descr="R">
            <a:extLst>
              <a:ext uri="{FF2B5EF4-FFF2-40B4-BE49-F238E27FC236}">
                <a16:creationId xmlns="" xmlns:a16="http://schemas.microsoft.com/office/drawing/2014/main" id="{F55C34EE-562F-4967-9FE5-45BD25BBA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478" y="2154419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="" xmlns:a16="http://schemas.microsoft.com/office/drawing/2014/main" id="{C00517C6-F530-4DD9-A6C4-EE91B9638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253" y="2648272"/>
            <a:ext cx="1338828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 dirty="0">
                <a:latin typeface="Lucida Console" panose="020B0609040504020204" pitchFamily="49" charset="0"/>
              </a:rPr>
              <a:t>c(1,10,12,3.47)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AE36B7B-872E-45EE-9B94-1BE48A8FF678}"/>
              </a:ext>
            </a:extLst>
          </p:cNvPr>
          <p:cNvSpPr/>
          <p:nvPr/>
        </p:nvSpPr>
        <p:spPr>
          <a:xfrm>
            <a:off x="558769" y="5892475"/>
            <a:ext cx="8026463" cy="3342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R, a vector can be numeric, Boolean (T/F), factors, or contain strings.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="" xmlns:a16="http://schemas.microsoft.com/office/drawing/2014/main" id="{F7070C25-BF4A-4CD2-8E3D-39E6D3C32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487385"/>
              </p:ext>
            </p:extLst>
          </p:nvPr>
        </p:nvGraphicFramePr>
        <p:xfrm>
          <a:off x="958811" y="4641389"/>
          <a:ext cx="609600" cy="952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96828991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TRUE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40898035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TRUE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5884076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FALSE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1401059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TRUE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42432335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FALSE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643457734"/>
                  </a:ext>
                </a:extLst>
              </a:tr>
            </a:tbl>
          </a:graphicData>
        </a:graphic>
      </p:graphicFrame>
      <p:sp>
        <p:nvSpPr>
          <p:cNvPr id="16" name="Rectangle 4">
            <a:extLst>
              <a:ext uri="{FF2B5EF4-FFF2-40B4-BE49-F238E27FC236}">
                <a16:creationId xmlns="" xmlns:a16="http://schemas.microsoft.com/office/drawing/2014/main" id="{B7C8CB1B-0649-4498-B4AB-EE7F50E87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14" y="4909040"/>
            <a:ext cx="2569934" cy="553998"/>
          </a:xfrm>
          <a:prstGeom prst="rect">
            <a:avLst/>
          </a:prstGeom>
          <a:solidFill>
            <a:schemeClr val="bg1">
              <a:lumMod val="75000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 dirty="0">
                <a:latin typeface="Lucida Console" panose="020B0609040504020204" pitchFamily="49" charset="0"/>
              </a:rPr>
              <a:t>c(T, T, F, T, F)</a:t>
            </a:r>
          </a:p>
          <a:p>
            <a:r>
              <a:rPr lang="en-US" altLang="en-US" sz="1000" dirty="0">
                <a:latin typeface="Lucida Console" panose="020B0609040504020204" pitchFamily="49" charset="0"/>
              </a:rPr>
              <a:t>c(TRUE,TRUE, FALSE, TRUE,FALSE)</a:t>
            </a:r>
          </a:p>
          <a:p>
            <a:r>
              <a:rPr lang="en-US" altLang="en-US" sz="1000" dirty="0">
                <a:latin typeface="Lucida Console" panose="020B0609040504020204" pitchFamily="49" charset="0"/>
              </a:rPr>
              <a:t>c(T,TRUE, F, TRUE,FALSE)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84B62FB6-14FB-4351-85BA-9580AE422321}"/>
              </a:ext>
            </a:extLst>
          </p:cNvPr>
          <p:cNvSpPr/>
          <p:nvPr/>
        </p:nvSpPr>
        <p:spPr>
          <a:xfrm>
            <a:off x="6001627" y="2151483"/>
            <a:ext cx="2560316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sz="800" dirty="0" err="1">
                <a:latin typeface="Lucida Console" panose="020B0609040504020204" pitchFamily="49" charset="0"/>
              </a:rPr>
              <a:t>as.factor</a:t>
            </a:r>
            <a:r>
              <a:rPr lang="en-US" sz="800" dirty="0">
                <a:latin typeface="Lucida Console" panose="020B0609040504020204" pitchFamily="49" charset="0"/>
              </a:rPr>
              <a:t>(c('MALE','FEMALE','FEMALE'))</a:t>
            </a:r>
          </a:p>
        </p:txBody>
      </p:sp>
      <p:sp>
        <p:nvSpPr>
          <p:cNvPr id="21" name="Rectangle 7">
            <a:extLst>
              <a:ext uri="{FF2B5EF4-FFF2-40B4-BE49-F238E27FC236}">
                <a16:creationId xmlns="" xmlns:a16="http://schemas.microsoft.com/office/drawing/2014/main" id="{F5512CC3-E99D-4313-84BC-1A50DBA8C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100" y="2536993"/>
            <a:ext cx="158537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MALE FEMALE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FEMALE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Levels: FEMALE MALE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E8CA62E7-E68E-4411-BBDA-4D879C18F6FF}"/>
              </a:ext>
            </a:extLst>
          </p:cNvPr>
          <p:cNvSpPr/>
          <p:nvPr/>
        </p:nvSpPr>
        <p:spPr>
          <a:xfrm>
            <a:off x="5491711" y="4681955"/>
            <a:ext cx="2262158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c('MALE','FEMALE','FEMALE')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="" xmlns:a16="http://schemas.microsoft.com/office/drawing/2014/main" id="{EAF7FAC9-7A73-405A-B7C7-88DFF8092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572" y="5006767"/>
            <a:ext cx="2154436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"MALE" "FEMALE" "FEMALE"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4" name="Picture 10" descr="Image result for excel logo">
            <a:extLst>
              <a:ext uri="{FF2B5EF4-FFF2-40B4-BE49-F238E27FC236}">
                <a16:creationId xmlns="" xmlns:a16="http://schemas.microsoft.com/office/drawing/2014/main" id="{D9164295-8471-40B1-9686-A9A160371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186" y="1916172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DA22419F-643E-432F-B1AF-B6A2CCED2A86}"/>
              </a:ext>
            </a:extLst>
          </p:cNvPr>
          <p:cNvSpPr/>
          <p:nvPr/>
        </p:nvSpPr>
        <p:spPr>
          <a:xfrm>
            <a:off x="560147" y="1401041"/>
            <a:ext cx="3823108" cy="297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Numeric/Integer</a:t>
            </a:r>
          </a:p>
        </p:txBody>
      </p:sp>
      <p:pic>
        <p:nvPicPr>
          <p:cNvPr id="28" name="Picture 10" descr="Image result for excel logo">
            <a:extLst>
              <a:ext uri="{FF2B5EF4-FFF2-40B4-BE49-F238E27FC236}">
                <a16:creationId xmlns="" xmlns:a16="http://schemas.microsoft.com/office/drawing/2014/main" id="{8D733D74-2E64-46DE-B265-F8B82FC23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05" y="4248892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R">
            <a:extLst>
              <a:ext uri="{FF2B5EF4-FFF2-40B4-BE49-F238E27FC236}">
                <a16:creationId xmlns="" xmlns:a16="http://schemas.microsoft.com/office/drawing/2014/main" id="{24A82192-9718-4192-BC79-DE9B2C9A4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492" y="4459442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38696593-5A32-479D-9F8D-C91EA0F55256}"/>
              </a:ext>
            </a:extLst>
          </p:cNvPr>
          <p:cNvSpPr/>
          <p:nvPr/>
        </p:nvSpPr>
        <p:spPr>
          <a:xfrm>
            <a:off x="560147" y="3819403"/>
            <a:ext cx="3823108" cy="297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Boolean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27812138-F705-4A0A-9EDC-538F81BD486C}"/>
              </a:ext>
            </a:extLst>
          </p:cNvPr>
          <p:cNvSpPr/>
          <p:nvPr/>
        </p:nvSpPr>
        <p:spPr>
          <a:xfrm>
            <a:off x="4774509" y="1401041"/>
            <a:ext cx="3823108" cy="297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Factors (Distinct Classes)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="" xmlns:a16="http://schemas.microsoft.com/office/drawing/2014/main" id="{B6D4EF3B-B208-41E0-A7C9-B4B5BC16A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651572"/>
              </p:ext>
            </p:extLst>
          </p:nvPr>
        </p:nvGraphicFramePr>
        <p:xfrm>
          <a:off x="4848705" y="2303645"/>
          <a:ext cx="609600" cy="571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175243767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9510371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975399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FEMALE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468722079"/>
                  </a:ext>
                </a:extLst>
              </a:tr>
            </a:tbl>
          </a:graphicData>
        </a:graphic>
      </p:graphicFrame>
      <p:pic>
        <p:nvPicPr>
          <p:cNvPr id="35" name="Picture 2" descr="R">
            <a:extLst>
              <a:ext uri="{FF2B5EF4-FFF2-40B4-BE49-F238E27FC236}">
                <a16:creationId xmlns="" xmlns:a16="http://schemas.microsoft.com/office/drawing/2014/main" id="{46834B87-1D33-4AAA-979B-FBC0BF9BF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596" y="1740522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 descr="Image result for excel logo">
            <a:extLst>
              <a:ext uri="{FF2B5EF4-FFF2-40B4-BE49-F238E27FC236}">
                <a16:creationId xmlns="" xmlns:a16="http://schemas.microsoft.com/office/drawing/2014/main" id="{3AA4453C-EF18-4F3B-B837-B31109286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000" y="1761122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F7343245-5A3F-4C8A-B3F3-F13DABCF060A}"/>
              </a:ext>
            </a:extLst>
          </p:cNvPr>
          <p:cNvSpPr/>
          <p:nvPr/>
        </p:nvSpPr>
        <p:spPr>
          <a:xfrm>
            <a:off x="4774509" y="3817576"/>
            <a:ext cx="3823108" cy="297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(just text)</a:t>
            </a:r>
          </a:p>
        </p:txBody>
      </p:sp>
      <p:sp>
        <p:nvSpPr>
          <p:cNvPr id="3" name="TextBox 2"/>
          <p:cNvSpPr txBox="1"/>
          <p:nvPr/>
        </p:nvSpPr>
        <p:spPr>
          <a:xfrm rot="16200000">
            <a:off x="5385218" y="2359645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Unordered</a:t>
            </a:r>
            <a:endParaRPr lang="en-US" sz="1400" u="sng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5508310" y="3226419"/>
            <a:ext cx="722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Ordinal</a:t>
            </a:r>
            <a:endParaRPr lang="en-US" sz="1400" u="sng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84B62FB6-14FB-4351-85BA-9580AE422321}"/>
              </a:ext>
            </a:extLst>
          </p:cNvPr>
          <p:cNvSpPr/>
          <p:nvPr/>
        </p:nvSpPr>
        <p:spPr>
          <a:xfrm>
            <a:off x="6039727" y="3143994"/>
            <a:ext cx="2185214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sz="800" dirty="0" err="1">
                <a:latin typeface="Lucida Console" panose="020B0609040504020204" pitchFamily="49" charset="0"/>
              </a:rPr>
              <a:t>as.factor</a:t>
            </a:r>
            <a:r>
              <a:rPr lang="en-US" sz="800" dirty="0">
                <a:latin typeface="Lucida Console" panose="020B0609040504020204" pitchFamily="49" charset="0"/>
              </a:rPr>
              <a:t>(c</a:t>
            </a:r>
            <a:r>
              <a:rPr lang="en-US" sz="800" dirty="0" smtClean="0">
                <a:latin typeface="Lucida Console" panose="020B0609040504020204" pitchFamily="49" charset="0"/>
              </a:rPr>
              <a:t>(‘</a:t>
            </a:r>
            <a:r>
              <a:rPr lang="en-US" sz="800" dirty="0" err="1" smtClean="0">
                <a:latin typeface="Lucida Console" panose="020B0609040504020204" pitchFamily="49" charset="0"/>
              </a:rPr>
              <a:t>High',‘Med',‘Low</a:t>
            </a:r>
            <a:r>
              <a:rPr lang="en-US" sz="800" dirty="0" smtClean="0">
                <a:latin typeface="Lucida Console" panose="020B0609040504020204" pitchFamily="49" charset="0"/>
              </a:rPr>
              <a:t>'))</a:t>
            </a:r>
            <a:endParaRPr lang="en-US" sz="800" dirty="0">
              <a:latin typeface="Lucida Console" panose="020B060904050402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34375" r="37024"/>
          <a:stretch/>
        </p:blipFill>
        <p:spPr>
          <a:xfrm>
            <a:off x="6381741" y="3429005"/>
            <a:ext cx="1733551" cy="300038"/>
          </a:xfrm>
          <a:prstGeom prst="rect">
            <a:avLst/>
          </a:prstGeom>
        </p:spPr>
      </p:pic>
      <p:graphicFrame>
        <p:nvGraphicFramePr>
          <p:cNvPr id="42" name="Table 41">
            <a:extLst>
              <a:ext uri="{FF2B5EF4-FFF2-40B4-BE49-F238E27FC236}">
                <a16:creationId xmlns="" xmlns:a16="http://schemas.microsoft.com/office/drawing/2014/main" id="{B6D4EF3B-B208-41E0-A7C9-B4B5BC16A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00884"/>
              </p:ext>
            </p:extLst>
          </p:nvPr>
        </p:nvGraphicFramePr>
        <p:xfrm>
          <a:off x="4858230" y="3127557"/>
          <a:ext cx="609600" cy="571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175243767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9510371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975399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46872207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 rot="16200000">
            <a:off x="8494050" y="2069485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Cardinality</a:t>
            </a:r>
          </a:p>
          <a:p>
            <a:pPr algn="ctr"/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8494050" y="3036273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Cardinality</a:t>
            </a:r>
          </a:p>
          <a:p>
            <a:pPr algn="ctr"/>
            <a:r>
              <a:rPr lang="en-US" sz="11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789905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519983"/>
              </p:ext>
            </p:extLst>
          </p:nvPr>
        </p:nvGraphicFramePr>
        <p:xfrm>
          <a:off x="614363" y="1111250"/>
          <a:ext cx="7915275" cy="3962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6:30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6:40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 Object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6:40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6:50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Structure for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6:50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7:00</a:t>
                      </a:r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7:00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7:20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 of Data Mining in a Business Context</a:t>
                      </a:r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7:20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7:35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EDA</a:t>
                      </a:r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5307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7:35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7:45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Pre-Processing for Modeling</a:t>
                      </a:r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8656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7:45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8:00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3947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8:00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8:45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Feature Engineering &amp; Enrichment</a:t>
                      </a:r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22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8:45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9:30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 as needed &amp; Data-Driven Case</a:t>
                      </a:r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57889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S-96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503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081336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cleanup, Dimension Reduction, Feature Engineering &amp; Feature Enrichment</a:t>
            </a:r>
            <a:endParaRPr lang="en-US" dirty="0"/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Modeling Process</a:t>
            </a:r>
            <a:endParaRPr lang="en-US" altLang="en-US" sz="3600" dirty="0"/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28637" y="1266818"/>
            <a:ext cx="3829050" cy="433388"/>
          </a:xfrm>
          <a:solidFill>
            <a:schemeClr val="accent2"/>
          </a:solidFill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800" dirty="0">
                <a:solidFill>
                  <a:schemeClr val="bg1"/>
                </a:solidFill>
                <a:latin typeface="Franklin Gothic Book" pitchFamily="34" charset="0"/>
              </a:rPr>
              <a:t>SEMMA (from SAS</a:t>
            </a:r>
            <a:r>
              <a:rPr lang="en-US" altLang="en-US" sz="2800" dirty="0" smtClean="0">
                <a:solidFill>
                  <a:schemeClr val="bg1"/>
                </a:solidFill>
                <a:latin typeface="Franklin Gothic Book" pitchFamily="34" charset="0"/>
              </a:rPr>
              <a:t>)</a:t>
            </a:r>
            <a:endParaRPr lang="en-US" altLang="en-US" sz="2800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8662" y="5514980"/>
            <a:ext cx="8072437" cy="6000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Often data is sampled from a large database so you can more quickly explore, apply methods and prototype before reassessing on full data. 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7/15/2018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=""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CC81D18C-4058-4039-896D-D0DA6CD7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3" name="Pentagon 2"/>
          <p:cNvSpPr/>
          <p:nvPr/>
        </p:nvSpPr>
        <p:spPr>
          <a:xfrm>
            <a:off x="514342" y="18716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Sample</a:t>
            </a:r>
            <a:endParaRPr lang="en-US" dirty="0"/>
          </a:p>
        </p:txBody>
      </p:sp>
      <p:sp>
        <p:nvSpPr>
          <p:cNvPr id="9" name="Pentagon 8"/>
          <p:cNvSpPr/>
          <p:nvPr/>
        </p:nvSpPr>
        <p:spPr>
          <a:xfrm>
            <a:off x="514342" y="250983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Explore</a:t>
            </a:r>
            <a:endParaRPr lang="en-US" dirty="0"/>
          </a:p>
        </p:txBody>
      </p:sp>
      <p:sp>
        <p:nvSpPr>
          <p:cNvPr id="10" name="Pentagon 9"/>
          <p:cNvSpPr/>
          <p:nvPr/>
        </p:nvSpPr>
        <p:spPr>
          <a:xfrm>
            <a:off x="514342" y="3148009"/>
            <a:ext cx="3857625" cy="5715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Modify</a:t>
            </a:r>
            <a:endParaRPr lang="en-US" dirty="0"/>
          </a:p>
        </p:txBody>
      </p:sp>
      <p:sp>
        <p:nvSpPr>
          <p:cNvPr id="11" name="Pentagon 10"/>
          <p:cNvSpPr/>
          <p:nvPr/>
        </p:nvSpPr>
        <p:spPr>
          <a:xfrm>
            <a:off x="514342" y="378618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 Model</a:t>
            </a:r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514342" y="44243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 Assess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69780" y="4429125"/>
            <a:ext cx="381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many ways to evaluate a model.  We will cover specific KPI and business implications.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41458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452686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part of your course analysis you perform basic exploratory data analysis (EDA)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109911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752849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37528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Regression, Logistic Regression, KNN, Decision Trees, Random Forest etc.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41007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8097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course, most data sets are curated for you.</a:t>
            </a:r>
            <a:endParaRPr lang="en-US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262056"/>
            <a:ext cx="3829050" cy="43338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 smtClean="0">
                <a:solidFill>
                  <a:schemeClr val="bg1"/>
                </a:solidFill>
                <a:latin typeface="Franklin Gothic Book" pitchFamily="34" charset="0"/>
              </a:rPr>
              <a:t>In this course…</a:t>
            </a:r>
            <a:endParaRPr lang="en-US" altLang="en-US" sz="2800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2849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1076" y="1371600"/>
            <a:ext cx="8544910" cy="693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Many algorithms cannot accept the data directly.   </a:t>
            </a:r>
          </a:p>
          <a:p>
            <a:pPr algn="ctr"/>
            <a:r>
              <a:rPr lang="en-US" dirty="0" smtClean="0"/>
              <a:t>Thus you must preprocess your data before training.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6841" y="2204538"/>
            <a:ext cx="4162097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Common Pre-Processing </a:t>
            </a:r>
          </a:p>
          <a:p>
            <a:pPr algn="ctr"/>
            <a:r>
              <a:rPr lang="en-US" dirty="0" smtClean="0"/>
              <a:t>Categorical Variables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61337" y="2204538"/>
            <a:ext cx="4162097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Common Pre-Processing </a:t>
            </a:r>
          </a:p>
          <a:p>
            <a:pPr algn="ctr"/>
            <a:r>
              <a:rPr lang="en-US" dirty="0" smtClean="0"/>
              <a:t>Numeric Variables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153100"/>
            <a:ext cx="3510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Dummy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Binning Low Frequency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Changing to Numeric for Ordinal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Deal with Missing Levels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24400" y="3132079"/>
            <a:ext cx="2149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Deal with Missing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Outlier Detection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Binning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0055" y="5355021"/>
            <a:ext cx="85449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The book does these steps in a traditional manner but we will use an easier method called variable treatment (</a:t>
            </a:r>
            <a:r>
              <a:rPr lang="en-US" i="1" dirty="0" err="1" smtClean="0"/>
              <a:t>vtreat</a:t>
            </a:r>
            <a:r>
              <a:rPr lang="en-US" i="1" dirty="0" smtClean="0"/>
              <a:t>).  Review the book if you want to see the manual methods.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344604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pic>
        <p:nvPicPr>
          <p:cNvPr id="2050" name="Picture 2" descr="Image result for dummy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453" y="2670942"/>
            <a:ext cx="3691334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5214" y="1245475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Dummy Variables represent category levels as 1/0 within new vectors.  For some approaches, this lets the algorithm understand the information.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683" y="2238703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Consider this data:</a:t>
            </a:r>
            <a:endParaRPr lang="en-US" u="sn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701533"/>
              </p:ext>
            </p:extLst>
          </p:nvPr>
        </p:nvGraphicFramePr>
        <p:xfrm>
          <a:off x="627117" y="3048602"/>
          <a:ext cx="3648902" cy="20269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/>
                <a:gridCol w="681038"/>
                <a:gridCol w="923481"/>
                <a:gridCol w="112522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Gender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Profession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Affiliation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CU43E439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Nurse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CU36E506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Independent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CU91E65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CU17E255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CU27E792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Executive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CU74E430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CU25E466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Democrat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2860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5214" y="1245475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Dummy Variables represent category levels as 1/0 within new vectors.  For some approaches, this lets the algorithm understand the information.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683" y="2236075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Consider this data:</a:t>
            </a:r>
            <a:endParaRPr lang="en-US" u="sn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074689"/>
              </p:ext>
            </p:extLst>
          </p:nvPr>
        </p:nvGraphicFramePr>
        <p:xfrm>
          <a:off x="627117" y="3048602"/>
          <a:ext cx="3648902" cy="20269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/>
                <a:gridCol w="681038"/>
                <a:gridCol w="923481"/>
                <a:gridCol w="112522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CuID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Gender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Profession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Affiliation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CU43E439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Nurse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CU36E506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Independent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CU91E65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CU17E255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CU27E792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Executive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CU74E430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CU25E466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Democrat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61186" y="2963917"/>
            <a:ext cx="4195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wouldn’t use the ID </a:t>
            </a:r>
            <a:r>
              <a:rPr lang="en-US" dirty="0" err="1" smtClean="0"/>
              <a:t>var</a:t>
            </a:r>
            <a:r>
              <a:rPr lang="en-US" dirty="0" smtClean="0"/>
              <a:t> for training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Gender has 2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Profession has 5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Affiliation has 3 levels &amp; missing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45118" y="2236075"/>
            <a:ext cx="253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Through EDA you realize:</a:t>
            </a:r>
            <a:endParaRPr lang="en-US" u="sng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4556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5214" y="1072049"/>
            <a:ext cx="770933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Always make dummy variables “1 less than the state of the data nature”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8414" y="1479321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Consider this data:</a:t>
            </a:r>
            <a:endParaRPr lang="en-US" u="sn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617287"/>
              </p:ext>
            </p:extLst>
          </p:nvPr>
        </p:nvGraphicFramePr>
        <p:xfrm>
          <a:off x="2660869" y="1897710"/>
          <a:ext cx="3648902" cy="15240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/>
                <a:gridCol w="681038"/>
                <a:gridCol w="923481"/>
                <a:gridCol w="112522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CuID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Gender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Profession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Affiliation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CU43E439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Nurse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Democrat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CU36E506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Teacher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Independent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CU91E65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Manager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Republican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CU17E255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Student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Democrat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CU27E792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Executive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CU74E430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Manager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Republican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CU25E466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Teacher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Democrat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122211"/>
              </p:ext>
            </p:extLst>
          </p:nvPr>
        </p:nvGraphicFramePr>
        <p:xfrm>
          <a:off x="597118" y="3825022"/>
          <a:ext cx="7915515" cy="15411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2470"/>
                <a:gridCol w="856435"/>
                <a:gridCol w="1026569"/>
                <a:gridCol w="1133262"/>
                <a:gridCol w="1176517"/>
                <a:gridCol w="1133262"/>
                <a:gridCol w="749742"/>
                <a:gridCol w="703603"/>
                <a:gridCol w="553655"/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Gender__Male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Profession_Nurse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Profession_Teacher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Profession_Manager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Profession_Student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Affiliation_D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Affiliation_I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Affiliation_Missing</a:t>
                      </a:r>
                    </a:p>
                  </a:txBody>
                  <a:tcPr marL="8660" marR="8660" marT="8660" marB="0" anchor="b"/>
                </a:tc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CU43E439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CU36E506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CU91E65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CU17E255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CU27E792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CU74E430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CU25E466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</a:tr>
            </a:tbl>
          </a:graphicData>
        </a:graphic>
      </p:graphicFrame>
      <p:sp>
        <p:nvSpPr>
          <p:cNvPr id="13" name="Isosceles Triangle 12"/>
          <p:cNvSpPr/>
          <p:nvPr/>
        </p:nvSpPr>
        <p:spPr>
          <a:xfrm rot="10800000">
            <a:off x="2191407" y="3531466"/>
            <a:ext cx="4587765" cy="3941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72663" y="5481144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 light switch has 2 states, on/off.  You only need 1 switch.  The same is true as more levels are added, you don’t need one for each level.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0986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Dummy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5214" y="1245475"/>
            <a:ext cx="770933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Always make dummy variables “1 less than the state of the data nature”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37472" y="1558151"/>
            <a:ext cx="1469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Dummy Data:</a:t>
            </a:r>
            <a:endParaRPr lang="en-US" u="sng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478505"/>
              </p:ext>
            </p:extLst>
          </p:nvPr>
        </p:nvGraphicFramePr>
        <p:xfrm>
          <a:off x="597118" y="1901622"/>
          <a:ext cx="7915515" cy="15366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2470"/>
                <a:gridCol w="856435"/>
                <a:gridCol w="1026569"/>
                <a:gridCol w="1133262"/>
                <a:gridCol w="1176517"/>
                <a:gridCol w="1133262"/>
                <a:gridCol w="749742"/>
                <a:gridCol w="703603"/>
                <a:gridCol w="553655"/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Gender__Male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Profession_Nurse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Profession_Teacher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Profession_Manager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Profession_Student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Affiliation_I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Affiliation_Missing</a:t>
                      </a:r>
                    </a:p>
                  </a:txBody>
                  <a:tcPr marL="8660" marR="8660" marT="8660" marB="0" anchor="b"/>
                </a:tc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CU43E439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CU36E506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CU91E65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CU17E255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CU27E792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CU74E430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CU25E466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674562" y="3444754"/>
            <a:ext cx="20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Applying Judgment:</a:t>
            </a:r>
            <a:endParaRPr lang="en-US" u="sng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031093"/>
              </p:ext>
            </p:extLst>
          </p:nvPr>
        </p:nvGraphicFramePr>
        <p:xfrm>
          <a:off x="1023561" y="3867057"/>
          <a:ext cx="7096878" cy="1525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2470"/>
                <a:gridCol w="856435"/>
                <a:gridCol w="1226995"/>
                <a:gridCol w="1133262"/>
                <a:gridCol w="1176517"/>
                <a:gridCol w="749742"/>
                <a:gridCol w="1371457"/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Gender__Male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Profession_LowCount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Profession_Teacher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Profession_Manager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Affiliation_MissingOther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CU43E439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CU36E506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CU91E65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CU17E255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CU27E792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CU74E430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CU25E466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72663" y="5481144"/>
            <a:ext cx="7709338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Never throw the “kitchen sink” at an </a:t>
            </a:r>
            <a:r>
              <a:rPr lang="en-US" dirty="0" err="1" smtClean="0">
                <a:solidFill>
                  <a:schemeClr val="bg1"/>
                </a:solidFill>
              </a:rPr>
              <a:t>algo</a:t>
            </a:r>
            <a:r>
              <a:rPr lang="en-US" dirty="0" smtClean="0">
                <a:solidFill>
                  <a:schemeClr val="bg1"/>
                </a:solidFill>
              </a:rPr>
              <a:t>, exercise your problem knowledge to reduce the number of vectors.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0396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Kwartler CSCI S-96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Numeric variables need to be examined, corrected and missing flags need to be created.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683" y="2236075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Consider this data: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761186" y="2963917"/>
            <a:ext cx="3166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Its unlikely a car has 122mpg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way -122 horsepower!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45118" y="2236075"/>
            <a:ext cx="344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With domain expertise you realize:</a:t>
            </a:r>
            <a:endParaRPr lang="en-US" u="sng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951359"/>
              </p:ext>
            </p:extLst>
          </p:nvPr>
        </p:nvGraphicFramePr>
        <p:xfrm>
          <a:off x="63064" y="2841680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/>
                <a:gridCol w="465138"/>
                <a:gridCol w="276225"/>
                <a:gridCol w="465138"/>
                <a:gridCol w="384175"/>
                <a:gridCol w="374650"/>
                <a:gridCol w="465138"/>
                <a:gridCol w="465138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939863" y="3886199"/>
            <a:ext cx="40567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Through EDA you realize:</a:t>
            </a:r>
          </a:p>
          <a:p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Missing values are blank, NA, and “?”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914196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Numeric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Kwartler CSCI S-96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Outliers can be removed or the values can be replaced with imputation.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Consider this data: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record contains multiple integrity issues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Drop a row if:</a:t>
            </a:r>
            <a:endParaRPr lang="en-US" u="sng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686597"/>
              </p:ext>
            </p:extLst>
          </p:nvPr>
        </p:nvGraphicFramePr>
        <p:xfrm>
          <a:off x="63064" y="2510597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/>
                <a:gridCol w="465138"/>
                <a:gridCol w="276225"/>
                <a:gridCol w="465138"/>
                <a:gridCol w="384175"/>
                <a:gridCol w="374650"/>
                <a:gridCol w="465138"/>
                <a:gridCol w="465138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Impute (use a method to change the value):</a:t>
            </a:r>
          </a:p>
          <a:p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Hotdeck</a:t>
            </a:r>
            <a:r>
              <a:rPr lang="en-US" dirty="0" smtClean="0"/>
              <a:t> – choose a random value in the vector say 19.2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Mean</a:t>
            </a:r>
            <a:r>
              <a:rPr lang="en-US" dirty="0" smtClean="0"/>
              <a:t> Imputation – mean </a:t>
            </a:r>
            <a:r>
              <a:rPr lang="en-US" dirty="0" err="1" smtClean="0"/>
              <a:t>avg</a:t>
            </a:r>
            <a:r>
              <a:rPr lang="en-US" dirty="0" smtClean="0"/>
              <a:t> of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Median</a:t>
            </a:r>
            <a:r>
              <a:rPr lang="en-US" dirty="0" smtClean="0"/>
              <a:t> Imputation – median </a:t>
            </a:r>
            <a:r>
              <a:rPr lang="en-US" dirty="0" err="1" smtClean="0"/>
              <a:t>avg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Train an </a:t>
            </a:r>
            <a:r>
              <a:rPr lang="en-US" b="1" dirty="0" smtClean="0"/>
              <a:t>algorithm</a:t>
            </a:r>
            <a:r>
              <a:rPr lang="en-US" dirty="0" smtClean="0"/>
              <a:t> to fill in the values (KNN)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0465483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Outliers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905000"/>
            <a:ext cx="7772400" cy="4800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>
                <a:latin typeface="Franklin Gothic Book" pitchFamily="34" charset="0"/>
              </a:rPr>
              <a:t>An outlier is an observation that is “extreme”, being distant from the rest of the data (definition of “distant” is deliberately vague)</a:t>
            </a:r>
          </a:p>
          <a:p>
            <a:r>
              <a:rPr lang="en-US" altLang="en-US" smtClean="0">
                <a:latin typeface="Franklin Gothic Book" pitchFamily="34" charset="0"/>
              </a:rPr>
              <a:t>Outliers can have disproportionate influence on models (a problem if it is spurious)</a:t>
            </a:r>
          </a:p>
          <a:p>
            <a:r>
              <a:rPr lang="en-US" altLang="en-US" smtClean="0">
                <a:latin typeface="Franklin Gothic Book" pitchFamily="34" charset="0"/>
              </a:rPr>
              <a:t>An important step in data pre-processing is detecting outliers</a:t>
            </a:r>
          </a:p>
          <a:p>
            <a:r>
              <a:rPr lang="en-US" altLang="en-US" smtClean="0">
                <a:latin typeface="Franklin Gothic Book" pitchFamily="34" charset="0"/>
              </a:rPr>
              <a:t>Once detected, domain knowledge is required to determine if it is an error, or truly extreme.</a:t>
            </a:r>
          </a:p>
          <a:p>
            <a:pPr lvl="1"/>
            <a:r>
              <a:rPr lang="en-US" altLang="en-US" smtClean="0">
                <a:latin typeface="Franklin Gothic Book" pitchFamily="34" charset="0"/>
              </a:rPr>
              <a:t>Correct them to a more normal (avg) value?</a:t>
            </a:r>
          </a:p>
          <a:p>
            <a:pPr lvl="1"/>
            <a:r>
              <a:rPr lang="en-US" altLang="en-US" smtClean="0">
                <a:latin typeface="Franklin Gothic Book" pitchFamily="34" charset="0"/>
              </a:rPr>
              <a:t>Remove the record altogether?</a:t>
            </a:r>
            <a:endParaRPr lang="en-US" altLang="en-US" dirty="0"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45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30" y="365126"/>
            <a:ext cx="8307120" cy="591477"/>
          </a:xfrm>
        </p:spPr>
        <p:txBody>
          <a:bodyPr/>
          <a:lstStyle/>
          <a:p>
            <a:r>
              <a:rPr lang="en-US" dirty="0"/>
              <a:t>More Complex Common R Object Types - Matrix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7/15/2018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8" name="Picture 2" descr="R">
            <a:extLst>
              <a:ext uri="{FF2B5EF4-FFF2-40B4-BE49-F238E27FC236}">
                <a16:creationId xmlns="" xmlns:a16="http://schemas.microsoft.com/office/drawing/2014/main" id="{11EF2ABC-BE3E-4FA6-BC36-D10C5F0CE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830" y="1761239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C43EFFA9-F6F7-41FD-9E92-35864945C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928837"/>
              </p:ext>
            </p:extLst>
          </p:nvPr>
        </p:nvGraphicFramePr>
        <p:xfrm>
          <a:off x="1466850" y="2291092"/>
          <a:ext cx="2438400" cy="2095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469119719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65299335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93141886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913780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breaks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wool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tension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691778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891799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832303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433369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7529362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330051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159698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917359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340440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654006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64362663"/>
                  </a:ext>
                </a:extLst>
              </a:tr>
            </a:tbl>
          </a:graphicData>
        </a:graphic>
      </p:graphicFrame>
      <p:pic>
        <p:nvPicPr>
          <p:cNvPr id="10" name="Picture 10" descr="Image result for excel logo">
            <a:extLst>
              <a:ext uri="{FF2B5EF4-FFF2-40B4-BE49-F238E27FC236}">
                <a16:creationId xmlns="" xmlns:a16="http://schemas.microsoft.com/office/drawing/2014/main" id="{A4412CD0-4E29-4683-869D-1BCF3F047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44" y="1834691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4FBE488-E803-46D3-A80F-B3542A015599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Matrices are organized into rows and columns.  In R, the row names are not actually a vector of the matrix but are an attribute of the matrix.  In excel you would need a standalone vector to capture that information.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3E03AA72-6817-4D67-8D8C-21E23A0DA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113" y="2291092"/>
            <a:ext cx="2457450" cy="17526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ABF75034-7960-4D90-92F6-03555251D1D8}"/>
              </a:ext>
            </a:extLst>
          </p:cNvPr>
          <p:cNvSpPr/>
          <p:nvPr/>
        </p:nvSpPr>
        <p:spPr>
          <a:xfrm>
            <a:off x="208230" y="1086231"/>
            <a:ext cx="8664165" cy="4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Matrices are 2 dimensional data (rows/columns).  Each column must be the same type.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3D248D2-A344-4958-A50B-A9E7590D792F}"/>
              </a:ext>
            </a:extLst>
          </p:cNvPr>
          <p:cNvSpPr/>
          <p:nvPr/>
        </p:nvSpPr>
        <p:spPr>
          <a:xfrm>
            <a:off x="5305331" y="4053267"/>
            <a:ext cx="1077362" cy="240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 strings</a:t>
            </a:r>
          </a:p>
        </p:txBody>
      </p:sp>
    </p:spTree>
    <p:extLst>
      <p:ext uri="{BB962C8B-B14F-4D97-AF65-F5344CB8AC3E}">
        <p14:creationId xmlns:p14="http://schemas.microsoft.com/office/powerpoint/2010/main" val="40617107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Outliers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828800"/>
            <a:ext cx="7772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>
                <a:latin typeface="Franklin Gothic Book" pitchFamily="34" charset="0"/>
              </a:rPr>
              <a:t>In some contexts, finding outliers is the purpose of the DM exercise (airport security screening). This is called “anomaly detection”. </a:t>
            </a:r>
            <a:endParaRPr lang="en-US" altLang="en-US" dirty="0"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6591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Numeric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Kwartler CSCI S-96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Imputation is a best practice over Usually start with an easy method like median or </a:t>
            </a:r>
            <a:r>
              <a:rPr lang="en-US" dirty="0" err="1" smtClean="0">
                <a:solidFill>
                  <a:schemeClr val="bg1"/>
                </a:solidFill>
              </a:rPr>
              <a:t>hotdeck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Consider this data: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record contains multiple integrity issues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Drop a row if:</a:t>
            </a:r>
            <a:endParaRPr lang="en-US" u="sng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018204"/>
              </p:ext>
            </p:extLst>
          </p:nvPr>
        </p:nvGraphicFramePr>
        <p:xfrm>
          <a:off x="63064" y="2510597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/>
                <a:gridCol w="465138"/>
                <a:gridCol w="276225"/>
                <a:gridCol w="465138"/>
                <a:gridCol w="384175"/>
                <a:gridCol w="374650"/>
                <a:gridCol w="465138"/>
                <a:gridCol w="465138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Impute (use a method to change the value):</a:t>
            </a:r>
          </a:p>
          <a:p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Hotdeck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Mean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Median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Algorithm</a:t>
            </a:r>
            <a:r>
              <a:rPr lang="en-US" dirty="0" smtClean="0"/>
              <a:t> (KNN)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6078575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Missing Data with Median (Book)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4038" y="1038225"/>
            <a:ext cx="5643562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1623848" y="3247697"/>
            <a:ext cx="5817476" cy="7882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638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Numeric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Kwartler CSCI S-96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1891" y="1245476"/>
            <a:ext cx="9002109" cy="3231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</a:rPr>
              <a:t>Imputation through domain expertise can be VERY time consuming but is sometimes worth it though not often.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Consider this data:</a:t>
            </a:r>
            <a:endParaRPr lang="en-US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record contains multiple integrity issues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9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Drop a row if:</a:t>
            </a:r>
            <a:endParaRPr lang="en-US" b="1" u="sng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973160"/>
              </p:ext>
            </p:extLst>
          </p:nvPr>
        </p:nvGraphicFramePr>
        <p:xfrm>
          <a:off x="63064" y="2510597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/>
                <a:gridCol w="465138"/>
                <a:gridCol w="276225"/>
                <a:gridCol w="465138"/>
                <a:gridCol w="384175"/>
                <a:gridCol w="374650"/>
                <a:gridCol w="465138"/>
                <a:gridCol w="465138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146.7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Impute (use a method to change the value):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-110 looks like a data entry issue &amp; other Mazda has 110.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Qsec</a:t>
            </a:r>
            <a:r>
              <a:rPr lang="en-US" dirty="0" smtClean="0"/>
              <a:t> can be imputed with the similar model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26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Numeric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Kwartler CSCI S-96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1891" y="1245476"/>
            <a:ext cx="9002109" cy="3231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</a:rPr>
              <a:t>Imputation through domain expertise can be VERY time consuming but is sometimes worth it though not often.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Consider this data:</a:t>
            </a:r>
            <a:endParaRPr lang="en-US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record contains multiple integrity issues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9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Drop a row if:</a:t>
            </a:r>
            <a:endParaRPr lang="en-US" b="1" u="sng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73803"/>
              </p:ext>
            </p:extLst>
          </p:nvPr>
        </p:nvGraphicFramePr>
        <p:xfrm>
          <a:off x="63064" y="2510597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/>
                <a:gridCol w="465138"/>
                <a:gridCol w="276225"/>
                <a:gridCol w="465138"/>
                <a:gridCol w="384175"/>
                <a:gridCol w="374650"/>
                <a:gridCol w="465138"/>
                <a:gridCol w="465138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r>
                        <a:rPr lang="en-US" sz="1400" u="none" strike="noStrike" dirty="0" smtClean="0">
                          <a:effectLst/>
                        </a:rPr>
                        <a:t>17.02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146.7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r>
                        <a:rPr lang="en-US" sz="1400" u="none" strike="noStrike" dirty="0" smtClean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Impute (use a method to change the value):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-110 looks like a data entry issue &amp; other Mazda has 110.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Qsec</a:t>
            </a:r>
            <a:r>
              <a:rPr lang="en-US" dirty="0" smtClean="0"/>
              <a:t> can be imputed with the similar model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485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Flags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Kwartler CSCI S-96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6973" y="1245475"/>
            <a:ext cx="793005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Add missing indicator dummy variables similar to the categorical exercise.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Consider this data:</a:t>
            </a:r>
            <a:endParaRPr lang="en-US" b="1" u="sng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022885"/>
              </p:ext>
            </p:extLst>
          </p:nvPr>
        </p:nvGraphicFramePr>
        <p:xfrm>
          <a:off x="63064" y="2510597"/>
          <a:ext cx="8671032" cy="2665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4222"/>
                <a:gridCol w="601039"/>
                <a:gridCol w="356929"/>
                <a:gridCol w="601039"/>
                <a:gridCol w="496421"/>
                <a:gridCol w="484109"/>
                <a:gridCol w="601039"/>
                <a:gridCol w="601039"/>
                <a:gridCol w="601039"/>
                <a:gridCol w="601039"/>
                <a:gridCol w="601039"/>
                <a:gridCol w="601039"/>
                <a:gridCol w="601039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missingMPG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missingDisp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missingHP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missingWT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missingQSec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r>
                        <a:rPr lang="en-US" sz="1400" u="none" strike="noStrike" dirty="0" smtClean="0">
                          <a:effectLst/>
                        </a:rPr>
                        <a:t>17.02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20.1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146.7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3.15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r>
                        <a:rPr lang="en-US" sz="1400" u="none" strike="noStrike" dirty="0" smtClean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 smtClean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7290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3962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6:30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6:40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 Object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6:40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6:50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Structure for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6:50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7:00</a:t>
                      </a:r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7:00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7:20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 of Data Mining in a Business Context</a:t>
                      </a:r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7:20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7:35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EDA</a:t>
                      </a:r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5307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7:35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7:45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Pre-Processing for Modeling</a:t>
                      </a:r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8656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7:45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8:00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3947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8:00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8:45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Feature Engineering &amp; Enrichment</a:t>
                      </a:r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22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8:45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9:30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 as needed &amp; Data-Driven Case</a:t>
                      </a:r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57889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S-96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207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an Aside, Data Normalization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6386" y="1048402"/>
            <a:ext cx="7772400" cy="289297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>
                <a:latin typeface="Franklin Gothic Book" pitchFamily="34" charset="0"/>
              </a:rPr>
              <a:t>Used in some techniques when variables with the largest scales would dominate and skew results</a:t>
            </a:r>
          </a:p>
          <a:p>
            <a:r>
              <a:rPr lang="en-US" altLang="en-US" sz="2000" dirty="0" smtClean="0">
                <a:latin typeface="Franklin Gothic Book" pitchFamily="34" charset="0"/>
              </a:rPr>
              <a:t>Puts all variables on same scale</a:t>
            </a:r>
          </a:p>
          <a:p>
            <a:r>
              <a:rPr lang="en-US" altLang="en-US" sz="2000" dirty="0" smtClean="0">
                <a:latin typeface="Franklin Gothic Book" pitchFamily="34" charset="0"/>
              </a:rPr>
              <a:t>Normalizing function: Subtract mean and divide by standard deviation</a:t>
            </a:r>
          </a:p>
          <a:p>
            <a:r>
              <a:rPr lang="en-US" altLang="en-US" sz="2000" dirty="0" smtClean="0">
                <a:latin typeface="Franklin Gothic Book" pitchFamily="34" charset="0"/>
              </a:rPr>
              <a:t>Alternative function: scale to 0-1 by subtracting minimum and dividing by the range</a:t>
            </a:r>
          </a:p>
          <a:p>
            <a:pPr marL="742950" lvl="1" indent="-285750"/>
            <a:r>
              <a:rPr lang="en-US" altLang="en-US" sz="2000" dirty="0" smtClean="0">
                <a:latin typeface="Franklin Gothic Book" pitchFamily="34" charset="0"/>
              </a:rPr>
              <a:t>Useful when the data contain dummies and numeric</a:t>
            </a:r>
            <a:br>
              <a:rPr lang="en-US" altLang="en-US" sz="2000" dirty="0" smtClean="0">
                <a:latin typeface="Franklin Gothic Book" pitchFamily="34" charset="0"/>
              </a:rPr>
            </a:br>
            <a:endParaRPr lang="en-US" altLang="en-US" sz="2000" dirty="0">
              <a:latin typeface="Franklin Gothic Boo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1794" y="5707117"/>
            <a:ext cx="8103475" cy="5044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will revisit normalization for KNN but this is a form of preprocessing.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023" y="3758909"/>
            <a:ext cx="2557955" cy="161056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3058510" y="4808483"/>
            <a:ext cx="1907628" cy="18918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1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smtClean="0"/>
              <a:t>Engineering- Still Pre-Processing!!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04875" y="1319866"/>
            <a:ext cx="7343775" cy="80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Once you have your data identified, collected and organized, you may want to create new vectors using existing data to aid the analysis.</a:t>
            </a:r>
          </a:p>
        </p:txBody>
      </p:sp>
      <p:sp>
        <p:nvSpPr>
          <p:cNvPr id="7" name="Rectangle 6"/>
          <p:cNvSpPr/>
          <p:nvPr/>
        </p:nvSpPr>
        <p:spPr>
          <a:xfrm>
            <a:off x="904875" y="2200929"/>
            <a:ext cx="7343775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engineering or “feature crossing” is the act of using existing data to form new data inputs for analysis.  For example, dividing one data point by another to derive a new data point.</a:t>
            </a:r>
          </a:p>
        </p:txBody>
      </p:sp>
      <p:pic>
        <p:nvPicPr>
          <p:cNvPr id="4100" name="Picture 4" descr="Image result for data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167" y="3218941"/>
            <a:ext cx="3635190" cy="218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6339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Feature Engineering?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Using qualitative or technical expertise to derive new features for machine learning.</a:t>
            </a:r>
          </a:p>
        </p:txBody>
      </p:sp>
      <p:pic>
        <p:nvPicPr>
          <p:cNvPr id="7" name="Picture 2" descr="Image result for cav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89" y="2396827"/>
            <a:ext cx="2133600" cy="112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14873" y="1778257"/>
            <a:ext cx="756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you want to predict the number of wins the Cavs will have this year: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841381" y="2468266"/>
            <a:ext cx="3200400" cy="1199629"/>
            <a:chOff x="2514600" y="2356964"/>
            <a:chExt cx="3200400" cy="1199629"/>
          </a:xfrm>
        </p:grpSpPr>
        <p:sp>
          <p:nvSpPr>
            <p:cNvPr id="10" name="TextBox 9"/>
            <p:cNvSpPr txBox="1"/>
            <p:nvPr/>
          </p:nvSpPr>
          <p:spPr>
            <a:xfrm>
              <a:off x="2514600" y="2633263"/>
              <a:ext cx="3200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Total Rebounds (2017-18): 2749</a:t>
              </a:r>
            </a:p>
            <a:p>
              <a:r>
                <a:rPr lang="en-US" dirty="0"/>
                <a:t>Total Games: 56</a:t>
              </a:r>
            </a:p>
            <a:p>
              <a:r>
                <a:rPr lang="en-US" dirty="0"/>
                <a:t>LBJ triple doubles: 10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14600" y="2356964"/>
              <a:ext cx="1135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Raw Data: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14873" y="1600200"/>
            <a:ext cx="802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Example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252460"/>
              </p:ext>
            </p:extLst>
          </p:nvPr>
        </p:nvGraphicFramePr>
        <p:xfrm>
          <a:off x="381000" y="4592320"/>
          <a:ext cx="8514253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4925">
                  <a:extLst>
                    <a:ext uri="{9D8B030D-6E8A-4147-A177-3AD203B41FA5}">
                      <a16:colId xmlns="" xmlns:a16="http://schemas.microsoft.com/office/drawing/2014/main" val="2347343230"/>
                    </a:ext>
                  </a:extLst>
                </a:gridCol>
                <a:gridCol w="735401">
                  <a:extLst>
                    <a:ext uri="{9D8B030D-6E8A-4147-A177-3AD203B41FA5}">
                      <a16:colId xmlns="" xmlns:a16="http://schemas.microsoft.com/office/drawing/2014/main" val="2872484171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2027235696"/>
                    </a:ext>
                  </a:extLst>
                </a:gridCol>
                <a:gridCol w="4333327">
                  <a:extLst>
                    <a:ext uri="{9D8B030D-6E8A-4147-A177-3AD203B41FA5}">
                      <a16:colId xmlns="" xmlns:a16="http://schemas.microsoft.com/office/drawing/2014/main" val="1439206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Reasoning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8272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Rebounds per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Technical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Simple</a:t>
                      </a:r>
                      <a:r>
                        <a:rPr lang="en-US" sz="1400" baseline="0" dirty="0"/>
                        <a:t> ratio of two team level stats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4978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Percent of Games</a:t>
                      </a:r>
                      <a:r>
                        <a:rPr lang="en-US" baseline="0" dirty="0"/>
                        <a:t> that </a:t>
                      </a:r>
                      <a:r>
                        <a:rPr lang="en-US" baseline="0" dirty="0" err="1"/>
                        <a:t>Lebron</a:t>
                      </a:r>
                      <a:r>
                        <a:rPr lang="en-US" baseline="0" dirty="0"/>
                        <a:t> James has a “triple double”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10/56</a:t>
                      </a:r>
                      <a:r>
                        <a:rPr lang="en-US" sz="1400" baseline="0" dirty="0"/>
                        <a:t> = 17.8%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Qualitative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/>
                        <a:t>Capturing information about the best 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player’s performance e.g. getting double digit stats in 3 of assists, blocks, points, rebounds, or steals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57488531"/>
                  </a:ext>
                </a:extLst>
              </a:tr>
            </a:tbl>
          </a:graphicData>
        </a:graphic>
      </p:graphicFrame>
      <p:pic>
        <p:nvPicPr>
          <p:cNvPr id="14" name="Picture 4" descr="possession_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975" y="2396827"/>
            <a:ext cx="2305050" cy="126077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14873" y="4284543"/>
            <a:ext cx="1000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Engineered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565285" y="2645970"/>
            <a:ext cx="0" cy="10878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17878" y="2645970"/>
            <a:ext cx="0" cy="10878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00" y="41148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33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>
            <a:extLst>
              <a:ext uri="{FF2B5EF4-FFF2-40B4-BE49-F238E27FC236}">
                <a16:creationId xmlns="" xmlns:a16="http://schemas.microsoft.com/office/drawing/2014/main" id="{8EE02185-F002-4823-8B99-0516B7EBE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073013"/>
              </p:ext>
            </p:extLst>
          </p:nvPr>
        </p:nvGraphicFramePr>
        <p:xfrm>
          <a:off x="1553085" y="2987455"/>
          <a:ext cx="2438400" cy="2095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469119719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65299335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93141886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913780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breaks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wool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tension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691778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891799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832303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433369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7529362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330051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159698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917359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340440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654006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6436266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="" xmlns:a16="http://schemas.microsoft.com/office/drawing/2014/main" id="{8DBECDA4-91D9-4A98-96E9-5E9380641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032698"/>
              </p:ext>
            </p:extLst>
          </p:nvPr>
        </p:nvGraphicFramePr>
        <p:xfrm>
          <a:off x="1140141" y="2554582"/>
          <a:ext cx="2438400" cy="2095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469119719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65299335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93141886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913780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breaks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wool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tension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691778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891799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832303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433369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7529362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330051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159698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917359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340440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654006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6436266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30" y="365126"/>
            <a:ext cx="8307120" cy="591477"/>
          </a:xfrm>
        </p:spPr>
        <p:txBody>
          <a:bodyPr/>
          <a:lstStyle/>
          <a:p>
            <a:r>
              <a:rPr lang="en-US" sz="2800" dirty="0"/>
              <a:t>More Complex Common R Object Types – Array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7/15/2018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C43EFFA9-F6F7-41FD-9E92-35864945C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759607"/>
              </p:ext>
            </p:extLst>
          </p:nvPr>
        </p:nvGraphicFramePr>
        <p:xfrm>
          <a:off x="734257" y="2320705"/>
          <a:ext cx="2438400" cy="2095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469119719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65299335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93141886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913780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breaks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wool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tension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691778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891799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832303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433369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7529362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330051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159698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917359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340440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654006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64362663"/>
                  </a:ext>
                </a:extLst>
              </a:tr>
            </a:tbl>
          </a:graphicData>
        </a:graphic>
      </p:graphicFrame>
      <p:pic>
        <p:nvPicPr>
          <p:cNvPr id="10" name="Picture 10" descr="Image result for excel logo">
            <a:extLst>
              <a:ext uri="{FF2B5EF4-FFF2-40B4-BE49-F238E27FC236}">
                <a16:creationId xmlns="" xmlns:a16="http://schemas.microsoft.com/office/drawing/2014/main" id="{A4412CD0-4E29-4683-869D-1BCF3F047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481" y="1864304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4FBE488-E803-46D3-A80F-B3542A015599}"/>
              </a:ext>
            </a:extLst>
          </p:cNvPr>
          <p:cNvSpPr/>
          <p:nvPr/>
        </p:nvSpPr>
        <p:spPr>
          <a:xfrm>
            <a:off x="558769" y="5721081"/>
            <a:ext cx="8026463" cy="3800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Arrays can be thought of similar to Excel’s workbook which can contain multiple single sheet work books.</a:t>
            </a:r>
            <a:endParaRPr lang="en-US" sz="1400" b="1" u="sng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C31E1F7-5AE2-4F33-88EB-3D0457EDB47E}"/>
              </a:ext>
            </a:extLst>
          </p:cNvPr>
          <p:cNvSpPr/>
          <p:nvPr/>
        </p:nvSpPr>
        <p:spPr>
          <a:xfrm>
            <a:off x="208230" y="1086231"/>
            <a:ext cx="8664165" cy="4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Arrays aren’t widely used, except in image analysis (R,G,B matrices)</a:t>
            </a:r>
          </a:p>
        </p:txBody>
      </p:sp>
      <p:pic>
        <p:nvPicPr>
          <p:cNvPr id="21" name="Picture 2" descr="R">
            <a:extLst>
              <a:ext uri="{FF2B5EF4-FFF2-40B4-BE49-F238E27FC236}">
                <a16:creationId xmlns="" xmlns:a16="http://schemas.microsoft.com/office/drawing/2014/main" id="{26439E46-ED5B-417F-8557-F89730900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711" y="1931737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1">
            <a:extLst>
              <a:ext uri="{FF2B5EF4-FFF2-40B4-BE49-F238E27FC236}">
                <a16:creationId xmlns="" xmlns:a16="http://schemas.microsoft.com/office/drawing/2014/main" id="{C66B8CB8-4149-491F-99B4-2B40A5C71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47" y="2419289"/>
            <a:ext cx="1444306" cy="1477328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</a:rPr>
              <a:t>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ibrary(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EBImage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a &lt;-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imageData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</a:rPr>
              <a:t>r &lt;- a[,,</a:t>
            </a:r>
            <a:r>
              <a:rPr lang="en-US" altLang="en-US" sz="1200" dirty="0">
                <a:solidFill>
                  <a:srgbClr val="7D2727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</a:rPr>
              <a:t>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</a:rPr>
              <a:t>g &lt;- a[,,</a:t>
            </a:r>
            <a:r>
              <a:rPr lang="en-US" altLang="en-US" sz="1200" dirty="0">
                <a:solidFill>
                  <a:srgbClr val="7D2727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</a:rPr>
              <a:t>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</a:rPr>
              <a:t>b &lt;- a[,,</a:t>
            </a:r>
            <a:r>
              <a:rPr lang="en-US" altLang="en-US" sz="1200" dirty="0">
                <a:solidFill>
                  <a:srgbClr val="7D2727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1200" dirty="0">
                <a:solidFill>
                  <a:srgbClr val="303336"/>
                </a:solidFill>
                <a:latin typeface="Consolas" panose="020B0609020204030204" pitchFamily="49" charset="0"/>
              </a:rPr>
              <a:t>]</a:t>
            </a:r>
            <a:r>
              <a:rPr lang="en-US" altLang="en-US" sz="1200" dirty="0"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36B38F3A-DDD4-4863-B275-41891F777661}"/>
              </a:ext>
            </a:extLst>
          </p:cNvPr>
          <p:cNvSpPr/>
          <p:nvPr/>
        </p:nvSpPr>
        <p:spPr>
          <a:xfrm>
            <a:off x="5567882" y="4015697"/>
            <a:ext cx="2743200" cy="6268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This is an example of extracting RGB data from an image but is not covered in this course since arrays are seldom used.</a:t>
            </a:r>
          </a:p>
        </p:txBody>
      </p:sp>
    </p:spTree>
    <p:extLst>
      <p:ext uri="{BB962C8B-B14F-4D97-AF65-F5344CB8AC3E}">
        <p14:creationId xmlns:p14="http://schemas.microsoft.com/office/powerpoint/2010/main" val="23370350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Feature Engineering Effective?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𝑀𝑜𝑑𝑒𝑙𝑖𝑛𝑔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𝑅𝑒𝑠𝑢𝑙𝑡𝑠</m:t>
                          </m:r>
                        </m:e>
                      </m:d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𝐴𝑙𝑔𝑜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𝑃𝑎𝑟𝑎𝑚𝑒𝑡𝑒𝑟𝑠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𝑝𝑟𝑜𝑣𝑖𝑑𝑒𝑑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9100" y="3509665"/>
            <a:ext cx="8305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Better features means </a:t>
            </a:r>
            <a:r>
              <a:rPr lang="en-US" b="1" dirty="0"/>
              <a:t>flexibility</a:t>
            </a:r>
            <a:r>
              <a:rPr lang="en-US" dirty="0"/>
              <a:t>.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/>
              <a:t>less than optimal models can still yield good results</a:t>
            </a:r>
          </a:p>
          <a:p>
            <a:endParaRPr lang="en-US" sz="1400" dirty="0"/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Betters features means </a:t>
            </a:r>
            <a:r>
              <a:rPr lang="en-US" b="1" dirty="0"/>
              <a:t>simpler models</a:t>
            </a:r>
            <a:r>
              <a:rPr lang="en-US" dirty="0"/>
              <a:t>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/>
              <a:t>less than optimal parameters can still yield good results</a:t>
            </a:r>
          </a:p>
          <a:p>
            <a:endParaRPr lang="en-US" sz="1400" dirty="0"/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Better features means </a:t>
            </a:r>
            <a:r>
              <a:rPr lang="en-US" b="1" dirty="0"/>
              <a:t>better results.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/>
              <a:t>“</a:t>
            </a:r>
            <a:r>
              <a:rPr lang="en-US" sz="1400" i="1" dirty="0"/>
              <a:t>The algorithms we used are very standard for </a:t>
            </a:r>
            <a:r>
              <a:rPr lang="en-US" sz="1400" i="1" dirty="0" err="1"/>
              <a:t>Kagglers</a:t>
            </a:r>
            <a:r>
              <a:rPr lang="en-US" sz="1400" i="1" dirty="0"/>
              <a:t>. We spent most of our efforts in feature engineering.” Xavier </a:t>
            </a:r>
            <a:r>
              <a:rPr lang="en-US" sz="1400" i="1" dirty="0" err="1"/>
              <a:t>Conort</a:t>
            </a:r>
            <a:r>
              <a:rPr lang="en-US" sz="1400" i="1" dirty="0"/>
              <a:t> describing his winning “Flight Quest” submission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i="1" dirty="0"/>
              <a:t>Way to differentiate &amp; squeeze out more accuracy</a:t>
            </a:r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2766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Using qualitative or technical expertise to derive new features for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5432226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Feature Engineering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968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vtreat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/>
              <a:t>Automatic variable treatment functions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acepack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Alternating conditional expectations for feature importance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/>
              <a:t>Hand-Coded Variables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/>
              <a:t>Subject Matter Experts tell you which variables to interact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Dimension Reduction -  PCA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Principle component analysis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93059" y="5614555"/>
            <a:ext cx="2822439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smtClean="0"/>
              <a:t>Grey not </a:t>
            </a:r>
            <a:r>
              <a:rPr lang="en-US" sz="1200" i="1" dirty="0"/>
              <a:t>covered </a:t>
            </a:r>
          </a:p>
          <a:p>
            <a:pPr algn="ctr"/>
            <a:r>
              <a:rPr lang="en-US" sz="1200" i="1" dirty="0"/>
              <a:t>in </a:t>
            </a:r>
            <a:r>
              <a:rPr lang="en-US" sz="1200" i="1" dirty="0" smtClean="0"/>
              <a:t>summer but if interested can share code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9157574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lib(</a:t>
            </a:r>
            <a:r>
              <a:rPr lang="en-US" dirty="0" err="1" smtClean="0"/>
              <a:t>vtreat</a:t>
            </a:r>
            <a:r>
              <a:rPr lang="en-US" dirty="0" smtClean="0"/>
              <a:t>) – automated variable treatment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742829"/>
              </p:ext>
            </p:extLst>
          </p:nvPr>
        </p:nvGraphicFramePr>
        <p:xfrm>
          <a:off x="599090" y="1119841"/>
          <a:ext cx="7898524" cy="2918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091">
                  <a:extLst>
                    <a:ext uri="{9D8B030D-6E8A-4147-A177-3AD203B41FA5}">
                      <a16:colId xmlns="" xmlns:a16="http://schemas.microsoft.com/office/drawing/2014/main" val="1410238479"/>
                    </a:ext>
                  </a:extLst>
                </a:gridCol>
                <a:gridCol w="4191433">
                  <a:extLst>
                    <a:ext uri="{9D8B030D-6E8A-4147-A177-3AD203B41FA5}">
                      <a16:colId xmlns="" xmlns:a16="http://schemas.microsoft.com/office/drawing/2014/main" val="286917612"/>
                    </a:ext>
                  </a:extLst>
                </a:gridCol>
              </a:tblGrid>
              <a:tr h="325453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6773054"/>
                  </a:ext>
                </a:extLst>
              </a:tr>
              <a:tr h="325453">
                <a:tc>
                  <a:txBody>
                    <a:bodyPr/>
                    <a:lstStyle/>
                    <a:p>
                      <a:r>
                        <a:rPr lang="en-US" sz="1200" dirty="0"/>
                        <a:t>NA,</a:t>
                      </a:r>
                      <a:r>
                        <a:rPr lang="en-US" sz="1200" baseline="0" dirty="0"/>
                        <a:t> NAN, and Infinity replaced with mean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 imputation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98820890"/>
                  </a:ext>
                </a:extLst>
              </a:tr>
              <a:tr h="325453">
                <a:tc>
                  <a:txBody>
                    <a:bodyPr/>
                    <a:lstStyle/>
                    <a:p>
                      <a:r>
                        <a:rPr lang="en-US" sz="1200" dirty="0"/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Missing indicator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76703869"/>
                  </a:ext>
                </a:extLst>
              </a:tr>
              <a:tr h="325453">
                <a:tc>
                  <a:txBody>
                    <a:bodyPr/>
                    <a:lstStyle/>
                    <a:p>
                      <a:r>
                        <a:rPr lang="en-US" sz="1200" dirty="0"/>
                        <a:t>Indicator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Dummy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1944941"/>
                  </a:ext>
                </a:extLst>
              </a:tr>
              <a:tr h="561741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Estimated single-variable model effect sizes and significances</a:t>
                      </a:r>
                      <a:r>
                        <a:rPr lang="en-US" sz="1200" baseline="0" dirty="0"/>
                        <a:t>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 response encoding or level difference</a:t>
                      </a:r>
                      <a:r>
                        <a:rPr lang="en-US" sz="1200" baseline="0" dirty="0"/>
                        <a:t> from mean response based on univariate linear model for numeric &amp; Bayes for classification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10973706"/>
                  </a:ext>
                </a:extLst>
              </a:tr>
              <a:tr h="325453">
                <a:tc>
                  <a:txBody>
                    <a:bodyPr/>
                    <a:lstStyle/>
                    <a:p>
                      <a:r>
                        <a:rPr lang="en-US" sz="1200" dirty="0"/>
                        <a:t>Level prevalence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Frequency 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91662254"/>
                  </a:ext>
                </a:extLst>
              </a:tr>
              <a:tr h="325453">
                <a:tc>
                  <a:txBody>
                    <a:bodyPr/>
                    <a:lstStyle/>
                    <a:p>
                      <a:r>
                        <a:rPr lang="en-US" sz="1200" dirty="0"/>
                        <a:t>Level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Response deviation level 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78132079"/>
                  </a:ext>
                </a:extLst>
              </a:tr>
              <a:tr h="325453">
                <a:tc>
                  <a:txBody>
                    <a:bodyPr/>
                    <a:lstStyle/>
                    <a:p>
                      <a:r>
                        <a:rPr lang="en-US" sz="1200" dirty="0"/>
                        <a:t>Constant/Near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Suppress</a:t>
                      </a:r>
                      <a:r>
                        <a:rPr lang="en-US" sz="1200" baseline="0" dirty="0"/>
                        <a:t> uninformative variables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34644530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381000" y="4679884"/>
            <a:ext cx="1219200" cy="1752600"/>
            <a:chOff x="381000" y="4800600"/>
            <a:chExt cx="1219200" cy="17526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313" y="5010150"/>
              <a:ext cx="790575" cy="13335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81000" y="4800600"/>
              <a:ext cx="1219200" cy="17526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914" y="4999052"/>
            <a:ext cx="3574310" cy="10856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2334837" y="5311064"/>
            <a:ext cx="2072441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treatmentsN</a:t>
            </a:r>
            <a:r>
              <a:rPr lang="en-US" sz="1200" dirty="0"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latin typeface="Consolas" panose="020B0609020204030204" pitchFamily="49" charset="0"/>
              </a:rPr>
              <a:t>designTreatmentsN</a:t>
            </a:r>
            <a:r>
              <a:rPr lang="en-US" sz="1200" dirty="0">
                <a:latin typeface="Consolas" panose="020B0609020204030204" pitchFamily="49" charset="0"/>
              </a:rPr>
              <a:t>(...)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8543" y="4380778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Raw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29508" y="4380778"/>
            <a:ext cx="1483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Design Treatment Plan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75548" y="4380778"/>
            <a:ext cx="2307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Prepare Data to get New Data Frame</a:t>
            </a:r>
          </a:p>
        </p:txBody>
      </p:sp>
      <p:cxnSp>
        <p:nvCxnSpPr>
          <p:cNvPr id="15" name="Straight Arrow Connector 14"/>
          <p:cNvCxnSpPr>
            <a:endCxn id="13" idx="1"/>
          </p:cNvCxnSpPr>
          <p:nvPr/>
        </p:nvCxnSpPr>
        <p:spPr>
          <a:xfrm>
            <a:off x="1362657" y="4511583"/>
            <a:ext cx="1266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4" idx="1"/>
          </p:cNvCxnSpPr>
          <p:nvPr/>
        </p:nvCxnSpPr>
        <p:spPr>
          <a:xfrm>
            <a:off x="4112606" y="4511583"/>
            <a:ext cx="1662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4909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Imputation - </a:t>
            </a:r>
            <a:r>
              <a:rPr lang="en-US" dirty="0" err="1" smtClean="0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34259" y="1104904"/>
            <a:ext cx="6722033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Most of the time we will use </a:t>
            </a:r>
            <a:r>
              <a:rPr lang="en-US" dirty="0" err="1" smtClean="0">
                <a:solidFill>
                  <a:schemeClr val="bg1"/>
                </a:solidFill>
              </a:rPr>
              <a:t>vtreat</a:t>
            </a:r>
            <a:r>
              <a:rPr lang="en-US" dirty="0" smtClean="0">
                <a:solidFill>
                  <a:schemeClr val="bg1"/>
                </a:solidFill>
              </a:rPr>
              <a:t> to clean data…its faster and easier.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58970"/>
              </p:ext>
            </p:extLst>
          </p:nvPr>
        </p:nvGraphicFramePr>
        <p:xfrm>
          <a:off x="367141" y="1600200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=""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=""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NA,</a:t>
                      </a:r>
                      <a:r>
                        <a:rPr lang="en-US" sz="1200" baseline="0" dirty="0"/>
                        <a:t> NAN, and Infinity replaced with mean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 imputation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9882089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841" y="2522475"/>
            <a:ext cx="3846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a numeric value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Replace that value with the mean average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8731" y="2522475"/>
            <a:ext cx="435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applicable for categorical variables 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94" y="3539523"/>
            <a:ext cx="1485142" cy="2293719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 rot="5400000">
            <a:off x="2002221" y="4635063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979682" y="4099034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Design a treatment plan and apply it.</a:t>
            </a:r>
            <a:endParaRPr lang="en-US" dirty="0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3936126" y="4598277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r="57600"/>
          <a:stretch/>
        </p:blipFill>
        <p:spPr>
          <a:xfrm>
            <a:off x="4905869" y="3673365"/>
            <a:ext cx="2094022" cy="2049517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5013434" y="4950372"/>
            <a:ext cx="1277007" cy="3468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713186" y="500817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277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Missing Flags- 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8899"/>
              </p:ext>
            </p:extLst>
          </p:nvPr>
        </p:nvGraphicFramePr>
        <p:xfrm>
          <a:off x="395716" y="1228728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=""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=""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Missing indicator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7670386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6841" y="2238698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a numeric value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a missing flag variable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9089" y="2233443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a factor level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a missing flag variable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64" y="3936945"/>
            <a:ext cx="1506946" cy="19751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246" y="3910176"/>
            <a:ext cx="1964285" cy="1866767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 rot="5400000">
            <a:off x="2128348" y="4635063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105809" y="4099034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Design a treatment plan and apply it.</a:t>
            </a:r>
            <a:endParaRPr lang="en-US" dirty="0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4062253" y="4598277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996970" y="515006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539763" y="4487915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512682" y="500817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505924" y="4361784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230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 - </a:t>
            </a:r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598849"/>
              </p:ext>
            </p:extLst>
          </p:nvPr>
        </p:nvGraphicFramePr>
        <p:xfrm>
          <a:off x="395716" y="1200155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=""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=""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Indicator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Dummy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2194494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841" y="2207159"/>
            <a:ext cx="384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applicable for numeric values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09089" y="2201904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each factor level, will create dummy variables.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1925" y="5328745"/>
            <a:ext cx="7520151" cy="5675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Beware!  Since some algorithms don’t care, </a:t>
            </a:r>
            <a:r>
              <a:rPr lang="en-US" dirty="0" err="1" smtClean="0"/>
              <a:t>vtreat</a:t>
            </a:r>
            <a:r>
              <a:rPr lang="en-US" dirty="0" smtClean="0"/>
              <a:t> will return ALL dummy variables and not drop one to represent all 0s.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039" y="3093653"/>
            <a:ext cx="2527182" cy="1825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66" y="2830075"/>
            <a:ext cx="1485142" cy="22937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Isosceles Triangle 22"/>
          <p:cNvSpPr/>
          <p:nvPr/>
        </p:nvSpPr>
        <p:spPr>
          <a:xfrm rot="5400000">
            <a:off x="2112579" y="3925616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900854" y="3389586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Design a treatment plan and apply it.</a:t>
            </a:r>
            <a:endParaRPr lang="en-US" dirty="0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3652344" y="3904595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408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Encoding -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718970"/>
              </p:ext>
            </p:extLst>
          </p:nvPr>
        </p:nvGraphicFramePr>
        <p:xfrm>
          <a:off x="395716" y="1214442"/>
          <a:ext cx="8291084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=""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=""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effectLst/>
                        </a:rPr>
                        <a:t>Estimated single-variable model effect sizes and significances</a:t>
                      </a:r>
                      <a:r>
                        <a:rPr lang="en-US" sz="1200" baseline="0" dirty="0"/>
                        <a:t>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 response </a:t>
                      </a:r>
                      <a:r>
                        <a:rPr lang="en-US" sz="1200" dirty="0" smtClean="0"/>
                        <a:t>encoding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1097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Level prevalence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Frequency encoding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Deviation</a:t>
                      </a:r>
                      <a:r>
                        <a:rPr lang="en-US" sz="1200" baseline="0" dirty="0" smtClean="0"/>
                        <a:t> Fact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Level’s St Dev from mean response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334837" y="4459714"/>
            <a:ext cx="2072441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treatmentsN</a:t>
            </a:r>
            <a:r>
              <a:rPr lang="en-US" sz="1200" dirty="0"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latin typeface="Consolas" panose="020B0609020204030204" pitchFamily="49" charset="0"/>
              </a:rPr>
              <a:t>designTreatmentsN</a:t>
            </a:r>
            <a:r>
              <a:rPr lang="en-US" sz="1200" dirty="0">
                <a:latin typeface="Consolas" panose="020B0609020204030204" pitchFamily="49" charset="0"/>
              </a:rPr>
              <a:t>(...)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8543" y="3529428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Raw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29508" y="3529428"/>
            <a:ext cx="1483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Design Treatment Plan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5548" y="3529428"/>
            <a:ext cx="2307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Prepare Data to get New Data Frame</a:t>
            </a:r>
          </a:p>
        </p:txBody>
      </p:sp>
      <p:cxnSp>
        <p:nvCxnSpPr>
          <p:cNvPr id="16" name="Straight Arrow Connector 15"/>
          <p:cNvCxnSpPr>
            <a:endCxn id="14" idx="1"/>
          </p:cNvCxnSpPr>
          <p:nvPr/>
        </p:nvCxnSpPr>
        <p:spPr>
          <a:xfrm>
            <a:off x="1362657" y="3660233"/>
            <a:ext cx="1266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3"/>
            <a:endCxn id="15" idx="1"/>
          </p:cNvCxnSpPr>
          <p:nvPr/>
        </p:nvCxnSpPr>
        <p:spPr>
          <a:xfrm>
            <a:off x="4112606" y="3660233"/>
            <a:ext cx="1662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4041" y="2806262"/>
            <a:ext cx="7567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each factor level, the average Y is calculated.  A new variable is appended with these corresponding values.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76" y="3917888"/>
            <a:ext cx="809625" cy="13239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293" y="4069309"/>
            <a:ext cx="4497824" cy="11648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908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Encoding -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34837" y="1637654"/>
            <a:ext cx="2072441" cy="461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treatmentsN</a:t>
            </a:r>
            <a:r>
              <a:rPr lang="en-US" sz="1200" dirty="0">
                <a:latin typeface="Consolas" panose="020B0609020204030204" pitchFamily="49" charset="0"/>
              </a:rPr>
              <a:t> &lt;- </a:t>
            </a:r>
            <a:r>
              <a:rPr lang="en-US" sz="1200" dirty="0" err="1">
                <a:latin typeface="Consolas" panose="020B0609020204030204" pitchFamily="49" charset="0"/>
              </a:rPr>
              <a:t>designTreatmentsN</a:t>
            </a:r>
            <a:r>
              <a:rPr lang="en-US" sz="1200" dirty="0">
                <a:latin typeface="Consolas" panose="020B0609020204030204" pitchFamily="49" charset="0"/>
              </a:rPr>
              <a:t>(...)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8543" y="1117279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Raw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29508" y="1117279"/>
            <a:ext cx="1483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Design Treatment Plan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5548" y="1117279"/>
            <a:ext cx="2307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Prepare Data to get New Data Frame</a:t>
            </a:r>
          </a:p>
        </p:txBody>
      </p:sp>
      <p:cxnSp>
        <p:nvCxnSpPr>
          <p:cNvPr id="16" name="Straight Arrow Connector 15"/>
          <p:cNvCxnSpPr>
            <a:endCxn id="14" idx="1"/>
          </p:cNvCxnSpPr>
          <p:nvPr/>
        </p:nvCxnSpPr>
        <p:spPr>
          <a:xfrm>
            <a:off x="1362657" y="1248084"/>
            <a:ext cx="1266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3"/>
            <a:endCxn id="15" idx="1"/>
          </p:cNvCxnSpPr>
          <p:nvPr/>
        </p:nvCxnSpPr>
        <p:spPr>
          <a:xfrm>
            <a:off x="4112606" y="1248084"/>
            <a:ext cx="1662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76" y="1269249"/>
            <a:ext cx="672825" cy="110026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2933942"/>
            <a:ext cx="41936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333333"/>
                </a:solidFill>
                <a:latin typeface="Helvetica Neue"/>
              </a:rPr>
              <a:t>cat_N</a:t>
            </a:r>
            <a:r>
              <a:rPr lang="en-US" sz="1400" dirty="0">
                <a:solidFill>
                  <a:srgbClr val="333333"/>
                </a:solidFill>
                <a:latin typeface="Helvetica Neue"/>
              </a:rPr>
              <a:t> : a single variable regression model of the difference in outcome expectation conditioned on the observed value of the original variable.</a:t>
            </a:r>
          </a:p>
          <a:p>
            <a:r>
              <a:rPr lang="en-US" sz="1400" b="1" dirty="0" err="1">
                <a:solidFill>
                  <a:srgbClr val="333333"/>
                </a:solidFill>
                <a:latin typeface="Helvetica Neue"/>
              </a:rPr>
              <a:t>cat_P</a:t>
            </a:r>
            <a:r>
              <a:rPr lang="en-US" sz="1400" dirty="0">
                <a:solidFill>
                  <a:srgbClr val="333333"/>
                </a:solidFill>
                <a:latin typeface="Helvetica Neue"/>
              </a:rPr>
              <a:t> : a “prevalence fact” about a categorical level. Tells us if the original level was rare or common. Tells us if the original level was rare or common. Probably not good for direct use in a model, but possibly useful for </a:t>
            </a:r>
            <a:r>
              <a:rPr lang="en-US" sz="1400" dirty="0" err="1">
                <a:solidFill>
                  <a:srgbClr val="333333"/>
                </a:solidFill>
                <a:latin typeface="Helvetica Neue"/>
              </a:rPr>
              <a:t>metanalysis</a:t>
            </a:r>
            <a:r>
              <a:rPr lang="en-US" sz="1400" dirty="0">
                <a:solidFill>
                  <a:srgbClr val="333333"/>
                </a:solidFill>
                <a:latin typeface="Helvetica Neue"/>
              </a:rPr>
              <a:t> on the variable.</a:t>
            </a:r>
          </a:p>
          <a:p>
            <a:r>
              <a:rPr lang="en-US" sz="1400" b="1" dirty="0" err="1">
                <a:solidFill>
                  <a:srgbClr val="333333"/>
                </a:solidFill>
                <a:latin typeface="Helvetica Neue"/>
              </a:rPr>
              <a:t>cat_D</a:t>
            </a:r>
            <a:r>
              <a:rPr lang="en-US" sz="1400" dirty="0">
                <a:solidFill>
                  <a:srgbClr val="333333"/>
                </a:solidFill>
                <a:latin typeface="Helvetica Neue"/>
              </a:rPr>
              <a:t> : a “deviation fact” about a categorical level tells us if ‘y’ is concentrated or diffuse when conditioned on the observed level of the original categorical variable. Probably not good for direct use in a model, but possibly useful for </a:t>
            </a:r>
            <a:r>
              <a:rPr lang="en-US" sz="1400" dirty="0" err="1">
                <a:solidFill>
                  <a:srgbClr val="333333"/>
                </a:solidFill>
                <a:latin typeface="Helvetica Neue"/>
              </a:rPr>
              <a:t>metanalysis</a:t>
            </a:r>
            <a:r>
              <a:rPr lang="en-US" sz="1400" dirty="0">
                <a:solidFill>
                  <a:srgbClr val="333333"/>
                </a:solidFill>
                <a:latin typeface="Helvetica Neue"/>
              </a:rPr>
              <a:t> on the variable</a:t>
            </a:r>
            <a:r>
              <a:rPr lang="en-US" sz="1400" dirty="0"/>
              <a:t>.</a:t>
            </a:r>
          </a:p>
          <a:p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213" y="1420670"/>
            <a:ext cx="3696903" cy="9574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17778" y="2564517"/>
            <a:ext cx="2558073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Technical Documentation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>
            <a:off x="3093981" y="4560178"/>
            <a:ext cx="2814145" cy="4414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792717" y="2933942"/>
            <a:ext cx="408326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 err="1">
                <a:solidFill>
                  <a:srgbClr val="333333"/>
                </a:solidFill>
                <a:latin typeface="Helvetica Neue"/>
              </a:rPr>
              <a:t>cat_N</a:t>
            </a:r>
            <a:r>
              <a:rPr lang="en-US" sz="1400" dirty="0">
                <a:solidFill>
                  <a:srgbClr val="333333"/>
                </a:solidFill>
                <a:latin typeface="Helvetica Neue"/>
              </a:rPr>
              <a:t> : </a:t>
            </a:r>
            <a:r>
              <a:rPr lang="en-US" sz="1400" dirty="0" smtClean="0">
                <a:solidFill>
                  <a:srgbClr val="333333"/>
                </a:solidFill>
                <a:latin typeface="Helvetica Neue"/>
              </a:rPr>
              <a:t>what’s the individual level relationship to the observed value of Y i.e. y occurs 42% of the time (3 out of 7) and level c has a 50% chance (1 of 2) so the relationship is +.07 better than the natural occurrence of Y.  Level A has .33 chance so it is .09 less (.42-.33)</a:t>
            </a:r>
          </a:p>
          <a:p>
            <a:endParaRPr lang="en-US" sz="1400" b="1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en-US" sz="1400" b="1" u="sng" dirty="0" err="1" smtClean="0">
                <a:solidFill>
                  <a:srgbClr val="333333"/>
                </a:solidFill>
                <a:latin typeface="Helvetica Neue"/>
              </a:rPr>
              <a:t>cat_P</a:t>
            </a:r>
            <a:r>
              <a:rPr lang="en-US" sz="1400" dirty="0">
                <a:solidFill>
                  <a:srgbClr val="333333"/>
                </a:solidFill>
                <a:latin typeface="Helvetica Neue"/>
              </a:rPr>
              <a:t> : </a:t>
            </a:r>
            <a:r>
              <a:rPr lang="en-US" sz="1400" dirty="0" smtClean="0">
                <a:solidFill>
                  <a:srgbClr val="333333"/>
                </a:solidFill>
                <a:latin typeface="Helvetica Neue"/>
              </a:rPr>
              <a:t>How frequent is the specific level </a:t>
            </a:r>
            <a:r>
              <a:rPr lang="en-US" sz="1400" dirty="0" err="1" smtClean="0">
                <a:solidFill>
                  <a:srgbClr val="333333"/>
                </a:solidFill>
                <a:latin typeface="Helvetica Neue"/>
              </a:rPr>
              <a:t>ie</a:t>
            </a:r>
            <a:r>
              <a:rPr lang="en-US" sz="1400" dirty="0" smtClean="0">
                <a:solidFill>
                  <a:srgbClr val="333333"/>
                </a:solidFill>
                <a:latin typeface="Helvetica Neue"/>
              </a:rPr>
              <a:t> “level a was in 3 of 7 records so 42% of the time that level appeared.  </a:t>
            </a:r>
            <a:r>
              <a:rPr lang="en-US" sz="1400" b="1" dirty="0" err="1" smtClean="0">
                <a:solidFill>
                  <a:srgbClr val="333333"/>
                </a:solidFill>
                <a:latin typeface="Helvetica Neue"/>
              </a:rPr>
              <a:t>X_catP</a:t>
            </a:r>
            <a:r>
              <a:rPr lang="en-US" sz="1400" dirty="0" smtClean="0">
                <a:solidFill>
                  <a:srgbClr val="333333"/>
                </a:solidFill>
                <a:latin typeface="Helvetica Neue"/>
              </a:rPr>
              <a:t> =.42 for all level A observations.</a:t>
            </a:r>
            <a:endParaRPr lang="en-US" sz="1400" dirty="0">
              <a:solidFill>
                <a:srgbClr val="333333"/>
              </a:solidFill>
              <a:latin typeface="Helvetica Neue"/>
            </a:endParaRPr>
          </a:p>
          <a:p>
            <a:endParaRPr lang="en-US" sz="1400" b="1" dirty="0" smtClean="0">
              <a:solidFill>
                <a:srgbClr val="333333"/>
              </a:solidFill>
              <a:latin typeface="Helvetica Neue"/>
            </a:endParaRPr>
          </a:p>
          <a:p>
            <a:r>
              <a:rPr lang="en-US" sz="1400" b="1" u="sng" dirty="0" err="1" smtClean="0">
                <a:solidFill>
                  <a:srgbClr val="333333"/>
                </a:solidFill>
                <a:latin typeface="Helvetica Neue"/>
              </a:rPr>
              <a:t>cat_D</a:t>
            </a:r>
            <a:r>
              <a:rPr lang="en-US" sz="1400" dirty="0">
                <a:solidFill>
                  <a:srgbClr val="333333"/>
                </a:solidFill>
                <a:latin typeface="Helvetica Neue"/>
              </a:rPr>
              <a:t> : </a:t>
            </a:r>
            <a:r>
              <a:rPr lang="en-US" sz="1400" dirty="0" smtClean="0">
                <a:solidFill>
                  <a:srgbClr val="333333"/>
                </a:solidFill>
                <a:latin typeface="Helvetica Neue"/>
              </a:rPr>
              <a:t>how each level deviates from the average of the outcome variable – usually dropped.  i.e. </a:t>
            </a:r>
            <a:r>
              <a:rPr lang="en-US" sz="1400" i="1" dirty="0" smtClean="0">
                <a:solidFill>
                  <a:srgbClr val="333333"/>
                </a:solidFill>
                <a:latin typeface="Helvetica Neue"/>
              </a:rPr>
              <a:t>admittedly the </a:t>
            </a:r>
            <a:r>
              <a:rPr lang="en-US" sz="1400" i="1" dirty="0" err="1" smtClean="0">
                <a:solidFill>
                  <a:srgbClr val="333333"/>
                </a:solidFill>
                <a:latin typeface="Helvetica Neue"/>
              </a:rPr>
              <a:t>calcs</a:t>
            </a:r>
            <a:r>
              <a:rPr lang="en-US" sz="1400" i="1" dirty="0" smtClean="0">
                <a:solidFill>
                  <a:srgbClr val="333333"/>
                </a:solidFill>
                <a:latin typeface="Helvetica Neue"/>
              </a:rPr>
              <a:t> are a bit off</a:t>
            </a:r>
          </a:p>
          <a:p>
            <a:r>
              <a:rPr lang="en-US" sz="1400" i="1" dirty="0"/>
              <a:t>(</a:t>
            </a:r>
            <a:r>
              <a:rPr lang="en-US" sz="1400" i="1" dirty="0" err="1"/>
              <a:t>sd</a:t>
            </a:r>
            <a:r>
              <a:rPr lang="en-US" sz="1400" i="1" dirty="0"/>
              <a:t>(c(0,0,0,1,0,1,1))*.33) + (3/7</a:t>
            </a:r>
            <a:r>
              <a:rPr lang="en-US" sz="1400" i="1" dirty="0" smtClean="0"/>
              <a:t>) for level A</a:t>
            </a:r>
            <a:endParaRPr lang="en-US" sz="1400" i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81304" y="2443649"/>
            <a:ext cx="878139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91643" y="2564517"/>
            <a:ext cx="1285416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Explanation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28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Non-Informative Check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933482"/>
              </p:ext>
            </p:extLst>
          </p:nvPr>
        </p:nvGraphicFramePr>
        <p:xfrm>
          <a:off x="395716" y="1243016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=""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=""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Constant/Near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Suppress</a:t>
                      </a:r>
                      <a:r>
                        <a:rPr lang="en-US" sz="1200" baseline="0" dirty="0"/>
                        <a:t> uninformative variables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34644530"/>
                  </a:ext>
                </a:extLst>
              </a:tr>
            </a:tbl>
          </a:graphicData>
        </a:graphic>
      </p:graphicFrame>
      <p:sp>
        <p:nvSpPr>
          <p:cNvPr id="7" name="Isosceles Triangle 6"/>
          <p:cNvSpPr/>
          <p:nvPr/>
        </p:nvSpPr>
        <p:spPr>
          <a:xfrm rot="5400000">
            <a:off x="1072052" y="3812956"/>
            <a:ext cx="1994335" cy="2601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38699" y="3619856"/>
            <a:ext cx="2175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 this fake example, since z contains a constant value an algorithm cant learn from it.</a:t>
            </a:r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65" y="2793781"/>
            <a:ext cx="1379088" cy="2298481"/>
          </a:xfrm>
          <a:prstGeom prst="rect">
            <a:avLst/>
          </a:prstGeom>
        </p:spPr>
      </p:pic>
      <p:sp>
        <p:nvSpPr>
          <p:cNvPr id="10" name="Isosceles Triangle 9"/>
          <p:cNvSpPr/>
          <p:nvPr/>
        </p:nvSpPr>
        <p:spPr>
          <a:xfrm rot="5400000">
            <a:off x="3352797" y="3812956"/>
            <a:ext cx="1994335" cy="2601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940" y="3413398"/>
            <a:ext cx="4075794" cy="105924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98124" y="3011214"/>
            <a:ext cx="3815255" cy="2680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 is automatically dropped.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29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Vtreat</a:t>
            </a:r>
            <a:r>
              <a:rPr lang="en-US" dirty="0" smtClean="0"/>
              <a:t>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11" name="Pentagon 10"/>
          <p:cNvSpPr/>
          <p:nvPr/>
        </p:nvSpPr>
        <p:spPr>
          <a:xfrm>
            <a:off x="94596" y="1445172"/>
            <a:ext cx="2377440" cy="82296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Original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2308773" y="1445172"/>
            <a:ext cx="2377440" cy="8229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Design a Treatment Plan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4522950" y="1445172"/>
            <a:ext cx="2377440" cy="8229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Apply the plan to the original and test sets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6737127" y="1445172"/>
            <a:ext cx="2377440" cy="8229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Get data ready for modeling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7787" y="5234152"/>
            <a:ext cx="830842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Almost always drop </a:t>
            </a:r>
            <a:r>
              <a:rPr lang="en-US" dirty="0" err="1" smtClean="0"/>
              <a:t>cat_D</a:t>
            </a:r>
            <a:r>
              <a:rPr lang="en-US" dirty="0" smtClean="0"/>
              <a:t> variables</a:t>
            </a:r>
          </a:p>
          <a:p>
            <a:pPr algn="ctr"/>
            <a:r>
              <a:rPr lang="en-US" dirty="0" smtClean="0"/>
              <a:t>When possible design a treatment plan on separate data than the training &amp; test sets</a:t>
            </a:r>
          </a:p>
          <a:p>
            <a:pPr algn="ctr"/>
            <a:r>
              <a:rPr lang="en-US" dirty="0" smtClean="0"/>
              <a:t>Always review the output to ensure coherence, its not a free automated lunch! 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371600" y="2774731"/>
            <a:ext cx="4808483" cy="129277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specifying a plan you need to pass in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column names of informative variables.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name of the Y or Response Variable.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2822028" y="2033752"/>
            <a:ext cx="299545" cy="788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30" y="365126"/>
            <a:ext cx="8307120" cy="591477"/>
          </a:xfrm>
        </p:spPr>
        <p:txBody>
          <a:bodyPr/>
          <a:lstStyle/>
          <a:p>
            <a:r>
              <a:rPr lang="en-US" sz="2800" dirty="0"/>
              <a:t>More Complex Common R Object Types –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7/15/2018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4FBE488-E803-46D3-A80F-B3542A015599}"/>
              </a:ext>
            </a:extLst>
          </p:cNvPr>
          <p:cNvSpPr/>
          <p:nvPr/>
        </p:nvSpPr>
        <p:spPr>
          <a:xfrm>
            <a:off x="558769" y="5721081"/>
            <a:ext cx="8026463" cy="3800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Lists are useful for data organization but can be complex and difficult to navigate to get specific information.</a:t>
            </a:r>
            <a:endParaRPr lang="en-US" sz="1400" b="1" u="sng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C31E1F7-5AE2-4F33-88EB-3D0457EDB47E}"/>
              </a:ext>
            </a:extLst>
          </p:cNvPr>
          <p:cNvSpPr/>
          <p:nvPr/>
        </p:nvSpPr>
        <p:spPr>
          <a:xfrm>
            <a:off x="208230" y="1086231"/>
            <a:ext cx="8664165" cy="4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Lists are multi-dimensional objects that can contain different data types of different lengths.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1746861-E717-43F6-85F0-A44C43B8DF26}"/>
              </a:ext>
            </a:extLst>
          </p:cNvPr>
          <p:cNvSpPr/>
          <p:nvPr/>
        </p:nvSpPr>
        <p:spPr>
          <a:xfrm>
            <a:off x="2906163" y="1758134"/>
            <a:ext cx="986827" cy="38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ListA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AFC4C44-3DF1-4CDE-973A-0DEA4B18F25B}"/>
              </a:ext>
            </a:extLst>
          </p:cNvPr>
          <p:cNvSpPr/>
          <p:nvPr/>
        </p:nvSpPr>
        <p:spPr>
          <a:xfrm>
            <a:off x="3502183" y="2353834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value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55C28B87-B051-4F1A-B36B-4545BFE352A0}"/>
              </a:ext>
            </a:extLst>
          </p:cNvPr>
          <p:cNvSpPr/>
          <p:nvPr/>
        </p:nvSpPr>
        <p:spPr>
          <a:xfrm>
            <a:off x="3502183" y="2897288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Single data frame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B01C95AC-3A9B-448B-B2C9-90AD5FBB19CF}"/>
              </a:ext>
            </a:extLst>
          </p:cNvPr>
          <p:cNvSpPr/>
          <p:nvPr/>
        </p:nvSpPr>
        <p:spPr>
          <a:xfrm>
            <a:off x="3502182" y="3452504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vector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13AB62C3-BC85-43CA-BCEA-988483011741}"/>
              </a:ext>
            </a:extLst>
          </p:cNvPr>
          <p:cNvSpPr/>
          <p:nvPr/>
        </p:nvSpPr>
        <p:spPr>
          <a:xfrm>
            <a:off x="3502181" y="3969875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Nested list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EFD1A535-A6D0-482F-BB53-755F47846EDE}"/>
              </a:ext>
            </a:extLst>
          </p:cNvPr>
          <p:cNvSpPr/>
          <p:nvPr/>
        </p:nvSpPr>
        <p:spPr>
          <a:xfrm>
            <a:off x="4424129" y="4488060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Nested data frame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2517992C-1230-4CBC-8D06-2AAF37A477B7}"/>
              </a:ext>
            </a:extLst>
          </p:cNvPr>
          <p:cNvSpPr/>
          <p:nvPr/>
        </p:nvSpPr>
        <p:spPr>
          <a:xfrm>
            <a:off x="4424129" y="4977394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Nested matrix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="" xmlns:a16="http://schemas.microsoft.com/office/drawing/2014/main" id="{9C2493B7-7CAB-4C6F-A336-F25270FCC1DB}"/>
              </a:ext>
            </a:extLst>
          </p:cNvPr>
          <p:cNvCxnSpPr>
            <a:cxnSpLocks/>
            <a:stCxn id="7" idx="2"/>
            <a:endCxn id="18" idx="1"/>
          </p:cNvCxnSpPr>
          <p:nvPr/>
        </p:nvCxnSpPr>
        <p:spPr>
          <a:xfrm rot="16200000" flipH="1">
            <a:off x="3248092" y="2289865"/>
            <a:ext cx="405577" cy="1026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="" xmlns:a16="http://schemas.microsoft.com/office/drawing/2014/main" id="{486E3E9B-C4F1-4F42-A122-1E579EC0168D}"/>
              </a:ext>
            </a:extLst>
          </p:cNvPr>
          <p:cNvCxnSpPr>
            <a:cxnSpLocks/>
            <a:stCxn id="7" idx="2"/>
            <a:endCxn id="19" idx="1"/>
          </p:cNvCxnSpPr>
          <p:nvPr/>
        </p:nvCxnSpPr>
        <p:spPr>
          <a:xfrm rot="16200000" flipH="1">
            <a:off x="2976365" y="2561592"/>
            <a:ext cx="949031" cy="1026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="" xmlns:a16="http://schemas.microsoft.com/office/drawing/2014/main" id="{E8D5980A-57D5-4507-977B-9AE839808831}"/>
              </a:ext>
            </a:extLst>
          </p:cNvPr>
          <p:cNvCxnSpPr>
            <a:cxnSpLocks/>
            <a:stCxn id="7" idx="2"/>
            <a:endCxn id="20" idx="1"/>
          </p:cNvCxnSpPr>
          <p:nvPr/>
        </p:nvCxnSpPr>
        <p:spPr>
          <a:xfrm rot="16200000" flipH="1">
            <a:off x="2698756" y="2839200"/>
            <a:ext cx="1504247" cy="102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="" xmlns:a16="http://schemas.microsoft.com/office/drawing/2014/main" id="{31F98FFA-52EE-447C-BCFA-A447E46E580A}"/>
              </a:ext>
            </a:extLst>
          </p:cNvPr>
          <p:cNvCxnSpPr>
            <a:stCxn id="7" idx="2"/>
            <a:endCxn id="21" idx="1"/>
          </p:cNvCxnSpPr>
          <p:nvPr/>
        </p:nvCxnSpPr>
        <p:spPr>
          <a:xfrm rot="16200000" flipH="1">
            <a:off x="2440070" y="3097887"/>
            <a:ext cx="2021618" cy="1026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="" xmlns:a16="http://schemas.microsoft.com/office/drawing/2014/main" id="{A1585D52-0ED8-42D6-B5B8-46832F608F1B}"/>
              </a:ext>
            </a:extLst>
          </p:cNvPr>
          <p:cNvCxnSpPr>
            <a:stCxn id="21" idx="2"/>
            <a:endCxn id="22" idx="1"/>
          </p:cNvCxnSpPr>
          <p:nvPr/>
        </p:nvCxnSpPr>
        <p:spPr>
          <a:xfrm rot="16200000" flipH="1">
            <a:off x="4190073" y="4444127"/>
            <a:ext cx="328062" cy="140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="" xmlns:a16="http://schemas.microsoft.com/office/drawing/2014/main" id="{59EC3A04-F241-4C4E-AF44-621C6F0C7D46}"/>
              </a:ext>
            </a:extLst>
          </p:cNvPr>
          <p:cNvCxnSpPr>
            <a:stCxn id="21" idx="2"/>
            <a:endCxn id="23" idx="1"/>
          </p:cNvCxnSpPr>
          <p:nvPr/>
        </p:nvCxnSpPr>
        <p:spPr>
          <a:xfrm rot="16200000" flipH="1">
            <a:off x="3945406" y="4688794"/>
            <a:ext cx="817396" cy="140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1380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SME – Factor Level Interactions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2461695"/>
            <a:ext cx="1866900" cy="24479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3868" y="1837238"/>
            <a:ext cx="15840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Example Data w/Factors</a:t>
            </a:r>
            <a:endParaRPr lang="en-US" altLang="en-US" sz="1100" i="1" dirty="0"/>
          </a:p>
        </p:txBody>
      </p:sp>
      <p:sp>
        <p:nvSpPr>
          <p:cNvPr id="8" name="Isosceles Triangle 7"/>
          <p:cNvSpPr/>
          <p:nvPr/>
        </p:nvSpPr>
        <p:spPr>
          <a:xfrm rot="5400000">
            <a:off x="3033621" y="3528495"/>
            <a:ext cx="2305051" cy="4572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58650" y="1752600"/>
            <a:ext cx="18549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If we believe x2 &amp; x3 </a:t>
            </a:r>
          </a:p>
          <a:p>
            <a:pPr algn="ctr"/>
            <a:r>
              <a:rPr lang="en-US" sz="1100" i="1" dirty="0"/>
              <a:t>have a qualitative interaction</a:t>
            </a:r>
            <a:endParaRPr lang="en-US" altLang="en-US" sz="11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108486" y="1752600"/>
            <a:ext cx="21082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Then concatenating the variables </a:t>
            </a:r>
          </a:p>
          <a:p>
            <a:pPr algn="ctr"/>
            <a:r>
              <a:rPr lang="en-US" sz="1100" i="1" dirty="0"/>
              <a:t>could help the </a:t>
            </a:r>
            <a:r>
              <a:rPr lang="en-US" sz="1100" i="1" dirty="0" err="1"/>
              <a:t>algo</a:t>
            </a:r>
            <a:r>
              <a:rPr lang="en-US" sz="1100" i="1" dirty="0"/>
              <a:t> learn faster</a:t>
            </a:r>
            <a:endParaRPr lang="en-US" altLang="en-US" sz="1100" i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5634038" y="2461695"/>
            <a:ext cx="2714625" cy="2438400"/>
            <a:chOff x="5638800" y="3819525"/>
            <a:chExt cx="2714625" cy="2438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8800" y="3819525"/>
              <a:ext cx="2714625" cy="24384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467600" y="3962399"/>
              <a:ext cx="885825" cy="22955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/>
          <p:cNvCxnSpPr>
            <a:stCxn id="7" idx="3"/>
            <a:endCxn id="9" idx="1"/>
          </p:cNvCxnSpPr>
          <p:nvPr/>
        </p:nvCxnSpPr>
        <p:spPr>
          <a:xfrm>
            <a:off x="2377956" y="1968043"/>
            <a:ext cx="8806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5113645" y="1968044"/>
            <a:ext cx="994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19100" y="2322781"/>
            <a:ext cx="8305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86761" y="1104904"/>
            <a:ext cx="737047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Domain Specific Knowledge can be applied to factors to create new variables.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0113" y="5418903"/>
            <a:ext cx="7343775" cy="6463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With factors, you combine by concatenating the levels, capturing the information contained in both levels such as “bald” “male” to “</a:t>
            </a:r>
            <a:r>
              <a:rPr lang="en-US" dirty="0" err="1">
                <a:solidFill>
                  <a:schemeClr val="bg1"/>
                </a:solidFill>
              </a:rPr>
              <a:t>bald_male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32022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SME – Numeric Interactions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0977" y="1752885"/>
            <a:ext cx="21098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Example Data w/Numeric Vectors</a:t>
            </a:r>
            <a:endParaRPr lang="en-US" altLang="en-US" sz="1100" i="1" dirty="0"/>
          </a:p>
        </p:txBody>
      </p:sp>
      <p:sp>
        <p:nvSpPr>
          <p:cNvPr id="7" name="Isosceles Triangle 6"/>
          <p:cNvSpPr/>
          <p:nvPr/>
        </p:nvSpPr>
        <p:spPr>
          <a:xfrm rot="5400000">
            <a:off x="2362103" y="3686152"/>
            <a:ext cx="2305051" cy="4572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58650" y="1668247"/>
            <a:ext cx="18549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If we believe x2 &amp; x3 </a:t>
            </a:r>
          </a:p>
          <a:p>
            <a:pPr algn="ctr"/>
            <a:r>
              <a:rPr lang="en-US" sz="1100" i="1" dirty="0"/>
              <a:t>have a qualitative interaction</a:t>
            </a:r>
            <a:endParaRPr lang="en-US" altLang="en-US" sz="11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787090" y="1583608"/>
            <a:ext cx="27510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Then interacting them with simple operators </a:t>
            </a:r>
          </a:p>
          <a:p>
            <a:pPr algn="ctr"/>
            <a:r>
              <a:rPr lang="en-US" altLang="en-US" sz="1100" i="1" dirty="0"/>
              <a:t>Such as subtraction or division may help the </a:t>
            </a:r>
          </a:p>
          <a:p>
            <a:pPr algn="ctr"/>
            <a:r>
              <a:rPr lang="en-US" altLang="en-US" sz="1100" i="1" dirty="0"/>
              <a:t>Algorithm learn faster</a:t>
            </a:r>
          </a:p>
        </p:txBody>
      </p:sp>
      <p:cxnSp>
        <p:nvCxnSpPr>
          <p:cNvPr id="10" name="Straight Arrow Connector 9"/>
          <p:cNvCxnSpPr>
            <a:stCxn id="6" idx="3"/>
            <a:endCxn id="8" idx="1"/>
          </p:cNvCxnSpPr>
          <p:nvPr/>
        </p:nvCxnSpPr>
        <p:spPr>
          <a:xfrm>
            <a:off x="2640850" y="1883690"/>
            <a:ext cx="617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 flipV="1">
            <a:off x="5113645" y="1883690"/>
            <a:ext cx="6734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9100" y="2464672"/>
            <a:ext cx="8305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3030" y="1104904"/>
            <a:ext cx="8397940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Domain Specific Knowledge can be applied to </a:t>
            </a:r>
            <a:r>
              <a:rPr lang="en-US" dirty="0" smtClean="0">
                <a:solidFill>
                  <a:schemeClr val="bg1"/>
                </a:solidFill>
              </a:rPr>
              <a:t>numeric variables to </a:t>
            </a:r>
            <a:r>
              <a:rPr lang="en-US" dirty="0">
                <a:solidFill>
                  <a:schemeClr val="bg1"/>
                </a:solidFill>
              </a:rPr>
              <a:t>create new variables.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18" y="2881305"/>
            <a:ext cx="3009900" cy="16954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225" y="2847966"/>
            <a:ext cx="5438775" cy="17621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00113" y="5542070"/>
            <a:ext cx="7372350" cy="6463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sports, variables like “turnovers per game” are expert led engineered variables. “per” is interaction through division of two seasonal level statistics.</a:t>
            </a:r>
          </a:p>
        </p:txBody>
      </p:sp>
      <p:sp>
        <p:nvSpPr>
          <p:cNvPr id="17" name="Oval 16"/>
          <p:cNvSpPr/>
          <p:nvPr/>
        </p:nvSpPr>
        <p:spPr>
          <a:xfrm>
            <a:off x="5657850" y="2914642"/>
            <a:ext cx="257175" cy="2571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396038" y="2938455"/>
            <a:ext cx="257175" cy="2571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696075" y="2924167"/>
            <a:ext cx="1290638" cy="26193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stCxn id="17" idx="0"/>
          </p:cNvCxnSpPr>
          <p:nvPr/>
        </p:nvCxnSpPr>
        <p:spPr>
          <a:xfrm rot="5400000" flipH="1" flipV="1">
            <a:off x="6572250" y="2128830"/>
            <a:ext cx="12700" cy="1571625"/>
          </a:xfrm>
          <a:prstGeom prst="bentConnector4">
            <a:avLst>
              <a:gd name="adj1" fmla="val 2924976"/>
              <a:gd name="adj2" fmla="val 995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8" idx="0"/>
            <a:endCxn id="19" idx="0"/>
          </p:cNvCxnSpPr>
          <p:nvPr/>
        </p:nvCxnSpPr>
        <p:spPr>
          <a:xfrm rot="5400000" flipH="1" flipV="1">
            <a:off x="6925866" y="2522927"/>
            <a:ext cx="14288" cy="816768"/>
          </a:xfrm>
          <a:prstGeom prst="bentConnector3">
            <a:avLst>
              <a:gd name="adj1" fmla="val 1699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371975" y="4581515"/>
            <a:ext cx="618171" cy="365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23" name="Oval 22"/>
          <p:cNvSpPr/>
          <p:nvPr/>
        </p:nvSpPr>
        <p:spPr>
          <a:xfrm>
            <a:off x="5995987" y="4576753"/>
            <a:ext cx="618171" cy="365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24" name="Oval 23"/>
          <p:cNvSpPr/>
          <p:nvPr/>
        </p:nvSpPr>
        <p:spPr>
          <a:xfrm>
            <a:off x="8178167" y="4571991"/>
            <a:ext cx="965833" cy="365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Div. New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" name="Elbow Connector 24"/>
          <p:cNvCxnSpPr>
            <a:stCxn id="22" idx="4"/>
            <a:endCxn id="24" idx="4"/>
          </p:cNvCxnSpPr>
          <p:nvPr/>
        </p:nvCxnSpPr>
        <p:spPr>
          <a:xfrm rot="5400000" flipH="1" flipV="1">
            <a:off x="6666310" y="2952501"/>
            <a:ext cx="9524" cy="3980023"/>
          </a:xfrm>
          <a:prstGeom prst="bentConnector3">
            <a:avLst>
              <a:gd name="adj1" fmla="val -240025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3" idx="4"/>
            <a:endCxn id="24" idx="4"/>
          </p:cNvCxnSpPr>
          <p:nvPr/>
        </p:nvCxnSpPr>
        <p:spPr>
          <a:xfrm rot="5400000" flipH="1" flipV="1">
            <a:off x="7480697" y="3762126"/>
            <a:ext cx="4762" cy="2356011"/>
          </a:xfrm>
          <a:prstGeom prst="bentConnector3">
            <a:avLst>
              <a:gd name="adj1" fmla="val -480050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4561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r>
              <a:rPr lang="en-US" dirty="0" err="1"/>
              <a:t>AcePack</a:t>
            </a:r>
            <a:r>
              <a:rPr lang="en-US" dirty="0"/>
              <a:t> – Alternating Conditional Expectations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252" y="1106217"/>
            <a:ext cx="863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ACE was introduced by </a:t>
            </a:r>
            <a:r>
              <a:rPr lang="en-US" sz="1400" dirty="0" err="1"/>
              <a:t>Breiman</a:t>
            </a:r>
            <a:r>
              <a:rPr lang="en-US" sz="1400" dirty="0"/>
              <a:t> &amp; Friedman for estimating transformations of a response &amp; predictors in multiple regression to produce the maximum linear effect between the </a:t>
            </a:r>
            <a:r>
              <a:rPr lang="en-US" sz="1400" i="1" dirty="0"/>
              <a:t>transformed</a:t>
            </a:r>
            <a:r>
              <a:rPr lang="en-US" sz="1400" dirty="0"/>
              <a:t> predictors  &amp; the </a:t>
            </a:r>
            <a:r>
              <a:rPr lang="en-US" sz="1400" i="1" dirty="0"/>
              <a:t>transformed</a:t>
            </a:r>
            <a:r>
              <a:rPr lang="en-US" sz="1400" dirty="0"/>
              <a:t> response.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0254" y="1765744"/>
            <a:ext cx="6903493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short, non-linear relationships can be identified for numeric variables.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21843"/>
            <a:ext cx="2209045" cy="20606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8942" y="2192360"/>
            <a:ext cx="21739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Example, weak linear relationship </a:t>
            </a:r>
          </a:p>
          <a:p>
            <a:pPr algn="ctr"/>
            <a:r>
              <a:rPr lang="en-US" sz="1100" i="1" dirty="0"/>
              <a:t>correlation =</a:t>
            </a:r>
            <a:r>
              <a:rPr lang="en-US" altLang="en-US" sz="1100" i="1" dirty="0"/>
              <a:t>-0.569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484" y="2192360"/>
            <a:ext cx="12330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Transform x, y</a:t>
            </a:r>
          </a:p>
          <a:p>
            <a:pPr algn="ctr"/>
            <a:r>
              <a:rPr lang="en-US" sz="1100" i="1" dirty="0"/>
              <a:t>correlation= </a:t>
            </a:r>
            <a:r>
              <a:rPr lang="en-US" altLang="en-US" sz="1100" i="1" dirty="0"/>
              <a:t>0.816</a:t>
            </a:r>
            <a:endParaRPr lang="en-US" sz="1100" i="1" dirty="0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1187678" y="4644434"/>
            <a:ext cx="2286000" cy="21544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5670322" y="4644434"/>
            <a:ext cx="2286000" cy="21544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88731" y="2192360"/>
            <a:ext cx="15760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Variable Identification &amp;</a:t>
            </a:r>
          </a:p>
          <a:p>
            <a:pPr algn="ctr"/>
            <a:r>
              <a:rPr lang="en-US" sz="1100" i="1" dirty="0"/>
              <a:t>Construction</a:t>
            </a:r>
          </a:p>
        </p:txBody>
      </p: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>
            <a:off x="2622935" y="2407804"/>
            <a:ext cx="1332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13" idx="1"/>
          </p:cNvCxnSpPr>
          <p:nvPr/>
        </p:nvCxnSpPr>
        <p:spPr>
          <a:xfrm>
            <a:off x="5188514" y="2407804"/>
            <a:ext cx="1900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7011441" y="3463336"/>
            <a:ext cx="1999202" cy="2762304"/>
            <a:chOff x="7011441" y="2756361"/>
            <a:chExt cx="1999202" cy="2762304"/>
          </a:xfrm>
        </p:grpSpPr>
        <p:sp>
          <p:nvSpPr>
            <p:cNvPr id="17" name="TextBox 16"/>
            <p:cNvSpPr txBox="1"/>
            <p:nvPr/>
          </p:nvSpPr>
          <p:spPr>
            <a:xfrm>
              <a:off x="7011441" y="2756361"/>
              <a:ext cx="1999202" cy="954107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One method is to use top </a:t>
              </a:r>
              <a:r>
                <a:rPr lang="en-US" sz="1400" dirty="0">
                  <a:solidFill>
                    <a:schemeClr val="bg1"/>
                  </a:solidFill>
                </a:rPr>
                <a:t>10 ACE identified variables to derive 45 more.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11441" y="3949005"/>
              <a:ext cx="1999202" cy="156966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NewX</a:t>
              </a:r>
              <a:r>
                <a:rPr lang="en-US" sz="1200" baseline="-25000" dirty="0"/>
                <a:t>1</a:t>
              </a:r>
              <a:r>
                <a:rPr lang="en-US" sz="1200" dirty="0"/>
                <a:t> = topVar1 – topVar2</a:t>
              </a:r>
            </a:p>
            <a:p>
              <a:r>
                <a:rPr lang="en-US" sz="1200" dirty="0"/>
                <a:t>NewX</a:t>
              </a:r>
              <a:r>
                <a:rPr lang="en-US" sz="1200" baseline="-25000" dirty="0"/>
                <a:t>2</a:t>
              </a:r>
              <a:r>
                <a:rPr lang="en-US" sz="1200" dirty="0"/>
                <a:t> = topVar1 / topVar2</a:t>
              </a:r>
            </a:p>
            <a:p>
              <a:r>
                <a:rPr lang="en-US" sz="1200" dirty="0"/>
                <a:t>NewX</a:t>
              </a:r>
              <a:r>
                <a:rPr lang="en-US" sz="1200" baseline="-25000" dirty="0"/>
                <a:t>3</a:t>
              </a:r>
              <a:r>
                <a:rPr lang="en-US" sz="1200" dirty="0"/>
                <a:t> = topVar1 – topVar3</a:t>
              </a:r>
            </a:p>
            <a:p>
              <a:r>
                <a:rPr lang="en-US" sz="1200" dirty="0"/>
                <a:t>…</a:t>
              </a:r>
            </a:p>
            <a:p>
              <a:r>
                <a:rPr lang="en-US" sz="1200" dirty="0"/>
                <a:t>newX</a:t>
              </a:r>
              <a:r>
                <a:rPr lang="en-US" sz="1200" baseline="-25000" dirty="0"/>
                <a:t>42</a:t>
              </a:r>
              <a:r>
                <a:rPr lang="en-US" sz="1200" dirty="0"/>
                <a:t> = topVar8 – topVar9</a:t>
              </a:r>
            </a:p>
            <a:p>
              <a:r>
                <a:rPr lang="en-US" sz="1200" dirty="0"/>
                <a:t>newX</a:t>
              </a:r>
              <a:r>
                <a:rPr lang="en-US" sz="1200" baseline="-25000" dirty="0"/>
                <a:t>43</a:t>
              </a:r>
              <a:r>
                <a:rPr lang="en-US" sz="1200" dirty="0"/>
                <a:t> = topVar8 / topVar9</a:t>
              </a:r>
            </a:p>
            <a:p>
              <a:r>
                <a:rPr lang="en-US" sz="1200" dirty="0"/>
                <a:t>NewX</a:t>
              </a:r>
              <a:r>
                <a:rPr lang="en-US" sz="1200" baseline="-25000" dirty="0"/>
                <a:t>44</a:t>
              </a:r>
              <a:r>
                <a:rPr lang="en-US" sz="1200" dirty="0"/>
                <a:t> = topVar9 - topVar10</a:t>
              </a:r>
            </a:p>
            <a:p>
              <a:r>
                <a:rPr lang="en-US" sz="1200" dirty="0"/>
                <a:t>NewX</a:t>
              </a:r>
              <a:r>
                <a:rPr lang="en-US" sz="1200" baseline="-25000" dirty="0"/>
                <a:t>45</a:t>
              </a:r>
              <a:r>
                <a:rPr lang="en-US" sz="1200" dirty="0"/>
                <a:t> = topVar9 / topVar10</a:t>
              </a:r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143" y="2728866"/>
            <a:ext cx="3523714" cy="337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182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Enrichment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3074" name="Picture 2" descr="Image result for data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770" y="2085474"/>
            <a:ext cx="4558062" cy="293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72717" y="2053389"/>
            <a:ext cx="4138864" cy="4010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training a model you can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1" y="2614863"/>
            <a:ext cx="37382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Add more training records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Find more row!</a:t>
            </a:r>
          </a:p>
          <a:p>
            <a:endParaRPr lang="en-US" sz="2400" dirty="0" smtClean="0"/>
          </a:p>
          <a:p>
            <a:pPr algn="ctr"/>
            <a:r>
              <a:rPr lang="en-US" sz="2400" dirty="0" smtClean="0"/>
              <a:t>OR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Add more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Find more columns!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14552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Feature Enrichment Effective?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𝑀𝑜𝑑𝑒𝑙𝑖𝑛𝑔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𝑅𝑒𝑠𝑢𝑙𝑡𝑠</m:t>
                          </m:r>
                        </m:e>
                      </m:d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𝐴𝑙𝑔𝑜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𝑃𝑎𝑟𝑎𝑚𝑒𝑡𝑒𝑟𝑠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𝑝𝑟𝑜𝑣𝑖𝑑𝑒𝑑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9100" y="3509665"/>
            <a:ext cx="8305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Better features means </a:t>
            </a:r>
            <a:r>
              <a:rPr lang="en-US" b="1" dirty="0"/>
              <a:t>flexibility</a:t>
            </a:r>
            <a:r>
              <a:rPr lang="en-US" dirty="0"/>
              <a:t>.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/>
              <a:t>less than optimal models can still yield good results</a:t>
            </a:r>
          </a:p>
          <a:p>
            <a:endParaRPr lang="en-US" sz="1400" dirty="0"/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Betters features means </a:t>
            </a:r>
            <a:r>
              <a:rPr lang="en-US" b="1" dirty="0"/>
              <a:t>simpler models</a:t>
            </a:r>
            <a:r>
              <a:rPr lang="en-US" dirty="0"/>
              <a:t>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/>
              <a:t>less than optimal parameters can still yield good results</a:t>
            </a:r>
          </a:p>
          <a:p>
            <a:endParaRPr lang="en-US" sz="1400" dirty="0"/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Better features means </a:t>
            </a:r>
            <a:r>
              <a:rPr lang="en-US" b="1" dirty="0"/>
              <a:t>better results.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/>
              <a:t>“</a:t>
            </a:r>
            <a:r>
              <a:rPr lang="en-US" sz="1400" i="1" dirty="0"/>
              <a:t>The algorithms we used are very standard for </a:t>
            </a:r>
            <a:r>
              <a:rPr lang="en-US" sz="1400" i="1" dirty="0" err="1"/>
              <a:t>Kagglers</a:t>
            </a:r>
            <a:r>
              <a:rPr lang="en-US" sz="1400" i="1" dirty="0"/>
              <a:t>. We spent most of our efforts in feature engineering.” Xavier </a:t>
            </a:r>
            <a:r>
              <a:rPr lang="en-US" sz="1400" i="1" dirty="0" err="1"/>
              <a:t>Conort</a:t>
            </a:r>
            <a:r>
              <a:rPr lang="en-US" sz="1400" i="1" dirty="0"/>
              <a:t> describing his winning “Flight Quest” submission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i="1" dirty="0"/>
              <a:t>Way to differentiate &amp; squeeze out more accuracy</a:t>
            </a:r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2766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Using qualitative or technical expertise to derive new features for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4535561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 dirty="0" smtClean="0"/>
              <a:t>Data Enrichment aids Model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2606" y="1277007"/>
            <a:ext cx="8387255" cy="804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Enrichment is the act of adding new information to your dataset.  You are enriching your existing data, often with public or 3</a:t>
            </a:r>
            <a:r>
              <a:rPr lang="en-US" baseline="30000" dirty="0" smtClean="0"/>
              <a:t>rd</a:t>
            </a:r>
            <a:r>
              <a:rPr lang="en-US" dirty="0" smtClean="0"/>
              <a:t> party data.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7350" y="5565228"/>
            <a:ext cx="8387255" cy="609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There are limits to what an organization has in house for data on customers, products and employees.  Companies exist solely to enrich data sources. 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4001069" y="3124173"/>
            <a:ext cx="311624" cy="1055483"/>
          </a:xfrm>
          <a:custGeom>
            <a:avLst/>
            <a:gdLst>
              <a:gd name="connsiteX0" fmla="*/ 148212 w 311624"/>
              <a:gd name="connsiteY0" fmla="*/ 0 h 1055483"/>
              <a:gd name="connsiteX1" fmla="*/ 193848 w 311624"/>
              <a:gd name="connsiteY1" fmla="*/ 75121 h 1055483"/>
              <a:gd name="connsiteX2" fmla="*/ 311624 w 311624"/>
              <a:gd name="connsiteY2" fmla="*/ 540252 h 1055483"/>
              <a:gd name="connsiteX3" fmla="*/ 193848 w 311624"/>
              <a:gd name="connsiteY3" fmla="*/ 1005383 h 1055483"/>
              <a:gd name="connsiteX4" fmla="*/ 163412 w 311624"/>
              <a:gd name="connsiteY4" fmla="*/ 1055483 h 1055483"/>
              <a:gd name="connsiteX5" fmla="*/ 117776 w 311624"/>
              <a:gd name="connsiteY5" fmla="*/ 980362 h 1055483"/>
              <a:gd name="connsiteX6" fmla="*/ 0 w 311624"/>
              <a:gd name="connsiteY6" fmla="*/ 515231 h 1055483"/>
              <a:gd name="connsiteX7" fmla="*/ 117776 w 311624"/>
              <a:gd name="connsiteY7" fmla="*/ 50100 h 1055483"/>
              <a:gd name="connsiteX8" fmla="*/ 148212 w 311624"/>
              <a:gd name="connsiteY8" fmla="*/ 0 h 1055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624" h="1055483">
                <a:moveTo>
                  <a:pt x="148212" y="0"/>
                </a:moveTo>
                <a:lnTo>
                  <a:pt x="193848" y="75121"/>
                </a:lnTo>
                <a:cubicBezTo>
                  <a:pt x="268960" y="213387"/>
                  <a:pt x="311624" y="371837"/>
                  <a:pt x="311624" y="540252"/>
                </a:cubicBezTo>
                <a:cubicBezTo>
                  <a:pt x="311624" y="708667"/>
                  <a:pt x="268960" y="867117"/>
                  <a:pt x="193848" y="1005383"/>
                </a:cubicBezTo>
                <a:lnTo>
                  <a:pt x="163412" y="1055483"/>
                </a:lnTo>
                <a:lnTo>
                  <a:pt x="117776" y="980362"/>
                </a:lnTo>
                <a:cubicBezTo>
                  <a:pt x="42665" y="842096"/>
                  <a:pt x="0" y="683646"/>
                  <a:pt x="0" y="515231"/>
                </a:cubicBezTo>
                <a:cubicBezTo>
                  <a:pt x="0" y="346816"/>
                  <a:pt x="42665" y="188366"/>
                  <a:pt x="117776" y="50100"/>
                </a:cubicBezTo>
                <a:lnTo>
                  <a:pt x="148212" y="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4149281" y="2663588"/>
            <a:ext cx="1803418" cy="1951630"/>
          </a:xfrm>
          <a:custGeom>
            <a:avLst/>
            <a:gdLst>
              <a:gd name="connsiteX0" fmla="*/ 827603 w 1803418"/>
              <a:gd name="connsiteY0" fmla="*/ 0 h 1951630"/>
              <a:gd name="connsiteX1" fmla="*/ 1803418 w 1803418"/>
              <a:gd name="connsiteY1" fmla="*/ 975815 h 1951630"/>
              <a:gd name="connsiteX2" fmla="*/ 827603 w 1803418"/>
              <a:gd name="connsiteY2" fmla="*/ 1951630 h 1951630"/>
              <a:gd name="connsiteX3" fmla="*/ 18442 w 1803418"/>
              <a:gd name="connsiteY3" fmla="*/ 1521403 h 1951630"/>
              <a:gd name="connsiteX4" fmla="*/ 15200 w 1803418"/>
              <a:gd name="connsiteY4" fmla="*/ 1516067 h 1951630"/>
              <a:gd name="connsiteX5" fmla="*/ 45636 w 1803418"/>
              <a:gd name="connsiteY5" fmla="*/ 1465967 h 1951630"/>
              <a:gd name="connsiteX6" fmla="*/ 163412 w 1803418"/>
              <a:gd name="connsiteY6" fmla="*/ 1000836 h 1951630"/>
              <a:gd name="connsiteX7" fmla="*/ 45636 w 1803418"/>
              <a:gd name="connsiteY7" fmla="*/ 535705 h 1951630"/>
              <a:gd name="connsiteX8" fmla="*/ 0 w 1803418"/>
              <a:gd name="connsiteY8" fmla="*/ 460584 h 1951630"/>
              <a:gd name="connsiteX9" fmla="*/ 18442 w 1803418"/>
              <a:gd name="connsiteY9" fmla="*/ 430227 h 1951630"/>
              <a:gd name="connsiteX10" fmla="*/ 827603 w 1803418"/>
              <a:gd name="connsiteY10" fmla="*/ 0 h 195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3418" h="1951630">
                <a:moveTo>
                  <a:pt x="827603" y="0"/>
                </a:moveTo>
                <a:cubicBezTo>
                  <a:pt x="1366531" y="0"/>
                  <a:pt x="1803418" y="436887"/>
                  <a:pt x="1803418" y="975815"/>
                </a:cubicBezTo>
                <a:cubicBezTo>
                  <a:pt x="1803418" y="1514743"/>
                  <a:pt x="1366531" y="1951630"/>
                  <a:pt x="827603" y="1951630"/>
                </a:cubicBezTo>
                <a:cubicBezTo>
                  <a:pt x="490773" y="1951630"/>
                  <a:pt x="193803" y="1780971"/>
                  <a:pt x="18442" y="1521403"/>
                </a:cubicBezTo>
                <a:lnTo>
                  <a:pt x="15200" y="1516067"/>
                </a:lnTo>
                <a:lnTo>
                  <a:pt x="45636" y="1465967"/>
                </a:lnTo>
                <a:cubicBezTo>
                  <a:pt x="120748" y="1327701"/>
                  <a:pt x="163412" y="1169251"/>
                  <a:pt x="163412" y="1000836"/>
                </a:cubicBezTo>
                <a:cubicBezTo>
                  <a:pt x="163412" y="832421"/>
                  <a:pt x="120748" y="673971"/>
                  <a:pt x="45636" y="535705"/>
                </a:cubicBezTo>
                <a:lnTo>
                  <a:pt x="0" y="460584"/>
                </a:lnTo>
                <a:lnTo>
                  <a:pt x="18442" y="430227"/>
                </a:lnTo>
                <a:cubicBezTo>
                  <a:pt x="193803" y="170659"/>
                  <a:pt x="490773" y="0"/>
                  <a:pt x="827603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Data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2361063" y="2688609"/>
            <a:ext cx="1803418" cy="1951630"/>
          </a:xfrm>
          <a:custGeom>
            <a:avLst/>
            <a:gdLst>
              <a:gd name="connsiteX0" fmla="*/ 975815 w 1803418"/>
              <a:gd name="connsiteY0" fmla="*/ 0 h 1951630"/>
              <a:gd name="connsiteX1" fmla="*/ 1784976 w 1803418"/>
              <a:gd name="connsiteY1" fmla="*/ 430227 h 1951630"/>
              <a:gd name="connsiteX2" fmla="*/ 1788218 w 1803418"/>
              <a:gd name="connsiteY2" fmla="*/ 435563 h 1951630"/>
              <a:gd name="connsiteX3" fmla="*/ 1757782 w 1803418"/>
              <a:gd name="connsiteY3" fmla="*/ 485663 h 1951630"/>
              <a:gd name="connsiteX4" fmla="*/ 1640006 w 1803418"/>
              <a:gd name="connsiteY4" fmla="*/ 950794 h 1951630"/>
              <a:gd name="connsiteX5" fmla="*/ 1757782 w 1803418"/>
              <a:gd name="connsiteY5" fmla="*/ 1415925 h 1951630"/>
              <a:gd name="connsiteX6" fmla="*/ 1803418 w 1803418"/>
              <a:gd name="connsiteY6" fmla="*/ 1491046 h 1951630"/>
              <a:gd name="connsiteX7" fmla="*/ 1784976 w 1803418"/>
              <a:gd name="connsiteY7" fmla="*/ 1521403 h 1951630"/>
              <a:gd name="connsiteX8" fmla="*/ 975815 w 1803418"/>
              <a:gd name="connsiteY8" fmla="*/ 1951630 h 1951630"/>
              <a:gd name="connsiteX9" fmla="*/ 0 w 1803418"/>
              <a:gd name="connsiteY9" fmla="*/ 975815 h 1951630"/>
              <a:gd name="connsiteX10" fmla="*/ 975815 w 1803418"/>
              <a:gd name="connsiteY10" fmla="*/ 0 h 195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3418" h="1951630">
                <a:moveTo>
                  <a:pt x="975815" y="0"/>
                </a:moveTo>
                <a:cubicBezTo>
                  <a:pt x="1312645" y="0"/>
                  <a:pt x="1609615" y="170659"/>
                  <a:pt x="1784976" y="430227"/>
                </a:cubicBezTo>
                <a:lnTo>
                  <a:pt x="1788218" y="435563"/>
                </a:lnTo>
                <a:lnTo>
                  <a:pt x="1757782" y="485663"/>
                </a:lnTo>
                <a:cubicBezTo>
                  <a:pt x="1682671" y="623929"/>
                  <a:pt x="1640006" y="782379"/>
                  <a:pt x="1640006" y="950794"/>
                </a:cubicBezTo>
                <a:cubicBezTo>
                  <a:pt x="1640006" y="1119209"/>
                  <a:pt x="1682671" y="1277659"/>
                  <a:pt x="1757782" y="1415925"/>
                </a:cubicBezTo>
                <a:lnTo>
                  <a:pt x="1803418" y="1491046"/>
                </a:lnTo>
                <a:lnTo>
                  <a:pt x="1784976" y="1521403"/>
                </a:lnTo>
                <a:cubicBezTo>
                  <a:pt x="1609615" y="1780971"/>
                  <a:pt x="1312645" y="1951630"/>
                  <a:pt x="975815" y="1951630"/>
                </a:cubicBezTo>
                <a:cubicBezTo>
                  <a:pt x="436887" y="1951630"/>
                  <a:pt x="0" y="1514743"/>
                  <a:pt x="0" y="975815"/>
                </a:cubicBezTo>
                <a:cubicBezTo>
                  <a:pt x="0" y="436887"/>
                  <a:pt x="436887" y="0"/>
                  <a:pt x="975815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Existing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181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Data Enrichment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pic>
        <p:nvPicPr>
          <p:cNvPr id="1026" name="Picture 2" descr="https://s3.amazonaws.com/cbi-research-portal-uploads/2018/06/07131832/demographics-vs-psychographics-06.07.2018-1021x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90" y="1370345"/>
            <a:ext cx="3646884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97213" y="5943628"/>
            <a:ext cx="38467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/>
              <a:t>https://www.cbinsights.com/research/what-is-psychographics/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423" y="2321982"/>
            <a:ext cx="2405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organization may collect some information about employees during the application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452724" y="2183483"/>
            <a:ext cx="24055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identify attrition risks (make them more happy) they could buy data about employees to have a more complete picture.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20515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r>
              <a:rPr lang="en-US" dirty="0" smtClean="0"/>
              <a:t>Modeling with Feature Enrichment is Widespread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9698" y="5565228"/>
            <a:ext cx="8744605" cy="609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Most consumers are not aware the type and amount of data that is available about them.</a:t>
            </a:r>
            <a:endParaRPr lang="en-US" dirty="0"/>
          </a:p>
        </p:txBody>
      </p:sp>
      <p:pic>
        <p:nvPicPr>
          <p:cNvPr id="2050" name="Picture 2" descr="Image result for cambridge analytic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31" y="1449554"/>
            <a:ext cx="1662162" cy="159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28737" y="1892968"/>
            <a:ext cx="567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social media information of individual and friends to model voting tendencies</a:t>
            </a:r>
            <a:endParaRPr lang="en-US" dirty="0"/>
          </a:p>
        </p:txBody>
      </p:sp>
      <p:pic>
        <p:nvPicPr>
          <p:cNvPr id="2052" name="Picture 4" descr="Image result for evariant 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12" y="3867985"/>
            <a:ext cx="2743200" cy="78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328737" y="3954378"/>
            <a:ext cx="567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Uses 3</a:t>
            </a:r>
            <a:r>
              <a:rPr lang="en-US" baseline="30000" dirty="0" smtClean="0"/>
              <a:t>rd</a:t>
            </a:r>
            <a:r>
              <a:rPr lang="en-US" dirty="0" smtClean="0"/>
              <a:t> party data to predict if a household member has diabetes for marketing.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70021" y="3433011"/>
            <a:ext cx="755583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3754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Enrichment Requires a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8862" y="1210181"/>
            <a:ext cx="8221580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instruments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&lt;-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as.data.frame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band_instruments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grades &lt;-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(name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instruments$name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ptAvg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c(3.2,3.3,3.4))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left_join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(instruments, grades, by=c('name'))</a:t>
            </a:r>
          </a:p>
        </p:txBody>
      </p:sp>
      <p:sp>
        <p:nvSpPr>
          <p:cNvPr id="13" name="Freeform 12"/>
          <p:cNvSpPr/>
          <p:nvPr/>
        </p:nvSpPr>
        <p:spPr>
          <a:xfrm>
            <a:off x="3745831" y="3636090"/>
            <a:ext cx="665749" cy="1318370"/>
          </a:xfrm>
          <a:custGeom>
            <a:avLst/>
            <a:gdLst>
              <a:gd name="connsiteX0" fmla="*/ 332875 w 665749"/>
              <a:gd name="connsiteY0" fmla="*/ 0 h 1318370"/>
              <a:gd name="connsiteX1" fmla="*/ 423770 w 665749"/>
              <a:gd name="connsiteY1" fmla="*/ 74995 h 1318370"/>
              <a:gd name="connsiteX2" fmla="*/ 665749 w 665749"/>
              <a:gd name="connsiteY2" fmla="*/ 659185 h 1318370"/>
              <a:gd name="connsiteX3" fmla="*/ 423770 w 665749"/>
              <a:gd name="connsiteY3" fmla="*/ 1243375 h 1318370"/>
              <a:gd name="connsiteX4" fmla="*/ 332875 w 665749"/>
              <a:gd name="connsiteY4" fmla="*/ 1318370 h 1318370"/>
              <a:gd name="connsiteX5" fmla="*/ 241979 w 665749"/>
              <a:gd name="connsiteY5" fmla="*/ 1243375 h 1318370"/>
              <a:gd name="connsiteX6" fmla="*/ 0 w 665749"/>
              <a:gd name="connsiteY6" fmla="*/ 659185 h 1318370"/>
              <a:gd name="connsiteX7" fmla="*/ 241979 w 665749"/>
              <a:gd name="connsiteY7" fmla="*/ 74995 h 1318370"/>
              <a:gd name="connsiteX8" fmla="*/ 332875 w 665749"/>
              <a:gd name="connsiteY8" fmla="*/ 0 h 1318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5749" h="1318370">
                <a:moveTo>
                  <a:pt x="332875" y="0"/>
                </a:moveTo>
                <a:lnTo>
                  <a:pt x="423770" y="74995"/>
                </a:lnTo>
                <a:cubicBezTo>
                  <a:pt x="573277" y="224502"/>
                  <a:pt x="665749" y="431045"/>
                  <a:pt x="665749" y="659185"/>
                </a:cubicBezTo>
                <a:cubicBezTo>
                  <a:pt x="665749" y="887326"/>
                  <a:pt x="573277" y="1093868"/>
                  <a:pt x="423770" y="1243375"/>
                </a:cubicBezTo>
                <a:lnTo>
                  <a:pt x="332875" y="1318370"/>
                </a:lnTo>
                <a:lnTo>
                  <a:pt x="241979" y="1243375"/>
                </a:lnTo>
                <a:cubicBezTo>
                  <a:pt x="92472" y="1093868"/>
                  <a:pt x="0" y="887326"/>
                  <a:pt x="0" y="659185"/>
                </a:cubicBezTo>
                <a:cubicBezTo>
                  <a:pt x="0" y="431045"/>
                  <a:pt x="92472" y="224502"/>
                  <a:pt x="241979" y="74995"/>
                </a:cubicBezTo>
                <a:lnTo>
                  <a:pt x="332875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759242" y="3469105"/>
            <a:ext cx="1319464" cy="1652338"/>
          </a:xfrm>
          <a:custGeom>
            <a:avLst/>
            <a:gdLst>
              <a:gd name="connsiteX0" fmla="*/ 826169 w 1319464"/>
              <a:gd name="connsiteY0" fmla="*/ 0 h 1652338"/>
              <a:gd name="connsiteX1" fmla="*/ 1288088 w 1319464"/>
              <a:gd name="connsiteY1" fmla="*/ 141097 h 1652338"/>
              <a:gd name="connsiteX2" fmla="*/ 1319464 w 1319464"/>
              <a:gd name="connsiteY2" fmla="*/ 166984 h 1652338"/>
              <a:gd name="connsiteX3" fmla="*/ 1228568 w 1319464"/>
              <a:gd name="connsiteY3" fmla="*/ 241979 h 1652338"/>
              <a:gd name="connsiteX4" fmla="*/ 986589 w 1319464"/>
              <a:gd name="connsiteY4" fmla="*/ 826169 h 1652338"/>
              <a:gd name="connsiteX5" fmla="*/ 1228568 w 1319464"/>
              <a:gd name="connsiteY5" fmla="*/ 1410359 h 1652338"/>
              <a:gd name="connsiteX6" fmla="*/ 1319464 w 1319464"/>
              <a:gd name="connsiteY6" fmla="*/ 1485354 h 1652338"/>
              <a:gd name="connsiteX7" fmla="*/ 1288088 w 1319464"/>
              <a:gd name="connsiteY7" fmla="*/ 1511241 h 1652338"/>
              <a:gd name="connsiteX8" fmla="*/ 826169 w 1319464"/>
              <a:gd name="connsiteY8" fmla="*/ 1652338 h 1652338"/>
              <a:gd name="connsiteX9" fmla="*/ 0 w 1319464"/>
              <a:gd name="connsiteY9" fmla="*/ 826169 h 1652338"/>
              <a:gd name="connsiteX10" fmla="*/ 826169 w 1319464"/>
              <a:gd name="connsiteY10" fmla="*/ 0 h 165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9464" h="1652338">
                <a:moveTo>
                  <a:pt x="826169" y="0"/>
                </a:moveTo>
                <a:cubicBezTo>
                  <a:pt x="997275" y="0"/>
                  <a:pt x="1156231" y="52016"/>
                  <a:pt x="1288088" y="141097"/>
                </a:cubicBezTo>
                <a:lnTo>
                  <a:pt x="1319464" y="166984"/>
                </a:lnTo>
                <a:lnTo>
                  <a:pt x="1228568" y="241979"/>
                </a:lnTo>
                <a:cubicBezTo>
                  <a:pt x="1079061" y="391486"/>
                  <a:pt x="986589" y="598029"/>
                  <a:pt x="986589" y="826169"/>
                </a:cubicBezTo>
                <a:cubicBezTo>
                  <a:pt x="986589" y="1054310"/>
                  <a:pt x="1079061" y="1260852"/>
                  <a:pt x="1228568" y="1410359"/>
                </a:cubicBezTo>
                <a:lnTo>
                  <a:pt x="1319464" y="1485354"/>
                </a:lnTo>
                <a:lnTo>
                  <a:pt x="1288088" y="1511241"/>
                </a:lnTo>
                <a:cubicBezTo>
                  <a:pt x="1156231" y="1600323"/>
                  <a:pt x="997275" y="1652338"/>
                  <a:pt x="826169" y="1652338"/>
                </a:cubicBezTo>
                <a:cubicBezTo>
                  <a:pt x="369888" y="1652338"/>
                  <a:pt x="0" y="1282450"/>
                  <a:pt x="0" y="826169"/>
                </a:cubicBezTo>
                <a:cubicBezTo>
                  <a:pt x="0" y="369888"/>
                  <a:pt x="369888" y="0"/>
                  <a:pt x="826169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instruments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4078706" y="3469105"/>
            <a:ext cx="1319463" cy="1652338"/>
          </a:xfrm>
          <a:custGeom>
            <a:avLst/>
            <a:gdLst>
              <a:gd name="connsiteX0" fmla="*/ 493294 w 1319463"/>
              <a:gd name="connsiteY0" fmla="*/ 0 h 1652338"/>
              <a:gd name="connsiteX1" fmla="*/ 1319463 w 1319463"/>
              <a:gd name="connsiteY1" fmla="*/ 826169 h 1652338"/>
              <a:gd name="connsiteX2" fmla="*/ 493294 w 1319463"/>
              <a:gd name="connsiteY2" fmla="*/ 1652338 h 1652338"/>
              <a:gd name="connsiteX3" fmla="*/ 31375 w 1319463"/>
              <a:gd name="connsiteY3" fmla="*/ 1511241 h 1652338"/>
              <a:gd name="connsiteX4" fmla="*/ 0 w 1319463"/>
              <a:gd name="connsiteY4" fmla="*/ 1485354 h 1652338"/>
              <a:gd name="connsiteX5" fmla="*/ 90895 w 1319463"/>
              <a:gd name="connsiteY5" fmla="*/ 1410359 h 1652338"/>
              <a:gd name="connsiteX6" fmla="*/ 332874 w 1319463"/>
              <a:gd name="connsiteY6" fmla="*/ 826169 h 1652338"/>
              <a:gd name="connsiteX7" fmla="*/ 90895 w 1319463"/>
              <a:gd name="connsiteY7" fmla="*/ 241979 h 1652338"/>
              <a:gd name="connsiteX8" fmla="*/ 0 w 1319463"/>
              <a:gd name="connsiteY8" fmla="*/ 166984 h 1652338"/>
              <a:gd name="connsiteX9" fmla="*/ 31375 w 1319463"/>
              <a:gd name="connsiteY9" fmla="*/ 141097 h 1652338"/>
              <a:gd name="connsiteX10" fmla="*/ 493294 w 1319463"/>
              <a:gd name="connsiteY10" fmla="*/ 0 h 165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9463" h="1652338">
                <a:moveTo>
                  <a:pt x="493294" y="0"/>
                </a:moveTo>
                <a:cubicBezTo>
                  <a:pt x="949575" y="0"/>
                  <a:pt x="1319463" y="369888"/>
                  <a:pt x="1319463" y="826169"/>
                </a:cubicBezTo>
                <a:cubicBezTo>
                  <a:pt x="1319463" y="1282450"/>
                  <a:pt x="949575" y="1652338"/>
                  <a:pt x="493294" y="1652338"/>
                </a:cubicBezTo>
                <a:cubicBezTo>
                  <a:pt x="322189" y="1652338"/>
                  <a:pt x="163233" y="1600323"/>
                  <a:pt x="31375" y="1511241"/>
                </a:cubicBezTo>
                <a:lnTo>
                  <a:pt x="0" y="1485354"/>
                </a:lnTo>
                <a:lnTo>
                  <a:pt x="90895" y="1410359"/>
                </a:lnTo>
                <a:cubicBezTo>
                  <a:pt x="240402" y="1260852"/>
                  <a:pt x="332874" y="1054310"/>
                  <a:pt x="332874" y="826169"/>
                </a:cubicBezTo>
                <a:cubicBezTo>
                  <a:pt x="332874" y="598029"/>
                  <a:pt x="240402" y="391486"/>
                  <a:pt x="90895" y="241979"/>
                </a:cubicBezTo>
                <a:lnTo>
                  <a:pt x="0" y="166984"/>
                </a:lnTo>
                <a:lnTo>
                  <a:pt x="31375" y="141097"/>
                </a:lnTo>
                <a:cubicBezTo>
                  <a:pt x="163233" y="52016"/>
                  <a:pt x="322189" y="0"/>
                  <a:pt x="493294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dirty="0" smtClean="0">
                <a:solidFill>
                  <a:schemeClr val="tx1"/>
                </a:solidFill>
              </a:rPr>
              <a:t>rades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9698" y="5454316"/>
            <a:ext cx="8744605" cy="7205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all rows from x where there are matching values in y, and all columns from x and y. </a:t>
            </a:r>
            <a:r>
              <a:rPr lang="en-US" altLang="en-US" i="1" dirty="0">
                <a:solidFill>
                  <a:srgbClr val="000000"/>
                </a:solidFill>
                <a:cs typeface="Arial" panose="020B0604020202020204" pitchFamily="34" charset="0"/>
              </a:rPr>
              <a:t>If there are multiple matches between x and y, all combination of the matches are returned.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75749" y="3172327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441032" y="3172327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2971388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Enrichment Requires a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8862" y="1210181"/>
            <a:ext cx="8221580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instruments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&lt;-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as.data.frame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band_instruments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grades &lt;-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(name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instruments$name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ptAvg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c(3.2,3.3,3.4))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right_join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(instruments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grades, by=c('name'))</a:t>
            </a:r>
          </a:p>
        </p:txBody>
      </p:sp>
      <p:sp>
        <p:nvSpPr>
          <p:cNvPr id="13" name="Freeform 12"/>
          <p:cNvSpPr/>
          <p:nvPr/>
        </p:nvSpPr>
        <p:spPr>
          <a:xfrm>
            <a:off x="3745831" y="3636090"/>
            <a:ext cx="665749" cy="1318370"/>
          </a:xfrm>
          <a:custGeom>
            <a:avLst/>
            <a:gdLst>
              <a:gd name="connsiteX0" fmla="*/ 332875 w 665749"/>
              <a:gd name="connsiteY0" fmla="*/ 0 h 1318370"/>
              <a:gd name="connsiteX1" fmla="*/ 423770 w 665749"/>
              <a:gd name="connsiteY1" fmla="*/ 74995 h 1318370"/>
              <a:gd name="connsiteX2" fmla="*/ 665749 w 665749"/>
              <a:gd name="connsiteY2" fmla="*/ 659185 h 1318370"/>
              <a:gd name="connsiteX3" fmla="*/ 423770 w 665749"/>
              <a:gd name="connsiteY3" fmla="*/ 1243375 h 1318370"/>
              <a:gd name="connsiteX4" fmla="*/ 332875 w 665749"/>
              <a:gd name="connsiteY4" fmla="*/ 1318370 h 1318370"/>
              <a:gd name="connsiteX5" fmla="*/ 241979 w 665749"/>
              <a:gd name="connsiteY5" fmla="*/ 1243375 h 1318370"/>
              <a:gd name="connsiteX6" fmla="*/ 0 w 665749"/>
              <a:gd name="connsiteY6" fmla="*/ 659185 h 1318370"/>
              <a:gd name="connsiteX7" fmla="*/ 241979 w 665749"/>
              <a:gd name="connsiteY7" fmla="*/ 74995 h 1318370"/>
              <a:gd name="connsiteX8" fmla="*/ 332875 w 665749"/>
              <a:gd name="connsiteY8" fmla="*/ 0 h 1318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5749" h="1318370">
                <a:moveTo>
                  <a:pt x="332875" y="0"/>
                </a:moveTo>
                <a:lnTo>
                  <a:pt x="423770" y="74995"/>
                </a:lnTo>
                <a:cubicBezTo>
                  <a:pt x="573277" y="224502"/>
                  <a:pt x="665749" y="431045"/>
                  <a:pt x="665749" y="659185"/>
                </a:cubicBezTo>
                <a:cubicBezTo>
                  <a:pt x="665749" y="887326"/>
                  <a:pt x="573277" y="1093868"/>
                  <a:pt x="423770" y="1243375"/>
                </a:cubicBezTo>
                <a:lnTo>
                  <a:pt x="332875" y="1318370"/>
                </a:lnTo>
                <a:lnTo>
                  <a:pt x="241979" y="1243375"/>
                </a:lnTo>
                <a:cubicBezTo>
                  <a:pt x="92472" y="1093868"/>
                  <a:pt x="0" y="887326"/>
                  <a:pt x="0" y="659185"/>
                </a:cubicBezTo>
                <a:cubicBezTo>
                  <a:pt x="0" y="431045"/>
                  <a:pt x="92472" y="224502"/>
                  <a:pt x="241979" y="74995"/>
                </a:cubicBezTo>
                <a:lnTo>
                  <a:pt x="332875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759242" y="3469105"/>
            <a:ext cx="1319464" cy="1652338"/>
          </a:xfrm>
          <a:custGeom>
            <a:avLst/>
            <a:gdLst>
              <a:gd name="connsiteX0" fmla="*/ 826169 w 1319464"/>
              <a:gd name="connsiteY0" fmla="*/ 0 h 1652338"/>
              <a:gd name="connsiteX1" fmla="*/ 1288088 w 1319464"/>
              <a:gd name="connsiteY1" fmla="*/ 141097 h 1652338"/>
              <a:gd name="connsiteX2" fmla="*/ 1319464 w 1319464"/>
              <a:gd name="connsiteY2" fmla="*/ 166984 h 1652338"/>
              <a:gd name="connsiteX3" fmla="*/ 1228568 w 1319464"/>
              <a:gd name="connsiteY3" fmla="*/ 241979 h 1652338"/>
              <a:gd name="connsiteX4" fmla="*/ 986589 w 1319464"/>
              <a:gd name="connsiteY4" fmla="*/ 826169 h 1652338"/>
              <a:gd name="connsiteX5" fmla="*/ 1228568 w 1319464"/>
              <a:gd name="connsiteY5" fmla="*/ 1410359 h 1652338"/>
              <a:gd name="connsiteX6" fmla="*/ 1319464 w 1319464"/>
              <a:gd name="connsiteY6" fmla="*/ 1485354 h 1652338"/>
              <a:gd name="connsiteX7" fmla="*/ 1288088 w 1319464"/>
              <a:gd name="connsiteY7" fmla="*/ 1511241 h 1652338"/>
              <a:gd name="connsiteX8" fmla="*/ 826169 w 1319464"/>
              <a:gd name="connsiteY8" fmla="*/ 1652338 h 1652338"/>
              <a:gd name="connsiteX9" fmla="*/ 0 w 1319464"/>
              <a:gd name="connsiteY9" fmla="*/ 826169 h 1652338"/>
              <a:gd name="connsiteX10" fmla="*/ 826169 w 1319464"/>
              <a:gd name="connsiteY10" fmla="*/ 0 h 165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9464" h="1652338">
                <a:moveTo>
                  <a:pt x="826169" y="0"/>
                </a:moveTo>
                <a:cubicBezTo>
                  <a:pt x="997275" y="0"/>
                  <a:pt x="1156231" y="52016"/>
                  <a:pt x="1288088" y="141097"/>
                </a:cubicBezTo>
                <a:lnTo>
                  <a:pt x="1319464" y="166984"/>
                </a:lnTo>
                <a:lnTo>
                  <a:pt x="1228568" y="241979"/>
                </a:lnTo>
                <a:cubicBezTo>
                  <a:pt x="1079061" y="391486"/>
                  <a:pt x="986589" y="598029"/>
                  <a:pt x="986589" y="826169"/>
                </a:cubicBezTo>
                <a:cubicBezTo>
                  <a:pt x="986589" y="1054310"/>
                  <a:pt x="1079061" y="1260852"/>
                  <a:pt x="1228568" y="1410359"/>
                </a:cubicBezTo>
                <a:lnTo>
                  <a:pt x="1319464" y="1485354"/>
                </a:lnTo>
                <a:lnTo>
                  <a:pt x="1288088" y="1511241"/>
                </a:lnTo>
                <a:cubicBezTo>
                  <a:pt x="1156231" y="1600323"/>
                  <a:pt x="997275" y="1652338"/>
                  <a:pt x="826169" y="1652338"/>
                </a:cubicBezTo>
                <a:cubicBezTo>
                  <a:pt x="369888" y="1652338"/>
                  <a:pt x="0" y="1282450"/>
                  <a:pt x="0" y="826169"/>
                </a:cubicBezTo>
                <a:cubicBezTo>
                  <a:pt x="0" y="369888"/>
                  <a:pt x="369888" y="0"/>
                  <a:pt x="826169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instruments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078706" y="3469105"/>
            <a:ext cx="1319463" cy="1652338"/>
          </a:xfrm>
          <a:custGeom>
            <a:avLst/>
            <a:gdLst>
              <a:gd name="connsiteX0" fmla="*/ 493294 w 1319463"/>
              <a:gd name="connsiteY0" fmla="*/ 0 h 1652338"/>
              <a:gd name="connsiteX1" fmla="*/ 1319463 w 1319463"/>
              <a:gd name="connsiteY1" fmla="*/ 826169 h 1652338"/>
              <a:gd name="connsiteX2" fmla="*/ 493294 w 1319463"/>
              <a:gd name="connsiteY2" fmla="*/ 1652338 h 1652338"/>
              <a:gd name="connsiteX3" fmla="*/ 31375 w 1319463"/>
              <a:gd name="connsiteY3" fmla="*/ 1511241 h 1652338"/>
              <a:gd name="connsiteX4" fmla="*/ 0 w 1319463"/>
              <a:gd name="connsiteY4" fmla="*/ 1485354 h 1652338"/>
              <a:gd name="connsiteX5" fmla="*/ 90895 w 1319463"/>
              <a:gd name="connsiteY5" fmla="*/ 1410359 h 1652338"/>
              <a:gd name="connsiteX6" fmla="*/ 332874 w 1319463"/>
              <a:gd name="connsiteY6" fmla="*/ 826169 h 1652338"/>
              <a:gd name="connsiteX7" fmla="*/ 90895 w 1319463"/>
              <a:gd name="connsiteY7" fmla="*/ 241979 h 1652338"/>
              <a:gd name="connsiteX8" fmla="*/ 0 w 1319463"/>
              <a:gd name="connsiteY8" fmla="*/ 166984 h 1652338"/>
              <a:gd name="connsiteX9" fmla="*/ 31375 w 1319463"/>
              <a:gd name="connsiteY9" fmla="*/ 141097 h 1652338"/>
              <a:gd name="connsiteX10" fmla="*/ 493294 w 1319463"/>
              <a:gd name="connsiteY10" fmla="*/ 0 h 165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9463" h="1652338">
                <a:moveTo>
                  <a:pt x="493294" y="0"/>
                </a:moveTo>
                <a:cubicBezTo>
                  <a:pt x="949575" y="0"/>
                  <a:pt x="1319463" y="369888"/>
                  <a:pt x="1319463" y="826169"/>
                </a:cubicBezTo>
                <a:cubicBezTo>
                  <a:pt x="1319463" y="1282450"/>
                  <a:pt x="949575" y="1652338"/>
                  <a:pt x="493294" y="1652338"/>
                </a:cubicBezTo>
                <a:cubicBezTo>
                  <a:pt x="322189" y="1652338"/>
                  <a:pt x="163233" y="1600323"/>
                  <a:pt x="31375" y="1511241"/>
                </a:cubicBezTo>
                <a:lnTo>
                  <a:pt x="0" y="1485354"/>
                </a:lnTo>
                <a:lnTo>
                  <a:pt x="90895" y="1410359"/>
                </a:lnTo>
                <a:cubicBezTo>
                  <a:pt x="240402" y="1260852"/>
                  <a:pt x="332874" y="1054310"/>
                  <a:pt x="332874" y="826169"/>
                </a:cubicBezTo>
                <a:cubicBezTo>
                  <a:pt x="332874" y="598029"/>
                  <a:pt x="240402" y="391486"/>
                  <a:pt x="90895" y="241979"/>
                </a:cubicBezTo>
                <a:lnTo>
                  <a:pt x="0" y="166984"/>
                </a:lnTo>
                <a:lnTo>
                  <a:pt x="31375" y="141097"/>
                </a:lnTo>
                <a:cubicBezTo>
                  <a:pt x="163233" y="52016"/>
                  <a:pt x="322189" y="0"/>
                  <a:pt x="493294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Grades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75749" y="3172327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441032" y="3172327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99698" y="5406190"/>
            <a:ext cx="8744605" cy="8809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all rows from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and all columns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 y. Rows in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with no match in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will have </a:t>
            </a:r>
            <a:r>
              <a:rPr lang="en-US" altLang="en-US" dirty="0">
                <a:solidFill>
                  <a:srgbClr val="000000"/>
                </a:solidFill>
              </a:rPr>
              <a:t>NA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values in the new columns. If there are multiple matches between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all combinations of the matches are returned.</a:t>
            </a:r>
            <a:endParaRPr lang="en-US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22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30" y="365126"/>
            <a:ext cx="8307120" cy="591477"/>
          </a:xfrm>
        </p:spPr>
        <p:txBody>
          <a:bodyPr/>
          <a:lstStyle/>
          <a:p>
            <a:r>
              <a:rPr lang="en-US" sz="2800" dirty="0"/>
              <a:t>More Complex Common R Object Types – Data Frame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7/15/2018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DC4A9FD-45F7-4DF6-BEE1-BADABFB89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432" y="2595880"/>
            <a:ext cx="1781175" cy="1714500"/>
          </a:xfrm>
          <a:prstGeom prst="rect">
            <a:avLst/>
          </a:prstGeom>
        </p:spPr>
      </p:pic>
      <p:pic>
        <p:nvPicPr>
          <p:cNvPr id="8" name="Picture 2" descr="R">
            <a:extLst>
              <a:ext uri="{FF2B5EF4-FFF2-40B4-BE49-F238E27FC236}">
                <a16:creationId xmlns="" xmlns:a16="http://schemas.microsoft.com/office/drawing/2014/main" id="{11EF2ABC-BE3E-4FA6-BC36-D10C5F0CE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830" y="2066027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C43EFFA9-F6F7-41FD-9E92-35864945C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833921"/>
              </p:ext>
            </p:extLst>
          </p:nvPr>
        </p:nvGraphicFramePr>
        <p:xfrm>
          <a:off x="1466850" y="2595880"/>
          <a:ext cx="2438400" cy="2095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469119719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65299335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93141886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913780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breaks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wool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tension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691778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891799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832303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433369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7529362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330051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159698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917359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340440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654006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64362663"/>
                  </a:ext>
                </a:extLst>
              </a:tr>
            </a:tbl>
          </a:graphicData>
        </a:graphic>
      </p:graphicFrame>
      <p:pic>
        <p:nvPicPr>
          <p:cNvPr id="10" name="Picture 10" descr="Image result for excel logo">
            <a:extLst>
              <a:ext uri="{FF2B5EF4-FFF2-40B4-BE49-F238E27FC236}">
                <a16:creationId xmlns="" xmlns:a16="http://schemas.microsoft.com/office/drawing/2014/main" id="{A4412CD0-4E29-4683-869D-1BCF3F047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44" y="2139479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4FBE488-E803-46D3-A80F-B3542A015599}"/>
              </a:ext>
            </a:extLst>
          </p:cNvPr>
          <p:cNvSpPr/>
          <p:nvPr/>
        </p:nvSpPr>
        <p:spPr>
          <a:xfrm>
            <a:off x="558769" y="5721081"/>
            <a:ext cx="8026463" cy="6352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frames are used often because they can hold different types of vectors, but can be switched back and forth with </a:t>
            </a:r>
            <a:r>
              <a:rPr lang="en-US" sz="1400" dirty="0" err="1"/>
              <a:t>as.matrix</a:t>
            </a:r>
            <a:r>
              <a:rPr lang="en-US" sz="1400" dirty="0"/>
              <a:t>() and </a:t>
            </a:r>
            <a:r>
              <a:rPr lang="en-US" sz="1400" dirty="0" err="1"/>
              <a:t>as.data.frame</a:t>
            </a:r>
            <a:r>
              <a:rPr lang="en-US" sz="1400" dirty="0"/>
              <a:t>().  </a:t>
            </a:r>
            <a:r>
              <a:rPr lang="en-US" sz="1400" b="1" u="sng" dirty="0"/>
              <a:t>Remember that the vector classes could change!!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C31E1F7-5AE2-4F33-88EB-3D0457EDB47E}"/>
              </a:ext>
            </a:extLst>
          </p:cNvPr>
          <p:cNvSpPr/>
          <p:nvPr/>
        </p:nvSpPr>
        <p:spPr>
          <a:xfrm>
            <a:off x="208230" y="1086231"/>
            <a:ext cx="8664165" cy="4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Frames are like 2 dimensional data objects but can have mixed data types.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62546A3-C556-4DAB-9078-9782B76A248C}"/>
              </a:ext>
            </a:extLst>
          </p:cNvPr>
          <p:cNvSpPr/>
          <p:nvPr/>
        </p:nvSpPr>
        <p:spPr>
          <a:xfrm rot="5400000">
            <a:off x="5152148" y="4729009"/>
            <a:ext cx="1077362" cy="240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Integers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2740F87-A96B-41A9-91CF-23B2564C1B3F}"/>
              </a:ext>
            </a:extLst>
          </p:cNvPr>
          <p:cNvSpPr/>
          <p:nvPr/>
        </p:nvSpPr>
        <p:spPr>
          <a:xfrm rot="5400000">
            <a:off x="5576368" y="4729009"/>
            <a:ext cx="1077362" cy="240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Factor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F948A15E-A7EF-4AC0-AC82-1BFA9E003D34}"/>
              </a:ext>
            </a:extLst>
          </p:cNvPr>
          <p:cNvSpPr/>
          <p:nvPr/>
        </p:nvSpPr>
        <p:spPr>
          <a:xfrm rot="5400000">
            <a:off x="6133878" y="4729009"/>
            <a:ext cx="1077362" cy="240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CF0C1F6-5EBB-4C6C-BF68-DF830B15A0BD}"/>
              </a:ext>
            </a:extLst>
          </p:cNvPr>
          <p:cNvSpPr txBox="1"/>
          <p:nvPr/>
        </p:nvSpPr>
        <p:spPr>
          <a:xfrm>
            <a:off x="1816451" y="1475031"/>
            <a:ext cx="7213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A data frame is actually a named list but with equal length </a:t>
            </a:r>
            <a:r>
              <a:rPr lang="en-US" sz="1200" i="1" dirty="0" smtClean="0"/>
              <a:t>elements.  </a:t>
            </a:r>
            <a:r>
              <a:rPr lang="en-US" sz="1200" i="1" dirty="0"/>
              <a:t>Being a list lets it contain mixed data types.</a:t>
            </a:r>
          </a:p>
        </p:txBody>
      </p:sp>
    </p:spTree>
    <p:extLst>
      <p:ext uri="{BB962C8B-B14F-4D97-AF65-F5344CB8AC3E}">
        <p14:creationId xmlns:p14="http://schemas.microsoft.com/office/powerpoint/2010/main" val="105515643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Enrichment Requires a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9698" y="5566611"/>
            <a:ext cx="8744605" cy="6082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all rows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where there are matching values in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and all columns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. If there are multiple matches between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all combination of the matches are returned</a:t>
            </a:r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endParaRPr lang="en-US" altLang="en-US" sz="4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8862" y="1210181"/>
            <a:ext cx="8221580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instruments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&lt;-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as.data.frame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band_instruments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grades &lt;-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(name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instruments$name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ptAvg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c(3.2,3.3,3.4))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inner_join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(instruments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grades, by=c('name'))</a:t>
            </a:r>
          </a:p>
        </p:txBody>
      </p:sp>
      <p:sp>
        <p:nvSpPr>
          <p:cNvPr id="13" name="Freeform 12"/>
          <p:cNvSpPr/>
          <p:nvPr/>
        </p:nvSpPr>
        <p:spPr>
          <a:xfrm>
            <a:off x="3745831" y="3636090"/>
            <a:ext cx="665749" cy="1318370"/>
          </a:xfrm>
          <a:custGeom>
            <a:avLst/>
            <a:gdLst>
              <a:gd name="connsiteX0" fmla="*/ 332875 w 665749"/>
              <a:gd name="connsiteY0" fmla="*/ 0 h 1318370"/>
              <a:gd name="connsiteX1" fmla="*/ 423770 w 665749"/>
              <a:gd name="connsiteY1" fmla="*/ 74995 h 1318370"/>
              <a:gd name="connsiteX2" fmla="*/ 665749 w 665749"/>
              <a:gd name="connsiteY2" fmla="*/ 659185 h 1318370"/>
              <a:gd name="connsiteX3" fmla="*/ 423770 w 665749"/>
              <a:gd name="connsiteY3" fmla="*/ 1243375 h 1318370"/>
              <a:gd name="connsiteX4" fmla="*/ 332875 w 665749"/>
              <a:gd name="connsiteY4" fmla="*/ 1318370 h 1318370"/>
              <a:gd name="connsiteX5" fmla="*/ 241979 w 665749"/>
              <a:gd name="connsiteY5" fmla="*/ 1243375 h 1318370"/>
              <a:gd name="connsiteX6" fmla="*/ 0 w 665749"/>
              <a:gd name="connsiteY6" fmla="*/ 659185 h 1318370"/>
              <a:gd name="connsiteX7" fmla="*/ 241979 w 665749"/>
              <a:gd name="connsiteY7" fmla="*/ 74995 h 1318370"/>
              <a:gd name="connsiteX8" fmla="*/ 332875 w 665749"/>
              <a:gd name="connsiteY8" fmla="*/ 0 h 1318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5749" h="1318370">
                <a:moveTo>
                  <a:pt x="332875" y="0"/>
                </a:moveTo>
                <a:lnTo>
                  <a:pt x="423770" y="74995"/>
                </a:lnTo>
                <a:cubicBezTo>
                  <a:pt x="573277" y="224502"/>
                  <a:pt x="665749" y="431045"/>
                  <a:pt x="665749" y="659185"/>
                </a:cubicBezTo>
                <a:cubicBezTo>
                  <a:pt x="665749" y="887326"/>
                  <a:pt x="573277" y="1093868"/>
                  <a:pt x="423770" y="1243375"/>
                </a:cubicBezTo>
                <a:lnTo>
                  <a:pt x="332875" y="1318370"/>
                </a:lnTo>
                <a:lnTo>
                  <a:pt x="241979" y="1243375"/>
                </a:lnTo>
                <a:cubicBezTo>
                  <a:pt x="92472" y="1093868"/>
                  <a:pt x="0" y="887326"/>
                  <a:pt x="0" y="659185"/>
                </a:cubicBezTo>
                <a:cubicBezTo>
                  <a:pt x="0" y="431045"/>
                  <a:pt x="92472" y="224502"/>
                  <a:pt x="241979" y="74995"/>
                </a:cubicBezTo>
                <a:lnTo>
                  <a:pt x="332875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759242" y="3469105"/>
            <a:ext cx="1319464" cy="1652338"/>
          </a:xfrm>
          <a:custGeom>
            <a:avLst/>
            <a:gdLst>
              <a:gd name="connsiteX0" fmla="*/ 826169 w 1319464"/>
              <a:gd name="connsiteY0" fmla="*/ 0 h 1652338"/>
              <a:gd name="connsiteX1" fmla="*/ 1288088 w 1319464"/>
              <a:gd name="connsiteY1" fmla="*/ 141097 h 1652338"/>
              <a:gd name="connsiteX2" fmla="*/ 1319464 w 1319464"/>
              <a:gd name="connsiteY2" fmla="*/ 166984 h 1652338"/>
              <a:gd name="connsiteX3" fmla="*/ 1228568 w 1319464"/>
              <a:gd name="connsiteY3" fmla="*/ 241979 h 1652338"/>
              <a:gd name="connsiteX4" fmla="*/ 986589 w 1319464"/>
              <a:gd name="connsiteY4" fmla="*/ 826169 h 1652338"/>
              <a:gd name="connsiteX5" fmla="*/ 1228568 w 1319464"/>
              <a:gd name="connsiteY5" fmla="*/ 1410359 h 1652338"/>
              <a:gd name="connsiteX6" fmla="*/ 1319464 w 1319464"/>
              <a:gd name="connsiteY6" fmla="*/ 1485354 h 1652338"/>
              <a:gd name="connsiteX7" fmla="*/ 1288088 w 1319464"/>
              <a:gd name="connsiteY7" fmla="*/ 1511241 h 1652338"/>
              <a:gd name="connsiteX8" fmla="*/ 826169 w 1319464"/>
              <a:gd name="connsiteY8" fmla="*/ 1652338 h 1652338"/>
              <a:gd name="connsiteX9" fmla="*/ 0 w 1319464"/>
              <a:gd name="connsiteY9" fmla="*/ 826169 h 1652338"/>
              <a:gd name="connsiteX10" fmla="*/ 826169 w 1319464"/>
              <a:gd name="connsiteY10" fmla="*/ 0 h 165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9464" h="1652338">
                <a:moveTo>
                  <a:pt x="826169" y="0"/>
                </a:moveTo>
                <a:cubicBezTo>
                  <a:pt x="997275" y="0"/>
                  <a:pt x="1156231" y="52016"/>
                  <a:pt x="1288088" y="141097"/>
                </a:cubicBezTo>
                <a:lnTo>
                  <a:pt x="1319464" y="166984"/>
                </a:lnTo>
                <a:lnTo>
                  <a:pt x="1228568" y="241979"/>
                </a:lnTo>
                <a:cubicBezTo>
                  <a:pt x="1079061" y="391486"/>
                  <a:pt x="986589" y="598029"/>
                  <a:pt x="986589" y="826169"/>
                </a:cubicBezTo>
                <a:cubicBezTo>
                  <a:pt x="986589" y="1054310"/>
                  <a:pt x="1079061" y="1260852"/>
                  <a:pt x="1228568" y="1410359"/>
                </a:cubicBezTo>
                <a:lnTo>
                  <a:pt x="1319464" y="1485354"/>
                </a:lnTo>
                <a:lnTo>
                  <a:pt x="1288088" y="1511241"/>
                </a:lnTo>
                <a:cubicBezTo>
                  <a:pt x="1156231" y="1600323"/>
                  <a:pt x="997275" y="1652338"/>
                  <a:pt x="826169" y="1652338"/>
                </a:cubicBezTo>
                <a:cubicBezTo>
                  <a:pt x="369888" y="1652338"/>
                  <a:pt x="0" y="1282450"/>
                  <a:pt x="0" y="826169"/>
                </a:cubicBezTo>
                <a:cubicBezTo>
                  <a:pt x="0" y="369888"/>
                  <a:pt x="369888" y="0"/>
                  <a:pt x="826169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instruments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078706" y="3469105"/>
            <a:ext cx="1319463" cy="1652338"/>
          </a:xfrm>
          <a:custGeom>
            <a:avLst/>
            <a:gdLst>
              <a:gd name="connsiteX0" fmla="*/ 493294 w 1319463"/>
              <a:gd name="connsiteY0" fmla="*/ 0 h 1652338"/>
              <a:gd name="connsiteX1" fmla="*/ 1319463 w 1319463"/>
              <a:gd name="connsiteY1" fmla="*/ 826169 h 1652338"/>
              <a:gd name="connsiteX2" fmla="*/ 493294 w 1319463"/>
              <a:gd name="connsiteY2" fmla="*/ 1652338 h 1652338"/>
              <a:gd name="connsiteX3" fmla="*/ 31375 w 1319463"/>
              <a:gd name="connsiteY3" fmla="*/ 1511241 h 1652338"/>
              <a:gd name="connsiteX4" fmla="*/ 0 w 1319463"/>
              <a:gd name="connsiteY4" fmla="*/ 1485354 h 1652338"/>
              <a:gd name="connsiteX5" fmla="*/ 90895 w 1319463"/>
              <a:gd name="connsiteY5" fmla="*/ 1410359 h 1652338"/>
              <a:gd name="connsiteX6" fmla="*/ 332874 w 1319463"/>
              <a:gd name="connsiteY6" fmla="*/ 826169 h 1652338"/>
              <a:gd name="connsiteX7" fmla="*/ 90895 w 1319463"/>
              <a:gd name="connsiteY7" fmla="*/ 241979 h 1652338"/>
              <a:gd name="connsiteX8" fmla="*/ 0 w 1319463"/>
              <a:gd name="connsiteY8" fmla="*/ 166984 h 1652338"/>
              <a:gd name="connsiteX9" fmla="*/ 31375 w 1319463"/>
              <a:gd name="connsiteY9" fmla="*/ 141097 h 1652338"/>
              <a:gd name="connsiteX10" fmla="*/ 493294 w 1319463"/>
              <a:gd name="connsiteY10" fmla="*/ 0 h 165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9463" h="1652338">
                <a:moveTo>
                  <a:pt x="493294" y="0"/>
                </a:moveTo>
                <a:cubicBezTo>
                  <a:pt x="949575" y="0"/>
                  <a:pt x="1319463" y="369888"/>
                  <a:pt x="1319463" y="826169"/>
                </a:cubicBezTo>
                <a:cubicBezTo>
                  <a:pt x="1319463" y="1282450"/>
                  <a:pt x="949575" y="1652338"/>
                  <a:pt x="493294" y="1652338"/>
                </a:cubicBezTo>
                <a:cubicBezTo>
                  <a:pt x="322189" y="1652338"/>
                  <a:pt x="163233" y="1600323"/>
                  <a:pt x="31375" y="1511241"/>
                </a:cubicBezTo>
                <a:lnTo>
                  <a:pt x="0" y="1485354"/>
                </a:lnTo>
                <a:lnTo>
                  <a:pt x="90895" y="1410359"/>
                </a:lnTo>
                <a:cubicBezTo>
                  <a:pt x="240402" y="1260852"/>
                  <a:pt x="332874" y="1054310"/>
                  <a:pt x="332874" y="826169"/>
                </a:cubicBezTo>
                <a:cubicBezTo>
                  <a:pt x="332874" y="598029"/>
                  <a:pt x="240402" y="391486"/>
                  <a:pt x="90895" y="241979"/>
                </a:cubicBezTo>
                <a:lnTo>
                  <a:pt x="0" y="166984"/>
                </a:lnTo>
                <a:lnTo>
                  <a:pt x="31375" y="141097"/>
                </a:lnTo>
                <a:cubicBezTo>
                  <a:pt x="163233" y="52016"/>
                  <a:pt x="322189" y="0"/>
                  <a:pt x="493294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Grades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75749" y="3172327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441032" y="3172327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935962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Enrichment Requires a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9698" y="5566611"/>
            <a:ext cx="8744605" cy="6082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cs typeface="Arial" panose="020B0604020202020204" pitchFamily="34" charset="0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all rows and all columns from both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. Where there are not matching values, returns </a:t>
            </a:r>
            <a:r>
              <a:rPr lang="en-US" altLang="en-US" dirty="0">
                <a:solidFill>
                  <a:srgbClr val="000000"/>
                </a:solidFill>
              </a:rPr>
              <a:t>NA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for the one missing.</a:t>
            </a:r>
            <a:endParaRPr lang="en-US" altLang="en-US" sz="4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8862" y="1210181"/>
            <a:ext cx="8221580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instruments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&lt;-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as.data.frame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band_instruments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grades &lt;-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(name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instruments$name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ptAvg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c(3.2,3.3,3.4))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full_join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(instruments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grades, by=c('name'))</a:t>
            </a:r>
          </a:p>
        </p:txBody>
      </p:sp>
      <p:sp>
        <p:nvSpPr>
          <p:cNvPr id="13" name="Freeform 12"/>
          <p:cNvSpPr/>
          <p:nvPr/>
        </p:nvSpPr>
        <p:spPr>
          <a:xfrm>
            <a:off x="3745831" y="3636090"/>
            <a:ext cx="665749" cy="1318370"/>
          </a:xfrm>
          <a:custGeom>
            <a:avLst/>
            <a:gdLst>
              <a:gd name="connsiteX0" fmla="*/ 332875 w 665749"/>
              <a:gd name="connsiteY0" fmla="*/ 0 h 1318370"/>
              <a:gd name="connsiteX1" fmla="*/ 423770 w 665749"/>
              <a:gd name="connsiteY1" fmla="*/ 74995 h 1318370"/>
              <a:gd name="connsiteX2" fmla="*/ 665749 w 665749"/>
              <a:gd name="connsiteY2" fmla="*/ 659185 h 1318370"/>
              <a:gd name="connsiteX3" fmla="*/ 423770 w 665749"/>
              <a:gd name="connsiteY3" fmla="*/ 1243375 h 1318370"/>
              <a:gd name="connsiteX4" fmla="*/ 332875 w 665749"/>
              <a:gd name="connsiteY4" fmla="*/ 1318370 h 1318370"/>
              <a:gd name="connsiteX5" fmla="*/ 241979 w 665749"/>
              <a:gd name="connsiteY5" fmla="*/ 1243375 h 1318370"/>
              <a:gd name="connsiteX6" fmla="*/ 0 w 665749"/>
              <a:gd name="connsiteY6" fmla="*/ 659185 h 1318370"/>
              <a:gd name="connsiteX7" fmla="*/ 241979 w 665749"/>
              <a:gd name="connsiteY7" fmla="*/ 74995 h 1318370"/>
              <a:gd name="connsiteX8" fmla="*/ 332875 w 665749"/>
              <a:gd name="connsiteY8" fmla="*/ 0 h 1318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5749" h="1318370">
                <a:moveTo>
                  <a:pt x="332875" y="0"/>
                </a:moveTo>
                <a:lnTo>
                  <a:pt x="423770" y="74995"/>
                </a:lnTo>
                <a:cubicBezTo>
                  <a:pt x="573277" y="224502"/>
                  <a:pt x="665749" y="431045"/>
                  <a:pt x="665749" y="659185"/>
                </a:cubicBezTo>
                <a:cubicBezTo>
                  <a:pt x="665749" y="887326"/>
                  <a:pt x="573277" y="1093868"/>
                  <a:pt x="423770" y="1243375"/>
                </a:cubicBezTo>
                <a:lnTo>
                  <a:pt x="332875" y="1318370"/>
                </a:lnTo>
                <a:lnTo>
                  <a:pt x="241979" y="1243375"/>
                </a:lnTo>
                <a:cubicBezTo>
                  <a:pt x="92472" y="1093868"/>
                  <a:pt x="0" y="887326"/>
                  <a:pt x="0" y="659185"/>
                </a:cubicBezTo>
                <a:cubicBezTo>
                  <a:pt x="0" y="431045"/>
                  <a:pt x="92472" y="224502"/>
                  <a:pt x="241979" y="74995"/>
                </a:cubicBezTo>
                <a:lnTo>
                  <a:pt x="332875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759242" y="3469105"/>
            <a:ext cx="1319464" cy="1652338"/>
          </a:xfrm>
          <a:custGeom>
            <a:avLst/>
            <a:gdLst>
              <a:gd name="connsiteX0" fmla="*/ 826169 w 1319464"/>
              <a:gd name="connsiteY0" fmla="*/ 0 h 1652338"/>
              <a:gd name="connsiteX1" fmla="*/ 1288088 w 1319464"/>
              <a:gd name="connsiteY1" fmla="*/ 141097 h 1652338"/>
              <a:gd name="connsiteX2" fmla="*/ 1319464 w 1319464"/>
              <a:gd name="connsiteY2" fmla="*/ 166984 h 1652338"/>
              <a:gd name="connsiteX3" fmla="*/ 1228568 w 1319464"/>
              <a:gd name="connsiteY3" fmla="*/ 241979 h 1652338"/>
              <a:gd name="connsiteX4" fmla="*/ 986589 w 1319464"/>
              <a:gd name="connsiteY4" fmla="*/ 826169 h 1652338"/>
              <a:gd name="connsiteX5" fmla="*/ 1228568 w 1319464"/>
              <a:gd name="connsiteY5" fmla="*/ 1410359 h 1652338"/>
              <a:gd name="connsiteX6" fmla="*/ 1319464 w 1319464"/>
              <a:gd name="connsiteY6" fmla="*/ 1485354 h 1652338"/>
              <a:gd name="connsiteX7" fmla="*/ 1288088 w 1319464"/>
              <a:gd name="connsiteY7" fmla="*/ 1511241 h 1652338"/>
              <a:gd name="connsiteX8" fmla="*/ 826169 w 1319464"/>
              <a:gd name="connsiteY8" fmla="*/ 1652338 h 1652338"/>
              <a:gd name="connsiteX9" fmla="*/ 0 w 1319464"/>
              <a:gd name="connsiteY9" fmla="*/ 826169 h 1652338"/>
              <a:gd name="connsiteX10" fmla="*/ 826169 w 1319464"/>
              <a:gd name="connsiteY10" fmla="*/ 0 h 165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9464" h="1652338">
                <a:moveTo>
                  <a:pt x="826169" y="0"/>
                </a:moveTo>
                <a:cubicBezTo>
                  <a:pt x="997275" y="0"/>
                  <a:pt x="1156231" y="52016"/>
                  <a:pt x="1288088" y="141097"/>
                </a:cubicBezTo>
                <a:lnTo>
                  <a:pt x="1319464" y="166984"/>
                </a:lnTo>
                <a:lnTo>
                  <a:pt x="1228568" y="241979"/>
                </a:lnTo>
                <a:cubicBezTo>
                  <a:pt x="1079061" y="391486"/>
                  <a:pt x="986589" y="598029"/>
                  <a:pt x="986589" y="826169"/>
                </a:cubicBezTo>
                <a:cubicBezTo>
                  <a:pt x="986589" y="1054310"/>
                  <a:pt x="1079061" y="1260852"/>
                  <a:pt x="1228568" y="1410359"/>
                </a:cubicBezTo>
                <a:lnTo>
                  <a:pt x="1319464" y="1485354"/>
                </a:lnTo>
                <a:lnTo>
                  <a:pt x="1288088" y="1511241"/>
                </a:lnTo>
                <a:cubicBezTo>
                  <a:pt x="1156231" y="1600323"/>
                  <a:pt x="997275" y="1652338"/>
                  <a:pt x="826169" y="1652338"/>
                </a:cubicBezTo>
                <a:cubicBezTo>
                  <a:pt x="369888" y="1652338"/>
                  <a:pt x="0" y="1282450"/>
                  <a:pt x="0" y="826169"/>
                </a:cubicBezTo>
                <a:cubicBezTo>
                  <a:pt x="0" y="369888"/>
                  <a:pt x="369888" y="0"/>
                  <a:pt x="826169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instruments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078706" y="3469105"/>
            <a:ext cx="1319463" cy="1652338"/>
          </a:xfrm>
          <a:custGeom>
            <a:avLst/>
            <a:gdLst>
              <a:gd name="connsiteX0" fmla="*/ 493294 w 1319463"/>
              <a:gd name="connsiteY0" fmla="*/ 0 h 1652338"/>
              <a:gd name="connsiteX1" fmla="*/ 1319463 w 1319463"/>
              <a:gd name="connsiteY1" fmla="*/ 826169 h 1652338"/>
              <a:gd name="connsiteX2" fmla="*/ 493294 w 1319463"/>
              <a:gd name="connsiteY2" fmla="*/ 1652338 h 1652338"/>
              <a:gd name="connsiteX3" fmla="*/ 31375 w 1319463"/>
              <a:gd name="connsiteY3" fmla="*/ 1511241 h 1652338"/>
              <a:gd name="connsiteX4" fmla="*/ 0 w 1319463"/>
              <a:gd name="connsiteY4" fmla="*/ 1485354 h 1652338"/>
              <a:gd name="connsiteX5" fmla="*/ 90895 w 1319463"/>
              <a:gd name="connsiteY5" fmla="*/ 1410359 h 1652338"/>
              <a:gd name="connsiteX6" fmla="*/ 332874 w 1319463"/>
              <a:gd name="connsiteY6" fmla="*/ 826169 h 1652338"/>
              <a:gd name="connsiteX7" fmla="*/ 90895 w 1319463"/>
              <a:gd name="connsiteY7" fmla="*/ 241979 h 1652338"/>
              <a:gd name="connsiteX8" fmla="*/ 0 w 1319463"/>
              <a:gd name="connsiteY8" fmla="*/ 166984 h 1652338"/>
              <a:gd name="connsiteX9" fmla="*/ 31375 w 1319463"/>
              <a:gd name="connsiteY9" fmla="*/ 141097 h 1652338"/>
              <a:gd name="connsiteX10" fmla="*/ 493294 w 1319463"/>
              <a:gd name="connsiteY10" fmla="*/ 0 h 165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9463" h="1652338">
                <a:moveTo>
                  <a:pt x="493294" y="0"/>
                </a:moveTo>
                <a:cubicBezTo>
                  <a:pt x="949575" y="0"/>
                  <a:pt x="1319463" y="369888"/>
                  <a:pt x="1319463" y="826169"/>
                </a:cubicBezTo>
                <a:cubicBezTo>
                  <a:pt x="1319463" y="1282450"/>
                  <a:pt x="949575" y="1652338"/>
                  <a:pt x="493294" y="1652338"/>
                </a:cubicBezTo>
                <a:cubicBezTo>
                  <a:pt x="322189" y="1652338"/>
                  <a:pt x="163233" y="1600323"/>
                  <a:pt x="31375" y="1511241"/>
                </a:cubicBezTo>
                <a:lnTo>
                  <a:pt x="0" y="1485354"/>
                </a:lnTo>
                <a:lnTo>
                  <a:pt x="90895" y="1410359"/>
                </a:lnTo>
                <a:cubicBezTo>
                  <a:pt x="240402" y="1260852"/>
                  <a:pt x="332874" y="1054310"/>
                  <a:pt x="332874" y="826169"/>
                </a:cubicBezTo>
                <a:cubicBezTo>
                  <a:pt x="332874" y="598029"/>
                  <a:pt x="240402" y="391486"/>
                  <a:pt x="90895" y="241979"/>
                </a:cubicBezTo>
                <a:lnTo>
                  <a:pt x="0" y="166984"/>
                </a:lnTo>
                <a:lnTo>
                  <a:pt x="31375" y="141097"/>
                </a:lnTo>
                <a:cubicBezTo>
                  <a:pt x="163233" y="52016"/>
                  <a:pt x="322189" y="0"/>
                  <a:pt x="493294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Grades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75749" y="3172327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441032" y="3172327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4009483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Donor Bureau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05" y="1385862"/>
            <a:ext cx="8146998" cy="400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212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/>
              <a:t>Founded in 2011</a:t>
            </a:r>
          </a:p>
          <a:p>
            <a:pPr lvl="1"/>
            <a:r>
              <a:rPr lang="en-US" sz="2400" smtClean="0"/>
              <a:t>DonorBureau spun out of a direct mail agency</a:t>
            </a:r>
          </a:p>
          <a:p>
            <a:endParaRPr lang="en-US" sz="2400" smtClean="0"/>
          </a:p>
          <a:p>
            <a:r>
              <a:rPr lang="en-US" sz="2400" smtClean="0"/>
              <a:t>Works with non-profits to optimize their direct mail fundraising</a:t>
            </a:r>
          </a:p>
          <a:p>
            <a:endParaRPr lang="en-US" sz="2400" smtClean="0"/>
          </a:p>
          <a:p>
            <a:r>
              <a:rPr lang="en-US" sz="2400" smtClean="0"/>
              <a:t>Data Stats:</a:t>
            </a:r>
          </a:p>
          <a:p>
            <a:pPr lvl="1"/>
            <a:r>
              <a:rPr lang="en-US" sz="2400" smtClean="0"/>
              <a:t>900M past mail transactions</a:t>
            </a:r>
          </a:p>
          <a:p>
            <a:pPr lvl="1"/>
            <a:r>
              <a:rPr lang="en-US" sz="2400" smtClean="0"/>
              <a:t>140M past donations</a:t>
            </a:r>
          </a:p>
          <a:p>
            <a:pPr lvl="1"/>
            <a:r>
              <a:rPr lang="en-US" sz="2400" smtClean="0"/>
              <a:t>40M individuals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676250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/>
              <a:t>Two modeling problems</a:t>
            </a:r>
          </a:p>
          <a:p>
            <a:pPr lvl="1"/>
            <a:r>
              <a:rPr lang="en-US" sz="2400" smtClean="0"/>
              <a:t>What acquisition targets should NOT get mail?</a:t>
            </a:r>
          </a:p>
          <a:p>
            <a:pPr lvl="1"/>
            <a:r>
              <a:rPr lang="en-US" sz="2400" smtClean="0"/>
              <a:t>What donor cultivation targets should get mail?</a:t>
            </a:r>
          </a:p>
          <a:p>
            <a:r>
              <a:rPr lang="en-US" sz="2400" smtClean="0"/>
              <a:t>Acquisition modeling</a:t>
            </a:r>
          </a:p>
          <a:p>
            <a:pPr lvl="1"/>
            <a:r>
              <a:rPr lang="en-US" sz="2400" smtClean="0"/>
              <a:t>Drop bottom 20% of list to be mailed</a:t>
            </a:r>
          </a:p>
          <a:p>
            <a:pPr lvl="1"/>
            <a:r>
              <a:rPr lang="en-US" sz="2400" smtClean="0"/>
              <a:t>Goal is to have the top 80% gross twice as much as the bottom 20%</a:t>
            </a:r>
          </a:p>
          <a:p>
            <a:r>
              <a:rPr lang="en-US" sz="2400" smtClean="0"/>
              <a:t>Cultivation modeling:</a:t>
            </a:r>
          </a:p>
          <a:p>
            <a:pPr lvl="1"/>
            <a:r>
              <a:rPr lang="en-US" sz="2400" smtClean="0"/>
              <a:t>Add names to the monthly 10k piece cultivation mailings</a:t>
            </a:r>
          </a:p>
          <a:p>
            <a:pPr lvl="1"/>
            <a:r>
              <a:rPr lang="en-US" sz="2400" smtClean="0"/>
              <a:t>Find 2k additional names per month to mail from a 40k donor file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6910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7/15/2018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Kwartler CSCI S-96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4374" y="974092"/>
            <a:ext cx="60732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Open </a:t>
            </a:r>
            <a:r>
              <a:rPr lang="en-US" sz="2800" b="1" dirty="0" err="1" smtClean="0"/>
              <a:t>C_DataPreProcessingEngineering</a:t>
            </a:r>
            <a:r>
              <a:rPr lang="en-US" sz="2800" b="1" dirty="0" smtClean="0"/>
              <a:t>:</a:t>
            </a:r>
            <a:endParaRPr lang="en-US" sz="2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61857" y="1429162"/>
          <a:ext cx="3874115" cy="483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841"/>
                <a:gridCol w="29422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rowID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Appended</a:t>
                      </a:r>
                      <a:r>
                        <a:rPr lang="en-US" baseline="0" dirty="0" smtClean="0"/>
                        <a:t> Row ID - </a:t>
                      </a:r>
                      <a:r>
                        <a:rPr lang="en-US" baseline="0" dirty="0" err="1" smtClean="0"/>
                        <a:t>noninformative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uniqueID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 Identifier – </a:t>
                      </a:r>
                      <a:r>
                        <a:rPr lang="en-US" dirty="0" err="1" smtClean="0"/>
                        <a:t>noninformative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Zip code group to anonymize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Homeowner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Y/N if they own a </a:t>
                      </a:r>
                      <a:r>
                        <a:rPr lang="en-US" dirty="0" err="1" smtClean="0"/>
                        <a:t>hom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NUMCHLD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children in house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Household Income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M/F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Wealth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Wealth rating uses median family income and population statistics from each area to index relative wealth within each state. The segments are denoted 0-9, with 9 being the highest wealth group and zero being the lowest. Each rating has a different meaning within each state.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77864" y="1454916"/>
          <a:ext cx="4855777" cy="4611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832"/>
                <a:gridCol w="3624945"/>
              </a:tblGrid>
              <a:tr h="245253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Variable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Description</a:t>
                      </a:r>
                      <a:endParaRPr lang="en-US" sz="1200" b="0" dirty="0"/>
                    </a:p>
                  </a:txBody>
                  <a:tcPr/>
                </a:tc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Avg</a:t>
                      </a:r>
                      <a:r>
                        <a:rPr lang="en-US" sz="1200" dirty="0" smtClean="0"/>
                        <a:t> Home Value in potential donor's neighborhood in hundreds of dollars. </a:t>
                      </a:r>
                      <a:endParaRPr lang="en-US" sz="1200" dirty="0"/>
                    </a:p>
                  </a:txBody>
                  <a:tcPr/>
                </a:tc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Icmed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Median Income in potential donor's neighborhood in hundreds of dollars. </a:t>
                      </a:r>
                      <a:endParaRPr lang="en-US" sz="1200" dirty="0"/>
                    </a:p>
                  </a:txBody>
                  <a:tcPr/>
                </a:tc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Icavg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Avg</a:t>
                      </a:r>
                      <a:r>
                        <a:rPr lang="en-US" sz="1200" dirty="0" smtClean="0"/>
                        <a:t> Family Income in potential donor's neighborhood in hundreds of dollars. </a:t>
                      </a:r>
                      <a:endParaRPr lang="en-US" sz="1200" dirty="0"/>
                    </a:p>
                  </a:txBody>
                  <a:tcPr/>
                </a:tc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IC15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% earning less than $15K in potential donor's neighborhood. </a:t>
                      </a:r>
                      <a:endParaRPr lang="en-US" sz="1200" dirty="0"/>
                    </a:p>
                  </a:txBody>
                  <a:tcPr/>
                </a:tc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NUMPROM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Lifetime # of promotions received to date</a:t>
                      </a:r>
                      <a:endParaRPr lang="en-US" sz="1200" dirty="0"/>
                    </a:p>
                  </a:txBody>
                  <a:tcPr/>
                </a:tc>
              </a:tr>
              <a:tr h="2430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RAMNTALL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Dollar amount of lifetime gifts to date. </a:t>
                      </a:r>
                      <a:endParaRPr lang="en-US" sz="1200" dirty="0"/>
                    </a:p>
                  </a:txBody>
                  <a:tcPr/>
                </a:tc>
              </a:tr>
              <a:tr h="29190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MAXRAMNT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Dollar amount of largest gift to date. </a:t>
                      </a:r>
                      <a:endParaRPr lang="en-US" sz="1200" dirty="0"/>
                    </a:p>
                  </a:txBody>
                  <a:tcPr/>
                </a:tc>
              </a:tr>
              <a:tr h="2154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LASTGIFT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Dollar amount of most recent gift. </a:t>
                      </a:r>
                      <a:endParaRPr lang="en-US" sz="1200" dirty="0"/>
                    </a:p>
                  </a:txBody>
                  <a:tcPr/>
                </a:tc>
              </a:tr>
              <a:tr h="2966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TOTALMONTHS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Number of months from last donation</a:t>
                      </a:r>
                      <a:endParaRPr lang="en-US" sz="1200" dirty="0"/>
                    </a:p>
                  </a:txBody>
                  <a:tcPr/>
                </a:tc>
              </a:tr>
              <a:tr h="2517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TIMELAG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Number of months between first and second gift. </a:t>
                      </a:r>
                    </a:p>
                  </a:txBody>
                  <a:tcPr/>
                </a:tc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AVGGIFT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Average dollar amount of gifts to date. 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</a:rPr>
                        <a:t>Y1_Donation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Y/N did they donate</a:t>
                      </a:r>
                      <a:endParaRPr lang="en-US" sz="1200" dirty="0"/>
                    </a:p>
                  </a:txBody>
                  <a:tcPr/>
                </a:tc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effectLst/>
                        </a:rPr>
                        <a:t>Y2_DonatedAmt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Dollar </a:t>
                      </a:r>
                      <a:r>
                        <a:rPr lang="en-US" sz="1200" dirty="0" err="1" smtClean="0"/>
                        <a:t>Amt</a:t>
                      </a:r>
                      <a:r>
                        <a:rPr lang="en-US" sz="1200" dirty="0" smtClean="0"/>
                        <a:t> of donation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70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4363" y="1111250"/>
          <a:ext cx="7915275" cy="3962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6:30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6:40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 Object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6:40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6:50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Structure for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6:50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7:00</a:t>
                      </a:r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7:00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7:20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 of Data Mining in a Business Context</a:t>
                      </a:r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7:20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7:35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EDA</a:t>
                      </a:r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5307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7:35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7:45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Pre-Processing for Modeling</a:t>
                      </a:r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8656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7:45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8:00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3947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8:00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8:45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Feature Engineering &amp; Enrichment</a:t>
                      </a:r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22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8:45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 smtClean="0">
                          <a:solidFill>
                            <a:schemeClr val="tx1"/>
                          </a:solidFill>
                        </a:rPr>
                        <a:t>9:30</a:t>
                      </a:r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 as needed &amp; Data-Driven Case</a:t>
                      </a:r>
                      <a:endParaRPr lang="en-US" sz="2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57889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7/15/2018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S-96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3716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8FA6CD-DC45-4C6A-9C03-A13668E8B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50" y="365126"/>
            <a:ext cx="8673220" cy="591477"/>
          </a:xfrm>
        </p:spPr>
        <p:txBody>
          <a:bodyPr/>
          <a:lstStyle/>
          <a:p>
            <a:r>
              <a:rPr lang="en-US" dirty="0" smtClean="0"/>
              <a:t>Data-Driven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02EE09D-B32D-4DCF-A38E-423D5716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7/15/2018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4A7B90F-A1B1-4B15-A736-28597C1DB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F352D53-E030-4973-A85C-CDD6F9496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1586" y="1182407"/>
            <a:ext cx="8394400" cy="83099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Suppose you are a data-driven Lyft driver and want to make the most money possible.  Exploring real trip data could help you.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732" y="2033745"/>
            <a:ext cx="83714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Data: Dec 2017 Yellow Taxis Rides (20% random sample)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Count off 1 to 15, from groups of all 1’s etc.  Should be ~3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Spend the next 30-45min performing EDA on NYC Taxi Data and discussing any interesting findings.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Prepare the data set with </a:t>
            </a:r>
            <a:r>
              <a:rPr lang="en-US" b="1" dirty="0" err="1" smtClean="0"/>
              <a:t>vtreat</a:t>
            </a:r>
            <a:endParaRPr lang="en-US" b="1" dirty="0"/>
          </a:p>
        </p:txBody>
      </p:sp>
      <p:pic>
        <p:nvPicPr>
          <p:cNvPr id="1026" name="Picture 2" descr="Image result for taxi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151" y="3522902"/>
            <a:ext cx="3656833" cy="277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8426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8FA6CD-DC45-4C6A-9C03-A13668E8B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50" y="365126"/>
            <a:ext cx="8673220" cy="591477"/>
          </a:xfrm>
        </p:spPr>
        <p:txBody>
          <a:bodyPr/>
          <a:lstStyle/>
          <a:p>
            <a:r>
              <a:rPr lang="en-US" dirty="0" smtClean="0"/>
              <a:t>Data-Driven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145AFB-7BD7-4298-83EA-26F3CEBB5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898" y="1269009"/>
            <a:ext cx="8368205" cy="4863777"/>
          </a:xfrm>
        </p:spPr>
        <p:txBody>
          <a:bodyPr>
            <a:noAutofit/>
          </a:bodyPr>
          <a:lstStyle/>
          <a:p>
            <a:pPr marL="342900" lvl="1" indent="0">
              <a:buNone/>
            </a:pPr>
            <a:r>
              <a:rPr lang="en-US" sz="2800" b="1" dirty="0" smtClean="0"/>
              <a:t>See if you can answer the following in your group.</a:t>
            </a:r>
          </a:p>
          <a:p>
            <a:pPr lvl="1"/>
            <a:r>
              <a:rPr lang="en-US" sz="2000" dirty="0" smtClean="0"/>
              <a:t>How many vendors are in the data set?  How many trips did each take in Jan?</a:t>
            </a:r>
          </a:p>
          <a:p>
            <a:pPr lvl="1"/>
            <a:r>
              <a:rPr lang="en-US" sz="2000" dirty="0" smtClean="0"/>
              <a:t>What is the average trip fare plus tip?</a:t>
            </a:r>
            <a:endParaRPr lang="en-US" sz="2000" dirty="0"/>
          </a:p>
          <a:p>
            <a:pPr lvl="1"/>
            <a:r>
              <a:rPr lang="en-US" sz="2000" dirty="0" smtClean="0"/>
              <a:t>What is the average trip distance?</a:t>
            </a:r>
          </a:p>
          <a:p>
            <a:pPr lvl="1"/>
            <a:r>
              <a:rPr lang="en-US" sz="2000" dirty="0" smtClean="0"/>
              <a:t>What is the average number of the trip passengers?</a:t>
            </a:r>
            <a:endParaRPr lang="en-US" sz="2000" dirty="0"/>
          </a:p>
          <a:p>
            <a:pPr lvl="1"/>
            <a:r>
              <a:rPr lang="en-US" sz="2000" dirty="0" smtClean="0"/>
              <a:t>How long (time) do trips take on average?</a:t>
            </a:r>
          </a:p>
          <a:p>
            <a:pPr lvl="1"/>
            <a:r>
              <a:rPr lang="en-US" sz="2000" dirty="0" smtClean="0"/>
              <a:t>What day of the week should you work? (requires engineering)</a:t>
            </a:r>
          </a:p>
          <a:p>
            <a:pPr lvl="1"/>
            <a:r>
              <a:rPr lang="en-US" sz="2000" dirty="0" smtClean="0"/>
              <a:t>What hours of the day should you work? (requires engineering)</a:t>
            </a:r>
          </a:p>
          <a:p>
            <a:pPr lvl="1"/>
            <a:r>
              <a:rPr lang="en-US" sz="2000" dirty="0"/>
              <a:t>Should you work on holidays? </a:t>
            </a:r>
            <a:r>
              <a:rPr lang="en-US" sz="2000" i="1" dirty="0"/>
              <a:t>(Hanukkah was Dec12-Dec20, Christmas </a:t>
            </a:r>
            <a:r>
              <a:rPr lang="en-US" sz="2000" i="1" dirty="0" smtClean="0"/>
              <a:t>Dec24-25 </a:t>
            </a:r>
            <a:r>
              <a:rPr lang="en-US" sz="2000" i="1" dirty="0"/>
              <a:t>&amp; Kwanzaa Dec 26-Jan1, last date not in data</a:t>
            </a:r>
            <a:r>
              <a:rPr lang="en-US" sz="2000" i="1" dirty="0" smtClean="0"/>
              <a:t>)</a:t>
            </a:r>
          </a:p>
          <a:p>
            <a:pPr lvl="1"/>
            <a:endParaRPr lang="en-US" sz="2000" i="1" dirty="0"/>
          </a:p>
          <a:p>
            <a:pPr lvl="1"/>
            <a:r>
              <a:rPr lang="en-US" sz="2000" i="1" dirty="0" smtClean="0"/>
              <a:t>Construct any interesting visuals you think will aid you in maximizing your fares and relationships with other vectors.</a:t>
            </a:r>
            <a:endParaRPr lang="en-US" sz="2000" i="1" dirty="0"/>
          </a:p>
          <a:p>
            <a:pPr lvl="1"/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02EE09D-B32D-4DCF-A38E-423D5716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7/15/2018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4A7B90F-A1B1-4B15-A736-28597C1DB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F352D53-E030-4973-A85C-CDD6F9496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66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Structure for Analysis &amp; Modeling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7/15/2018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=""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=""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=""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="" xmlns:a16="http://schemas.microsoft.com/office/drawing/2014/main" id="{919A332C-BE54-4C04-B14E-FBCDF1808BDC}"/>
              </a:ext>
            </a:extLst>
          </p:cNvPr>
          <p:cNvSpPr/>
          <p:nvPr/>
        </p:nvSpPr>
        <p:spPr>
          <a:xfrm rot="5400000">
            <a:off x="1000683" y="1502037"/>
            <a:ext cx="492295" cy="176146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Often the 1</a:t>
            </a:r>
            <a:r>
              <a:rPr lang="en-US" baseline="30000" dirty="0"/>
              <a:t>st</a:t>
            </a:r>
            <a:r>
              <a:rPr lang="en-US" dirty="0"/>
              <a:t> Column is a unique identifier but the identifier could also be a row attribute (not actually a vector)</a:t>
            </a:r>
          </a:p>
        </p:txBody>
      </p:sp>
    </p:spTree>
    <p:extLst>
      <p:ext uri="{BB962C8B-B14F-4D97-AF65-F5344CB8AC3E}">
        <p14:creationId xmlns:p14="http://schemas.microsoft.com/office/powerpoint/2010/main" val="6363763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4341</TotalTime>
  <Words>8140</Words>
  <Application>Microsoft Office PowerPoint</Application>
  <PresentationFormat>On-screen Show (4:3)</PresentationFormat>
  <Paragraphs>2994</Paragraphs>
  <Slides>88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9" baseType="lpstr">
      <vt:lpstr>Arial</vt:lpstr>
      <vt:lpstr>Calibri</vt:lpstr>
      <vt:lpstr>Calibri Light</vt:lpstr>
      <vt:lpstr>Cambria Math</vt:lpstr>
      <vt:lpstr>Consolas</vt:lpstr>
      <vt:lpstr>Franklin Gothic Book</vt:lpstr>
      <vt:lpstr>Helvetica Neue</vt:lpstr>
      <vt:lpstr>Lucida Console</vt:lpstr>
      <vt:lpstr>Open Sans</vt:lpstr>
      <vt:lpstr>Wingdings 2</vt:lpstr>
      <vt:lpstr>1_Office Theme</vt:lpstr>
      <vt:lpstr>All Things Data  </vt:lpstr>
      <vt:lpstr>Data Setup</vt:lpstr>
      <vt:lpstr>Agenda</vt:lpstr>
      <vt:lpstr>Common R Object Types - Vectors</vt:lpstr>
      <vt:lpstr>More Complex Common R Object Types - Matrix</vt:lpstr>
      <vt:lpstr>More Complex Common R Object Types – Array</vt:lpstr>
      <vt:lpstr>More Complex Common R Object Types – List</vt:lpstr>
      <vt:lpstr>More Complex Common R Object Types – Data Frame</vt:lpstr>
      <vt:lpstr>Data Structure for Analysis &amp; Modeling</vt:lpstr>
      <vt:lpstr>Data Structure for Analysis &amp; Modeling</vt:lpstr>
      <vt:lpstr>Data Structure for Analysis &amp; Modeling</vt:lpstr>
      <vt:lpstr>Let’s Practice! </vt:lpstr>
      <vt:lpstr>When should you use a specific data type?</vt:lpstr>
      <vt:lpstr>Agenda</vt:lpstr>
      <vt:lpstr>The Process of Data Mining</vt:lpstr>
      <vt:lpstr>Modeling Process</vt:lpstr>
      <vt:lpstr>Steps in Data Mining (from the book)</vt:lpstr>
      <vt:lpstr>Data Mining in a Complete Business Workflow</vt:lpstr>
      <vt:lpstr>Data Mining in a Complete Business Workflow</vt:lpstr>
      <vt:lpstr>Data Mining in a Complete Business Workflow</vt:lpstr>
      <vt:lpstr>Data Mining in a Complete Business Workflow</vt:lpstr>
      <vt:lpstr>Data Mining in a Complete Business Workflow</vt:lpstr>
      <vt:lpstr>What is a model?</vt:lpstr>
      <vt:lpstr>What is a model?</vt:lpstr>
      <vt:lpstr>Vocabulary</vt:lpstr>
      <vt:lpstr>Data Mining in a Complete Business Workflow</vt:lpstr>
      <vt:lpstr>Data Mining in a Complete Business Workflow</vt:lpstr>
      <vt:lpstr>Data Mining in a Complete Business Workflow</vt:lpstr>
      <vt:lpstr>Don’t be Dale!</vt:lpstr>
      <vt:lpstr>Common Pitfalls</vt:lpstr>
      <vt:lpstr>Agenda</vt:lpstr>
      <vt:lpstr>Modeling Process</vt:lpstr>
      <vt:lpstr>Data Exploration (EDA)</vt:lpstr>
      <vt:lpstr>Exploring Data: Sampling</vt:lpstr>
      <vt:lpstr>Rare Event Over-Sampling</vt:lpstr>
      <vt:lpstr>Sampling &amp; Oversampling</vt:lpstr>
      <vt:lpstr>What’s the value of good EDA?</vt:lpstr>
      <vt:lpstr>EDA let me realize a flaw!</vt:lpstr>
      <vt:lpstr>Let’s Practice</vt:lpstr>
      <vt:lpstr>Agenda</vt:lpstr>
      <vt:lpstr>Modeling Process</vt:lpstr>
      <vt:lpstr>PreProcessing</vt:lpstr>
      <vt:lpstr>Dummy Variables</vt:lpstr>
      <vt:lpstr>Dummy Variables</vt:lpstr>
      <vt:lpstr>Dummy Variables</vt:lpstr>
      <vt:lpstr>Dummy Variables</vt:lpstr>
      <vt:lpstr>Numeric Variables</vt:lpstr>
      <vt:lpstr>Outlier Numeric Variables</vt:lpstr>
      <vt:lpstr>Detecting Outliers</vt:lpstr>
      <vt:lpstr>Detecting Outliers</vt:lpstr>
      <vt:lpstr>Missing Numeric Variables</vt:lpstr>
      <vt:lpstr>Replacing Missing Data with Median (Book)</vt:lpstr>
      <vt:lpstr>Missing Numeric Variables</vt:lpstr>
      <vt:lpstr>Missing Numeric Variables</vt:lpstr>
      <vt:lpstr>Missing Flags</vt:lpstr>
      <vt:lpstr>Agenda</vt:lpstr>
      <vt:lpstr>As an Aside, Data Normalization</vt:lpstr>
      <vt:lpstr>Feature Engineering- Still Pre-Processing!!</vt:lpstr>
      <vt:lpstr>What is Feature Engineering?</vt:lpstr>
      <vt:lpstr>Why is Feature Engineering Effective?</vt:lpstr>
      <vt:lpstr>Example Feature Engineering Methods</vt:lpstr>
      <vt:lpstr>lib(vtreat) – automated variable treatment</vt:lpstr>
      <vt:lpstr>Mean Imputation - PreProcessing</vt:lpstr>
      <vt:lpstr>Missing Flags- PreProcessing</vt:lpstr>
      <vt:lpstr>Dummy Variables - PreProcessing</vt:lpstr>
      <vt:lpstr>Response Encoding - Engineering</vt:lpstr>
      <vt:lpstr>Response Encoding - Engineering</vt:lpstr>
      <vt:lpstr>Non-Informative Check</vt:lpstr>
      <vt:lpstr>Vtreat summary</vt:lpstr>
      <vt:lpstr>SME – Factor Level Interactions</vt:lpstr>
      <vt:lpstr>SME – Numeric Interactions</vt:lpstr>
      <vt:lpstr>AcePack – Alternating Conditional Expectations</vt:lpstr>
      <vt:lpstr>Feature Enrichment</vt:lpstr>
      <vt:lpstr>Why is Feature Enrichment Effective?</vt:lpstr>
      <vt:lpstr>Data Enrichment aids Model Performance</vt:lpstr>
      <vt:lpstr>An example of Data Enrichment</vt:lpstr>
      <vt:lpstr>Modeling with Feature Enrichment is Widespread</vt:lpstr>
      <vt:lpstr>Feature Enrichment Requires a Join</vt:lpstr>
      <vt:lpstr>Feature Enrichment Requires a Join</vt:lpstr>
      <vt:lpstr>Feature Enrichment Requires a Join</vt:lpstr>
      <vt:lpstr>Feature Enrichment Requires a Join</vt:lpstr>
      <vt:lpstr>Meet Donor Bureau</vt:lpstr>
      <vt:lpstr>Company Overview</vt:lpstr>
      <vt:lpstr>Modeling Problem</vt:lpstr>
      <vt:lpstr>Let’s Practice</vt:lpstr>
      <vt:lpstr>Agenda</vt:lpstr>
      <vt:lpstr>Data-Driven</vt:lpstr>
      <vt:lpstr>Data-Driven</vt:lpstr>
    </vt:vector>
  </TitlesOfParts>
  <Company>Liberty Mutual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232</cp:revision>
  <dcterms:created xsi:type="dcterms:W3CDTF">2018-05-23T17:24:59Z</dcterms:created>
  <dcterms:modified xsi:type="dcterms:W3CDTF">2018-07-16T03:03:30Z</dcterms:modified>
</cp:coreProperties>
</file>