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97" r:id="rId2"/>
    <p:sldId id="259" r:id="rId3"/>
    <p:sldId id="274" r:id="rId4"/>
    <p:sldId id="275" r:id="rId5"/>
    <p:sldId id="276" r:id="rId6"/>
    <p:sldId id="260" r:id="rId7"/>
    <p:sldId id="261" r:id="rId8"/>
    <p:sldId id="262" r:id="rId9"/>
    <p:sldId id="263" r:id="rId10"/>
    <p:sldId id="264" r:id="rId11"/>
    <p:sldId id="347" r:id="rId12"/>
    <p:sldId id="277" r:id="rId13"/>
    <p:sldId id="278" r:id="rId14"/>
    <p:sldId id="279" r:id="rId15"/>
    <p:sldId id="280" r:id="rId16"/>
    <p:sldId id="281" r:id="rId17"/>
    <p:sldId id="282" r:id="rId18"/>
    <p:sldId id="283" r:id="rId19"/>
    <p:sldId id="284" r:id="rId20"/>
    <p:sldId id="291" r:id="rId21"/>
    <p:sldId id="290" r:id="rId22"/>
    <p:sldId id="285" r:id="rId23"/>
    <p:sldId id="286" r:id="rId24"/>
    <p:sldId id="292" r:id="rId25"/>
    <p:sldId id="287" r:id="rId26"/>
    <p:sldId id="327" r:id="rId27"/>
    <p:sldId id="293" r:id="rId28"/>
    <p:sldId id="348" r:id="rId29"/>
    <p:sldId id="294" r:id="rId30"/>
    <p:sldId id="295" r:id="rId31"/>
    <p:sldId id="296" r:id="rId32"/>
    <p:sldId id="269" r:id="rId33"/>
    <p:sldId id="270" r:id="rId34"/>
    <p:sldId id="271" r:id="rId35"/>
    <p:sldId id="272" r:id="rId36"/>
    <p:sldId id="273" r:id="rId37"/>
    <p:sldId id="298" r:id="rId38"/>
    <p:sldId id="299" r:id="rId39"/>
    <p:sldId id="300" r:id="rId40"/>
    <p:sldId id="317" r:id="rId41"/>
    <p:sldId id="302" r:id="rId42"/>
    <p:sldId id="303" r:id="rId43"/>
    <p:sldId id="318" r:id="rId44"/>
    <p:sldId id="305" r:id="rId45"/>
    <p:sldId id="306" r:id="rId46"/>
    <p:sldId id="307" r:id="rId47"/>
    <p:sldId id="308" r:id="rId48"/>
    <p:sldId id="310" r:id="rId49"/>
    <p:sldId id="309" r:id="rId50"/>
    <p:sldId id="301" r:id="rId51"/>
    <p:sldId id="311" r:id="rId52"/>
    <p:sldId id="321" r:id="rId53"/>
    <p:sldId id="312" r:id="rId54"/>
    <p:sldId id="313" r:id="rId55"/>
    <p:sldId id="314" r:id="rId56"/>
    <p:sldId id="315" r:id="rId57"/>
    <p:sldId id="316" r:id="rId58"/>
    <p:sldId id="322" r:id="rId59"/>
    <p:sldId id="323" r:id="rId60"/>
    <p:sldId id="324" r:id="rId61"/>
    <p:sldId id="325" r:id="rId62"/>
    <p:sldId id="319" r:id="rId63"/>
    <p:sldId id="320" r:id="rId64"/>
    <p:sldId id="341" r:id="rId65"/>
    <p:sldId id="342" r:id="rId66"/>
    <p:sldId id="343" r:id="rId67"/>
    <p:sldId id="344" r:id="rId68"/>
    <p:sldId id="345" r:id="rId69"/>
    <p:sldId id="329" r:id="rId70"/>
    <p:sldId id="328" r:id="rId71"/>
    <p:sldId id="335" r:id="rId72"/>
    <p:sldId id="336" r:id="rId73"/>
    <p:sldId id="337" r:id="rId74"/>
    <p:sldId id="338" r:id="rId75"/>
    <p:sldId id="339" r:id="rId76"/>
    <p:sldId id="346" r:id="rId77"/>
    <p:sldId id="340"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7/19/2018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1D1817-0083-4C24-A744-E9F7343A7C65}" type="slidenum">
              <a:rPr lang="en-US" smtClean="0">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210983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89DEC7-4C41-4817-8DA3-8F52DEF3DB4D}" type="slidenum">
              <a:rPr lang="en-US" smtClean="0">
                <a:cs typeface="Arial" charset="0"/>
              </a:rPr>
              <a:pPr fontAlgn="base">
                <a:spcBef>
                  <a:spcPct val="0"/>
                </a:spcBef>
                <a:spcAft>
                  <a:spcPct val="0"/>
                </a:spcAft>
                <a:defRPr/>
              </a:pPr>
              <a:t>35</a:t>
            </a:fld>
            <a:endParaRPr lang="en-US">
              <a:cs typeface="Arial" charset="0"/>
            </a:endParaRPr>
          </a:p>
        </p:txBody>
      </p:sp>
    </p:spTree>
    <p:extLst>
      <p:ext uri="{BB962C8B-B14F-4D97-AF65-F5344CB8AC3E}">
        <p14:creationId xmlns:p14="http://schemas.microsoft.com/office/powerpoint/2010/main" val="243722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4ACBBD-7601-4C9A-874B-9F424C2C12FB}" type="slidenum">
              <a:rPr lang="en-US" smtClean="0">
                <a:cs typeface="Arial" charset="0"/>
              </a:rPr>
              <a:pPr fontAlgn="base">
                <a:spcBef>
                  <a:spcPct val="0"/>
                </a:spcBef>
                <a:spcAft>
                  <a:spcPct val="0"/>
                </a:spcAft>
                <a:defRPr/>
              </a:pPr>
              <a:t>36</a:t>
            </a:fld>
            <a:endParaRPr lang="en-US">
              <a:cs typeface="Arial" charset="0"/>
            </a:endParaRPr>
          </a:p>
        </p:txBody>
      </p:sp>
    </p:spTree>
    <p:extLst>
      <p:ext uri="{BB962C8B-B14F-4D97-AF65-F5344CB8AC3E}">
        <p14:creationId xmlns:p14="http://schemas.microsoft.com/office/powerpoint/2010/main" val="68669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CF039-ABDB-410D-B4A9-146163EC6EDA}" type="slidenum">
              <a:rPr lang="en-US" smtClean="0">
                <a:cs typeface="Arial" charset="0"/>
              </a:rPr>
              <a:pPr fontAlgn="base">
                <a:spcBef>
                  <a:spcPct val="0"/>
                </a:spcBef>
                <a:spcAft>
                  <a:spcPct val="0"/>
                </a:spcAft>
                <a:defRPr/>
              </a:pPr>
              <a:t>40</a:t>
            </a:fld>
            <a:endParaRPr lang="en-US">
              <a:cs typeface="Arial" charset="0"/>
            </a:endParaRPr>
          </a:p>
        </p:txBody>
      </p:sp>
    </p:spTree>
    <p:extLst>
      <p:ext uri="{BB962C8B-B14F-4D97-AF65-F5344CB8AC3E}">
        <p14:creationId xmlns:p14="http://schemas.microsoft.com/office/powerpoint/2010/main" val="344122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3CA2C8-F3BC-43CD-B675-68007CA16D2F}" type="slidenum">
              <a:rPr lang="en-US" smtClean="0">
                <a:cs typeface="Arial" charset="0"/>
              </a:rPr>
              <a:pPr fontAlgn="base">
                <a:spcBef>
                  <a:spcPct val="0"/>
                </a:spcBef>
                <a:spcAft>
                  <a:spcPct val="0"/>
                </a:spcAft>
                <a:defRPr/>
              </a:pPr>
              <a:t>43</a:t>
            </a:fld>
            <a:endParaRPr lang="en-US">
              <a:cs typeface="Arial" charset="0"/>
            </a:endParaRPr>
          </a:p>
        </p:txBody>
      </p:sp>
    </p:spTree>
    <p:extLst>
      <p:ext uri="{BB962C8B-B14F-4D97-AF65-F5344CB8AC3E}">
        <p14:creationId xmlns:p14="http://schemas.microsoft.com/office/powerpoint/2010/main" val="70102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303167-E266-4BF9-B418-49EC5C6943B0}" type="slidenum">
              <a:rPr lang="en-US" smtClean="0">
                <a:cs typeface="Arial" charset="0"/>
              </a:rPr>
              <a:pPr fontAlgn="base">
                <a:spcBef>
                  <a:spcPct val="0"/>
                </a:spcBef>
                <a:spcAft>
                  <a:spcPct val="0"/>
                </a:spcAft>
                <a:defRPr/>
              </a:pPr>
              <a:t>62</a:t>
            </a:fld>
            <a:endParaRPr lang="en-US">
              <a:cs typeface="Arial" charset="0"/>
            </a:endParaRPr>
          </a:p>
        </p:txBody>
      </p:sp>
    </p:spTree>
    <p:extLst>
      <p:ext uri="{BB962C8B-B14F-4D97-AF65-F5344CB8AC3E}">
        <p14:creationId xmlns:p14="http://schemas.microsoft.com/office/powerpoint/2010/main" val="2475995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982B32-5BB4-4893-A648-00EBA210EC01}" type="slidenum">
              <a:rPr lang="en-US" smtClean="0">
                <a:cs typeface="Arial" charset="0"/>
              </a:rPr>
              <a:pPr fontAlgn="base">
                <a:spcBef>
                  <a:spcPct val="0"/>
                </a:spcBef>
                <a:spcAft>
                  <a:spcPct val="0"/>
                </a:spcAft>
                <a:defRPr/>
              </a:pPr>
              <a:t>63</a:t>
            </a:fld>
            <a:endParaRPr lang="en-US">
              <a:cs typeface="Arial" charset="0"/>
            </a:endParaRPr>
          </a:p>
        </p:txBody>
      </p:sp>
    </p:spTree>
    <p:extLst>
      <p:ext uri="{BB962C8B-B14F-4D97-AF65-F5344CB8AC3E}">
        <p14:creationId xmlns:p14="http://schemas.microsoft.com/office/powerpoint/2010/main" val="135146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
        <p:nvSpPr>
          <p:cNvPr id="4" name="Slide Number Placeholder 3"/>
          <p:cNvSpPr>
            <a:spLocks noGrp="1"/>
          </p:cNvSpPr>
          <p:nvPr>
            <p:ph type="sldNum" sz="quarter" idx="5"/>
          </p:nvPr>
        </p:nvSpPr>
        <p:spPr/>
        <p:txBody>
          <a:bodyPr/>
          <a:lstStyle/>
          <a:p>
            <a:pPr>
              <a:defRPr/>
            </a:pPr>
            <a:fld id="{1045130A-217E-45ED-AA78-FFB6A3B6A917}" type="slidenum">
              <a:rPr lang="en-US" smtClean="0"/>
              <a:pPr>
                <a:defRPr/>
              </a:pPr>
              <a:t>77</a:t>
            </a:fld>
            <a:endParaRPr lang="en-US"/>
          </a:p>
        </p:txBody>
      </p:sp>
    </p:spTree>
    <p:extLst>
      <p:ext uri="{BB962C8B-B14F-4D97-AF65-F5344CB8AC3E}">
        <p14:creationId xmlns:p14="http://schemas.microsoft.com/office/powerpoint/2010/main" val="196677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6C1573-EAF5-45DE-928E-B4C1161D576A}" type="slidenum">
              <a:rPr lang="en-US" smtClean="0">
                <a:cs typeface="Arial" charset="0"/>
              </a:rPr>
              <a:pPr fontAlgn="base">
                <a:spcBef>
                  <a:spcPct val="0"/>
                </a:spcBef>
                <a:spcAft>
                  <a:spcPct val="0"/>
                </a:spcAft>
                <a:defRPr/>
              </a:pPr>
              <a:t>7</a:t>
            </a:fld>
            <a:endParaRPr lang="en-US">
              <a:cs typeface="Arial" charset="0"/>
            </a:endParaRPr>
          </a:p>
        </p:txBody>
      </p:sp>
    </p:spTree>
    <p:extLst>
      <p:ext uri="{BB962C8B-B14F-4D97-AF65-F5344CB8AC3E}">
        <p14:creationId xmlns:p14="http://schemas.microsoft.com/office/powerpoint/2010/main" val="199380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B38E36-BD97-4B44-89F6-5A0BBCF85A7F}" type="slidenum">
              <a:rPr lang="en-US" smtClean="0">
                <a:cs typeface="Arial" charset="0"/>
              </a:rPr>
              <a:pPr fontAlgn="base">
                <a:spcBef>
                  <a:spcPct val="0"/>
                </a:spcBef>
                <a:spcAft>
                  <a:spcPct val="0"/>
                </a:spcAft>
                <a:defRPr/>
              </a:pPr>
              <a:t>8</a:t>
            </a:fld>
            <a:endParaRPr lang="en-US">
              <a:cs typeface="Arial" charset="0"/>
            </a:endParaRPr>
          </a:p>
        </p:txBody>
      </p:sp>
    </p:spTree>
    <p:extLst>
      <p:ext uri="{BB962C8B-B14F-4D97-AF65-F5344CB8AC3E}">
        <p14:creationId xmlns:p14="http://schemas.microsoft.com/office/powerpoint/2010/main" val="304818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0C66FF-7128-4516-864A-2FB666E85563}" type="slidenum">
              <a:rPr lang="en-US" smtClean="0">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39844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D30AE9-B070-4C30-9AAB-2E9503B6133D}" type="slidenum">
              <a:rPr lang="en-US" smtClean="0">
                <a:cs typeface="Arial" charset="0"/>
              </a:rPr>
              <a:pPr fontAlgn="base">
                <a:spcBef>
                  <a:spcPct val="0"/>
                </a:spcBef>
                <a:spcAft>
                  <a:spcPct val="0"/>
                </a:spcAft>
                <a:defRPr/>
              </a:pPr>
              <a:t>10</a:t>
            </a:fld>
            <a:endParaRPr lang="en-US">
              <a:cs typeface="Arial" charset="0"/>
            </a:endParaRPr>
          </a:p>
        </p:txBody>
      </p:sp>
    </p:spTree>
    <p:extLst>
      <p:ext uri="{BB962C8B-B14F-4D97-AF65-F5344CB8AC3E}">
        <p14:creationId xmlns:p14="http://schemas.microsoft.com/office/powerpoint/2010/main" val="305998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D73003-A047-4846-9099-44186B92FF42}" type="slidenum">
              <a:rPr lang="en-US" smtClean="0"/>
              <a:t>12</a:t>
            </a:fld>
            <a:endParaRPr lang="en-US"/>
          </a:p>
        </p:txBody>
      </p:sp>
    </p:spTree>
    <p:extLst>
      <p:ext uri="{BB962C8B-B14F-4D97-AF65-F5344CB8AC3E}">
        <p14:creationId xmlns:p14="http://schemas.microsoft.com/office/powerpoint/2010/main" val="162942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9A895E-AE68-401B-9C4B-412A46CB5857}" type="slidenum">
              <a:rPr lang="en-US" smtClean="0">
                <a:cs typeface="Arial" charset="0"/>
              </a:rPr>
              <a:pPr fontAlgn="base">
                <a:spcBef>
                  <a:spcPct val="0"/>
                </a:spcBef>
                <a:spcAft>
                  <a:spcPct val="0"/>
                </a:spcAft>
                <a:defRPr/>
              </a:pPr>
              <a:t>32</a:t>
            </a:fld>
            <a:endParaRPr lang="en-US">
              <a:cs typeface="Arial" charset="0"/>
            </a:endParaRPr>
          </a:p>
        </p:txBody>
      </p:sp>
    </p:spTree>
    <p:extLst>
      <p:ext uri="{BB962C8B-B14F-4D97-AF65-F5344CB8AC3E}">
        <p14:creationId xmlns:p14="http://schemas.microsoft.com/office/powerpoint/2010/main" val="170633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ABD975-1B8B-4846-9011-5766535A04CE}" type="slidenum">
              <a:rPr lang="en-US" smtClean="0">
                <a:cs typeface="Arial" charset="0"/>
              </a:rPr>
              <a:pPr fontAlgn="base">
                <a:spcBef>
                  <a:spcPct val="0"/>
                </a:spcBef>
                <a:spcAft>
                  <a:spcPct val="0"/>
                </a:spcAft>
                <a:defRPr/>
              </a:pPr>
              <a:t>33</a:t>
            </a:fld>
            <a:endParaRPr lang="en-US">
              <a:cs typeface="Arial" charset="0"/>
            </a:endParaRPr>
          </a:p>
        </p:txBody>
      </p:sp>
    </p:spTree>
    <p:extLst>
      <p:ext uri="{BB962C8B-B14F-4D97-AF65-F5344CB8AC3E}">
        <p14:creationId xmlns:p14="http://schemas.microsoft.com/office/powerpoint/2010/main" val="311171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81D5DB-852D-4F88-8FF4-9E71763E4BF7}" type="slidenum">
              <a:rPr lang="en-US" smtClean="0">
                <a:cs typeface="Arial" charset="0"/>
              </a:rPr>
              <a:pPr fontAlgn="base">
                <a:spcBef>
                  <a:spcPct val="0"/>
                </a:spcBef>
                <a:spcAft>
                  <a:spcPct val="0"/>
                </a:spcAft>
                <a:defRPr/>
              </a:pPr>
              <a:t>34</a:t>
            </a:fld>
            <a:endParaRPr lang="en-US">
              <a:cs typeface="Arial" charset="0"/>
            </a:endParaRPr>
          </a:p>
        </p:txBody>
      </p:sp>
    </p:spTree>
    <p:extLst>
      <p:ext uri="{BB962C8B-B14F-4D97-AF65-F5344CB8AC3E}">
        <p14:creationId xmlns:p14="http://schemas.microsoft.com/office/powerpoint/2010/main" val="1963282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7/19/2018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7/19/2018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7/19/2018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7/19/2018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7/19/2018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7/19/2018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7/19/2018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7/19/2018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7/19/2018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7/19/2018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7/19/2018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7/19/2018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4.xml"/><Relationship Id="rId7" Type="http://schemas.openxmlformats.org/officeDocument/2006/relationships/image" Target="../media/image6.emf"/><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xml"/><Relationship Id="rId7" Type="http://schemas.openxmlformats.org/officeDocument/2006/relationships/image" Target="../media/image13.jpe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4.gif"/><Relationship Id="rId5" Type="http://schemas.openxmlformats.org/officeDocument/2006/relationships/image" Target="../media/image2.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12.png"/><Relationship Id="rId5" Type="http://schemas.openxmlformats.org/officeDocument/2006/relationships/image" Target="../media/image2.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A20D1-C38F-40A5-B020-EBD3D0FC1155}"/>
              </a:ext>
            </a:extLst>
          </p:cNvPr>
          <p:cNvSpPr>
            <a:spLocks noGrp="1"/>
          </p:cNvSpPr>
          <p:nvPr>
            <p:ph type="ctrTitle"/>
          </p:nvPr>
        </p:nvSpPr>
        <p:spPr/>
        <p:txBody>
          <a:bodyPr/>
          <a:lstStyle/>
          <a:p>
            <a:r>
              <a:rPr lang="en-US" dirty="0"/>
              <a:t>KNN, Decision Trees &amp; Random Forests</a:t>
            </a:r>
          </a:p>
        </p:txBody>
      </p:sp>
      <p:sp>
        <p:nvSpPr>
          <p:cNvPr id="3" name="Subtitle 2">
            <a:extLst>
              <a:ext uri="{FF2B5EF4-FFF2-40B4-BE49-F238E27FC236}">
                <a16:creationId xmlns="" xmlns:a16="http://schemas.microsoft.com/office/drawing/2014/main" id="{629F9E77-3FDD-40CA-82E9-3C67E139D3A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p:txBody>
          <a:bodyPr/>
          <a:lstStyle/>
          <a:p>
            <a:fld id="{5738B90E-0779-4C36-915C-6F05FCD89456}" type="datetime1">
              <a:rPr lang="en-US" smtClean="0"/>
              <a:t>7/19/2018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Low </a:t>
            </a:r>
            <a:r>
              <a:rPr lang="en-US" altLang="en-US" i="1"/>
              <a:t>k</a:t>
            </a:r>
            <a:r>
              <a:rPr lang="en-US" altLang="en-US"/>
              <a:t> vs. High </a:t>
            </a:r>
            <a:r>
              <a:rPr lang="en-US" altLang="en-US" i="1"/>
              <a:t>k</a:t>
            </a:r>
          </a:p>
        </p:txBody>
      </p:sp>
      <p:sp>
        <p:nvSpPr>
          <p:cNvPr id="11267" name="Content Placeholder 2"/>
          <p:cNvSpPr>
            <a:spLocks noGrp="1"/>
          </p:cNvSpPr>
          <p:nvPr>
            <p:ph sz="quarter" idx="1"/>
          </p:nvPr>
        </p:nvSpPr>
        <p:spPr>
          <a:xfrm>
            <a:off x="914400" y="1828800"/>
            <a:ext cx="7772400" cy="4191000"/>
          </a:xfrm>
        </p:spPr>
        <p:txBody>
          <a:bodyPr/>
          <a:lstStyle/>
          <a:p>
            <a:pPr marL="0" indent="0" eaLnBrk="1" hangingPunct="1">
              <a:buFont typeface="Wingdings 2" pitchFamily="18" charset="2"/>
              <a:buNone/>
              <a:defRPr/>
            </a:pPr>
            <a:r>
              <a:rPr lang="en-US" dirty="0"/>
              <a:t>Low values of </a:t>
            </a:r>
            <a:r>
              <a:rPr lang="en-US" i="1" dirty="0"/>
              <a:t>k</a:t>
            </a:r>
            <a:r>
              <a:rPr lang="en-US" dirty="0"/>
              <a:t> (1, 3, …) capture local structure in data (but also noise)</a:t>
            </a:r>
          </a:p>
          <a:p>
            <a:pPr marL="0" indent="0" eaLnBrk="1" hangingPunct="1">
              <a:buFont typeface="Wingdings 2" pitchFamily="18" charset="2"/>
              <a:buNone/>
              <a:defRPr/>
            </a:pPr>
            <a:endParaRPr lang="en-US" dirty="0"/>
          </a:p>
          <a:p>
            <a:pPr marL="0" indent="0" eaLnBrk="1" hangingPunct="1">
              <a:buFont typeface="Wingdings 2" pitchFamily="18" charset="2"/>
              <a:buNone/>
              <a:defRPr/>
            </a:pPr>
            <a:r>
              <a:rPr lang="en-US" dirty="0"/>
              <a:t>High values of </a:t>
            </a:r>
            <a:r>
              <a:rPr lang="en-US" i="1" dirty="0"/>
              <a:t>k</a:t>
            </a:r>
            <a:r>
              <a:rPr lang="en-US" dirty="0"/>
              <a:t> provide more smoothing, less noise, but may miss local structure</a:t>
            </a:r>
          </a:p>
          <a:p>
            <a:pPr eaLnBrk="1" hangingPunct="1">
              <a:defRPr/>
            </a:pPr>
            <a:endParaRPr lang="en-US" dirty="0"/>
          </a:p>
          <a:p>
            <a:pPr eaLnBrk="1" hangingPunct="1">
              <a:defRPr/>
            </a:pPr>
            <a:endParaRPr lang="en-US" dirty="0"/>
          </a:p>
          <a:p>
            <a:pPr marL="346075" lvl="1" indent="-26988" eaLnBrk="1" hangingPunct="1">
              <a:buFont typeface="Wingdings 2" pitchFamily="18" charset="2"/>
              <a:buNone/>
              <a:defRPr/>
            </a:pPr>
            <a:r>
              <a:rPr lang="en-US" b="1" dirty="0"/>
              <a:t>Note:</a:t>
            </a:r>
            <a:r>
              <a:rPr lang="en-US" dirty="0"/>
              <a:t>  the extreme case of k = n (i.e., the entire data set) is the same as the “naïve rule” (classify all records according to majority class)</a:t>
            </a:r>
          </a:p>
          <a:p>
            <a:pPr eaLnBrk="1" hangingPunct="1">
              <a:defRPr/>
            </a:pPr>
            <a:endParaRPr lang="en-US" dirty="0"/>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fld id="{37290FF7-652B-4475-AEAB-8B1A5D23AE09}" type="slidenum">
              <a:rPr lang="en-US" smtClean="0"/>
              <a:t>10</a:t>
            </a:fld>
            <a:r>
              <a:rPr lang="en-US" dirty="0" smtClean="0"/>
              <a:t>0</a:t>
            </a:r>
            <a:endParaRPr lang="en-US" dirty="0"/>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01949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6004427"/>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 xmlns:a16="http://schemas.microsoft.com/office/drawing/2014/main"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 xmlns:a16="http://schemas.microsoft.com/office/drawing/2014/main"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 xmlns:a16="http://schemas.microsoft.com/office/drawing/2014/main"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 xmlns:a16="http://schemas.microsoft.com/office/drawing/2014/main"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11</a:t>
            </a:fld>
            <a:endParaRPr lang="en-US"/>
          </a:p>
        </p:txBody>
      </p:sp>
    </p:spTree>
    <p:extLst>
      <p:ext uri="{BB962C8B-B14F-4D97-AF65-F5344CB8AC3E}">
        <p14:creationId xmlns:p14="http://schemas.microsoft.com/office/powerpoint/2010/main" val="211270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4" name="think-cell Slide" r:id="rId6" imgW="270" imgH="270" progId="TCLayout.ActiveDocument.1">
                  <p:embed/>
                </p:oleObj>
              </mc:Choice>
              <mc:Fallback>
                <p:oleObj name="think-cell Slide" r:id="rId6" imgW="270" imgH="270" progId="TCLayout.ActiveDocument.1">
                  <p:embed/>
                  <p:pic>
                    <p:nvPicPr>
                      <p:cNvPr id="15" name="Object 14"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tangle 2"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nchorCtr="0">
            <a:noAutofit/>
          </a:bodyPr>
          <a:lstStyle/>
          <a:p>
            <a:pPr algn="ctr">
              <a:spcBef>
                <a:spcPct val="0"/>
              </a:spcBef>
              <a:spcAft>
                <a:spcPct val="0"/>
              </a:spcAft>
            </a:pPr>
            <a:endParaRPr lang="en-US" sz="1400">
              <a:latin typeface="Arial"/>
              <a:sym typeface="Arial"/>
            </a:endParaRPr>
          </a:p>
        </p:txBody>
      </p:sp>
      <p:sp>
        <p:nvSpPr>
          <p:cNvPr id="8" name="Rounded Rectangle 7"/>
          <p:cNvSpPr/>
          <p:nvPr/>
        </p:nvSpPr>
        <p:spPr>
          <a:xfrm>
            <a:off x="304799" y="1417928"/>
            <a:ext cx="4114800" cy="333981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28600" y="91440"/>
            <a:ext cx="8686800" cy="8229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KNN Classification</a:t>
            </a:r>
            <a:endParaRPr lang="en-US" sz="1600" b="0" dirty="0"/>
          </a:p>
          <a:p>
            <a:r>
              <a:rPr lang="en-US" sz="1600" b="0" dirty="0"/>
              <a:t>Rep your HOOD!</a:t>
            </a:r>
            <a:endParaRPr lang="en-US" dirty="0"/>
          </a:p>
        </p:txBody>
      </p:sp>
      <p:pic>
        <p:nvPicPr>
          <p:cNvPr id="72706" name="Picture 2" descr="http://media.ticketmaster.com/tm/en-us/dbimages/103113a.jpg"/>
          <p:cNvPicPr>
            <a:picLocks noChangeAspect="1" noChangeArrowheads="1"/>
          </p:cNvPicPr>
          <p:nvPr/>
        </p:nvPicPr>
        <p:blipFill rotWithShape="1">
          <a:blip r:embed="rId8">
            <a:extLst>
              <a:ext uri="{28A0092B-C50C-407E-A947-70E740481C1C}">
                <a14:useLocalDpi xmlns:a14="http://schemas.microsoft.com/office/drawing/2010/main" val="0"/>
              </a:ext>
            </a:extLst>
          </a:blip>
          <a:srcRect l="16040" t="21043" r="15901" b="25623"/>
          <a:stretch/>
        </p:blipFill>
        <p:spPr bwMode="auto">
          <a:xfrm>
            <a:off x="1373606" y="1521279"/>
            <a:ext cx="1977185"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Isosceles Triangle 1"/>
          <p:cNvSpPr/>
          <p:nvPr/>
        </p:nvSpPr>
        <p:spPr>
          <a:xfrm rot="5400000">
            <a:off x="4117477" y="2526921"/>
            <a:ext cx="1892595" cy="45452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291036" y="2292517"/>
            <a:ext cx="346089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East 99</a:t>
            </a:r>
            <a:r>
              <a:rPr lang="en-US" baseline="30000" dirty="0"/>
              <a:t>th</a:t>
            </a:r>
            <a:r>
              <a:rPr lang="en-US" dirty="0"/>
              <a:t> Street &amp; St. Clair  in Cleveland</a:t>
            </a:r>
          </a:p>
          <a:p>
            <a:pPr marL="285750" indent="-285750">
              <a:buFont typeface="Arial" panose="020B0604020202020204" pitchFamily="34" charset="0"/>
              <a:buChar char="•"/>
            </a:pPr>
            <a:r>
              <a:rPr lang="en-US" dirty="0"/>
              <a:t>Talk about it a lot…</a:t>
            </a:r>
          </a:p>
        </p:txBody>
      </p:sp>
      <p:pic>
        <p:nvPicPr>
          <p:cNvPr id="4100" name="Picture 4" descr="Image result for bone thugs n harmony">
            <a:extLst>
              <a:ext uri="{FF2B5EF4-FFF2-40B4-BE49-F238E27FC236}">
                <a16:creationId xmlns="" xmlns:a16="http://schemas.microsoft.com/office/drawing/2014/main" id="{97DB6621-6EE3-4B4C-8708-CB4FC5341A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950" y="2794257"/>
            <a:ext cx="2978495" cy="17870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 xmlns:a16="http://schemas.microsoft.com/office/drawing/2014/main" id="{5D1F2579-B79E-4ED4-9BC5-44D72738933C}"/>
              </a:ext>
            </a:extLst>
          </p:cNvPr>
          <p:cNvSpPr/>
          <p:nvPr/>
        </p:nvSpPr>
        <p:spPr>
          <a:xfrm>
            <a:off x="762000" y="5562600"/>
            <a:ext cx="775335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bg1"/>
                </a:solidFill>
              </a:rPr>
              <a:t>Lets try to understand if a house is in East or West Cleveland and Bone Thugs would live there based on some attributes.</a:t>
            </a:r>
            <a:endParaRPr lang="en-US" sz="1400" dirty="0">
              <a:solidFill>
                <a:schemeClr val="bg1"/>
              </a:solidFill>
            </a:endParaRPr>
          </a:p>
        </p:txBody>
      </p:sp>
      <p:sp>
        <p:nvSpPr>
          <p:cNvPr id="1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3"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14" name="Slide Number Placeholder 6"/>
          <p:cNvSpPr>
            <a:spLocks noGrp="1"/>
          </p:cNvSpPr>
          <p:nvPr>
            <p:ph type="sldNum" sz="quarter" idx="12"/>
          </p:nvPr>
        </p:nvSpPr>
        <p:spPr>
          <a:xfrm>
            <a:off x="6457950" y="6356351"/>
            <a:ext cx="857250" cy="365125"/>
          </a:xfrm>
        </p:spPr>
        <p:txBody>
          <a:bodyPr/>
          <a:lstStyle/>
          <a:p>
            <a:r>
              <a:rPr lang="en-US" dirty="0" smtClean="0"/>
              <a:t>12</a:t>
            </a:r>
            <a:endParaRPr lang="en-US" dirty="0"/>
          </a:p>
        </p:txBody>
      </p:sp>
    </p:spTree>
    <p:extLst>
      <p:ext uri="{BB962C8B-B14F-4D97-AF65-F5344CB8AC3E}">
        <p14:creationId xmlns:p14="http://schemas.microsoft.com/office/powerpoint/2010/main" val="33412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Thugs Hood on Zillow</a:t>
            </a:r>
          </a:p>
        </p:txBody>
      </p:sp>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416"/>
          <a:stretch/>
        </p:blipFill>
        <p:spPr bwMode="auto">
          <a:xfrm>
            <a:off x="1320989" y="1301073"/>
            <a:ext cx="6502022" cy="471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13</a:t>
            </a:r>
            <a:endParaRPr lang="en-US" dirty="0"/>
          </a:p>
        </p:txBody>
      </p:sp>
    </p:spTree>
    <p:extLst>
      <p:ext uri="{BB962C8B-B14F-4D97-AF65-F5344CB8AC3E}">
        <p14:creationId xmlns:p14="http://schemas.microsoft.com/office/powerpoint/2010/main" val="763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houses here…	</a:t>
            </a:r>
          </a:p>
        </p:txBody>
      </p:sp>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387" r="1215" b="6878"/>
          <a:stretch/>
        </p:blipFill>
        <p:spPr bwMode="auto">
          <a:xfrm>
            <a:off x="152400" y="1351362"/>
            <a:ext cx="6127844" cy="5091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2590800"/>
            <a:ext cx="1241045" cy="1754326"/>
          </a:xfrm>
          <a:prstGeom prst="rect">
            <a:avLst/>
          </a:prstGeom>
          <a:noFill/>
        </p:spPr>
        <p:txBody>
          <a:bodyPr wrap="none" rtlCol="0">
            <a:spAutoFit/>
          </a:bodyPr>
          <a:lstStyle/>
          <a:p>
            <a:pPr marL="117475" indent="-117475">
              <a:buFont typeface="Arial" panose="020B0604020202020204" pitchFamily="34" charset="0"/>
              <a:buChar char="•"/>
            </a:pPr>
            <a:r>
              <a:rPr lang="en-US" dirty="0"/>
              <a:t>$25K</a:t>
            </a:r>
          </a:p>
          <a:p>
            <a:pPr marL="117475" indent="-117475">
              <a:buFont typeface="Arial" panose="020B0604020202020204" pitchFamily="34" charset="0"/>
              <a:buChar char="•"/>
            </a:pPr>
            <a:r>
              <a:rPr lang="en-US" dirty="0"/>
              <a:t>3 beds</a:t>
            </a:r>
          </a:p>
          <a:p>
            <a:pPr marL="117475" indent="-117475">
              <a:buFont typeface="Arial" panose="020B0604020202020204" pitchFamily="34" charset="0"/>
              <a:buChar char="•"/>
            </a:pPr>
            <a:r>
              <a:rPr lang="en-US" dirty="0"/>
              <a:t>2 baths</a:t>
            </a:r>
          </a:p>
          <a:p>
            <a:pPr marL="117475" indent="-117475">
              <a:buFont typeface="Arial" panose="020B0604020202020204" pitchFamily="34" charset="0"/>
              <a:buChar char="•"/>
            </a:pPr>
            <a:r>
              <a:rPr lang="en-US" dirty="0"/>
              <a:t>1,420 </a:t>
            </a:r>
            <a:r>
              <a:rPr lang="en-US" dirty="0" err="1"/>
              <a:t>sqft</a:t>
            </a:r>
            <a:endParaRPr lang="en-US" dirty="0"/>
          </a:p>
          <a:p>
            <a:pPr marL="117475" indent="-117475">
              <a:buFont typeface="Arial" panose="020B0604020202020204" pitchFamily="34" charset="0"/>
              <a:buChar char="•"/>
            </a:pPr>
            <a:r>
              <a:rPr lang="en-US" dirty="0"/>
              <a:t>44108 zip</a:t>
            </a:r>
          </a:p>
          <a:p>
            <a:endParaRPr lang="en-US" dirty="0"/>
          </a:p>
        </p:txBody>
      </p:sp>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7" name="Slide Number Placeholder 6"/>
          <p:cNvSpPr>
            <a:spLocks noGrp="1"/>
          </p:cNvSpPr>
          <p:nvPr>
            <p:ph type="sldNum" sz="quarter" idx="12"/>
          </p:nvPr>
        </p:nvSpPr>
        <p:spPr>
          <a:xfrm>
            <a:off x="6457950" y="6356351"/>
            <a:ext cx="857250" cy="365125"/>
          </a:xfrm>
        </p:spPr>
        <p:txBody>
          <a:bodyPr/>
          <a:lstStyle/>
          <a:p>
            <a:r>
              <a:rPr lang="en-US" dirty="0" smtClean="0"/>
              <a:t>14</a:t>
            </a:r>
            <a:endParaRPr lang="en-US" dirty="0"/>
          </a:p>
        </p:txBody>
      </p:sp>
    </p:spTree>
    <p:extLst>
      <p:ext uri="{BB962C8B-B14F-4D97-AF65-F5344CB8AC3E}">
        <p14:creationId xmlns:p14="http://schemas.microsoft.com/office/powerpoint/2010/main" val="297748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Collected a small data set comparing East Cleveland to West.</a:t>
            </a:r>
          </a:p>
        </p:txBody>
      </p:sp>
      <p:sp>
        <p:nvSpPr>
          <p:cNvPr id="4" name="Text Placeholder 3"/>
          <p:cNvSpPr>
            <a:spLocks noGrp="1"/>
          </p:cNvSpPr>
          <p:nvPr>
            <p:ph type="body" idx="1"/>
          </p:nvPr>
        </p:nvSpPr>
        <p:spPr>
          <a:xfrm>
            <a:off x="457200" y="1256827"/>
            <a:ext cx="3868340" cy="427065"/>
          </a:xfrm>
        </p:spPr>
        <p:txBody>
          <a:bodyPr/>
          <a:lstStyle/>
          <a:p>
            <a:r>
              <a:rPr lang="en-US" dirty="0"/>
              <a:t>West Cleveland</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607318567"/>
              </p:ext>
            </p:extLst>
          </p:nvPr>
        </p:nvGraphicFramePr>
        <p:xfrm>
          <a:off x="457200" y="1728156"/>
          <a:ext cx="4040190" cy="3708400"/>
        </p:xfrm>
        <a:graphic>
          <a:graphicData uri="http://schemas.openxmlformats.org/drawingml/2006/table">
            <a:tbl>
              <a:tblPr firstRow="1" bandRow="1">
                <a:tableStyleId>{5C22544A-7EE6-4342-B048-85BDC9FD1C3A}</a:tableStyleId>
              </a:tblPr>
              <a:tblGrid>
                <a:gridCol w="808038">
                  <a:extLst>
                    <a:ext uri="{9D8B030D-6E8A-4147-A177-3AD203B41FA5}">
                      <a16:colId xmlns="" xmlns:a16="http://schemas.microsoft.com/office/drawing/2014/main" val="20000"/>
                    </a:ext>
                  </a:extLst>
                </a:gridCol>
                <a:gridCol w="808038">
                  <a:extLst>
                    <a:ext uri="{9D8B030D-6E8A-4147-A177-3AD203B41FA5}">
                      <a16:colId xmlns="" xmlns:a16="http://schemas.microsoft.com/office/drawing/2014/main" val="20001"/>
                    </a:ext>
                  </a:extLst>
                </a:gridCol>
                <a:gridCol w="808038">
                  <a:extLst>
                    <a:ext uri="{9D8B030D-6E8A-4147-A177-3AD203B41FA5}">
                      <a16:colId xmlns="" xmlns:a16="http://schemas.microsoft.com/office/drawing/2014/main" val="20002"/>
                    </a:ext>
                  </a:extLst>
                </a:gridCol>
                <a:gridCol w="808038">
                  <a:extLst>
                    <a:ext uri="{9D8B030D-6E8A-4147-A177-3AD203B41FA5}">
                      <a16:colId xmlns="" xmlns:a16="http://schemas.microsoft.com/office/drawing/2014/main" val="20003"/>
                    </a:ext>
                  </a:extLst>
                </a:gridCol>
                <a:gridCol w="808038">
                  <a:extLst>
                    <a:ext uri="{9D8B030D-6E8A-4147-A177-3AD203B41FA5}">
                      <a16:colId xmlns="" xmlns:a16="http://schemas.microsoft.com/office/drawing/2014/main" val="20004"/>
                    </a:ext>
                  </a:extLst>
                </a:gridCol>
              </a:tblGrid>
              <a:tr h="370840">
                <a:tc>
                  <a:txBody>
                    <a:bodyPr/>
                    <a:lstStyle/>
                    <a:p>
                      <a:r>
                        <a:rPr lang="en-US" sz="1400" dirty="0"/>
                        <a:t>Beds</a:t>
                      </a:r>
                    </a:p>
                  </a:txBody>
                  <a:tcPr/>
                </a:tc>
                <a:tc>
                  <a:txBody>
                    <a:bodyPr/>
                    <a:lstStyle/>
                    <a:p>
                      <a:r>
                        <a:rPr lang="en-US" sz="1400" dirty="0"/>
                        <a:t>Bath</a:t>
                      </a:r>
                    </a:p>
                  </a:txBody>
                  <a:tcPr/>
                </a:tc>
                <a:tc>
                  <a:txBody>
                    <a:bodyPr/>
                    <a:lstStyle/>
                    <a:p>
                      <a:r>
                        <a:rPr lang="en-US" sz="1400" dirty="0" err="1"/>
                        <a:t>SqFt</a:t>
                      </a:r>
                      <a:endParaRPr lang="en-US" sz="1400" dirty="0"/>
                    </a:p>
                  </a:txBody>
                  <a:tcPr/>
                </a:tc>
                <a:tc>
                  <a:txBody>
                    <a:bodyPr/>
                    <a:lstStyle/>
                    <a:p>
                      <a:r>
                        <a:rPr lang="en-US" sz="1400" dirty="0"/>
                        <a:t>Zip</a:t>
                      </a:r>
                    </a:p>
                  </a:txBody>
                  <a:tcPr/>
                </a:tc>
                <a:tc>
                  <a:txBody>
                    <a:bodyPr/>
                    <a:lstStyle/>
                    <a:p>
                      <a:r>
                        <a:rPr lang="en-US" sz="1400" dirty="0"/>
                        <a:t>Price</a:t>
                      </a:r>
                    </a:p>
                  </a:txBody>
                  <a:tcPr/>
                </a:tc>
                <a:extLst>
                  <a:ext uri="{0D108BD9-81ED-4DB2-BD59-A6C34878D82A}">
                    <a16:rowId xmlns="" xmlns:a16="http://schemas.microsoft.com/office/drawing/2014/main" val="10000"/>
                  </a:ext>
                </a:extLst>
              </a:tr>
              <a:tr h="370840">
                <a:tc>
                  <a:txBody>
                    <a:bodyPr/>
                    <a:lstStyle/>
                    <a:p>
                      <a:r>
                        <a:rPr lang="en-US" sz="1400" dirty="0"/>
                        <a:t>4</a:t>
                      </a:r>
                    </a:p>
                  </a:txBody>
                  <a:tcPr/>
                </a:tc>
                <a:tc>
                  <a:txBody>
                    <a:bodyPr/>
                    <a:lstStyle/>
                    <a:p>
                      <a:r>
                        <a:rPr lang="en-US" sz="1400" dirty="0"/>
                        <a:t>4.5</a:t>
                      </a:r>
                    </a:p>
                  </a:txBody>
                  <a:tcPr/>
                </a:tc>
                <a:tc>
                  <a:txBody>
                    <a:bodyPr/>
                    <a:lstStyle/>
                    <a:p>
                      <a:r>
                        <a:rPr lang="en-US" sz="1400" dirty="0"/>
                        <a:t>4110</a:t>
                      </a:r>
                    </a:p>
                  </a:txBody>
                  <a:tcPr/>
                </a:tc>
                <a:tc>
                  <a:txBody>
                    <a:bodyPr/>
                    <a:lstStyle/>
                    <a:p>
                      <a:r>
                        <a:rPr lang="en-US" sz="1400" dirty="0"/>
                        <a:t>44107</a:t>
                      </a:r>
                    </a:p>
                  </a:txBody>
                  <a:tcPr/>
                </a:tc>
                <a:tc>
                  <a:txBody>
                    <a:bodyPr/>
                    <a:lstStyle/>
                    <a:p>
                      <a:r>
                        <a:rPr lang="en-US" sz="1400" dirty="0"/>
                        <a:t>1.175M</a:t>
                      </a:r>
                    </a:p>
                  </a:txBody>
                  <a:tcPr/>
                </a:tc>
                <a:extLst>
                  <a:ext uri="{0D108BD9-81ED-4DB2-BD59-A6C34878D82A}">
                    <a16:rowId xmlns="" xmlns:a16="http://schemas.microsoft.com/office/drawing/2014/main" val="10001"/>
                  </a:ext>
                </a:extLst>
              </a:tr>
              <a:tr h="370840">
                <a:tc>
                  <a:txBody>
                    <a:bodyPr/>
                    <a:lstStyle/>
                    <a:p>
                      <a:r>
                        <a:rPr lang="en-US" sz="1400" dirty="0"/>
                        <a:t>5</a:t>
                      </a:r>
                    </a:p>
                  </a:txBody>
                  <a:tcPr/>
                </a:tc>
                <a:tc>
                  <a:txBody>
                    <a:bodyPr/>
                    <a:lstStyle/>
                    <a:p>
                      <a:r>
                        <a:rPr lang="en-US" sz="1400" dirty="0"/>
                        <a:t>1.75</a:t>
                      </a:r>
                    </a:p>
                  </a:txBody>
                  <a:tcPr/>
                </a:tc>
                <a:tc>
                  <a:txBody>
                    <a:bodyPr/>
                    <a:lstStyle/>
                    <a:p>
                      <a:r>
                        <a:rPr lang="en-US" sz="1400" dirty="0"/>
                        <a:t>1616</a:t>
                      </a:r>
                    </a:p>
                  </a:txBody>
                  <a:tcPr/>
                </a:tc>
                <a:tc>
                  <a:txBody>
                    <a:bodyPr/>
                    <a:lstStyle/>
                    <a:p>
                      <a:r>
                        <a:rPr lang="en-US" sz="1400" dirty="0"/>
                        <a:t>44107</a:t>
                      </a:r>
                    </a:p>
                  </a:txBody>
                  <a:tcPr/>
                </a:tc>
                <a:tc>
                  <a:txBody>
                    <a:bodyPr/>
                    <a:lstStyle/>
                    <a:p>
                      <a:r>
                        <a:rPr lang="en-US" sz="1400" dirty="0"/>
                        <a:t>$155K</a:t>
                      </a:r>
                    </a:p>
                  </a:txBody>
                  <a:tcPr/>
                </a:tc>
                <a:extLst>
                  <a:ext uri="{0D108BD9-81ED-4DB2-BD59-A6C34878D82A}">
                    <a16:rowId xmlns="" xmlns:a16="http://schemas.microsoft.com/office/drawing/2014/main" val="10002"/>
                  </a:ext>
                </a:extLst>
              </a:tr>
              <a:tr h="370840">
                <a:tc>
                  <a:txBody>
                    <a:bodyPr/>
                    <a:lstStyle/>
                    <a:p>
                      <a:r>
                        <a:rPr lang="en-US" sz="1400" dirty="0"/>
                        <a:t>4</a:t>
                      </a:r>
                    </a:p>
                  </a:txBody>
                  <a:tcPr/>
                </a:tc>
                <a:tc>
                  <a:txBody>
                    <a:bodyPr/>
                    <a:lstStyle/>
                    <a:p>
                      <a:r>
                        <a:rPr lang="en-US" sz="1400" dirty="0"/>
                        <a:t>2</a:t>
                      </a:r>
                    </a:p>
                  </a:txBody>
                  <a:tcPr/>
                </a:tc>
                <a:tc>
                  <a:txBody>
                    <a:bodyPr/>
                    <a:lstStyle/>
                    <a:p>
                      <a:r>
                        <a:rPr lang="en-US" sz="1400" dirty="0"/>
                        <a:t>1480</a:t>
                      </a:r>
                    </a:p>
                  </a:txBody>
                  <a:tcPr/>
                </a:tc>
                <a:tc>
                  <a:txBody>
                    <a:bodyPr/>
                    <a:lstStyle/>
                    <a:p>
                      <a:r>
                        <a:rPr lang="en-US" sz="1400" dirty="0"/>
                        <a:t>44107</a:t>
                      </a:r>
                    </a:p>
                  </a:txBody>
                  <a:tcPr/>
                </a:tc>
                <a:tc>
                  <a:txBody>
                    <a:bodyPr/>
                    <a:lstStyle/>
                    <a:p>
                      <a:r>
                        <a:rPr lang="en-US" sz="1400" dirty="0"/>
                        <a:t>$64K</a:t>
                      </a:r>
                    </a:p>
                  </a:txBody>
                  <a:tcPr/>
                </a:tc>
                <a:extLst>
                  <a:ext uri="{0D108BD9-81ED-4DB2-BD59-A6C34878D82A}">
                    <a16:rowId xmlns="" xmlns:a16="http://schemas.microsoft.com/office/drawing/2014/main" val="10003"/>
                  </a:ext>
                </a:extLst>
              </a:tr>
              <a:tr h="370840">
                <a:tc>
                  <a:txBody>
                    <a:bodyPr/>
                    <a:lstStyle/>
                    <a:p>
                      <a:r>
                        <a:rPr lang="en-US" sz="1400" dirty="0"/>
                        <a:t>4</a:t>
                      </a:r>
                    </a:p>
                  </a:txBody>
                  <a:tcPr/>
                </a:tc>
                <a:tc>
                  <a:txBody>
                    <a:bodyPr/>
                    <a:lstStyle/>
                    <a:p>
                      <a:r>
                        <a:rPr lang="en-US" sz="1400" dirty="0"/>
                        <a:t>4</a:t>
                      </a:r>
                    </a:p>
                  </a:txBody>
                  <a:tcPr/>
                </a:tc>
                <a:tc>
                  <a:txBody>
                    <a:bodyPr/>
                    <a:lstStyle/>
                    <a:p>
                      <a:r>
                        <a:rPr lang="en-US" sz="1400" dirty="0"/>
                        <a:t>2640</a:t>
                      </a:r>
                    </a:p>
                  </a:txBody>
                  <a:tcPr/>
                </a:tc>
                <a:tc>
                  <a:txBody>
                    <a:bodyPr/>
                    <a:lstStyle/>
                    <a:p>
                      <a:r>
                        <a:rPr lang="en-US" sz="1400" dirty="0"/>
                        <a:t>44107</a:t>
                      </a:r>
                    </a:p>
                  </a:txBody>
                  <a:tcPr/>
                </a:tc>
                <a:tc>
                  <a:txBody>
                    <a:bodyPr/>
                    <a:lstStyle/>
                    <a:p>
                      <a:r>
                        <a:rPr lang="en-US" sz="1400" dirty="0"/>
                        <a:t>$279K</a:t>
                      </a:r>
                    </a:p>
                  </a:txBody>
                  <a:tcPr/>
                </a:tc>
                <a:extLst>
                  <a:ext uri="{0D108BD9-81ED-4DB2-BD59-A6C34878D82A}">
                    <a16:rowId xmlns="" xmlns:a16="http://schemas.microsoft.com/office/drawing/2014/main" val="10004"/>
                  </a:ext>
                </a:extLst>
              </a:tr>
              <a:tr h="370840">
                <a:tc>
                  <a:txBody>
                    <a:bodyPr/>
                    <a:lstStyle/>
                    <a:p>
                      <a:r>
                        <a:rPr lang="en-US" sz="1400" dirty="0"/>
                        <a:t>5</a:t>
                      </a:r>
                    </a:p>
                  </a:txBody>
                  <a:tcPr/>
                </a:tc>
                <a:tc>
                  <a:txBody>
                    <a:bodyPr/>
                    <a:lstStyle/>
                    <a:p>
                      <a:r>
                        <a:rPr lang="en-US" sz="1400" dirty="0"/>
                        <a:t>5</a:t>
                      </a:r>
                    </a:p>
                  </a:txBody>
                  <a:tcPr/>
                </a:tc>
                <a:tc>
                  <a:txBody>
                    <a:bodyPr/>
                    <a:lstStyle/>
                    <a:p>
                      <a:r>
                        <a:rPr lang="en-US" sz="1400" dirty="0"/>
                        <a:t>4175</a:t>
                      </a:r>
                    </a:p>
                  </a:txBody>
                  <a:tcPr/>
                </a:tc>
                <a:tc>
                  <a:txBody>
                    <a:bodyPr/>
                    <a:lstStyle/>
                    <a:p>
                      <a:r>
                        <a:rPr lang="en-US" sz="1400" dirty="0"/>
                        <a:t>44107</a:t>
                      </a:r>
                    </a:p>
                  </a:txBody>
                  <a:tcPr/>
                </a:tc>
                <a:tc>
                  <a:txBody>
                    <a:bodyPr/>
                    <a:lstStyle/>
                    <a:p>
                      <a:r>
                        <a:rPr lang="en-US" sz="1400" dirty="0"/>
                        <a:t>$525K</a:t>
                      </a:r>
                    </a:p>
                  </a:txBody>
                  <a:tcPr/>
                </a:tc>
                <a:extLst>
                  <a:ext uri="{0D108BD9-81ED-4DB2-BD59-A6C34878D82A}">
                    <a16:rowId xmlns="" xmlns:a16="http://schemas.microsoft.com/office/drawing/2014/main" val="10005"/>
                  </a:ext>
                </a:extLst>
              </a:tr>
              <a:tr h="370840">
                <a:tc>
                  <a:txBody>
                    <a:bodyPr/>
                    <a:lstStyle/>
                    <a:p>
                      <a:r>
                        <a:rPr lang="en-US" sz="1400" dirty="0"/>
                        <a:t>5</a:t>
                      </a:r>
                    </a:p>
                  </a:txBody>
                  <a:tcPr/>
                </a:tc>
                <a:tc>
                  <a:txBody>
                    <a:bodyPr/>
                    <a:lstStyle/>
                    <a:p>
                      <a:r>
                        <a:rPr lang="en-US" sz="1400" dirty="0"/>
                        <a:t>2.5</a:t>
                      </a:r>
                    </a:p>
                  </a:txBody>
                  <a:tcPr/>
                </a:tc>
                <a:tc>
                  <a:txBody>
                    <a:bodyPr/>
                    <a:lstStyle/>
                    <a:p>
                      <a:r>
                        <a:rPr lang="en-US" sz="1400" dirty="0"/>
                        <a:t>1702</a:t>
                      </a:r>
                    </a:p>
                  </a:txBody>
                  <a:tcPr/>
                </a:tc>
                <a:tc>
                  <a:txBody>
                    <a:bodyPr/>
                    <a:lstStyle/>
                    <a:p>
                      <a:r>
                        <a:rPr lang="en-US" sz="1400" dirty="0"/>
                        <a:t>44107</a:t>
                      </a:r>
                    </a:p>
                  </a:txBody>
                  <a:tcPr/>
                </a:tc>
                <a:tc>
                  <a:txBody>
                    <a:bodyPr/>
                    <a:lstStyle/>
                    <a:p>
                      <a:r>
                        <a:rPr lang="en-US" sz="1400" dirty="0"/>
                        <a:t>$120K</a:t>
                      </a:r>
                    </a:p>
                  </a:txBody>
                  <a:tcPr/>
                </a:tc>
                <a:extLst>
                  <a:ext uri="{0D108BD9-81ED-4DB2-BD59-A6C34878D82A}">
                    <a16:rowId xmlns="" xmlns:a16="http://schemas.microsoft.com/office/drawing/2014/main" val="10006"/>
                  </a:ext>
                </a:extLst>
              </a:tr>
              <a:tr h="370840">
                <a:tc>
                  <a:txBody>
                    <a:bodyPr/>
                    <a:lstStyle/>
                    <a:p>
                      <a:r>
                        <a:rPr lang="en-US" sz="1400" dirty="0"/>
                        <a:t>3</a:t>
                      </a:r>
                    </a:p>
                  </a:txBody>
                  <a:tcPr/>
                </a:tc>
                <a:tc>
                  <a:txBody>
                    <a:bodyPr/>
                    <a:lstStyle/>
                    <a:p>
                      <a:r>
                        <a:rPr lang="en-US" sz="1400" dirty="0"/>
                        <a:t>1</a:t>
                      </a:r>
                    </a:p>
                  </a:txBody>
                  <a:tcPr/>
                </a:tc>
                <a:tc>
                  <a:txBody>
                    <a:bodyPr/>
                    <a:lstStyle/>
                    <a:p>
                      <a:r>
                        <a:rPr lang="en-US" sz="1400" dirty="0"/>
                        <a:t>1582</a:t>
                      </a:r>
                    </a:p>
                  </a:txBody>
                  <a:tcPr/>
                </a:tc>
                <a:tc>
                  <a:txBody>
                    <a:bodyPr/>
                    <a:lstStyle/>
                    <a:p>
                      <a:r>
                        <a:rPr lang="en-US" sz="1400" dirty="0"/>
                        <a:t>44107</a:t>
                      </a:r>
                    </a:p>
                  </a:txBody>
                  <a:tcPr/>
                </a:tc>
                <a:tc>
                  <a:txBody>
                    <a:bodyPr/>
                    <a:lstStyle/>
                    <a:p>
                      <a:r>
                        <a:rPr lang="en-US" sz="1400" dirty="0"/>
                        <a:t>$103K</a:t>
                      </a:r>
                    </a:p>
                  </a:txBody>
                  <a:tcPr/>
                </a:tc>
                <a:extLst>
                  <a:ext uri="{0D108BD9-81ED-4DB2-BD59-A6C34878D82A}">
                    <a16:rowId xmlns="" xmlns:a16="http://schemas.microsoft.com/office/drawing/2014/main" val="10007"/>
                  </a:ext>
                </a:extLst>
              </a:tr>
              <a:tr h="370840">
                <a:tc>
                  <a:txBody>
                    <a:bodyPr/>
                    <a:lstStyle/>
                    <a:p>
                      <a:r>
                        <a:rPr lang="en-US" sz="1400" dirty="0"/>
                        <a:t>3</a:t>
                      </a:r>
                    </a:p>
                  </a:txBody>
                  <a:tcPr/>
                </a:tc>
                <a:tc>
                  <a:txBody>
                    <a:bodyPr/>
                    <a:lstStyle/>
                    <a:p>
                      <a:r>
                        <a:rPr lang="en-US" sz="1400" dirty="0"/>
                        <a:t>2</a:t>
                      </a:r>
                    </a:p>
                  </a:txBody>
                  <a:tcPr/>
                </a:tc>
                <a:tc>
                  <a:txBody>
                    <a:bodyPr/>
                    <a:lstStyle/>
                    <a:p>
                      <a:r>
                        <a:rPr lang="en-US" sz="1400" dirty="0"/>
                        <a:t>1292</a:t>
                      </a:r>
                    </a:p>
                  </a:txBody>
                  <a:tcPr/>
                </a:tc>
                <a:tc>
                  <a:txBody>
                    <a:bodyPr/>
                    <a:lstStyle/>
                    <a:p>
                      <a:r>
                        <a:rPr lang="en-US" sz="1400" dirty="0"/>
                        <a:t>44107</a:t>
                      </a:r>
                    </a:p>
                  </a:txBody>
                  <a:tcPr/>
                </a:tc>
                <a:tc>
                  <a:txBody>
                    <a:bodyPr/>
                    <a:lstStyle/>
                    <a:p>
                      <a:r>
                        <a:rPr lang="en-US" sz="1400" dirty="0"/>
                        <a:t>$100K</a:t>
                      </a:r>
                    </a:p>
                  </a:txBody>
                  <a:tcPr/>
                </a:tc>
                <a:extLst>
                  <a:ext uri="{0D108BD9-81ED-4DB2-BD59-A6C34878D82A}">
                    <a16:rowId xmlns="" xmlns:a16="http://schemas.microsoft.com/office/drawing/2014/main" val="10008"/>
                  </a:ext>
                </a:extLst>
              </a:tr>
              <a:tr h="370840">
                <a:tc>
                  <a:txBody>
                    <a:bodyPr/>
                    <a:lstStyle/>
                    <a:p>
                      <a:r>
                        <a:rPr lang="en-US" sz="1400" dirty="0"/>
                        <a:t>3</a:t>
                      </a:r>
                    </a:p>
                  </a:txBody>
                  <a:tcPr/>
                </a:tc>
                <a:tc>
                  <a:txBody>
                    <a:bodyPr/>
                    <a:lstStyle/>
                    <a:p>
                      <a:r>
                        <a:rPr lang="en-US" sz="1400" dirty="0"/>
                        <a:t>3</a:t>
                      </a:r>
                    </a:p>
                  </a:txBody>
                  <a:tcPr/>
                </a:tc>
                <a:tc>
                  <a:txBody>
                    <a:bodyPr/>
                    <a:lstStyle/>
                    <a:p>
                      <a:r>
                        <a:rPr lang="en-US" sz="1400" dirty="0"/>
                        <a:t>1780</a:t>
                      </a:r>
                    </a:p>
                  </a:txBody>
                  <a:tcPr/>
                </a:tc>
                <a:tc>
                  <a:txBody>
                    <a:bodyPr/>
                    <a:lstStyle/>
                    <a:p>
                      <a:r>
                        <a:rPr lang="en-US" sz="1400" dirty="0"/>
                        <a:t>44107</a:t>
                      </a:r>
                    </a:p>
                  </a:txBody>
                  <a:tcPr/>
                </a:tc>
                <a:tc>
                  <a:txBody>
                    <a:bodyPr/>
                    <a:lstStyle/>
                    <a:p>
                      <a:r>
                        <a:rPr lang="en-US" sz="1400" dirty="0"/>
                        <a:t>$159K</a:t>
                      </a:r>
                    </a:p>
                  </a:txBody>
                  <a:tcPr/>
                </a:tc>
                <a:extLst>
                  <a:ext uri="{0D108BD9-81ED-4DB2-BD59-A6C34878D82A}">
                    <a16:rowId xmlns="" xmlns:a16="http://schemas.microsoft.com/office/drawing/2014/main" val="10009"/>
                  </a:ext>
                </a:extLst>
              </a:tr>
            </a:tbl>
          </a:graphicData>
        </a:graphic>
      </p:graphicFrame>
      <p:sp>
        <p:nvSpPr>
          <p:cNvPr id="6" name="Text Placeholder 5"/>
          <p:cNvSpPr>
            <a:spLocks noGrp="1"/>
          </p:cNvSpPr>
          <p:nvPr>
            <p:ph type="body" sz="quarter" idx="3"/>
          </p:nvPr>
        </p:nvSpPr>
        <p:spPr>
          <a:xfrm>
            <a:off x="4645025" y="1256826"/>
            <a:ext cx="3887391" cy="427066"/>
          </a:xfrm>
        </p:spPr>
        <p:txBody>
          <a:bodyPr/>
          <a:lstStyle/>
          <a:p>
            <a:r>
              <a:rPr lang="en-US" dirty="0"/>
              <a:t>East Cleveland</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2895242712"/>
              </p:ext>
            </p:extLst>
          </p:nvPr>
        </p:nvGraphicFramePr>
        <p:xfrm>
          <a:off x="4645025" y="1728156"/>
          <a:ext cx="4041775" cy="3708400"/>
        </p:xfrm>
        <a:graphic>
          <a:graphicData uri="http://schemas.openxmlformats.org/drawingml/2006/table">
            <a:tbl>
              <a:tblPr firstRow="1" bandRow="1">
                <a:tableStyleId>{5C22544A-7EE6-4342-B048-85BDC9FD1C3A}</a:tableStyleId>
              </a:tblPr>
              <a:tblGrid>
                <a:gridCol w="808355">
                  <a:extLst>
                    <a:ext uri="{9D8B030D-6E8A-4147-A177-3AD203B41FA5}">
                      <a16:colId xmlns="" xmlns:a16="http://schemas.microsoft.com/office/drawing/2014/main" val="20000"/>
                    </a:ext>
                  </a:extLst>
                </a:gridCol>
                <a:gridCol w="808355">
                  <a:extLst>
                    <a:ext uri="{9D8B030D-6E8A-4147-A177-3AD203B41FA5}">
                      <a16:colId xmlns="" xmlns:a16="http://schemas.microsoft.com/office/drawing/2014/main" val="20001"/>
                    </a:ext>
                  </a:extLst>
                </a:gridCol>
                <a:gridCol w="808355">
                  <a:extLst>
                    <a:ext uri="{9D8B030D-6E8A-4147-A177-3AD203B41FA5}">
                      <a16:colId xmlns="" xmlns:a16="http://schemas.microsoft.com/office/drawing/2014/main" val="20002"/>
                    </a:ext>
                  </a:extLst>
                </a:gridCol>
                <a:gridCol w="808355">
                  <a:extLst>
                    <a:ext uri="{9D8B030D-6E8A-4147-A177-3AD203B41FA5}">
                      <a16:colId xmlns="" xmlns:a16="http://schemas.microsoft.com/office/drawing/2014/main" val="20003"/>
                    </a:ext>
                  </a:extLst>
                </a:gridCol>
                <a:gridCol w="808355">
                  <a:extLst>
                    <a:ext uri="{9D8B030D-6E8A-4147-A177-3AD203B41FA5}">
                      <a16:colId xmlns="" xmlns:a16="http://schemas.microsoft.com/office/drawing/2014/main" val="20004"/>
                    </a:ext>
                  </a:extLst>
                </a:gridCol>
              </a:tblGrid>
              <a:tr h="370840">
                <a:tc>
                  <a:txBody>
                    <a:bodyPr/>
                    <a:lstStyle/>
                    <a:p>
                      <a:r>
                        <a:rPr lang="en-US" sz="1600" dirty="0"/>
                        <a:t>Beds</a:t>
                      </a:r>
                    </a:p>
                  </a:txBody>
                  <a:tcPr/>
                </a:tc>
                <a:tc>
                  <a:txBody>
                    <a:bodyPr/>
                    <a:lstStyle/>
                    <a:p>
                      <a:r>
                        <a:rPr lang="en-US" sz="1600" dirty="0"/>
                        <a:t>Bath</a:t>
                      </a:r>
                    </a:p>
                  </a:txBody>
                  <a:tcPr/>
                </a:tc>
                <a:tc>
                  <a:txBody>
                    <a:bodyPr/>
                    <a:lstStyle/>
                    <a:p>
                      <a:r>
                        <a:rPr lang="en-US" sz="1600" dirty="0" err="1"/>
                        <a:t>SqFt</a:t>
                      </a:r>
                      <a:endParaRPr lang="en-US" sz="1600" dirty="0"/>
                    </a:p>
                  </a:txBody>
                  <a:tcPr/>
                </a:tc>
                <a:tc>
                  <a:txBody>
                    <a:bodyPr/>
                    <a:lstStyle/>
                    <a:p>
                      <a:r>
                        <a:rPr lang="en-US" sz="1600" dirty="0"/>
                        <a:t>Zip</a:t>
                      </a:r>
                    </a:p>
                  </a:txBody>
                  <a:tcPr/>
                </a:tc>
                <a:tc>
                  <a:txBody>
                    <a:bodyPr/>
                    <a:lstStyle/>
                    <a:p>
                      <a:r>
                        <a:rPr lang="en-US" sz="1600" dirty="0"/>
                        <a:t>Price</a:t>
                      </a:r>
                    </a:p>
                  </a:txBody>
                  <a:tcPr/>
                </a:tc>
                <a:extLst>
                  <a:ext uri="{0D108BD9-81ED-4DB2-BD59-A6C34878D82A}">
                    <a16:rowId xmlns="" xmlns:a16="http://schemas.microsoft.com/office/drawing/2014/main" val="10000"/>
                  </a:ext>
                </a:extLst>
              </a:tr>
              <a:tr h="370840">
                <a:tc>
                  <a:txBody>
                    <a:bodyPr/>
                    <a:lstStyle/>
                    <a:p>
                      <a:r>
                        <a:rPr lang="en-US" sz="1600" dirty="0"/>
                        <a:t>3</a:t>
                      </a:r>
                    </a:p>
                  </a:txBody>
                  <a:tcPr/>
                </a:tc>
                <a:tc>
                  <a:txBody>
                    <a:bodyPr/>
                    <a:lstStyle/>
                    <a:p>
                      <a:r>
                        <a:rPr lang="en-US" sz="1600" dirty="0"/>
                        <a:t>1</a:t>
                      </a:r>
                    </a:p>
                  </a:txBody>
                  <a:tcPr/>
                </a:tc>
                <a:tc>
                  <a:txBody>
                    <a:bodyPr/>
                    <a:lstStyle/>
                    <a:p>
                      <a:r>
                        <a:rPr lang="en-US" sz="1600" dirty="0"/>
                        <a:t>1181</a:t>
                      </a:r>
                    </a:p>
                  </a:txBody>
                  <a:tcPr/>
                </a:tc>
                <a:tc>
                  <a:txBody>
                    <a:bodyPr/>
                    <a:lstStyle/>
                    <a:p>
                      <a:r>
                        <a:rPr lang="en-US" sz="1600" dirty="0"/>
                        <a:t>44108</a:t>
                      </a:r>
                    </a:p>
                  </a:txBody>
                  <a:tcPr/>
                </a:tc>
                <a:tc>
                  <a:txBody>
                    <a:bodyPr/>
                    <a:lstStyle/>
                    <a:p>
                      <a:r>
                        <a:rPr lang="en-US" sz="1600" dirty="0"/>
                        <a:t>$65K</a:t>
                      </a:r>
                    </a:p>
                  </a:txBody>
                  <a:tcPr/>
                </a:tc>
                <a:extLst>
                  <a:ext uri="{0D108BD9-81ED-4DB2-BD59-A6C34878D82A}">
                    <a16:rowId xmlns="" xmlns:a16="http://schemas.microsoft.com/office/drawing/2014/main" val="10001"/>
                  </a:ext>
                </a:extLst>
              </a:tr>
              <a:tr h="370840">
                <a:tc>
                  <a:txBody>
                    <a:bodyPr/>
                    <a:lstStyle/>
                    <a:p>
                      <a:r>
                        <a:rPr lang="en-US" sz="1600" dirty="0"/>
                        <a:t>3</a:t>
                      </a:r>
                    </a:p>
                  </a:txBody>
                  <a:tcPr/>
                </a:tc>
                <a:tc>
                  <a:txBody>
                    <a:bodyPr/>
                    <a:lstStyle/>
                    <a:p>
                      <a:r>
                        <a:rPr lang="en-US" sz="1600" dirty="0"/>
                        <a:t>1.5</a:t>
                      </a:r>
                    </a:p>
                  </a:txBody>
                  <a:tcPr/>
                </a:tc>
                <a:tc>
                  <a:txBody>
                    <a:bodyPr/>
                    <a:lstStyle/>
                    <a:p>
                      <a:r>
                        <a:rPr lang="en-US" sz="1600" dirty="0"/>
                        <a:t>1391</a:t>
                      </a:r>
                    </a:p>
                  </a:txBody>
                  <a:tcPr/>
                </a:tc>
                <a:tc>
                  <a:txBody>
                    <a:bodyPr/>
                    <a:lstStyle/>
                    <a:p>
                      <a:r>
                        <a:rPr lang="en-US" sz="1600" dirty="0"/>
                        <a:t>44108</a:t>
                      </a:r>
                    </a:p>
                  </a:txBody>
                  <a:tcPr/>
                </a:tc>
                <a:tc>
                  <a:txBody>
                    <a:bodyPr/>
                    <a:lstStyle/>
                    <a:p>
                      <a:r>
                        <a:rPr lang="en-US" sz="1600" dirty="0"/>
                        <a:t>$39K</a:t>
                      </a:r>
                    </a:p>
                  </a:txBody>
                  <a:tcPr/>
                </a:tc>
                <a:extLst>
                  <a:ext uri="{0D108BD9-81ED-4DB2-BD59-A6C34878D82A}">
                    <a16:rowId xmlns="" xmlns:a16="http://schemas.microsoft.com/office/drawing/2014/main" val="10002"/>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1424</a:t>
                      </a:r>
                    </a:p>
                  </a:txBody>
                  <a:tcPr/>
                </a:tc>
                <a:tc>
                  <a:txBody>
                    <a:bodyPr/>
                    <a:lstStyle/>
                    <a:p>
                      <a:r>
                        <a:rPr lang="en-US" sz="1600" dirty="0"/>
                        <a:t>44108</a:t>
                      </a:r>
                    </a:p>
                  </a:txBody>
                  <a:tcPr/>
                </a:tc>
                <a:tc>
                  <a:txBody>
                    <a:bodyPr/>
                    <a:lstStyle/>
                    <a:p>
                      <a:r>
                        <a:rPr lang="en-US" sz="1600" dirty="0"/>
                        <a:t>$39K</a:t>
                      </a:r>
                    </a:p>
                  </a:txBody>
                  <a:tcPr/>
                </a:tc>
                <a:extLst>
                  <a:ext uri="{0D108BD9-81ED-4DB2-BD59-A6C34878D82A}">
                    <a16:rowId xmlns="" xmlns:a16="http://schemas.microsoft.com/office/drawing/2014/main" val="10003"/>
                  </a:ext>
                </a:extLst>
              </a:tr>
              <a:tr h="370840">
                <a:tc>
                  <a:txBody>
                    <a:bodyPr/>
                    <a:lstStyle/>
                    <a:p>
                      <a:r>
                        <a:rPr lang="en-US" sz="1600" dirty="0"/>
                        <a:t>4</a:t>
                      </a:r>
                    </a:p>
                  </a:txBody>
                  <a:tcPr/>
                </a:tc>
                <a:tc>
                  <a:txBody>
                    <a:bodyPr/>
                    <a:lstStyle/>
                    <a:p>
                      <a:r>
                        <a:rPr lang="en-US" sz="1600" dirty="0"/>
                        <a:t>2</a:t>
                      </a:r>
                    </a:p>
                  </a:txBody>
                  <a:tcPr/>
                </a:tc>
                <a:tc>
                  <a:txBody>
                    <a:bodyPr/>
                    <a:lstStyle/>
                    <a:p>
                      <a:r>
                        <a:rPr lang="en-US" sz="1600" dirty="0"/>
                        <a:t>1895</a:t>
                      </a:r>
                    </a:p>
                  </a:txBody>
                  <a:tcPr/>
                </a:tc>
                <a:tc>
                  <a:txBody>
                    <a:bodyPr/>
                    <a:lstStyle/>
                    <a:p>
                      <a:r>
                        <a:rPr lang="en-US" sz="1600" dirty="0"/>
                        <a:t>44108</a:t>
                      </a:r>
                    </a:p>
                  </a:txBody>
                  <a:tcPr/>
                </a:tc>
                <a:tc>
                  <a:txBody>
                    <a:bodyPr/>
                    <a:lstStyle/>
                    <a:p>
                      <a:r>
                        <a:rPr lang="en-US" sz="1600" dirty="0"/>
                        <a:t>$30K</a:t>
                      </a:r>
                    </a:p>
                  </a:txBody>
                  <a:tcPr/>
                </a:tc>
                <a:extLst>
                  <a:ext uri="{0D108BD9-81ED-4DB2-BD59-A6C34878D82A}">
                    <a16:rowId xmlns="" xmlns:a16="http://schemas.microsoft.com/office/drawing/2014/main" val="10004"/>
                  </a:ext>
                </a:extLst>
              </a:tr>
              <a:tr h="370840">
                <a:tc>
                  <a:txBody>
                    <a:bodyPr/>
                    <a:lstStyle/>
                    <a:p>
                      <a:r>
                        <a:rPr lang="en-US" sz="1600" dirty="0"/>
                        <a:t>5</a:t>
                      </a:r>
                    </a:p>
                  </a:txBody>
                  <a:tcPr/>
                </a:tc>
                <a:tc>
                  <a:txBody>
                    <a:bodyPr/>
                    <a:lstStyle/>
                    <a:p>
                      <a:r>
                        <a:rPr lang="en-US" sz="1600" dirty="0"/>
                        <a:t>1</a:t>
                      </a:r>
                    </a:p>
                  </a:txBody>
                  <a:tcPr/>
                </a:tc>
                <a:tc>
                  <a:txBody>
                    <a:bodyPr/>
                    <a:lstStyle/>
                    <a:p>
                      <a:r>
                        <a:rPr lang="en-US" sz="1600" dirty="0"/>
                        <a:t>1607</a:t>
                      </a:r>
                    </a:p>
                  </a:txBody>
                  <a:tcPr/>
                </a:tc>
                <a:tc>
                  <a:txBody>
                    <a:bodyPr/>
                    <a:lstStyle/>
                    <a:p>
                      <a:r>
                        <a:rPr lang="en-US" sz="1600" dirty="0"/>
                        <a:t>44108</a:t>
                      </a:r>
                    </a:p>
                  </a:txBody>
                  <a:tcPr/>
                </a:tc>
                <a:tc>
                  <a:txBody>
                    <a:bodyPr/>
                    <a:lstStyle/>
                    <a:p>
                      <a:r>
                        <a:rPr lang="en-US" sz="1600" dirty="0"/>
                        <a:t>$50K</a:t>
                      </a:r>
                    </a:p>
                  </a:txBody>
                  <a:tcPr/>
                </a:tc>
                <a:extLst>
                  <a:ext uri="{0D108BD9-81ED-4DB2-BD59-A6C34878D82A}">
                    <a16:rowId xmlns="" xmlns:a16="http://schemas.microsoft.com/office/drawing/2014/main" val="10005"/>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1312</a:t>
                      </a:r>
                    </a:p>
                  </a:txBody>
                  <a:tcPr/>
                </a:tc>
                <a:tc>
                  <a:txBody>
                    <a:bodyPr/>
                    <a:lstStyle/>
                    <a:p>
                      <a:r>
                        <a:rPr lang="en-US" sz="1600" dirty="0"/>
                        <a:t>44108</a:t>
                      </a:r>
                    </a:p>
                  </a:txBody>
                  <a:tcPr/>
                </a:tc>
                <a:tc>
                  <a:txBody>
                    <a:bodyPr/>
                    <a:lstStyle/>
                    <a:p>
                      <a:r>
                        <a:rPr lang="en-US" sz="1600" dirty="0"/>
                        <a:t>$11K</a:t>
                      </a:r>
                    </a:p>
                  </a:txBody>
                  <a:tcPr/>
                </a:tc>
                <a:extLst>
                  <a:ext uri="{0D108BD9-81ED-4DB2-BD59-A6C34878D82A}">
                    <a16:rowId xmlns="" xmlns:a16="http://schemas.microsoft.com/office/drawing/2014/main" val="10006"/>
                  </a:ext>
                </a:extLst>
              </a:tr>
              <a:tr h="370840">
                <a:tc>
                  <a:txBody>
                    <a:bodyPr/>
                    <a:lstStyle/>
                    <a:p>
                      <a:r>
                        <a:rPr lang="en-US" sz="1600" dirty="0"/>
                        <a:t>3</a:t>
                      </a:r>
                    </a:p>
                  </a:txBody>
                  <a:tcPr/>
                </a:tc>
                <a:tc>
                  <a:txBody>
                    <a:bodyPr/>
                    <a:lstStyle/>
                    <a:p>
                      <a:r>
                        <a:rPr lang="en-US" sz="1600" dirty="0"/>
                        <a:t>1</a:t>
                      </a:r>
                    </a:p>
                  </a:txBody>
                  <a:tcPr/>
                </a:tc>
                <a:tc>
                  <a:txBody>
                    <a:bodyPr/>
                    <a:lstStyle/>
                    <a:p>
                      <a:r>
                        <a:rPr lang="en-US" sz="1600" dirty="0"/>
                        <a:t>1152</a:t>
                      </a:r>
                    </a:p>
                  </a:txBody>
                  <a:tcPr/>
                </a:tc>
                <a:tc>
                  <a:txBody>
                    <a:bodyPr/>
                    <a:lstStyle/>
                    <a:p>
                      <a:r>
                        <a:rPr lang="en-US" sz="1600" dirty="0"/>
                        <a:t>44108</a:t>
                      </a:r>
                    </a:p>
                  </a:txBody>
                  <a:tcPr/>
                </a:tc>
                <a:tc>
                  <a:txBody>
                    <a:bodyPr/>
                    <a:lstStyle/>
                    <a:p>
                      <a:r>
                        <a:rPr lang="en-US" sz="1600" dirty="0"/>
                        <a:t>$5K</a:t>
                      </a:r>
                    </a:p>
                  </a:txBody>
                  <a:tcPr/>
                </a:tc>
                <a:extLst>
                  <a:ext uri="{0D108BD9-81ED-4DB2-BD59-A6C34878D82A}">
                    <a16:rowId xmlns="" xmlns:a16="http://schemas.microsoft.com/office/drawing/2014/main" val="10007"/>
                  </a:ext>
                </a:extLst>
              </a:tr>
              <a:tr h="370840">
                <a:tc>
                  <a:txBody>
                    <a:bodyPr/>
                    <a:lstStyle/>
                    <a:p>
                      <a:r>
                        <a:rPr lang="en-US" sz="1600" dirty="0"/>
                        <a:t>4</a:t>
                      </a:r>
                    </a:p>
                  </a:txBody>
                  <a:tcPr/>
                </a:tc>
                <a:tc>
                  <a:txBody>
                    <a:bodyPr/>
                    <a:lstStyle/>
                    <a:p>
                      <a:r>
                        <a:rPr lang="en-US" sz="1600" dirty="0"/>
                        <a:t>1</a:t>
                      </a:r>
                    </a:p>
                  </a:txBody>
                  <a:tcPr/>
                </a:tc>
                <a:tc>
                  <a:txBody>
                    <a:bodyPr/>
                    <a:lstStyle/>
                    <a:p>
                      <a:r>
                        <a:rPr lang="en-US" sz="1600" dirty="0"/>
                        <a:t>1556</a:t>
                      </a:r>
                    </a:p>
                  </a:txBody>
                  <a:tcPr/>
                </a:tc>
                <a:tc>
                  <a:txBody>
                    <a:bodyPr/>
                    <a:lstStyle/>
                    <a:p>
                      <a:r>
                        <a:rPr lang="en-US" sz="1600" dirty="0"/>
                        <a:t>44108</a:t>
                      </a:r>
                    </a:p>
                  </a:txBody>
                  <a:tcPr/>
                </a:tc>
                <a:tc>
                  <a:txBody>
                    <a:bodyPr/>
                    <a:lstStyle/>
                    <a:p>
                      <a:r>
                        <a:rPr lang="en-US" sz="1600" dirty="0"/>
                        <a:t>$81K</a:t>
                      </a:r>
                    </a:p>
                  </a:txBody>
                  <a:tcPr/>
                </a:tc>
                <a:extLst>
                  <a:ext uri="{0D108BD9-81ED-4DB2-BD59-A6C34878D82A}">
                    <a16:rowId xmlns="" xmlns:a16="http://schemas.microsoft.com/office/drawing/2014/main" val="10008"/>
                  </a:ext>
                </a:extLst>
              </a:tr>
              <a:tr h="370840">
                <a:tc>
                  <a:txBody>
                    <a:bodyPr/>
                    <a:lstStyle/>
                    <a:p>
                      <a:r>
                        <a:rPr lang="en-US" sz="1600" dirty="0"/>
                        <a:t>2</a:t>
                      </a:r>
                    </a:p>
                  </a:txBody>
                  <a:tcPr/>
                </a:tc>
                <a:tc>
                  <a:txBody>
                    <a:bodyPr/>
                    <a:lstStyle/>
                    <a:p>
                      <a:r>
                        <a:rPr lang="en-US" sz="1600" dirty="0"/>
                        <a:t>1</a:t>
                      </a:r>
                    </a:p>
                  </a:txBody>
                  <a:tcPr/>
                </a:tc>
                <a:tc>
                  <a:txBody>
                    <a:bodyPr/>
                    <a:lstStyle/>
                    <a:p>
                      <a:r>
                        <a:rPr lang="en-US" sz="1600" dirty="0"/>
                        <a:t>811</a:t>
                      </a:r>
                    </a:p>
                  </a:txBody>
                  <a:tcPr/>
                </a:tc>
                <a:tc>
                  <a:txBody>
                    <a:bodyPr/>
                    <a:lstStyle/>
                    <a:p>
                      <a:r>
                        <a:rPr lang="en-US" sz="1600" dirty="0"/>
                        <a:t>44108</a:t>
                      </a:r>
                    </a:p>
                  </a:txBody>
                  <a:tcPr/>
                </a:tc>
                <a:tc>
                  <a:txBody>
                    <a:bodyPr/>
                    <a:lstStyle/>
                    <a:p>
                      <a:r>
                        <a:rPr lang="en-US" sz="1600" dirty="0"/>
                        <a:t>$46K</a:t>
                      </a:r>
                    </a:p>
                  </a:txBody>
                  <a:tcPr/>
                </a:tc>
                <a:extLst>
                  <a:ext uri="{0D108BD9-81ED-4DB2-BD59-A6C34878D82A}">
                    <a16:rowId xmlns="" xmlns:a16="http://schemas.microsoft.com/office/drawing/2014/main" val="10009"/>
                  </a:ext>
                </a:extLst>
              </a:tr>
            </a:tbl>
          </a:graphicData>
        </a:graphic>
      </p:graphicFrame>
      <p:sp>
        <p:nvSpPr>
          <p:cNvPr id="7" name="Rectangle 6">
            <a:extLst>
              <a:ext uri="{FF2B5EF4-FFF2-40B4-BE49-F238E27FC236}">
                <a16:creationId xmlns="" xmlns:a16="http://schemas.microsoft.com/office/drawing/2014/main" id="{919F7D29-F4D4-4EB3-A46A-7AD03CEFFEBD}"/>
              </a:ext>
            </a:extLst>
          </p:cNvPr>
          <p:cNvSpPr/>
          <p:nvPr/>
        </p:nvSpPr>
        <p:spPr>
          <a:xfrm>
            <a:off x="457200" y="5791200"/>
            <a:ext cx="82296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What patterns do we observe in this data?</a:t>
            </a:r>
            <a:endParaRPr lang="en-US" sz="2800" dirty="0">
              <a:solidFill>
                <a:schemeClr val="bg1"/>
              </a:solidFill>
            </a:endParaRPr>
          </a:p>
        </p:txBody>
      </p:sp>
      <p:sp>
        <p:nvSpPr>
          <p:cNvPr id="10"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1" name="Footer Placeholder 5"/>
          <p:cNvSpPr>
            <a:spLocks noGrp="1"/>
          </p:cNvSpPr>
          <p:nvPr>
            <p:ph type="ftr" sz="quarter" idx="3"/>
          </p:nvPr>
        </p:nvSpPr>
        <p:spPr>
          <a:xfrm>
            <a:off x="3028950" y="6356351"/>
            <a:ext cx="3086100" cy="365125"/>
          </a:xfrm>
        </p:spPr>
        <p:txBody>
          <a:bodyPr/>
          <a:lstStyle/>
          <a:p>
            <a:r>
              <a:rPr lang="en-US"/>
              <a:t>Kwartler CSCI S-96</a:t>
            </a:r>
            <a:endParaRPr lang="en-US" dirty="0"/>
          </a:p>
        </p:txBody>
      </p:sp>
      <p:sp>
        <p:nvSpPr>
          <p:cNvPr id="12" name="Slide Number Placeholder 6"/>
          <p:cNvSpPr>
            <a:spLocks noGrp="1"/>
          </p:cNvSpPr>
          <p:nvPr>
            <p:ph type="sldNum" sz="quarter" idx="12"/>
          </p:nvPr>
        </p:nvSpPr>
        <p:spPr>
          <a:xfrm>
            <a:off x="6457950" y="6356351"/>
            <a:ext cx="857250" cy="365125"/>
          </a:xfrm>
        </p:spPr>
        <p:txBody>
          <a:bodyPr/>
          <a:lstStyle/>
          <a:p>
            <a:r>
              <a:rPr lang="en-US" dirty="0" smtClean="0"/>
              <a:t>15</a:t>
            </a:r>
            <a:endParaRPr lang="en-US" dirty="0"/>
          </a:p>
        </p:txBody>
      </p:sp>
    </p:spTree>
    <p:extLst>
      <p:ext uri="{BB962C8B-B14F-4D97-AF65-F5344CB8AC3E}">
        <p14:creationId xmlns:p14="http://schemas.microsoft.com/office/powerpoint/2010/main" val="38825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some unknown houses…</a:t>
            </a:r>
          </a:p>
        </p:txBody>
      </p:sp>
      <p:sp>
        <p:nvSpPr>
          <p:cNvPr id="3" name="Text Placeholder 2"/>
          <p:cNvSpPr>
            <a:spLocks noGrp="1"/>
          </p:cNvSpPr>
          <p:nvPr>
            <p:ph type="body" idx="1"/>
          </p:nvPr>
        </p:nvSpPr>
        <p:spPr>
          <a:xfrm>
            <a:off x="647545" y="1852588"/>
            <a:ext cx="4040188" cy="639762"/>
          </a:xfrm>
        </p:spPr>
        <p:txBody>
          <a:bodyPr/>
          <a:lstStyle/>
          <a:p>
            <a:pPr algn="ctr"/>
            <a:r>
              <a:rPr lang="en-US" dirty="0"/>
              <a:t>East Side or West Side?</a:t>
            </a:r>
          </a:p>
        </p:txBody>
      </p:sp>
      <p:graphicFrame>
        <p:nvGraphicFramePr>
          <p:cNvPr id="7" name="Content Placeholder 7"/>
          <p:cNvGraphicFramePr>
            <a:graphicFrameLocks noGrp="1"/>
          </p:cNvGraphicFramePr>
          <p:nvPr>
            <p:ph sz="half" idx="2"/>
            <p:extLst/>
          </p:nvPr>
        </p:nvGraphicFramePr>
        <p:xfrm>
          <a:off x="5362574" y="1897038"/>
          <a:ext cx="3386139" cy="3448638"/>
        </p:xfrm>
        <a:graphic>
          <a:graphicData uri="http://schemas.openxmlformats.org/drawingml/2006/table">
            <a:tbl>
              <a:tblPr firstRow="1" bandRow="1">
                <a:tableStyleId>{5C22544A-7EE6-4342-B048-85BDC9FD1C3A}</a:tableStyleId>
              </a:tblPr>
              <a:tblGrid>
                <a:gridCol w="665480">
                  <a:extLst>
                    <a:ext uri="{9D8B030D-6E8A-4147-A177-3AD203B41FA5}">
                      <a16:colId xmlns="" xmlns:a16="http://schemas.microsoft.com/office/drawing/2014/main" val="20000"/>
                    </a:ext>
                  </a:extLst>
                </a:gridCol>
                <a:gridCol w="625793">
                  <a:extLst>
                    <a:ext uri="{9D8B030D-6E8A-4147-A177-3AD203B41FA5}">
                      <a16:colId xmlns="" xmlns:a16="http://schemas.microsoft.com/office/drawing/2014/main" val="20001"/>
                    </a:ext>
                  </a:extLst>
                </a:gridCol>
                <a:gridCol w="625793">
                  <a:extLst>
                    <a:ext uri="{9D8B030D-6E8A-4147-A177-3AD203B41FA5}">
                      <a16:colId xmlns="" xmlns:a16="http://schemas.microsoft.com/office/drawing/2014/main" val="20002"/>
                    </a:ext>
                  </a:extLst>
                </a:gridCol>
                <a:gridCol w="724218">
                  <a:extLst>
                    <a:ext uri="{9D8B030D-6E8A-4147-A177-3AD203B41FA5}">
                      <a16:colId xmlns="" xmlns:a16="http://schemas.microsoft.com/office/drawing/2014/main" val="20003"/>
                    </a:ext>
                  </a:extLst>
                </a:gridCol>
                <a:gridCol w="744855">
                  <a:extLst>
                    <a:ext uri="{9D8B030D-6E8A-4147-A177-3AD203B41FA5}">
                      <a16:colId xmlns="" xmlns:a16="http://schemas.microsoft.com/office/drawing/2014/main" val="20004"/>
                    </a:ext>
                  </a:extLst>
                </a:gridCol>
              </a:tblGrid>
              <a:tr h="336675">
                <a:tc>
                  <a:txBody>
                    <a:bodyPr/>
                    <a:lstStyle/>
                    <a:p>
                      <a:r>
                        <a:rPr lang="en-US" sz="1400" dirty="0"/>
                        <a:t>Beds</a:t>
                      </a:r>
                    </a:p>
                  </a:txBody>
                  <a:tcPr/>
                </a:tc>
                <a:tc>
                  <a:txBody>
                    <a:bodyPr/>
                    <a:lstStyle/>
                    <a:p>
                      <a:r>
                        <a:rPr lang="en-US" sz="1400" dirty="0"/>
                        <a:t>Bath</a:t>
                      </a:r>
                    </a:p>
                  </a:txBody>
                  <a:tcPr/>
                </a:tc>
                <a:tc>
                  <a:txBody>
                    <a:bodyPr/>
                    <a:lstStyle/>
                    <a:p>
                      <a:r>
                        <a:rPr lang="en-US" sz="1400" dirty="0" err="1"/>
                        <a:t>SqFt</a:t>
                      </a:r>
                      <a:endParaRPr lang="en-US" sz="1400" dirty="0"/>
                    </a:p>
                  </a:txBody>
                  <a:tcPr/>
                </a:tc>
                <a:tc>
                  <a:txBody>
                    <a:bodyPr/>
                    <a:lstStyle/>
                    <a:p>
                      <a:r>
                        <a:rPr lang="en-US" sz="1400" dirty="0"/>
                        <a:t>Zip</a:t>
                      </a:r>
                    </a:p>
                  </a:txBody>
                  <a:tcPr/>
                </a:tc>
                <a:tc>
                  <a:txBody>
                    <a:bodyPr/>
                    <a:lstStyle/>
                    <a:p>
                      <a:r>
                        <a:rPr lang="en-US" sz="1400" dirty="0"/>
                        <a:t>Price</a:t>
                      </a:r>
                    </a:p>
                  </a:txBody>
                  <a:tcPr/>
                </a:tc>
                <a:extLst>
                  <a:ext uri="{0D108BD9-81ED-4DB2-BD59-A6C34878D82A}">
                    <a16:rowId xmlns="" xmlns:a16="http://schemas.microsoft.com/office/drawing/2014/main" val="10000"/>
                  </a:ext>
                </a:extLst>
              </a:tr>
              <a:tr h="336675">
                <a:tc>
                  <a:txBody>
                    <a:bodyPr/>
                    <a:lstStyle/>
                    <a:p>
                      <a:r>
                        <a:rPr lang="en-US" sz="1400" dirty="0"/>
                        <a:t>5</a:t>
                      </a:r>
                    </a:p>
                  </a:txBody>
                  <a:tcPr/>
                </a:tc>
                <a:tc>
                  <a:txBody>
                    <a:bodyPr/>
                    <a:lstStyle/>
                    <a:p>
                      <a:r>
                        <a:rPr lang="en-US" sz="1400" dirty="0"/>
                        <a:t>1.5</a:t>
                      </a:r>
                    </a:p>
                  </a:txBody>
                  <a:tcPr/>
                </a:tc>
                <a:tc>
                  <a:txBody>
                    <a:bodyPr/>
                    <a:lstStyle/>
                    <a:p>
                      <a:r>
                        <a:rPr lang="en-US" sz="1400" dirty="0"/>
                        <a:t>1136</a:t>
                      </a:r>
                    </a:p>
                  </a:txBody>
                  <a:tcPr/>
                </a:tc>
                <a:tc>
                  <a:txBody>
                    <a:bodyPr/>
                    <a:lstStyle/>
                    <a:p>
                      <a:r>
                        <a:rPr lang="en-US" sz="1400" dirty="0"/>
                        <a:t>44107</a:t>
                      </a:r>
                    </a:p>
                  </a:txBody>
                  <a:tcPr/>
                </a:tc>
                <a:tc>
                  <a:txBody>
                    <a:bodyPr/>
                    <a:lstStyle/>
                    <a:p>
                      <a:r>
                        <a:rPr lang="en-US" sz="1400" dirty="0"/>
                        <a:t>$48K</a:t>
                      </a:r>
                    </a:p>
                  </a:txBody>
                  <a:tcPr/>
                </a:tc>
                <a:extLst>
                  <a:ext uri="{0D108BD9-81ED-4DB2-BD59-A6C34878D82A}">
                    <a16:rowId xmlns="" xmlns:a16="http://schemas.microsoft.com/office/drawing/2014/main" val="10001"/>
                  </a:ext>
                </a:extLst>
              </a:tr>
              <a:tr h="336675">
                <a:tc>
                  <a:txBody>
                    <a:bodyPr/>
                    <a:lstStyle/>
                    <a:p>
                      <a:r>
                        <a:rPr lang="en-US" sz="1400" dirty="0"/>
                        <a:t>6</a:t>
                      </a:r>
                    </a:p>
                  </a:txBody>
                  <a:tcPr/>
                </a:tc>
                <a:tc>
                  <a:txBody>
                    <a:bodyPr/>
                    <a:lstStyle/>
                    <a:p>
                      <a:r>
                        <a:rPr lang="en-US" sz="1400" dirty="0"/>
                        <a:t>3</a:t>
                      </a:r>
                    </a:p>
                  </a:txBody>
                  <a:tcPr/>
                </a:tc>
                <a:tc>
                  <a:txBody>
                    <a:bodyPr/>
                    <a:lstStyle/>
                    <a:p>
                      <a:r>
                        <a:rPr lang="en-US" sz="1400" dirty="0"/>
                        <a:t>4500</a:t>
                      </a:r>
                    </a:p>
                  </a:txBody>
                  <a:tcPr/>
                </a:tc>
                <a:tc>
                  <a:txBody>
                    <a:bodyPr/>
                    <a:lstStyle/>
                    <a:p>
                      <a:r>
                        <a:rPr lang="en-US" sz="1400" dirty="0"/>
                        <a:t>44107</a:t>
                      </a:r>
                    </a:p>
                  </a:txBody>
                  <a:tcPr/>
                </a:tc>
                <a:tc>
                  <a:txBody>
                    <a:bodyPr/>
                    <a:lstStyle/>
                    <a:p>
                      <a:r>
                        <a:rPr lang="en-US" sz="1400" dirty="0"/>
                        <a:t>$259K</a:t>
                      </a:r>
                    </a:p>
                  </a:txBody>
                  <a:tcPr/>
                </a:tc>
                <a:extLst>
                  <a:ext uri="{0D108BD9-81ED-4DB2-BD59-A6C34878D82A}">
                    <a16:rowId xmlns="" xmlns:a16="http://schemas.microsoft.com/office/drawing/2014/main" val="10002"/>
                  </a:ext>
                </a:extLst>
              </a:tr>
              <a:tr h="418563">
                <a:tc>
                  <a:txBody>
                    <a:bodyPr/>
                    <a:lstStyle/>
                    <a:p>
                      <a:r>
                        <a:rPr lang="en-US" sz="1400" dirty="0"/>
                        <a:t>3</a:t>
                      </a:r>
                    </a:p>
                  </a:txBody>
                  <a:tcPr/>
                </a:tc>
                <a:tc>
                  <a:txBody>
                    <a:bodyPr/>
                    <a:lstStyle/>
                    <a:p>
                      <a:r>
                        <a:rPr lang="en-US" sz="1400" dirty="0"/>
                        <a:t>1.5</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$85K</a:t>
                      </a:r>
                    </a:p>
                  </a:txBody>
                  <a:tcPr/>
                </a:tc>
                <a:extLst>
                  <a:ext uri="{0D108BD9-81ED-4DB2-BD59-A6C34878D82A}">
                    <a16:rowId xmlns="" xmlns:a16="http://schemas.microsoft.com/office/drawing/2014/main" val="10003"/>
                  </a:ext>
                </a:extLst>
              </a:tr>
              <a:tr h="336675">
                <a:tc>
                  <a:txBody>
                    <a:bodyPr/>
                    <a:lstStyle/>
                    <a:p>
                      <a:r>
                        <a:rPr lang="en-US" sz="1400" dirty="0"/>
                        <a:t>3</a:t>
                      </a:r>
                    </a:p>
                  </a:txBody>
                  <a:tcPr/>
                </a:tc>
                <a:tc>
                  <a:txBody>
                    <a:bodyPr/>
                    <a:lstStyle/>
                    <a:p>
                      <a:r>
                        <a:rPr lang="en-US" sz="1400" dirty="0"/>
                        <a:t>2</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$106K</a:t>
                      </a:r>
                    </a:p>
                  </a:txBody>
                  <a:tcPr/>
                </a:tc>
                <a:extLst>
                  <a:ext uri="{0D108BD9-81ED-4DB2-BD59-A6C34878D82A}">
                    <a16:rowId xmlns="" xmlns:a16="http://schemas.microsoft.com/office/drawing/2014/main" val="10004"/>
                  </a:ext>
                </a:extLst>
              </a:tr>
              <a:tr h="336675">
                <a:tc>
                  <a:txBody>
                    <a:bodyPr/>
                    <a:lstStyle/>
                    <a:p>
                      <a:r>
                        <a:rPr lang="en-US" sz="1400" dirty="0"/>
                        <a:t>2</a:t>
                      </a:r>
                    </a:p>
                  </a:txBody>
                  <a:tcPr/>
                </a:tc>
                <a:tc>
                  <a:txBody>
                    <a:bodyPr/>
                    <a:lstStyle/>
                    <a:p>
                      <a:r>
                        <a:rPr lang="en-US" sz="1400" dirty="0"/>
                        <a:t>2</a:t>
                      </a:r>
                    </a:p>
                  </a:txBody>
                  <a:tcPr/>
                </a:tc>
                <a:tc>
                  <a:txBody>
                    <a:bodyPr/>
                    <a:lstStyle/>
                    <a:p>
                      <a:r>
                        <a:rPr lang="en-US" sz="1400" dirty="0"/>
                        <a:t>1170</a:t>
                      </a:r>
                    </a:p>
                  </a:txBody>
                  <a:tcPr/>
                </a:tc>
                <a:tc>
                  <a:txBody>
                    <a:bodyPr/>
                    <a:lstStyle/>
                    <a:p>
                      <a:r>
                        <a:rPr lang="en-US" sz="1400" dirty="0"/>
                        <a:t>44107</a:t>
                      </a:r>
                    </a:p>
                  </a:txBody>
                  <a:tcPr/>
                </a:tc>
                <a:tc>
                  <a:txBody>
                    <a:bodyPr/>
                    <a:lstStyle/>
                    <a:p>
                      <a:r>
                        <a:rPr lang="en-US" sz="1400" dirty="0"/>
                        <a:t>$200K</a:t>
                      </a:r>
                    </a:p>
                  </a:txBody>
                  <a:tcPr/>
                </a:tc>
                <a:extLst>
                  <a:ext uri="{0D108BD9-81ED-4DB2-BD59-A6C34878D82A}">
                    <a16:rowId xmlns="" xmlns:a16="http://schemas.microsoft.com/office/drawing/2014/main" val="10005"/>
                  </a:ext>
                </a:extLst>
              </a:tr>
              <a:tr h="336675">
                <a:tc>
                  <a:txBody>
                    <a:bodyPr/>
                    <a:lstStyle/>
                    <a:p>
                      <a:r>
                        <a:rPr lang="en-US" sz="1400" dirty="0"/>
                        <a:t>5</a:t>
                      </a:r>
                    </a:p>
                  </a:txBody>
                  <a:tcPr/>
                </a:tc>
                <a:tc>
                  <a:txBody>
                    <a:bodyPr/>
                    <a:lstStyle/>
                    <a:p>
                      <a:r>
                        <a:rPr lang="en-US" sz="1400" dirty="0"/>
                        <a:t>2</a:t>
                      </a:r>
                    </a:p>
                  </a:txBody>
                  <a:tcPr/>
                </a:tc>
                <a:tc>
                  <a:txBody>
                    <a:bodyPr/>
                    <a:lstStyle/>
                    <a:p>
                      <a:r>
                        <a:rPr lang="en-US" sz="1400" dirty="0"/>
                        <a:t>2592</a:t>
                      </a:r>
                    </a:p>
                  </a:txBody>
                  <a:tcPr/>
                </a:tc>
                <a:tc>
                  <a:txBody>
                    <a:bodyPr/>
                    <a:lstStyle/>
                    <a:p>
                      <a:r>
                        <a:rPr lang="en-US" sz="1400" dirty="0"/>
                        <a:t>44108</a:t>
                      </a:r>
                    </a:p>
                  </a:txBody>
                  <a:tcPr/>
                </a:tc>
                <a:tc>
                  <a:txBody>
                    <a:bodyPr/>
                    <a:lstStyle/>
                    <a:p>
                      <a:r>
                        <a:rPr lang="en-US" sz="1400" dirty="0"/>
                        <a:t>$95K</a:t>
                      </a:r>
                    </a:p>
                  </a:txBody>
                  <a:tcPr/>
                </a:tc>
                <a:extLst>
                  <a:ext uri="{0D108BD9-81ED-4DB2-BD59-A6C34878D82A}">
                    <a16:rowId xmlns="" xmlns:a16="http://schemas.microsoft.com/office/drawing/2014/main" val="10006"/>
                  </a:ext>
                </a:extLst>
              </a:tr>
              <a:tr h="336675">
                <a:tc>
                  <a:txBody>
                    <a:bodyPr/>
                    <a:lstStyle/>
                    <a:p>
                      <a:r>
                        <a:rPr lang="en-US" sz="1400" dirty="0"/>
                        <a:t>3</a:t>
                      </a:r>
                    </a:p>
                  </a:txBody>
                  <a:tcPr/>
                </a:tc>
                <a:tc>
                  <a:txBody>
                    <a:bodyPr/>
                    <a:lstStyle/>
                    <a:p>
                      <a:r>
                        <a:rPr lang="en-US" sz="1400" dirty="0"/>
                        <a:t>1</a:t>
                      </a:r>
                    </a:p>
                  </a:txBody>
                  <a:tcPr/>
                </a:tc>
                <a:tc>
                  <a:txBody>
                    <a:bodyPr/>
                    <a:lstStyle/>
                    <a:p>
                      <a:r>
                        <a:rPr lang="en-US" sz="1400" dirty="0"/>
                        <a:t>1398</a:t>
                      </a:r>
                    </a:p>
                  </a:txBody>
                  <a:tcPr/>
                </a:tc>
                <a:tc>
                  <a:txBody>
                    <a:bodyPr/>
                    <a:lstStyle/>
                    <a:p>
                      <a:r>
                        <a:rPr lang="en-US" sz="1400" dirty="0"/>
                        <a:t>44107</a:t>
                      </a:r>
                    </a:p>
                  </a:txBody>
                  <a:tcPr/>
                </a:tc>
                <a:tc>
                  <a:txBody>
                    <a:bodyPr/>
                    <a:lstStyle/>
                    <a:p>
                      <a:r>
                        <a:rPr lang="en-US" sz="1400" dirty="0"/>
                        <a:t>$100K</a:t>
                      </a:r>
                    </a:p>
                  </a:txBody>
                  <a:tcPr/>
                </a:tc>
                <a:extLst>
                  <a:ext uri="{0D108BD9-81ED-4DB2-BD59-A6C34878D82A}">
                    <a16:rowId xmlns="" xmlns:a16="http://schemas.microsoft.com/office/drawing/2014/main" val="10007"/>
                  </a:ext>
                </a:extLst>
              </a:tr>
              <a:tr h="336675">
                <a:tc>
                  <a:txBody>
                    <a:bodyPr/>
                    <a:lstStyle/>
                    <a:p>
                      <a:r>
                        <a:rPr lang="en-US" sz="1400" dirty="0"/>
                        <a:t>3</a:t>
                      </a:r>
                    </a:p>
                  </a:txBody>
                  <a:tcPr/>
                </a:tc>
                <a:tc>
                  <a:txBody>
                    <a:bodyPr/>
                    <a:lstStyle/>
                    <a:p>
                      <a:r>
                        <a:rPr lang="en-US" sz="1400" dirty="0"/>
                        <a:t>2</a:t>
                      </a:r>
                    </a:p>
                  </a:txBody>
                  <a:tcPr/>
                </a:tc>
                <a:tc>
                  <a:txBody>
                    <a:bodyPr/>
                    <a:lstStyle/>
                    <a:p>
                      <a:r>
                        <a:rPr lang="en-US" sz="1400" dirty="0"/>
                        <a:t>1300</a:t>
                      </a:r>
                    </a:p>
                  </a:txBody>
                  <a:tcPr/>
                </a:tc>
                <a:tc>
                  <a:txBody>
                    <a:bodyPr/>
                    <a:lstStyle/>
                    <a:p>
                      <a:r>
                        <a:rPr lang="en-US" sz="1400" dirty="0"/>
                        <a:t>44108</a:t>
                      </a:r>
                    </a:p>
                  </a:txBody>
                  <a:tcPr/>
                </a:tc>
                <a:tc>
                  <a:txBody>
                    <a:bodyPr/>
                    <a:lstStyle/>
                    <a:p>
                      <a:r>
                        <a:rPr lang="en-US" sz="1400" dirty="0"/>
                        <a:t>$106K</a:t>
                      </a:r>
                    </a:p>
                  </a:txBody>
                  <a:tcPr/>
                </a:tc>
                <a:extLst>
                  <a:ext uri="{0D108BD9-81ED-4DB2-BD59-A6C34878D82A}">
                    <a16:rowId xmlns="" xmlns:a16="http://schemas.microsoft.com/office/drawing/2014/main" val="10008"/>
                  </a:ext>
                </a:extLst>
              </a:tr>
              <a:tr h="336675">
                <a:tc>
                  <a:txBody>
                    <a:bodyPr/>
                    <a:lstStyle/>
                    <a:p>
                      <a:r>
                        <a:rPr lang="en-US" sz="1400" dirty="0"/>
                        <a:t>3</a:t>
                      </a:r>
                    </a:p>
                  </a:txBody>
                  <a:tcPr/>
                </a:tc>
                <a:tc>
                  <a:txBody>
                    <a:bodyPr/>
                    <a:lstStyle/>
                    <a:p>
                      <a:r>
                        <a:rPr lang="en-US" sz="1400" dirty="0"/>
                        <a:t>1.5</a:t>
                      </a:r>
                    </a:p>
                  </a:txBody>
                  <a:tcPr/>
                </a:tc>
                <a:tc>
                  <a:txBody>
                    <a:bodyPr/>
                    <a:lstStyle/>
                    <a:p>
                      <a:r>
                        <a:rPr lang="en-US" sz="1400" dirty="0"/>
                        <a:t>1614</a:t>
                      </a:r>
                    </a:p>
                  </a:txBody>
                  <a:tcPr/>
                </a:tc>
                <a:tc>
                  <a:txBody>
                    <a:bodyPr/>
                    <a:lstStyle/>
                    <a:p>
                      <a:r>
                        <a:rPr lang="en-US" sz="1400" dirty="0"/>
                        <a:t>44108</a:t>
                      </a:r>
                    </a:p>
                  </a:txBody>
                  <a:tcPr/>
                </a:tc>
                <a:tc>
                  <a:txBody>
                    <a:bodyPr/>
                    <a:lstStyle/>
                    <a:p>
                      <a:r>
                        <a:rPr lang="en-US" sz="1400" dirty="0"/>
                        <a:t>$124K</a:t>
                      </a:r>
                    </a:p>
                  </a:txBody>
                  <a:tcPr/>
                </a:tc>
                <a:extLst>
                  <a:ext uri="{0D108BD9-81ED-4DB2-BD59-A6C34878D82A}">
                    <a16:rowId xmlns="" xmlns:a16="http://schemas.microsoft.com/office/drawing/2014/main" val="10009"/>
                  </a:ext>
                </a:extLst>
              </a:tr>
            </a:tbl>
          </a:graphicData>
        </a:graphic>
      </p:graphicFrame>
      <p:pic>
        <p:nvPicPr>
          <p:cNvPr id="73732" name="Picture 4" descr="http://www.watchmojo.com/uploads/blipthumbs/M-R-Tupac-Vs-Biggie-480i60_480x270.jpg"/>
          <p:cNvPicPr>
            <a:picLocks noChangeAspect="1" noChangeArrowheads="1"/>
          </p:cNvPicPr>
          <p:nvPr/>
        </p:nvPicPr>
        <p:blipFill rotWithShape="1">
          <a:blip r:embed="rId2">
            <a:extLst>
              <a:ext uri="{28A0092B-C50C-407E-A947-70E740481C1C}">
                <a14:useLocalDpi xmlns:a14="http://schemas.microsoft.com/office/drawing/2010/main" val="0"/>
              </a:ext>
            </a:extLst>
          </a:blip>
          <a:srcRect b="14889"/>
          <a:stretch/>
        </p:blipFill>
        <p:spPr bwMode="auto">
          <a:xfrm>
            <a:off x="395287" y="2492350"/>
            <a:ext cx="4572000" cy="2188831"/>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9" name="Slide Number Placeholder 6"/>
          <p:cNvSpPr>
            <a:spLocks noGrp="1"/>
          </p:cNvSpPr>
          <p:nvPr>
            <p:ph type="sldNum" sz="quarter" idx="12"/>
          </p:nvPr>
        </p:nvSpPr>
        <p:spPr>
          <a:xfrm>
            <a:off x="6457950" y="6356351"/>
            <a:ext cx="857250" cy="365125"/>
          </a:xfrm>
        </p:spPr>
        <p:txBody>
          <a:bodyPr/>
          <a:lstStyle/>
          <a:p>
            <a:r>
              <a:rPr lang="en-US" dirty="0" smtClean="0"/>
              <a:t>16</a:t>
            </a:r>
            <a:endParaRPr lang="en-US" dirty="0"/>
          </a:p>
        </p:txBody>
      </p:sp>
    </p:spTree>
    <p:extLst>
      <p:ext uri="{BB962C8B-B14F-4D97-AF65-F5344CB8AC3E}">
        <p14:creationId xmlns:p14="http://schemas.microsoft.com/office/powerpoint/2010/main" val="418237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pick two house attributes, </a:t>
            </a:r>
            <a:r>
              <a:rPr lang="en-US" dirty="0" err="1"/>
              <a:t>sqft</a:t>
            </a:r>
            <a:r>
              <a:rPr lang="en-US" dirty="0"/>
              <a:t> and price</a:t>
            </a:r>
          </a:p>
        </p:txBody>
      </p:sp>
      <p:sp>
        <p:nvSpPr>
          <p:cNvPr id="7" name="TextBox 6"/>
          <p:cNvSpPr txBox="1"/>
          <p:nvPr/>
        </p:nvSpPr>
        <p:spPr>
          <a:xfrm>
            <a:off x="1768839" y="1535608"/>
            <a:ext cx="5310108" cy="369332"/>
          </a:xfrm>
          <a:prstGeom prst="rect">
            <a:avLst/>
          </a:prstGeom>
          <a:noFill/>
        </p:spPr>
        <p:txBody>
          <a:bodyPr wrap="none" rtlCol="0">
            <a:spAutoFit/>
          </a:bodyPr>
          <a:lstStyle/>
          <a:p>
            <a:r>
              <a:rPr lang="en-US" dirty="0"/>
              <a:t>Plot East, West and Unknown houses on a scatter</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750" y="1904100"/>
            <a:ext cx="5476286"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0"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1" name="Slide Number Placeholder 6"/>
          <p:cNvSpPr>
            <a:spLocks noGrp="1"/>
          </p:cNvSpPr>
          <p:nvPr>
            <p:ph type="sldNum" sz="quarter" idx="12"/>
          </p:nvPr>
        </p:nvSpPr>
        <p:spPr>
          <a:xfrm>
            <a:off x="6457950" y="6356351"/>
            <a:ext cx="857250" cy="365125"/>
          </a:xfrm>
        </p:spPr>
        <p:txBody>
          <a:bodyPr/>
          <a:lstStyle/>
          <a:p>
            <a:r>
              <a:rPr lang="en-US" dirty="0" smtClean="0"/>
              <a:t>17</a:t>
            </a:r>
            <a:endParaRPr lang="en-US" dirty="0"/>
          </a:p>
        </p:txBody>
      </p:sp>
    </p:spTree>
    <p:extLst>
      <p:ext uri="{BB962C8B-B14F-4D97-AF65-F5344CB8AC3E}">
        <p14:creationId xmlns:p14="http://schemas.microsoft.com/office/powerpoint/2010/main" val="365460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19" y="365126"/>
            <a:ext cx="8817834" cy="591477"/>
          </a:xfrm>
        </p:spPr>
        <p:txBody>
          <a:bodyPr/>
          <a:lstStyle/>
          <a:p>
            <a:r>
              <a:rPr lang="en-US" sz="3000" dirty="0"/>
              <a:t>KNN Measures the Euclidean distance between points</a:t>
            </a:r>
          </a:p>
        </p:txBody>
      </p:sp>
      <p:sp>
        <p:nvSpPr>
          <p:cNvPr id="7" name="TextBox 6"/>
          <p:cNvSpPr txBox="1"/>
          <p:nvPr/>
        </p:nvSpPr>
        <p:spPr>
          <a:xfrm>
            <a:off x="199319" y="1535608"/>
            <a:ext cx="3339376" cy="369332"/>
          </a:xfrm>
          <a:prstGeom prst="rect">
            <a:avLst/>
          </a:prstGeom>
          <a:noFill/>
        </p:spPr>
        <p:txBody>
          <a:bodyPr wrap="none" rtlCol="0">
            <a:spAutoFit/>
          </a:bodyPr>
          <a:lstStyle/>
          <a:p>
            <a:r>
              <a:rPr lang="en-US" dirty="0"/>
              <a:t>Lets zoom in to a specific point</a:t>
            </a: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30" y="1904100"/>
            <a:ext cx="5476286"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453" y="2172070"/>
            <a:ext cx="4584700" cy="275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Oval 2"/>
          <p:cNvSpPr/>
          <p:nvPr/>
        </p:nvSpPr>
        <p:spPr>
          <a:xfrm>
            <a:off x="2088110" y="3536372"/>
            <a:ext cx="1064523" cy="667138"/>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75778" idx="1"/>
          </p:cNvCxnSpPr>
          <p:nvPr/>
        </p:nvCxnSpPr>
        <p:spPr>
          <a:xfrm flipV="1">
            <a:off x="2975209" y="3550020"/>
            <a:ext cx="1457244" cy="319921"/>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 xmlns:a16="http://schemas.microsoft.com/office/drawing/2014/main" id="{5E6C6E00-4DCE-4302-94D1-133C3CEEA8C2}"/>
              </a:ext>
            </a:extLst>
          </p:cNvPr>
          <p:cNvSpPr/>
          <p:nvPr/>
        </p:nvSpPr>
        <p:spPr>
          <a:xfrm>
            <a:off x="199319" y="5562600"/>
            <a:ext cx="8817834"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knowing distances or making calculations:</a:t>
            </a:r>
          </a:p>
          <a:p>
            <a:pPr algn="ctr"/>
            <a:r>
              <a:rPr lang="en-US" dirty="0"/>
              <a:t>What side of the city do you think the unknown is?</a:t>
            </a:r>
          </a:p>
        </p:txBody>
      </p:sp>
      <p:sp>
        <p:nvSpPr>
          <p:cNvPr id="9"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0"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1" name="Slide Number Placeholder 6"/>
          <p:cNvSpPr>
            <a:spLocks noGrp="1"/>
          </p:cNvSpPr>
          <p:nvPr>
            <p:ph type="sldNum" sz="quarter" idx="12"/>
          </p:nvPr>
        </p:nvSpPr>
        <p:spPr>
          <a:xfrm>
            <a:off x="6457950" y="6356351"/>
            <a:ext cx="857250" cy="365125"/>
          </a:xfrm>
        </p:spPr>
        <p:txBody>
          <a:bodyPr/>
          <a:lstStyle/>
          <a:p>
            <a:r>
              <a:rPr lang="en-US" dirty="0" smtClean="0"/>
              <a:t>18</a:t>
            </a:r>
            <a:endParaRPr lang="en-US" dirty="0"/>
          </a:p>
        </p:txBody>
      </p:sp>
    </p:spTree>
    <p:extLst>
      <p:ext uri="{BB962C8B-B14F-4D97-AF65-F5344CB8AC3E}">
        <p14:creationId xmlns:p14="http://schemas.microsoft.com/office/powerpoint/2010/main" val="420231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3" name="Text Placeholder 2"/>
          <p:cNvSpPr>
            <a:spLocks noGrp="1"/>
          </p:cNvSpPr>
          <p:nvPr>
            <p:ph type="body" idx="1"/>
          </p:nvPr>
        </p:nvSpPr>
        <p:spPr/>
        <p:txBody>
          <a:bodyPr>
            <a:normAutofit/>
          </a:bodyPr>
          <a:lstStyle/>
          <a:p>
            <a:r>
              <a:rPr lang="en-US" dirty="0"/>
              <a:t>Remember Pythagorean Theorem?</a:t>
            </a:r>
          </a:p>
        </p:txBody>
      </p:sp>
      <p:sp>
        <p:nvSpPr>
          <p:cNvPr id="4" name="Content Placeholder 3"/>
          <p:cNvSpPr>
            <a:spLocks noGrp="1"/>
          </p:cNvSpPr>
          <p:nvPr>
            <p:ph sz="half" idx="2"/>
          </p:nvPr>
        </p:nvSpPr>
        <p:spPr/>
        <p:txBody>
          <a:bodyPr/>
          <a:lstStyle/>
          <a:p>
            <a:r>
              <a:rPr lang="en-US" dirty="0"/>
              <a:t>A</a:t>
            </a:r>
            <a:r>
              <a:rPr lang="en-US" baseline="30000" dirty="0"/>
              <a:t>2</a:t>
            </a:r>
            <a:r>
              <a:rPr lang="en-US" dirty="0"/>
              <a:t>+B</a:t>
            </a:r>
            <a:r>
              <a:rPr lang="en-US" baseline="30000" dirty="0"/>
              <a:t>2</a:t>
            </a:r>
            <a:r>
              <a:rPr lang="en-US" dirty="0"/>
              <a:t>=C</a:t>
            </a:r>
            <a:r>
              <a:rPr lang="en-US" baseline="30000" dirty="0"/>
              <a:t>2</a:t>
            </a:r>
          </a:p>
        </p:txBody>
      </p:sp>
      <p:sp>
        <p:nvSpPr>
          <p:cNvPr id="5" name="Text Placeholder 4"/>
          <p:cNvSpPr>
            <a:spLocks noGrp="1"/>
          </p:cNvSpPr>
          <p:nvPr>
            <p:ph type="body" sz="quarter" idx="3"/>
          </p:nvPr>
        </p:nvSpPr>
        <p:spPr/>
        <p:txBody>
          <a:bodyPr/>
          <a:lstStyle/>
          <a:p>
            <a:r>
              <a:rPr lang="en-US" dirty="0"/>
              <a:t>In our example…</a:t>
            </a:r>
          </a:p>
        </p:txBody>
      </p:sp>
      <p:pic>
        <p:nvPicPr>
          <p:cNvPr id="76802" name="Picture 2" descr="http://www.math-salamanders.com/image-files/right-angle-triangle-label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47" y="3057098"/>
            <a:ext cx="20574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68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6913816" y="3370072"/>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29088" y="3626607"/>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6920597" y="3976069"/>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7077050" y="3491557"/>
            <a:ext cx="300082" cy="369332"/>
          </a:xfrm>
          <a:prstGeom prst="rect">
            <a:avLst/>
          </a:prstGeom>
          <a:noFill/>
        </p:spPr>
        <p:txBody>
          <a:bodyPr wrap="none" rtlCol="0">
            <a:spAutoFit/>
          </a:bodyPr>
          <a:lstStyle/>
          <a:p>
            <a:r>
              <a:rPr lang="en-US" dirty="0"/>
              <a:t>c</a:t>
            </a:r>
          </a:p>
        </p:txBody>
      </p:sp>
      <p:sp>
        <p:nvSpPr>
          <p:cNvPr id="1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3"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6" name="Slide Number Placeholder 6"/>
          <p:cNvSpPr>
            <a:spLocks noGrp="1"/>
          </p:cNvSpPr>
          <p:nvPr>
            <p:ph type="sldNum" sz="quarter" idx="12"/>
          </p:nvPr>
        </p:nvSpPr>
        <p:spPr>
          <a:xfrm>
            <a:off x="6457950" y="6356351"/>
            <a:ext cx="857250" cy="365125"/>
          </a:xfrm>
        </p:spPr>
        <p:txBody>
          <a:bodyPr/>
          <a:lstStyle/>
          <a:p>
            <a:r>
              <a:rPr lang="en-US" dirty="0" smtClean="0"/>
              <a:t>19</a:t>
            </a:r>
            <a:endParaRPr lang="en-US" dirty="0"/>
          </a:p>
        </p:txBody>
      </p:sp>
    </p:spTree>
    <p:extLst>
      <p:ext uri="{BB962C8B-B14F-4D97-AF65-F5344CB8AC3E}">
        <p14:creationId xmlns:p14="http://schemas.microsoft.com/office/powerpoint/2010/main" val="113765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539474"/>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 xmlns:a16="http://schemas.microsoft.com/office/drawing/2014/main"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 xmlns:a16="http://schemas.microsoft.com/office/drawing/2014/main"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 xmlns:a16="http://schemas.microsoft.com/office/drawing/2014/main"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 xmlns:a16="http://schemas.microsoft.com/office/drawing/2014/main"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a:t>
            </a:fld>
            <a:endParaRPr lang="en-US"/>
          </a:p>
        </p:txBody>
      </p:sp>
    </p:spTree>
    <p:extLst>
      <p:ext uri="{BB962C8B-B14F-4D97-AF65-F5344CB8AC3E}">
        <p14:creationId xmlns:p14="http://schemas.microsoft.com/office/powerpoint/2010/main" val="245461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5" name="Text Placeholder 4"/>
          <p:cNvSpPr>
            <a:spLocks noGrp="1"/>
          </p:cNvSpPr>
          <p:nvPr>
            <p:ph type="body" sz="quarter" idx="3"/>
          </p:nvPr>
        </p:nvSpPr>
        <p:spPr>
          <a:xfrm>
            <a:off x="255706" y="1068136"/>
            <a:ext cx="3887391" cy="354895"/>
          </a:xfrm>
        </p:spPr>
        <p:txBody>
          <a:bodyPr/>
          <a:lstStyle/>
          <a:p>
            <a:r>
              <a:rPr lang="en-US" dirty="0"/>
              <a:t>In our example…</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2540372" y="3370072"/>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5644" y="3626607"/>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2547153" y="3976069"/>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2703606" y="3491557"/>
            <a:ext cx="300082" cy="369332"/>
          </a:xfrm>
          <a:prstGeom prst="rect">
            <a:avLst/>
          </a:prstGeom>
          <a:noFill/>
        </p:spPr>
        <p:txBody>
          <a:bodyPr wrap="none" rtlCol="0">
            <a:spAutoFit/>
          </a:bodyPr>
          <a:lstStyle/>
          <a:p>
            <a:r>
              <a:rPr lang="en-US" dirty="0"/>
              <a:t>c</a:t>
            </a:r>
          </a:p>
        </p:txBody>
      </p:sp>
      <p:sp>
        <p:nvSpPr>
          <p:cNvPr id="26" name="Text Placeholder 4">
            <a:extLst>
              <a:ext uri="{FF2B5EF4-FFF2-40B4-BE49-F238E27FC236}">
                <a16:creationId xmlns="" xmlns:a16="http://schemas.microsoft.com/office/drawing/2014/main" id="{F3B017B6-361B-450F-B676-D7FA4BED28F2}"/>
              </a:ext>
            </a:extLst>
          </p:cNvPr>
          <p:cNvSpPr>
            <a:spLocks noGrp="1"/>
          </p:cNvSpPr>
          <p:nvPr>
            <p:ph type="body" sz="quarter" idx="3"/>
          </p:nvPr>
        </p:nvSpPr>
        <p:spPr>
          <a:xfrm>
            <a:off x="5311437" y="1066800"/>
            <a:ext cx="3887391" cy="354895"/>
          </a:xfrm>
        </p:spPr>
        <p:txBody>
          <a:bodyPr/>
          <a:lstStyle/>
          <a:p>
            <a:r>
              <a:rPr lang="en-US" dirty="0"/>
              <a:t>Define the segment values</a:t>
            </a:r>
          </a:p>
        </p:txBody>
      </p:sp>
      <p:sp>
        <p:nvSpPr>
          <p:cNvPr id="17" name="Rectangle 16">
            <a:extLst>
              <a:ext uri="{FF2B5EF4-FFF2-40B4-BE49-F238E27FC236}">
                <a16:creationId xmlns="" xmlns:a16="http://schemas.microsoft.com/office/drawing/2014/main" id="{74D1F6EE-2939-4B72-A476-AB92787B0158}"/>
              </a:ext>
            </a:extLst>
          </p:cNvPr>
          <p:cNvSpPr/>
          <p:nvPr/>
        </p:nvSpPr>
        <p:spPr>
          <a:xfrm>
            <a:off x="5311437" y="1447800"/>
            <a:ext cx="3293885" cy="1447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 xmlns:a16="http://schemas.microsoft.com/office/drawing/2014/main" id="{06B3A709-0FA6-4A01-ADE2-B42B7B897FB4}"/>
              </a:ext>
            </a:extLst>
          </p:cNvPr>
          <p:cNvSpPr txBox="1"/>
          <p:nvPr/>
        </p:nvSpPr>
        <p:spPr>
          <a:xfrm>
            <a:off x="5312946" y="1447800"/>
            <a:ext cx="3056093" cy="646331"/>
          </a:xfrm>
          <a:prstGeom prst="rect">
            <a:avLst/>
          </a:prstGeom>
          <a:noFill/>
        </p:spPr>
        <p:txBody>
          <a:bodyPr wrap="none" rtlCol="0">
            <a:spAutoFit/>
          </a:bodyPr>
          <a:lstStyle/>
          <a:p>
            <a:r>
              <a:rPr lang="en-US" dirty="0" err="1"/>
              <a:t>EastSidePt</a:t>
            </a:r>
            <a:r>
              <a:rPr lang="en-US" dirty="0"/>
              <a:t>  = (1391sqft, $39K)</a:t>
            </a:r>
          </a:p>
          <a:p>
            <a:r>
              <a:rPr lang="en-US" dirty="0" err="1"/>
              <a:t>UnknownPt</a:t>
            </a:r>
            <a:r>
              <a:rPr lang="en-US" dirty="0"/>
              <a:t>  = (1136sqft,$48K)</a:t>
            </a:r>
          </a:p>
        </p:txBody>
      </p:sp>
      <p:sp>
        <p:nvSpPr>
          <p:cNvPr id="20" name="TextBox 19">
            <a:extLst>
              <a:ext uri="{FF2B5EF4-FFF2-40B4-BE49-F238E27FC236}">
                <a16:creationId xmlns="" xmlns:a16="http://schemas.microsoft.com/office/drawing/2014/main" id="{AC394AAD-C6F2-4E63-8E13-3B4023EE1221}"/>
              </a:ext>
            </a:extLst>
          </p:cNvPr>
          <p:cNvSpPr txBox="1"/>
          <p:nvPr/>
        </p:nvSpPr>
        <p:spPr>
          <a:xfrm>
            <a:off x="5312946" y="2057400"/>
            <a:ext cx="3292376" cy="369332"/>
          </a:xfrm>
          <a:prstGeom prst="rect">
            <a:avLst/>
          </a:prstGeom>
          <a:noFill/>
        </p:spPr>
        <p:txBody>
          <a:bodyPr wrap="none" rtlCol="0">
            <a:spAutoFit/>
          </a:bodyPr>
          <a:lstStyle/>
          <a:p>
            <a:r>
              <a:rPr lang="en-US" dirty="0" err="1"/>
              <a:t>aSegment</a:t>
            </a:r>
            <a:r>
              <a:rPr lang="en-US" dirty="0"/>
              <a:t> = 1391-1136 = 255sqft</a:t>
            </a:r>
          </a:p>
        </p:txBody>
      </p:sp>
      <p:sp>
        <p:nvSpPr>
          <p:cNvPr id="21" name="TextBox 20">
            <a:extLst>
              <a:ext uri="{FF2B5EF4-FFF2-40B4-BE49-F238E27FC236}">
                <a16:creationId xmlns="" xmlns:a16="http://schemas.microsoft.com/office/drawing/2014/main" id="{6E1F1ABE-7987-43ED-982C-8F76BF28A20C}"/>
              </a:ext>
            </a:extLst>
          </p:cNvPr>
          <p:cNvSpPr txBox="1"/>
          <p:nvPr/>
        </p:nvSpPr>
        <p:spPr>
          <a:xfrm>
            <a:off x="5315322" y="2438400"/>
            <a:ext cx="2941318" cy="369332"/>
          </a:xfrm>
          <a:prstGeom prst="rect">
            <a:avLst/>
          </a:prstGeom>
          <a:noFill/>
        </p:spPr>
        <p:txBody>
          <a:bodyPr wrap="none" rtlCol="0">
            <a:spAutoFit/>
          </a:bodyPr>
          <a:lstStyle/>
          <a:p>
            <a:r>
              <a:rPr lang="en-US" dirty="0" err="1"/>
              <a:t>bSegment</a:t>
            </a:r>
            <a:r>
              <a:rPr lang="en-US" dirty="0"/>
              <a:t> = $39k-$48k = $-9k</a:t>
            </a:r>
          </a:p>
        </p:txBody>
      </p:sp>
      <p:sp>
        <p:nvSpPr>
          <p:cNvPr id="16"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22" name="Slide Number Placeholder 6"/>
          <p:cNvSpPr>
            <a:spLocks noGrp="1"/>
          </p:cNvSpPr>
          <p:nvPr>
            <p:ph type="sldNum" sz="quarter" idx="12"/>
          </p:nvPr>
        </p:nvSpPr>
        <p:spPr>
          <a:xfrm>
            <a:off x="6457950" y="6356351"/>
            <a:ext cx="857250" cy="365125"/>
          </a:xfrm>
        </p:spPr>
        <p:txBody>
          <a:bodyPr/>
          <a:lstStyle/>
          <a:p>
            <a:r>
              <a:rPr lang="en-US" dirty="0" smtClean="0"/>
              <a:t>20</a:t>
            </a:r>
            <a:endParaRPr lang="en-US" dirty="0"/>
          </a:p>
        </p:txBody>
      </p:sp>
    </p:spTree>
    <p:extLst>
      <p:ext uri="{BB962C8B-B14F-4D97-AF65-F5344CB8AC3E}">
        <p14:creationId xmlns:p14="http://schemas.microsoft.com/office/powerpoint/2010/main" val="3351205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04C40A36-2A7B-4EF9-8B7C-1CA3A42F75E2}"/>
              </a:ext>
            </a:extLst>
          </p:cNvPr>
          <p:cNvSpPr/>
          <p:nvPr/>
        </p:nvSpPr>
        <p:spPr>
          <a:xfrm>
            <a:off x="5311437" y="3282950"/>
            <a:ext cx="3293885" cy="20510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FA841C57-1CE9-428F-9665-BE69F29932C8}"/>
              </a:ext>
            </a:extLst>
          </p:cNvPr>
          <p:cNvSpPr/>
          <p:nvPr/>
        </p:nvSpPr>
        <p:spPr>
          <a:xfrm>
            <a:off x="5311437" y="1447800"/>
            <a:ext cx="3293885" cy="1447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5" name="Text Placeholder 4"/>
          <p:cNvSpPr>
            <a:spLocks noGrp="1"/>
          </p:cNvSpPr>
          <p:nvPr>
            <p:ph type="body" sz="quarter" idx="3"/>
          </p:nvPr>
        </p:nvSpPr>
        <p:spPr>
          <a:xfrm>
            <a:off x="255706" y="1144336"/>
            <a:ext cx="3887391" cy="366930"/>
          </a:xfrm>
        </p:spPr>
        <p:txBody>
          <a:bodyPr/>
          <a:lstStyle/>
          <a:p>
            <a:r>
              <a:rPr lang="en-US" dirty="0"/>
              <a:t>In our example…</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rot="5400000" flipH="1">
            <a:off x="2540372" y="2976799"/>
            <a:ext cx="445401"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5644" y="3233334"/>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2547153" y="3582796"/>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2703606" y="3098284"/>
            <a:ext cx="300082" cy="369332"/>
          </a:xfrm>
          <a:prstGeom prst="rect">
            <a:avLst/>
          </a:prstGeom>
          <a:noFill/>
        </p:spPr>
        <p:txBody>
          <a:bodyPr wrap="none" rtlCol="0">
            <a:spAutoFit/>
          </a:bodyPr>
          <a:lstStyle/>
          <a:p>
            <a:r>
              <a:rPr lang="en-US" dirty="0"/>
              <a:t>c</a:t>
            </a:r>
          </a:p>
        </p:txBody>
      </p:sp>
      <p:sp>
        <p:nvSpPr>
          <p:cNvPr id="26" name="Text Placeholder 4">
            <a:extLst>
              <a:ext uri="{FF2B5EF4-FFF2-40B4-BE49-F238E27FC236}">
                <a16:creationId xmlns="" xmlns:a16="http://schemas.microsoft.com/office/drawing/2014/main" id="{F3B017B6-361B-450F-B676-D7FA4BED28F2}"/>
              </a:ext>
            </a:extLst>
          </p:cNvPr>
          <p:cNvSpPr>
            <a:spLocks noGrp="1"/>
          </p:cNvSpPr>
          <p:nvPr>
            <p:ph type="body" sz="quarter" idx="3"/>
          </p:nvPr>
        </p:nvSpPr>
        <p:spPr>
          <a:xfrm>
            <a:off x="5311437" y="1143000"/>
            <a:ext cx="3887391" cy="366930"/>
          </a:xfrm>
        </p:spPr>
        <p:txBody>
          <a:bodyPr/>
          <a:lstStyle/>
          <a:p>
            <a:r>
              <a:rPr lang="en-US" dirty="0"/>
              <a:t>Math time…</a:t>
            </a:r>
          </a:p>
        </p:txBody>
      </p:sp>
      <p:sp>
        <p:nvSpPr>
          <p:cNvPr id="27" name="TextBox 26">
            <a:extLst>
              <a:ext uri="{FF2B5EF4-FFF2-40B4-BE49-F238E27FC236}">
                <a16:creationId xmlns="" xmlns:a16="http://schemas.microsoft.com/office/drawing/2014/main" id="{185777B8-47D0-4C90-85DA-B3D726D38BD3}"/>
              </a:ext>
            </a:extLst>
          </p:cNvPr>
          <p:cNvSpPr txBox="1"/>
          <p:nvPr/>
        </p:nvSpPr>
        <p:spPr>
          <a:xfrm>
            <a:off x="5364962" y="3011168"/>
            <a:ext cx="1343638" cy="341632"/>
          </a:xfrm>
          <a:prstGeom prst="rect">
            <a:avLst/>
          </a:prstGeom>
        </p:spPr>
        <p:txBody>
          <a:bodyPr vert="horz" lIns="91440" tIns="45720" rIns="91440" bIns="45720" rtlCol="0" anchor="b">
            <a:normAutofit/>
          </a:bodyPr>
          <a:lstStyle>
            <a:lvl1pPr indent="0" defTabSz="685800">
              <a:lnSpc>
                <a:spcPct val="90000"/>
              </a:lnSpc>
              <a:spcBef>
                <a:spcPts val="750"/>
              </a:spcBef>
              <a:buFont typeface="Arial" panose="020B0604020202020204" pitchFamily="34" charset="0"/>
              <a:buNone/>
              <a:defRPr b="1"/>
            </a:lvl1pPr>
            <a:lvl2pPr marL="342900" indent="0" defTabSz="685800">
              <a:lnSpc>
                <a:spcPct val="90000"/>
              </a:lnSpc>
              <a:spcBef>
                <a:spcPts val="375"/>
              </a:spcBef>
              <a:buFont typeface="Arial" panose="020B0604020202020204" pitchFamily="34" charset="0"/>
              <a:buNone/>
              <a:defRPr sz="1500" b="1"/>
            </a:lvl2pPr>
            <a:lvl3pPr marL="685800" indent="0" defTabSz="685800">
              <a:lnSpc>
                <a:spcPct val="90000"/>
              </a:lnSpc>
              <a:spcBef>
                <a:spcPts val="375"/>
              </a:spcBef>
              <a:buFont typeface="Arial" panose="020B0604020202020204" pitchFamily="34" charset="0"/>
              <a:buNone/>
              <a:defRPr sz="1350" b="1"/>
            </a:lvl3pPr>
            <a:lvl4pPr marL="1028700" indent="0" defTabSz="685800">
              <a:lnSpc>
                <a:spcPct val="90000"/>
              </a:lnSpc>
              <a:spcBef>
                <a:spcPts val="375"/>
              </a:spcBef>
              <a:buFont typeface="Arial" panose="020B0604020202020204" pitchFamily="34" charset="0"/>
              <a:buNone/>
              <a:defRPr sz="1200" b="1"/>
            </a:lvl4pPr>
            <a:lvl5pPr marL="1371600" indent="0" defTabSz="685800">
              <a:lnSpc>
                <a:spcPct val="90000"/>
              </a:lnSpc>
              <a:spcBef>
                <a:spcPts val="375"/>
              </a:spcBef>
              <a:buFont typeface="Arial" panose="020B0604020202020204" pitchFamily="34" charset="0"/>
              <a:buNone/>
              <a:defRPr sz="1200" b="1"/>
            </a:lvl5pPr>
            <a:lvl6pPr marL="1714500" indent="0" defTabSz="685800">
              <a:lnSpc>
                <a:spcPct val="90000"/>
              </a:lnSpc>
              <a:spcBef>
                <a:spcPts val="375"/>
              </a:spcBef>
              <a:buFont typeface="Arial" panose="020B0604020202020204" pitchFamily="34" charset="0"/>
              <a:buNone/>
              <a:defRPr sz="1200" b="1"/>
            </a:lvl6pPr>
            <a:lvl7pPr marL="2057400" indent="0" defTabSz="685800">
              <a:lnSpc>
                <a:spcPct val="90000"/>
              </a:lnSpc>
              <a:spcBef>
                <a:spcPts val="375"/>
              </a:spcBef>
              <a:buFont typeface="Arial" panose="020B0604020202020204" pitchFamily="34" charset="0"/>
              <a:buNone/>
              <a:defRPr sz="1200" b="1"/>
            </a:lvl7pPr>
            <a:lvl8pPr marL="2400300" indent="0" defTabSz="685800">
              <a:lnSpc>
                <a:spcPct val="90000"/>
              </a:lnSpc>
              <a:spcBef>
                <a:spcPts val="375"/>
              </a:spcBef>
              <a:buFont typeface="Arial" panose="020B0604020202020204" pitchFamily="34" charset="0"/>
              <a:buNone/>
              <a:defRPr sz="1200" b="1"/>
            </a:lvl8pPr>
            <a:lvl9pPr marL="2743200" indent="0" defTabSz="685800">
              <a:lnSpc>
                <a:spcPct val="90000"/>
              </a:lnSpc>
              <a:spcBef>
                <a:spcPts val="375"/>
              </a:spcBef>
              <a:buFont typeface="Arial" panose="020B0604020202020204" pitchFamily="34" charset="0"/>
              <a:buNone/>
              <a:defRPr sz="1200" b="1"/>
            </a:lvl9pPr>
          </a:lstStyle>
          <a:p>
            <a:r>
              <a:rPr lang="en-US" dirty="0"/>
              <a:t>A</a:t>
            </a:r>
            <a:r>
              <a:rPr lang="en-US" baseline="30000" dirty="0"/>
              <a:t>2</a:t>
            </a:r>
            <a:r>
              <a:rPr lang="en-US" dirty="0"/>
              <a:t> + B</a:t>
            </a:r>
            <a:r>
              <a:rPr lang="en-US" baseline="30000" dirty="0"/>
              <a:t>2</a:t>
            </a:r>
            <a:r>
              <a:rPr lang="en-US" dirty="0"/>
              <a:t> = C</a:t>
            </a:r>
            <a:r>
              <a:rPr lang="en-US" baseline="30000" dirty="0"/>
              <a:t>2</a:t>
            </a:r>
          </a:p>
        </p:txBody>
      </p:sp>
      <p:sp>
        <p:nvSpPr>
          <p:cNvPr id="28" name="TextBox 27">
            <a:extLst>
              <a:ext uri="{FF2B5EF4-FFF2-40B4-BE49-F238E27FC236}">
                <a16:creationId xmlns="" xmlns:a16="http://schemas.microsoft.com/office/drawing/2014/main" id="{2B0FFFCE-E017-4EAE-B217-D6EA6F95454E}"/>
              </a:ext>
            </a:extLst>
          </p:cNvPr>
          <p:cNvSpPr txBox="1"/>
          <p:nvPr/>
        </p:nvSpPr>
        <p:spPr>
          <a:xfrm>
            <a:off x="5364962" y="3524142"/>
            <a:ext cx="2055371" cy="369332"/>
          </a:xfrm>
          <a:prstGeom prst="rect">
            <a:avLst/>
          </a:prstGeom>
          <a:noFill/>
        </p:spPr>
        <p:txBody>
          <a:bodyPr wrap="none" rtlCol="0">
            <a:spAutoFit/>
          </a:bodyPr>
          <a:lstStyle/>
          <a:p>
            <a:r>
              <a:rPr lang="en-US" dirty="0"/>
              <a:t>$-9000</a:t>
            </a:r>
            <a:r>
              <a:rPr lang="en-US" baseline="30000" dirty="0"/>
              <a:t>2</a:t>
            </a:r>
            <a:r>
              <a:rPr lang="en-US" dirty="0"/>
              <a:t> + 255</a:t>
            </a:r>
            <a:r>
              <a:rPr lang="en-US" baseline="30000" dirty="0"/>
              <a:t>2</a:t>
            </a:r>
            <a:r>
              <a:rPr lang="en-US" dirty="0"/>
              <a:t> = c</a:t>
            </a:r>
            <a:r>
              <a:rPr lang="en-US" baseline="30000" dirty="0"/>
              <a:t> 2</a:t>
            </a:r>
            <a:r>
              <a:rPr lang="en-US" dirty="0"/>
              <a:t> </a:t>
            </a:r>
          </a:p>
        </p:txBody>
      </p:sp>
      <p:sp>
        <p:nvSpPr>
          <p:cNvPr id="29" name="Rectangle 28">
            <a:extLst>
              <a:ext uri="{FF2B5EF4-FFF2-40B4-BE49-F238E27FC236}">
                <a16:creationId xmlns="" xmlns:a16="http://schemas.microsoft.com/office/drawing/2014/main" id="{8409F83D-FF75-45F1-86E8-5A3B437D6B7B}"/>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distance between the unknown and the closest East side point is 9003*.  </a:t>
            </a:r>
          </a:p>
          <a:p>
            <a:pPr algn="ctr"/>
            <a:r>
              <a:rPr lang="en-US" sz="1100" i="1" dirty="0"/>
              <a:t>We didn’t normalize (put all attributes on the same scale) so you can see that large impact price has on the distance moving from 9000 to 9003 but that’s not the point…this is just to show you a distance calc.</a:t>
            </a:r>
          </a:p>
        </p:txBody>
      </p:sp>
      <p:sp>
        <p:nvSpPr>
          <p:cNvPr id="30" name="TextBox 29">
            <a:extLst>
              <a:ext uri="{FF2B5EF4-FFF2-40B4-BE49-F238E27FC236}">
                <a16:creationId xmlns="" xmlns:a16="http://schemas.microsoft.com/office/drawing/2014/main" id="{3360E457-00E8-4982-A4FD-80441A3058E6}"/>
              </a:ext>
            </a:extLst>
          </p:cNvPr>
          <p:cNvSpPr txBox="1"/>
          <p:nvPr/>
        </p:nvSpPr>
        <p:spPr>
          <a:xfrm>
            <a:off x="5364962" y="3863405"/>
            <a:ext cx="2645276" cy="369332"/>
          </a:xfrm>
          <a:prstGeom prst="rect">
            <a:avLst/>
          </a:prstGeom>
          <a:noFill/>
        </p:spPr>
        <p:txBody>
          <a:bodyPr wrap="none" rtlCol="0">
            <a:spAutoFit/>
          </a:bodyPr>
          <a:lstStyle/>
          <a:p>
            <a:r>
              <a:rPr lang="en-US" dirty="0"/>
              <a:t>$81,000,000 + 65025 = c</a:t>
            </a:r>
            <a:r>
              <a:rPr lang="en-US" baseline="30000" dirty="0"/>
              <a:t> 2</a:t>
            </a:r>
            <a:r>
              <a:rPr lang="en-US" dirty="0"/>
              <a:t> </a:t>
            </a:r>
          </a:p>
        </p:txBody>
      </p:sp>
      <p:sp>
        <p:nvSpPr>
          <p:cNvPr id="31" name="TextBox 30">
            <a:extLst>
              <a:ext uri="{FF2B5EF4-FFF2-40B4-BE49-F238E27FC236}">
                <a16:creationId xmlns="" xmlns:a16="http://schemas.microsoft.com/office/drawing/2014/main" id="{DF6618F6-51A3-473C-845A-8E5FCEF8E562}"/>
              </a:ext>
            </a:extLst>
          </p:cNvPr>
          <p:cNvSpPr txBox="1"/>
          <p:nvPr/>
        </p:nvSpPr>
        <p:spPr>
          <a:xfrm>
            <a:off x="5326600" y="4202668"/>
            <a:ext cx="1786066" cy="369332"/>
          </a:xfrm>
          <a:prstGeom prst="rect">
            <a:avLst/>
          </a:prstGeom>
          <a:noFill/>
        </p:spPr>
        <p:txBody>
          <a:bodyPr wrap="none" rtlCol="0">
            <a:spAutoFit/>
          </a:bodyPr>
          <a:lstStyle/>
          <a:p>
            <a:r>
              <a:rPr lang="en-US" dirty="0"/>
              <a:t>$81,065,025= c</a:t>
            </a:r>
            <a:r>
              <a:rPr lang="en-US" baseline="30000" dirty="0"/>
              <a:t> 2</a:t>
            </a:r>
            <a:r>
              <a:rPr lang="en-US" dirty="0"/>
              <a:t> </a:t>
            </a:r>
          </a:p>
        </p:txBody>
      </p:sp>
      <p:sp>
        <p:nvSpPr>
          <p:cNvPr id="32" name="TextBox 31">
            <a:extLst>
              <a:ext uri="{FF2B5EF4-FFF2-40B4-BE49-F238E27FC236}">
                <a16:creationId xmlns="" xmlns:a16="http://schemas.microsoft.com/office/drawing/2014/main" id="{5F815CC9-E616-429D-AFD7-F7CA4004EC9D}"/>
              </a:ext>
            </a:extLst>
          </p:cNvPr>
          <p:cNvSpPr txBox="1"/>
          <p:nvPr/>
        </p:nvSpPr>
        <p:spPr>
          <a:xfrm>
            <a:off x="5348405" y="4552361"/>
            <a:ext cx="2198038" cy="369332"/>
          </a:xfrm>
          <a:prstGeom prst="rect">
            <a:avLst/>
          </a:prstGeom>
          <a:noFill/>
        </p:spPr>
        <p:txBody>
          <a:bodyPr wrap="none" rtlCol="0">
            <a:spAutoFit/>
          </a:bodyPr>
          <a:lstStyle/>
          <a:p>
            <a:r>
              <a:rPr lang="en-US" dirty="0"/>
              <a:t>Sqrt($81,065,025)= c </a:t>
            </a:r>
          </a:p>
        </p:txBody>
      </p:sp>
      <p:sp>
        <p:nvSpPr>
          <p:cNvPr id="33" name="TextBox 32">
            <a:extLst>
              <a:ext uri="{FF2B5EF4-FFF2-40B4-BE49-F238E27FC236}">
                <a16:creationId xmlns="" xmlns:a16="http://schemas.microsoft.com/office/drawing/2014/main" id="{49A2200F-3118-4BEA-B2F5-A019698604AA}"/>
              </a:ext>
            </a:extLst>
          </p:cNvPr>
          <p:cNvSpPr txBox="1"/>
          <p:nvPr/>
        </p:nvSpPr>
        <p:spPr>
          <a:xfrm>
            <a:off x="5364962" y="4866436"/>
            <a:ext cx="1024639" cy="369332"/>
          </a:xfrm>
          <a:prstGeom prst="rect">
            <a:avLst/>
          </a:prstGeom>
          <a:solidFill>
            <a:schemeClr val="accent6"/>
          </a:solidFill>
        </p:spPr>
        <p:txBody>
          <a:bodyPr wrap="none" rtlCol="0">
            <a:spAutoFit/>
          </a:bodyPr>
          <a:lstStyle/>
          <a:p>
            <a:r>
              <a:rPr lang="en-US" dirty="0">
                <a:solidFill>
                  <a:schemeClr val="bg1"/>
                </a:solidFill>
              </a:rPr>
              <a:t>9003 = c </a:t>
            </a:r>
          </a:p>
        </p:txBody>
      </p:sp>
      <p:sp>
        <p:nvSpPr>
          <p:cNvPr id="20" name="TextBox 19">
            <a:extLst>
              <a:ext uri="{FF2B5EF4-FFF2-40B4-BE49-F238E27FC236}">
                <a16:creationId xmlns="" xmlns:a16="http://schemas.microsoft.com/office/drawing/2014/main" id="{53D08391-1532-4080-AB2E-7E02BFEBCE89}"/>
              </a:ext>
            </a:extLst>
          </p:cNvPr>
          <p:cNvSpPr txBox="1"/>
          <p:nvPr/>
        </p:nvSpPr>
        <p:spPr>
          <a:xfrm>
            <a:off x="5312946" y="1447800"/>
            <a:ext cx="3056093" cy="646331"/>
          </a:xfrm>
          <a:prstGeom prst="rect">
            <a:avLst/>
          </a:prstGeom>
          <a:noFill/>
        </p:spPr>
        <p:txBody>
          <a:bodyPr wrap="none" rtlCol="0">
            <a:spAutoFit/>
          </a:bodyPr>
          <a:lstStyle/>
          <a:p>
            <a:r>
              <a:rPr lang="en-US" dirty="0" err="1"/>
              <a:t>EastSidePt</a:t>
            </a:r>
            <a:r>
              <a:rPr lang="en-US" dirty="0"/>
              <a:t>  = (1391sqft, $39K)</a:t>
            </a:r>
          </a:p>
          <a:p>
            <a:r>
              <a:rPr lang="en-US" dirty="0" err="1"/>
              <a:t>UnknownPt</a:t>
            </a:r>
            <a:r>
              <a:rPr lang="en-US" dirty="0"/>
              <a:t>  = (1136sqft,$48K)</a:t>
            </a:r>
          </a:p>
        </p:txBody>
      </p:sp>
      <p:sp>
        <p:nvSpPr>
          <p:cNvPr id="21" name="TextBox 20">
            <a:extLst>
              <a:ext uri="{FF2B5EF4-FFF2-40B4-BE49-F238E27FC236}">
                <a16:creationId xmlns="" xmlns:a16="http://schemas.microsoft.com/office/drawing/2014/main" id="{239F7F44-670D-42EB-BBE7-917EA670F422}"/>
              </a:ext>
            </a:extLst>
          </p:cNvPr>
          <p:cNvSpPr txBox="1"/>
          <p:nvPr/>
        </p:nvSpPr>
        <p:spPr>
          <a:xfrm>
            <a:off x="5312946" y="2057400"/>
            <a:ext cx="3292376" cy="369332"/>
          </a:xfrm>
          <a:prstGeom prst="rect">
            <a:avLst/>
          </a:prstGeom>
          <a:noFill/>
        </p:spPr>
        <p:txBody>
          <a:bodyPr wrap="none" rtlCol="0">
            <a:spAutoFit/>
          </a:bodyPr>
          <a:lstStyle/>
          <a:p>
            <a:r>
              <a:rPr lang="en-US" dirty="0" err="1"/>
              <a:t>aSegment</a:t>
            </a:r>
            <a:r>
              <a:rPr lang="en-US" dirty="0"/>
              <a:t> = 1391-1136 = 255sqft</a:t>
            </a:r>
          </a:p>
        </p:txBody>
      </p:sp>
      <p:sp>
        <p:nvSpPr>
          <p:cNvPr id="22" name="TextBox 21">
            <a:extLst>
              <a:ext uri="{FF2B5EF4-FFF2-40B4-BE49-F238E27FC236}">
                <a16:creationId xmlns="" xmlns:a16="http://schemas.microsoft.com/office/drawing/2014/main" id="{13B7827C-1D12-46B8-9315-7568CD0754AB}"/>
              </a:ext>
            </a:extLst>
          </p:cNvPr>
          <p:cNvSpPr txBox="1"/>
          <p:nvPr/>
        </p:nvSpPr>
        <p:spPr>
          <a:xfrm>
            <a:off x="5315322" y="2438400"/>
            <a:ext cx="2941318" cy="369332"/>
          </a:xfrm>
          <a:prstGeom prst="rect">
            <a:avLst/>
          </a:prstGeom>
          <a:noFill/>
        </p:spPr>
        <p:txBody>
          <a:bodyPr wrap="none" rtlCol="0">
            <a:spAutoFit/>
          </a:bodyPr>
          <a:lstStyle/>
          <a:p>
            <a:r>
              <a:rPr lang="en-US" dirty="0" err="1"/>
              <a:t>bSegment</a:t>
            </a:r>
            <a:r>
              <a:rPr lang="en-US" dirty="0"/>
              <a:t> = $39k-$48k = $-9k</a:t>
            </a:r>
          </a:p>
        </p:txBody>
      </p:sp>
      <p:sp>
        <p:nvSpPr>
          <p:cNvPr id="23"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2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34" name="Slide Number Placeholder 6"/>
          <p:cNvSpPr>
            <a:spLocks noGrp="1"/>
          </p:cNvSpPr>
          <p:nvPr>
            <p:ph type="sldNum" sz="quarter" idx="12"/>
          </p:nvPr>
        </p:nvSpPr>
        <p:spPr>
          <a:xfrm>
            <a:off x="6457950" y="6356351"/>
            <a:ext cx="857250" cy="365125"/>
          </a:xfrm>
        </p:spPr>
        <p:txBody>
          <a:bodyPr/>
          <a:lstStyle/>
          <a:p>
            <a:r>
              <a:rPr lang="en-US" dirty="0" smtClean="0"/>
              <a:t>21</a:t>
            </a:r>
            <a:endParaRPr lang="en-US" dirty="0"/>
          </a:p>
        </p:txBody>
      </p:sp>
    </p:spTree>
    <p:extLst>
      <p:ext uri="{BB962C8B-B14F-4D97-AF65-F5344CB8AC3E}">
        <p14:creationId xmlns:p14="http://schemas.microsoft.com/office/powerpoint/2010/main" val="58847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5"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7826" name="Picture 2" descr="http://etc.usf.edu/clipart/41700/41757/fc_therefore_41757_lg.gif"/>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93" t="28376" r="19828" b="28471"/>
          <a:stretch/>
        </p:blipFill>
        <p:spPr bwMode="auto">
          <a:xfrm>
            <a:off x="7498628" y="5713745"/>
            <a:ext cx="197005" cy="18288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p:txBody>
          <a:bodyPr>
            <a:normAutofit/>
          </a:bodyPr>
          <a:lstStyle/>
          <a:p>
            <a:r>
              <a:rPr lang="en-US" dirty="0"/>
              <a:t>Remember Pythagorean Theorem?</a:t>
            </a:r>
          </a:p>
        </p:txBody>
      </p:sp>
      <p:sp>
        <p:nvSpPr>
          <p:cNvPr id="4" name="Content Placeholder 3"/>
          <p:cNvSpPr>
            <a:spLocks noGrp="1"/>
          </p:cNvSpPr>
          <p:nvPr>
            <p:ph sz="half" idx="2"/>
          </p:nvPr>
        </p:nvSpPr>
        <p:spPr/>
        <p:txBody>
          <a:bodyPr/>
          <a:lstStyle/>
          <a:p>
            <a:r>
              <a:rPr lang="en-US" dirty="0"/>
              <a:t>A</a:t>
            </a:r>
            <a:r>
              <a:rPr lang="en-US" baseline="30000" dirty="0"/>
              <a:t>2</a:t>
            </a:r>
            <a:r>
              <a:rPr lang="en-US" dirty="0"/>
              <a:t>+B</a:t>
            </a:r>
            <a:r>
              <a:rPr lang="en-US" baseline="30000" dirty="0"/>
              <a:t>2</a:t>
            </a:r>
            <a:r>
              <a:rPr lang="en-US" dirty="0"/>
              <a:t>=C</a:t>
            </a:r>
            <a:r>
              <a:rPr lang="en-US" baseline="30000" dirty="0"/>
              <a:t>2</a:t>
            </a:r>
          </a:p>
        </p:txBody>
      </p:sp>
      <p:sp>
        <p:nvSpPr>
          <p:cNvPr id="5" name="Text Placeholder 4"/>
          <p:cNvSpPr>
            <a:spLocks noGrp="1"/>
          </p:cNvSpPr>
          <p:nvPr>
            <p:ph type="body" sz="quarter" idx="3"/>
          </p:nvPr>
        </p:nvSpPr>
        <p:spPr/>
        <p:txBody>
          <a:bodyPr/>
          <a:lstStyle/>
          <a:p>
            <a:r>
              <a:rPr lang="en-US" dirty="0"/>
              <a:t>In our example…</a:t>
            </a:r>
          </a:p>
        </p:txBody>
      </p:sp>
      <p:pic>
        <p:nvPicPr>
          <p:cNvPr id="76802" name="Picture 2" descr="http://www.math-salamanders.com/image-files/right-angle-triangle-labelle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47" y="3057098"/>
            <a:ext cx="20574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7680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Triangle 9"/>
          <p:cNvSpPr/>
          <p:nvPr/>
        </p:nvSpPr>
        <p:spPr>
          <a:xfrm flipH="1">
            <a:off x="6741992" y="2729554"/>
            <a:ext cx="1146413" cy="866633"/>
          </a:xfrm>
          <a:prstGeom prst="r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89587" y="3043450"/>
            <a:ext cx="306494" cy="369332"/>
          </a:xfrm>
          <a:prstGeom prst="rect">
            <a:avLst/>
          </a:prstGeom>
          <a:noFill/>
        </p:spPr>
        <p:txBody>
          <a:bodyPr wrap="none" rtlCol="0">
            <a:spAutoFit/>
          </a:bodyPr>
          <a:lstStyle/>
          <a:p>
            <a:r>
              <a:rPr lang="en-US" dirty="0"/>
              <a:t>b</a:t>
            </a:r>
          </a:p>
        </p:txBody>
      </p:sp>
      <p:sp>
        <p:nvSpPr>
          <p:cNvPr id="14" name="TextBox 13"/>
          <p:cNvSpPr txBox="1"/>
          <p:nvPr/>
        </p:nvSpPr>
        <p:spPr>
          <a:xfrm>
            <a:off x="7185722" y="3532924"/>
            <a:ext cx="295274" cy="369332"/>
          </a:xfrm>
          <a:prstGeom prst="rect">
            <a:avLst/>
          </a:prstGeom>
          <a:noFill/>
        </p:spPr>
        <p:txBody>
          <a:bodyPr wrap="none" rtlCol="0">
            <a:spAutoFit/>
          </a:bodyPr>
          <a:lstStyle/>
          <a:p>
            <a:r>
              <a:rPr lang="en-US" dirty="0"/>
              <a:t>a</a:t>
            </a:r>
          </a:p>
        </p:txBody>
      </p:sp>
      <p:sp>
        <p:nvSpPr>
          <p:cNvPr id="15" name="TextBox 14"/>
          <p:cNvSpPr txBox="1"/>
          <p:nvPr/>
        </p:nvSpPr>
        <p:spPr>
          <a:xfrm>
            <a:off x="7074273" y="2882668"/>
            <a:ext cx="300082" cy="369332"/>
          </a:xfrm>
          <a:prstGeom prst="rect">
            <a:avLst/>
          </a:prstGeom>
          <a:noFill/>
        </p:spPr>
        <p:txBody>
          <a:bodyPr wrap="none" rtlCol="0">
            <a:spAutoFit/>
          </a:bodyPr>
          <a:lstStyle/>
          <a:p>
            <a:r>
              <a:rPr lang="en-US" dirty="0"/>
              <a:t>c</a:t>
            </a:r>
          </a:p>
        </p:txBody>
      </p:sp>
      <p:sp>
        <p:nvSpPr>
          <p:cNvPr id="12" name="TextBox 11"/>
          <p:cNvSpPr txBox="1"/>
          <p:nvPr/>
        </p:nvSpPr>
        <p:spPr>
          <a:xfrm>
            <a:off x="4449644" y="5158854"/>
            <a:ext cx="3001784" cy="646331"/>
          </a:xfrm>
          <a:prstGeom prst="rect">
            <a:avLst/>
          </a:prstGeom>
          <a:noFill/>
        </p:spPr>
        <p:txBody>
          <a:bodyPr wrap="none" rtlCol="0">
            <a:spAutoFit/>
          </a:bodyPr>
          <a:lstStyle/>
          <a:p>
            <a:r>
              <a:rPr lang="en-US" dirty="0"/>
              <a:t>West Side (1480sqft, $64K)</a:t>
            </a:r>
          </a:p>
          <a:p>
            <a:r>
              <a:rPr lang="en-US" dirty="0"/>
              <a:t>Unknown (1136sqft, $48K)</a:t>
            </a:r>
          </a:p>
        </p:txBody>
      </p:sp>
      <p:cxnSp>
        <p:nvCxnSpPr>
          <p:cNvPr id="16" name="Straight Connector 15"/>
          <p:cNvCxnSpPr/>
          <p:nvPr/>
        </p:nvCxnSpPr>
        <p:spPr>
          <a:xfrm>
            <a:off x="4449644" y="5805185"/>
            <a:ext cx="2924711"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3635" y="5846970"/>
            <a:ext cx="2860720" cy="369332"/>
          </a:xfrm>
          <a:prstGeom prst="rect">
            <a:avLst/>
          </a:prstGeom>
          <a:noFill/>
        </p:spPr>
        <p:txBody>
          <a:bodyPr wrap="none" rtlCol="0">
            <a:spAutoFit/>
          </a:bodyPr>
          <a:lstStyle/>
          <a:p>
            <a:r>
              <a:rPr lang="en-US" dirty="0"/>
              <a:t>Differences (45sqft, $17K)</a:t>
            </a:r>
          </a:p>
        </p:txBody>
      </p:sp>
      <p:sp>
        <p:nvSpPr>
          <p:cNvPr id="20" name="TextBox 19"/>
          <p:cNvSpPr txBox="1"/>
          <p:nvPr/>
        </p:nvSpPr>
        <p:spPr>
          <a:xfrm>
            <a:off x="6039531" y="6079912"/>
            <a:ext cx="312906" cy="369332"/>
          </a:xfrm>
          <a:prstGeom prst="rect">
            <a:avLst/>
          </a:prstGeom>
          <a:noFill/>
        </p:spPr>
        <p:txBody>
          <a:bodyPr wrap="none" rtlCol="0">
            <a:spAutoFit/>
          </a:bodyPr>
          <a:lstStyle/>
          <a:p>
            <a:r>
              <a:rPr lang="en-US" dirty="0"/>
              <a:t>b</a:t>
            </a:r>
          </a:p>
        </p:txBody>
      </p:sp>
      <p:sp>
        <p:nvSpPr>
          <p:cNvPr id="21" name="TextBox 20"/>
          <p:cNvSpPr txBox="1"/>
          <p:nvPr/>
        </p:nvSpPr>
        <p:spPr>
          <a:xfrm>
            <a:off x="6764144" y="6079912"/>
            <a:ext cx="312906" cy="369332"/>
          </a:xfrm>
          <a:prstGeom prst="rect">
            <a:avLst/>
          </a:prstGeom>
          <a:noFill/>
        </p:spPr>
        <p:txBody>
          <a:bodyPr wrap="none" rtlCol="0">
            <a:spAutoFit/>
          </a:bodyPr>
          <a:lstStyle/>
          <a:p>
            <a:r>
              <a:rPr lang="en-US" dirty="0"/>
              <a:t>a</a:t>
            </a:r>
          </a:p>
        </p:txBody>
      </p:sp>
      <p:sp>
        <p:nvSpPr>
          <p:cNvPr id="7" name="TextBox 6"/>
          <p:cNvSpPr txBox="1"/>
          <p:nvPr/>
        </p:nvSpPr>
        <p:spPr>
          <a:xfrm>
            <a:off x="7734892" y="5484039"/>
            <a:ext cx="1377300" cy="584775"/>
          </a:xfrm>
          <a:prstGeom prst="rect">
            <a:avLst/>
          </a:prstGeom>
          <a:noFill/>
        </p:spPr>
        <p:txBody>
          <a:bodyPr wrap="none" rtlCol="0">
            <a:spAutoFit/>
          </a:bodyPr>
          <a:lstStyle/>
          <a:p>
            <a:pPr algn="ctr"/>
            <a:r>
              <a:rPr lang="en-US" sz="1600" dirty="0"/>
              <a:t>Distance </a:t>
            </a:r>
          </a:p>
          <a:p>
            <a:pPr algn="ctr"/>
            <a:r>
              <a:rPr lang="en-US" sz="1600" dirty="0"/>
              <a:t>or C = 16003</a:t>
            </a:r>
          </a:p>
        </p:txBody>
      </p:sp>
      <p:sp>
        <p:nvSpPr>
          <p:cNvPr id="23" name="Title 1">
            <a:extLst>
              <a:ext uri="{FF2B5EF4-FFF2-40B4-BE49-F238E27FC236}">
                <a16:creationId xmlns="" xmlns:a16="http://schemas.microsoft.com/office/drawing/2014/main" id="{E0F41B22-87FC-452C-A429-9BE03AC9A880}"/>
              </a:ext>
            </a:extLst>
          </p:cNvPr>
          <p:cNvSpPr>
            <a:spLocks noGrp="1"/>
          </p:cNvSpPr>
          <p:nvPr>
            <p:ph type="title"/>
          </p:nvPr>
        </p:nvSpPr>
        <p:spPr>
          <a:xfrm>
            <a:off x="228600" y="365126"/>
            <a:ext cx="8686800" cy="591477"/>
          </a:xfrm>
        </p:spPr>
        <p:txBody>
          <a:bodyPr/>
          <a:lstStyle/>
          <a:p>
            <a:r>
              <a:rPr lang="en-US" sz="3200" dirty="0"/>
              <a:t>Euclidean Distance measures distance like a ruler</a:t>
            </a:r>
          </a:p>
        </p:txBody>
      </p:sp>
      <p:sp>
        <p:nvSpPr>
          <p:cNvPr id="22"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24"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25" name="Slide Number Placeholder 6"/>
          <p:cNvSpPr>
            <a:spLocks noGrp="1"/>
          </p:cNvSpPr>
          <p:nvPr>
            <p:ph type="sldNum" sz="quarter" idx="12"/>
          </p:nvPr>
        </p:nvSpPr>
        <p:spPr>
          <a:xfrm>
            <a:off x="6457950" y="6356351"/>
            <a:ext cx="857250" cy="365125"/>
          </a:xfrm>
        </p:spPr>
        <p:txBody>
          <a:bodyPr/>
          <a:lstStyle/>
          <a:p>
            <a:r>
              <a:rPr lang="en-US" dirty="0" smtClean="0"/>
              <a:t>22</a:t>
            </a:r>
            <a:endParaRPr lang="en-US" dirty="0"/>
          </a:p>
        </p:txBody>
      </p:sp>
    </p:spTree>
    <p:extLst>
      <p:ext uri="{BB962C8B-B14F-4D97-AF65-F5344CB8AC3E}">
        <p14:creationId xmlns:p14="http://schemas.microsoft.com/office/powerpoint/2010/main" val="23564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89"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0" y="365126"/>
            <a:ext cx="9034344" cy="591477"/>
          </a:xfrm>
        </p:spPr>
        <p:txBody>
          <a:bodyPr/>
          <a:lstStyle/>
          <a:p>
            <a:r>
              <a:rPr lang="en-US" sz="3600" dirty="0"/>
              <a:t>Your guess</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133600"/>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flipV="1">
            <a:off x="4349750" y="2633118"/>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71900" y="3379714"/>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4530200" y="2778657"/>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4545384" y="3400347"/>
            <a:ext cx="524503" cy="276999"/>
          </a:xfrm>
          <a:prstGeom prst="rect">
            <a:avLst/>
          </a:prstGeom>
          <a:noFill/>
        </p:spPr>
        <p:txBody>
          <a:bodyPr wrap="none" rtlCol="0">
            <a:spAutoFit/>
          </a:bodyPr>
          <a:lstStyle/>
          <a:p>
            <a:r>
              <a:rPr lang="en-US" sz="1200" dirty="0"/>
              <a:t>9003</a:t>
            </a:r>
          </a:p>
        </p:txBody>
      </p:sp>
      <p:sp>
        <p:nvSpPr>
          <p:cNvPr id="18" name="Rectangle 17">
            <a:extLst>
              <a:ext uri="{FF2B5EF4-FFF2-40B4-BE49-F238E27FC236}">
                <a16:creationId xmlns="" xmlns:a16="http://schemas.microsoft.com/office/drawing/2014/main" id="{97B200F2-6C52-4A69-97CC-E8F104DE405F}"/>
              </a:ext>
            </a:extLst>
          </p:cNvPr>
          <p:cNvSpPr/>
          <p:nvPr/>
        </p:nvSpPr>
        <p:spPr>
          <a:xfrm>
            <a:off x="762000" y="5562600"/>
            <a:ext cx="7753350"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With K = 1, the single nearest neighbor, what is the class?  What about k=2?  K=3?</a:t>
            </a:r>
          </a:p>
        </p:txBody>
      </p:sp>
      <p:sp>
        <p:nvSpPr>
          <p:cNvPr id="10"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1"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2" name="Slide Number Placeholder 6"/>
          <p:cNvSpPr>
            <a:spLocks noGrp="1"/>
          </p:cNvSpPr>
          <p:nvPr>
            <p:ph type="sldNum" sz="quarter" idx="12"/>
          </p:nvPr>
        </p:nvSpPr>
        <p:spPr>
          <a:xfrm>
            <a:off x="6457950" y="6356351"/>
            <a:ext cx="857250" cy="365125"/>
          </a:xfrm>
        </p:spPr>
        <p:txBody>
          <a:bodyPr/>
          <a:lstStyle/>
          <a:p>
            <a:r>
              <a:rPr lang="en-US" dirty="0" smtClean="0"/>
              <a:t>23</a:t>
            </a:r>
            <a:endParaRPr lang="en-US" dirty="0"/>
          </a:p>
        </p:txBody>
      </p:sp>
    </p:spTree>
    <p:extLst>
      <p:ext uri="{BB962C8B-B14F-4D97-AF65-F5344CB8AC3E}">
        <p14:creationId xmlns:p14="http://schemas.microsoft.com/office/powerpoint/2010/main" val="2515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2"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28600" y="365126"/>
            <a:ext cx="8805744" cy="591477"/>
          </a:xfrm>
        </p:spPr>
        <p:txBody>
          <a:bodyPr/>
          <a:lstStyle/>
          <a:p>
            <a:r>
              <a:rPr lang="en-US" sz="3600" dirty="0"/>
              <a:t>K = 1</a:t>
            </a:r>
          </a:p>
        </p:txBody>
      </p:sp>
      <p:sp>
        <p:nvSpPr>
          <p:cNvPr id="4" name="Content Placeholder 3"/>
          <p:cNvSpPr>
            <a:spLocks noGrp="1"/>
          </p:cNvSpPr>
          <p:nvPr>
            <p:ph sz="half" idx="2"/>
          </p:nvPr>
        </p:nvSpPr>
        <p:spPr/>
        <p:txBody>
          <a:bodyPr/>
          <a:lstStyle/>
          <a:p>
            <a:r>
              <a:rPr lang="en-US" dirty="0"/>
              <a:t>East Cleveland</a:t>
            </a:r>
          </a:p>
          <a:p>
            <a:pPr lvl="1"/>
            <a:endParaRPr lang="en-US" baseline="30000" dirty="0"/>
          </a:p>
          <a:p>
            <a:pPr lvl="1"/>
            <a:r>
              <a:rPr lang="en-US" dirty="0"/>
              <a:t>5 Beds</a:t>
            </a:r>
          </a:p>
          <a:p>
            <a:pPr lvl="1"/>
            <a:r>
              <a:rPr lang="en-US" dirty="0"/>
              <a:t>1.5 Bath</a:t>
            </a:r>
          </a:p>
          <a:p>
            <a:pPr lvl="1"/>
            <a:r>
              <a:rPr lang="en-US" dirty="0"/>
              <a:t>1136 </a:t>
            </a:r>
            <a:r>
              <a:rPr lang="en-US" dirty="0" err="1"/>
              <a:t>sqft</a:t>
            </a:r>
            <a:endParaRPr lang="en-US" dirty="0"/>
          </a:p>
          <a:p>
            <a:pPr lvl="1"/>
            <a:r>
              <a:rPr lang="en-US" dirty="0"/>
              <a:t>44107 Zip</a:t>
            </a:r>
          </a:p>
          <a:p>
            <a:pPr lvl="1"/>
            <a:r>
              <a:rPr lang="en-US" dirty="0"/>
              <a:t>$48K</a:t>
            </a:r>
          </a:p>
        </p:txBody>
      </p:sp>
      <p:sp>
        <p:nvSpPr>
          <p:cNvPr id="5" name="Text Placeholder 4"/>
          <p:cNvSpPr>
            <a:spLocks noGrp="1"/>
          </p:cNvSpPr>
          <p:nvPr>
            <p:ph type="body" sz="quarter" idx="3"/>
          </p:nvPr>
        </p:nvSpPr>
        <p:spPr/>
        <p:txBody>
          <a:bodyPr/>
          <a:lstStyle/>
          <a:p>
            <a:r>
              <a:rPr lang="en-US" dirty="0"/>
              <a:t>In our example…</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idx="1"/>
          </p:nvPr>
        </p:nvSpPr>
        <p:spPr/>
        <p:txBody>
          <a:bodyPr>
            <a:normAutofit/>
          </a:bodyPr>
          <a:lstStyle/>
          <a:p>
            <a:r>
              <a:rPr lang="en-US" dirty="0"/>
              <a:t>This unknown case is in…</a:t>
            </a:r>
          </a:p>
        </p:txBody>
      </p:sp>
      <p:cxnSp>
        <p:nvCxnSpPr>
          <p:cNvPr id="13" name="Straight Connector 12"/>
          <p:cNvCxnSpPr/>
          <p:nvPr/>
        </p:nvCxnSpPr>
        <p:spPr>
          <a:xfrm flipV="1">
            <a:off x="6741994" y="2797791"/>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64144" y="3544387"/>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6922444" y="2943330"/>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6937628" y="3565020"/>
            <a:ext cx="524503" cy="276999"/>
          </a:xfrm>
          <a:prstGeom prst="rect">
            <a:avLst/>
          </a:prstGeom>
          <a:noFill/>
        </p:spPr>
        <p:txBody>
          <a:bodyPr wrap="none" rtlCol="0">
            <a:spAutoFit/>
          </a:bodyPr>
          <a:lstStyle/>
          <a:p>
            <a:r>
              <a:rPr lang="en-US" sz="1200" dirty="0"/>
              <a:t>9003</a:t>
            </a:r>
          </a:p>
        </p:txBody>
      </p:sp>
      <p:sp>
        <p:nvSpPr>
          <p:cNvPr id="12" name="Rectangle 11">
            <a:extLst>
              <a:ext uri="{FF2B5EF4-FFF2-40B4-BE49-F238E27FC236}">
                <a16:creationId xmlns="" xmlns:a16="http://schemas.microsoft.com/office/drawing/2014/main" id="{B8AEBB6E-1AFB-4ECC-A31A-88CADEA9C1D1}"/>
              </a:ext>
            </a:extLst>
          </p:cNvPr>
          <p:cNvSpPr/>
          <p:nvPr/>
        </p:nvSpPr>
        <p:spPr>
          <a:xfrm>
            <a:off x="762000" y="5562600"/>
            <a:ext cx="7753350"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The KNN algorithm would have correctly identified East Cleveland if K = 1.  Remember the algorithm performs this along more than 2 dimensions, in hyperspace.</a:t>
            </a:r>
          </a:p>
        </p:txBody>
      </p:sp>
      <p:sp>
        <p:nvSpPr>
          <p:cNvPr id="1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6" name="Slide Number Placeholder 6"/>
          <p:cNvSpPr>
            <a:spLocks noGrp="1"/>
          </p:cNvSpPr>
          <p:nvPr>
            <p:ph type="sldNum" sz="quarter" idx="12"/>
          </p:nvPr>
        </p:nvSpPr>
        <p:spPr>
          <a:xfrm>
            <a:off x="6457950" y="6356351"/>
            <a:ext cx="857250" cy="365125"/>
          </a:xfrm>
        </p:spPr>
        <p:txBody>
          <a:bodyPr/>
          <a:lstStyle/>
          <a:p>
            <a:r>
              <a:rPr lang="en-US" dirty="0" smtClean="0"/>
              <a:t>24</a:t>
            </a:r>
            <a:endParaRPr lang="en-US" dirty="0"/>
          </a:p>
        </p:txBody>
      </p:sp>
    </p:spTree>
    <p:extLst>
      <p:ext uri="{BB962C8B-B14F-4D97-AF65-F5344CB8AC3E}">
        <p14:creationId xmlns:p14="http://schemas.microsoft.com/office/powerpoint/2010/main" val="56644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14"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28600" y="365126"/>
            <a:ext cx="8686800" cy="591477"/>
          </a:xfrm>
        </p:spPr>
        <p:txBody>
          <a:bodyPr/>
          <a:lstStyle/>
          <a:p>
            <a:r>
              <a:rPr lang="en-US" sz="3200" dirty="0"/>
              <a:t>K is a tuning parameter the practitioner chooses.</a:t>
            </a:r>
          </a:p>
        </p:txBody>
      </p:sp>
      <p:sp>
        <p:nvSpPr>
          <p:cNvPr id="4" name="Content Placeholder 3"/>
          <p:cNvSpPr>
            <a:spLocks noGrp="1"/>
          </p:cNvSpPr>
          <p:nvPr>
            <p:ph sz="half" idx="2"/>
          </p:nvPr>
        </p:nvSpPr>
        <p:spPr>
          <a:xfrm>
            <a:off x="297495" y="1956431"/>
            <a:ext cx="3705336" cy="3453769"/>
          </a:xfrm>
        </p:spPr>
        <p:txBody>
          <a:bodyPr>
            <a:normAutofit/>
          </a:bodyPr>
          <a:lstStyle/>
          <a:p>
            <a:r>
              <a:rPr lang="en-US" sz="1600" dirty="0"/>
              <a:t>Measured in hyperspace (many attributes not just 2)</a:t>
            </a:r>
          </a:p>
          <a:p>
            <a:pPr marL="0" indent="0">
              <a:buNone/>
            </a:pPr>
            <a:endParaRPr lang="en-US" sz="1600" dirty="0"/>
          </a:p>
          <a:p>
            <a:r>
              <a:rPr lang="en-US" sz="1600" dirty="0"/>
              <a:t>Ties are randomly chosen for even number K but can be avoided using odd number K.</a:t>
            </a:r>
          </a:p>
          <a:p>
            <a:pPr marL="0" indent="0">
              <a:buNone/>
            </a:pPr>
            <a:endParaRPr lang="en-US" sz="1600" dirty="0"/>
          </a:p>
          <a:p>
            <a:r>
              <a:rPr lang="en-US" sz="1600" dirty="0"/>
              <a:t>Returned results can be either the class (east or west) or the probability of a particular class.</a:t>
            </a:r>
          </a:p>
        </p:txBody>
      </p:sp>
      <p:sp>
        <p:nvSpPr>
          <p:cNvPr id="5" name="Text Placeholder 4"/>
          <p:cNvSpPr>
            <a:spLocks noGrp="1"/>
          </p:cNvSpPr>
          <p:nvPr>
            <p:ph type="body" sz="quarter" idx="3"/>
          </p:nvPr>
        </p:nvSpPr>
        <p:spPr/>
        <p:txBody>
          <a:bodyPr/>
          <a:lstStyle/>
          <a:p>
            <a:r>
              <a:rPr lang="en-US" dirty="0"/>
              <a:t>In our example…</a:t>
            </a:r>
          </a:p>
        </p:txBody>
      </p:sp>
      <p:pic>
        <p:nvPicPr>
          <p:cNvPr id="768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9644" y="2298273"/>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idx="1"/>
          </p:nvPr>
        </p:nvSpPr>
        <p:spPr>
          <a:xfrm>
            <a:off x="291633" y="1136142"/>
            <a:ext cx="3868340" cy="823912"/>
          </a:xfrm>
        </p:spPr>
        <p:txBody>
          <a:bodyPr>
            <a:normAutofit/>
          </a:bodyPr>
          <a:lstStyle/>
          <a:p>
            <a:r>
              <a:rPr lang="en-US" dirty="0"/>
              <a:t>You will have to specify how many neighbors are to be looked at.</a:t>
            </a:r>
          </a:p>
        </p:txBody>
      </p:sp>
      <p:cxnSp>
        <p:nvCxnSpPr>
          <p:cNvPr id="13" name="Straight Connector 12"/>
          <p:cNvCxnSpPr/>
          <p:nvPr/>
        </p:nvCxnSpPr>
        <p:spPr>
          <a:xfrm flipV="1">
            <a:off x="6741994" y="2797791"/>
            <a:ext cx="1050606" cy="746596"/>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64144" y="3544387"/>
            <a:ext cx="734484" cy="454407"/>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9433532">
            <a:off x="6922444" y="2943330"/>
            <a:ext cx="609462" cy="276999"/>
          </a:xfrm>
          <a:prstGeom prst="rect">
            <a:avLst/>
          </a:prstGeom>
          <a:noFill/>
        </p:spPr>
        <p:txBody>
          <a:bodyPr wrap="none" rtlCol="0">
            <a:spAutoFit/>
          </a:bodyPr>
          <a:lstStyle/>
          <a:p>
            <a:r>
              <a:rPr lang="en-US" sz="1200" dirty="0"/>
              <a:t>16003</a:t>
            </a:r>
          </a:p>
        </p:txBody>
      </p:sp>
      <p:sp>
        <p:nvSpPr>
          <p:cNvPr id="29" name="TextBox 28"/>
          <p:cNvSpPr txBox="1"/>
          <p:nvPr/>
        </p:nvSpPr>
        <p:spPr>
          <a:xfrm rot="1971942">
            <a:off x="6937628" y="3565020"/>
            <a:ext cx="524503" cy="276999"/>
          </a:xfrm>
          <a:prstGeom prst="rect">
            <a:avLst/>
          </a:prstGeom>
          <a:noFill/>
        </p:spPr>
        <p:txBody>
          <a:bodyPr wrap="none" rtlCol="0">
            <a:spAutoFit/>
          </a:bodyPr>
          <a:lstStyle/>
          <a:p>
            <a:r>
              <a:rPr lang="en-US" sz="1200" dirty="0"/>
              <a:t>9003</a:t>
            </a:r>
          </a:p>
        </p:txBody>
      </p:sp>
      <p:cxnSp>
        <p:nvCxnSpPr>
          <p:cNvPr id="12" name="Straight Connector 11"/>
          <p:cNvCxnSpPr/>
          <p:nvPr/>
        </p:nvCxnSpPr>
        <p:spPr>
          <a:xfrm flipV="1">
            <a:off x="6701050" y="2790355"/>
            <a:ext cx="152400" cy="754032"/>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903386">
            <a:off x="6381082" y="2943329"/>
            <a:ext cx="609462" cy="276999"/>
          </a:xfrm>
          <a:prstGeom prst="rect">
            <a:avLst/>
          </a:prstGeom>
          <a:noFill/>
        </p:spPr>
        <p:txBody>
          <a:bodyPr wrap="none" rtlCol="0">
            <a:spAutoFit/>
          </a:bodyPr>
          <a:lstStyle/>
          <a:p>
            <a:r>
              <a:rPr lang="en-US" sz="1200" dirty="0"/>
              <a:t>17000</a:t>
            </a:r>
          </a:p>
        </p:txBody>
      </p:sp>
      <p:sp>
        <p:nvSpPr>
          <p:cNvPr id="10" name="TextBox 9"/>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K=1 of only these 2 variables would say it is East Cleveland with a 100% certainty.</a:t>
            </a:r>
          </a:p>
          <a:p>
            <a:r>
              <a:rPr lang="en-US" i="0" dirty="0"/>
              <a:t>K=3 of only these 2 variables would say it is East Cleveland with a 66% probability. </a:t>
            </a:r>
          </a:p>
          <a:p>
            <a:r>
              <a:rPr lang="en-US" i="0" dirty="0"/>
              <a:t>Review confusion table to get to an acceptable K. </a:t>
            </a:r>
          </a:p>
        </p:txBody>
      </p:sp>
      <p:sp>
        <p:nvSpPr>
          <p:cNvPr id="11" name="TextBox 10"/>
          <p:cNvSpPr txBox="1"/>
          <p:nvPr/>
        </p:nvSpPr>
        <p:spPr>
          <a:xfrm>
            <a:off x="4457922" y="5054173"/>
            <a:ext cx="3712876" cy="430887"/>
          </a:xfrm>
          <a:prstGeom prst="rect">
            <a:avLst/>
          </a:prstGeom>
          <a:noFill/>
        </p:spPr>
        <p:txBody>
          <a:bodyPr wrap="none" rtlCol="0">
            <a:spAutoFit/>
          </a:bodyPr>
          <a:lstStyle/>
          <a:p>
            <a:r>
              <a:rPr lang="en-US" sz="1100" dirty="0"/>
              <a:t>*scale is misleading because of attributes order of magnitude</a:t>
            </a:r>
          </a:p>
          <a:p>
            <a:r>
              <a:rPr lang="en-US" sz="1100" dirty="0"/>
              <a:t>Remember to normalize!</a:t>
            </a:r>
          </a:p>
        </p:txBody>
      </p:sp>
      <p:sp>
        <p:nvSpPr>
          <p:cNvPr id="17"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18"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19" name="Slide Number Placeholder 6"/>
          <p:cNvSpPr>
            <a:spLocks noGrp="1"/>
          </p:cNvSpPr>
          <p:nvPr>
            <p:ph type="sldNum" sz="quarter" idx="12"/>
          </p:nvPr>
        </p:nvSpPr>
        <p:spPr>
          <a:xfrm>
            <a:off x="6457950" y="6356351"/>
            <a:ext cx="857250" cy="365125"/>
          </a:xfrm>
        </p:spPr>
        <p:txBody>
          <a:bodyPr/>
          <a:lstStyle/>
          <a:p>
            <a:r>
              <a:rPr lang="en-US" dirty="0" smtClean="0"/>
              <a:t>25</a:t>
            </a:r>
            <a:endParaRPr lang="en-US" dirty="0"/>
          </a:p>
        </p:txBody>
      </p:sp>
    </p:spTree>
    <p:extLst>
      <p:ext uri="{BB962C8B-B14F-4D97-AF65-F5344CB8AC3E}">
        <p14:creationId xmlns:p14="http://schemas.microsoft.com/office/powerpoint/2010/main" val="312344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9125B5E-667D-4A9C-A11E-F5B7851DFDE0}"/>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C771EEEB-85A9-4964-A54F-6E2C40A29FFA}"/>
              </a:ext>
            </a:extLst>
          </p:cNvPr>
          <p:cNvSpPr>
            <a:spLocks noGrp="1"/>
          </p:cNvSpPr>
          <p:nvPr>
            <p:ph type="title"/>
          </p:nvPr>
        </p:nvSpPr>
        <p:spPr/>
        <p:txBody>
          <a:bodyPr/>
          <a:lstStyle/>
          <a:p>
            <a:r>
              <a:rPr lang="en-US" dirty="0"/>
              <a:t>Special K!</a:t>
            </a:r>
          </a:p>
        </p:txBody>
      </p:sp>
      <p:sp>
        <p:nvSpPr>
          <p:cNvPr id="4" name="Slide Number Placeholder 3">
            <a:extLst>
              <a:ext uri="{FF2B5EF4-FFF2-40B4-BE49-F238E27FC236}">
                <a16:creationId xmlns="" xmlns:a16="http://schemas.microsoft.com/office/drawing/2014/main" id="{01D83A20-94D1-4356-9C85-46D75F2AD67B}"/>
              </a:ext>
            </a:extLst>
          </p:cNvPr>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a:extLst>
              <a:ext uri="{FF2B5EF4-FFF2-40B4-BE49-F238E27FC236}">
                <a16:creationId xmlns="" xmlns:a16="http://schemas.microsoft.com/office/drawing/2014/main" id="{FB738359-5995-4B3F-956D-97312EAB49A4}"/>
              </a:ext>
            </a:extLst>
          </p:cNvPr>
          <p:cNvSpPr>
            <a:spLocks noGrp="1"/>
          </p:cNvSpPr>
          <p:nvPr>
            <p:ph type="ftr" sz="quarter" idx="3"/>
          </p:nvPr>
        </p:nvSpPr>
        <p:spPr/>
        <p:txBody>
          <a:bodyPr/>
          <a:lstStyle/>
          <a:p>
            <a:r>
              <a:rPr lang="en-US"/>
              <a:t>Kwartler CSCI S-96</a:t>
            </a:r>
            <a:endParaRPr lang="en-US" dirty="0"/>
          </a:p>
        </p:txBody>
      </p:sp>
      <p:sp>
        <p:nvSpPr>
          <p:cNvPr id="6" name="Shape 509">
            <a:extLst>
              <a:ext uri="{FF2B5EF4-FFF2-40B4-BE49-F238E27FC236}">
                <a16:creationId xmlns="" xmlns:a16="http://schemas.microsoft.com/office/drawing/2014/main" id="{D4EC98CB-3870-4759-B2D1-E5BF323D3A7E}"/>
              </a:ext>
            </a:extLst>
          </p:cNvPr>
          <p:cNvSpPr/>
          <p:nvPr/>
        </p:nvSpPr>
        <p:spPr>
          <a:xfrm>
            <a:off x="393001" y="1712201"/>
            <a:ext cx="1585799" cy="965399"/>
          </a:xfrm>
          <a:prstGeom prst="rect">
            <a:avLst/>
          </a:prstGeom>
          <a:no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7" name="Shape 510">
            <a:extLst>
              <a:ext uri="{FF2B5EF4-FFF2-40B4-BE49-F238E27FC236}">
                <a16:creationId xmlns="" xmlns:a16="http://schemas.microsoft.com/office/drawing/2014/main" id="{27A9DA37-2E1F-4532-975A-86BA73FF3667}"/>
              </a:ext>
            </a:extLst>
          </p:cNvPr>
          <p:cNvSpPr/>
          <p:nvPr/>
        </p:nvSpPr>
        <p:spPr>
          <a:xfrm>
            <a:off x="393001" y="1712200"/>
            <a:ext cx="3341699" cy="3323400"/>
          </a:xfrm>
          <a:prstGeom prst="rect">
            <a:avLst/>
          </a:prstGeom>
          <a:noFill/>
          <a:ln w="9525" cap="flat" cmpd="sng">
            <a:solidFill>
              <a:srgbClr val="3A81BA"/>
            </a:solidFill>
            <a:prstDash val="solid"/>
            <a:round/>
            <a:headEnd type="none" w="med" len="med"/>
            <a:tailEnd type="none" w="med" len="med"/>
          </a:ln>
        </p:spPr>
        <p:txBody>
          <a:bodyPr lIns="91425" tIns="91425" rIns="91425" bIns="91425" anchor="ctr" anchorCtr="0">
            <a:noAutofit/>
          </a:bodyPr>
          <a:lstStyle/>
          <a:p>
            <a:endParaRPr/>
          </a:p>
        </p:txBody>
      </p:sp>
      <p:sp>
        <p:nvSpPr>
          <p:cNvPr id="8" name="Shape 511">
            <a:extLst>
              <a:ext uri="{FF2B5EF4-FFF2-40B4-BE49-F238E27FC236}">
                <a16:creationId xmlns="" xmlns:a16="http://schemas.microsoft.com/office/drawing/2014/main" id="{E82A33B0-D3C6-4639-A158-FF31EC3CD2FB}"/>
              </a:ext>
            </a:extLst>
          </p:cNvPr>
          <p:cNvSpPr/>
          <p:nvPr/>
        </p:nvSpPr>
        <p:spPr>
          <a:xfrm>
            <a:off x="393000" y="1712201"/>
            <a:ext cx="2378700" cy="2212849"/>
          </a:xfrm>
          <a:prstGeom prst="rect">
            <a:avLst/>
          </a:prstGeom>
          <a:noFill/>
          <a:ln w="9525" cap="flat" cmpd="sng">
            <a:solidFill>
              <a:srgbClr val="DE732E"/>
            </a:solidFill>
            <a:prstDash val="solid"/>
            <a:round/>
            <a:headEnd type="none" w="med" len="med"/>
            <a:tailEnd type="none" w="med" len="med"/>
          </a:ln>
        </p:spPr>
        <p:txBody>
          <a:bodyPr lIns="91425" tIns="91425" rIns="91425" bIns="91425" anchor="ctr" anchorCtr="0">
            <a:noAutofit/>
          </a:bodyPr>
          <a:lstStyle/>
          <a:p>
            <a:endParaRPr/>
          </a:p>
        </p:txBody>
      </p:sp>
      <p:pic>
        <p:nvPicPr>
          <p:cNvPr id="9" name="Shape 515">
            <a:extLst>
              <a:ext uri="{FF2B5EF4-FFF2-40B4-BE49-F238E27FC236}">
                <a16:creationId xmlns="" xmlns:a16="http://schemas.microsoft.com/office/drawing/2014/main" id="{1846F5F9-7E65-4523-A93A-D3301BA4835D}"/>
              </a:ext>
            </a:extLst>
          </p:cNvPr>
          <p:cNvPicPr preferRelativeResize="0"/>
          <p:nvPr/>
        </p:nvPicPr>
        <p:blipFill>
          <a:blip r:embed="rId2">
            <a:alphaModFix/>
          </a:blip>
          <a:stretch>
            <a:fillRect/>
          </a:stretch>
        </p:blipFill>
        <p:spPr>
          <a:xfrm>
            <a:off x="603725" y="1970125"/>
            <a:ext cx="876300" cy="628650"/>
          </a:xfrm>
          <a:prstGeom prst="rect">
            <a:avLst/>
          </a:prstGeom>
          <a:noFill/>
          <a:ln>
            <a:noFill/>
          </a:ln>
        </p:spPr>
      </p:pic>
      <p:pic>
        <p:nvPicPr>
          <p:cNvPr id="10" name="Shape 516">
            <a:extLst>
              <a:ext uri="{FF2B5EF4-FFF2-40B4-BE49-F238E27FC236}">
                <a16:creationId xmlns="" xmlns:a16="http://schemas.microsoft.com/office/drawing/2014/main" id="{71EEA899-0961-4FED-8DCB-6A981D117B91}"/>
              </a:ext>
            </a:extLst>
          </p:cNvPr>
          <p:cNvPicPr preferRelativeResize="0"/>
          <p:nvPr/>
        </p:nvPicPr>
        <p:blipFill>
          <a:blip r:embed="rId3">
            <a:alphaModFix/>
          </a:blip>
          <a:stretch>
            <a:fillRect/>
          </a:stretch>
        </p:blipFill>
        <p:spPr>
          <a:xfrm>
            <a:off x="2257438" y="2598775"/>
            <a:ext cx="371475" cy="361950"/>
          </a:xfrm>
          <a:prstGeom prst="rect">
            <a:avLst/>
          </a:prstGeom>
          <a:noFill/>
          <a:ln>
            <a:noFill/>
          </a:ln>
        </p:spPr>
      </p:pic>
      <p:pic>
        <p:nvPicPr>
          <p:cNvPr id="11" name="Shape 517">
            <a:extLst>
              <a:ext uri="{FF2B5EF4-FFF2-40B4-BE49-F238E27FC236}">
                <a16:creationId xmlns="" xmlns:a16="http://schemas.microsoft.com/office/drawing/2014/main" id="{08FDCE58-FA48-4FCB-B56E-C5C36B674800}"/>
              </a:ext>
            </a:extLst>
          </p:cNvPr>
          <p:cNvPicPr preferRelativeResize="0"/>
          <p:nvPr/>
        </p:nvPicPr>
        <p:blipFill>
          <a:blip r:embed="rId3">
            <a:alphaModFix/>
          </a:blip>
          <a:stretch>
            <a:fillRect/>
          </a:stretch>
        </p:blipFill>
        <p:spPr>
          <a:xfrm>
            <a:off x="1885963" y="2839200"/>
            <a:ext cx="371475" cy="361950"/>
          </a:xfrm>
          <a:prstGeom prst="rect">
            <a:avLst/>
          </a:prstGeom>
          <a:noFill/>
          <a:ln>
            <a:noFill/>
          </a:ln>
        </p:spPr>
      </p:pic>
      <p:pic>
        <p:nvPicPr>
          <p:cNvPr id="12" name="Shape 518">
            <a:extLst>
              <a:ext uri="{FF2B5EF4-FFF2-40B4-BE49-F238E27FC236}">
                <a16:creationId xmlns="" xmlns:a16="http://schemas.microsoft.com/office/drawing/2014/main" id="{B7BA7C9B-83B6-4D77-B754-14422D006382}"/>
              </a:ext>
            </a:extLst>
          </p:cNvPr>
          <p:cNvPicPr preferRelativeResize="0"/>
          <p:nvPr/>
        </p:nvPicPr>
        <p:blipFill>
          <a:blip r:embed="rId3">
            <a:alphaModFix/>
          </a:blip>
          <a:stretch>
            <a:fillRect/>
          </a:stretch>
        </p:blipFill>
        <p:spPr>
          <a:xfrm>
            <a:off x="1514488" y="3201150"/>
            <a:ext cx="371475" cy="361950"/>
          </a:xfrm>
          <a:prstGeom prst="rect">
            <a:avLst/>
          </a:prstGeom>
          <a:noFill/>
          <a:ln>
            <a:noFill/>
          </a:ln>
        </p:spPr>
      </p:pic>
      <p:pic>
        <p:nvPicPr>
          <p:cNvPr id="13" name="Shape 519">
            <a:extLst>
              <a:ext uri="{FF2B5EF4-FFF2-40B4-BE49-F238E27FC236}">
                <a16:creationId xmlns="" xmlns:a16="http://schemas.microsoft.com/office/drawing/2014/main" id="{92B095D6-4342-46AF-82D5-F99E6315FCBF}"/>
              </a:ext>
            </a:extLst>
          </p:cNvPr>
          <p:cNvPicPr preferRelativeResize="0"/>
          <p:nvPr/>
        </p:nvPicPr>
        <p:blipFill>
          <a:blip r:embed="rId3">
            <a:alphaModFix/>
          </a:blip>
          <a:stretch>
            <a:fillRect/>
          </a:stretch>
        </p:blipFill>
        <p:spPr>
          <a:xfrm>
            <a:off x="1108538" y="3563100"/>
            <a:ext cx="371475" cy="361950"/>
          </a:xfrm>
          <a:prstGeom prst="rect">
            <a:avLst/>
          </a:prstGeom>
          <a:noFill/>
          <a:ln>
            <a:noFill/>
          </a:ln>
        </p:spPr>
      </p:pic>
      <p:pic>
        <p:nvPicPr>
          <p:cNvPr id="15" name="Shape 521">
            <a:extLst>
              <a:ext uri="{FF2B5EF4-FFF2-40B4-BE49-F238E27FC236}">
                <a16:creationId xmlns="" xmlns:a16="http://schemas.microsoft.com/office/drawing/2014/main" id="{A02BF806-6C6A-44AF-9245-7BF11E21D013}"/>
              </a:ext>
            </a:extLst>
          </p:cNvPr>
          <p:cNvPicPr preferRelativeResize="0"/>
          <p:nvPr/>
        </p:nvPicPr>
        <p:blipFill>
          <a:blip r:embed="rId2">
            <a:alphaModFix/>
          </a:blip>
          <a:stretch>
            <a:fillRect/>
          </a:stretch>
        </p:blipFill>
        <p:spPr>
          <a:xfrm>
            <a:off x="2803875" y="3460100"/>
            <a:ext cx="876300" cy="628650"/>
          </a:xfrm>
          <a:prstGeom prst="rect">
            <a:avLst/>
          </a:prstGeom>
          <a:noFill/>
          <a:ln>
            <a:noFill/>
          </a:ln>
        </p:spPr>
      </p:pic>
      <p:pic>
        <p:nvPicPr>
          <p:cNvPr id="16" name="Shape 522">
            <a:extLst>
              <a:ext uri="{FF2B5EF4-FFF2-40B4-BE49-F238E27FC236}">
                <a16:creationId xmlns="" xmlns:a16="http://schemas.microsoft.com/office/drawing/2014/main" id="{D68E88E0-050E-4AF8-9A81-6FB991602BE9}"/>
              </a:ext>
            </a:extLst>
          </p:cNvPr>
          <p:cNvPicPr preferRelativeResize="0"/>
          <p:nvPr/>
        </p:nvPicPr>
        <p:blipFill>
          <a:blip r:embed="rId2">
            <a:alphaModFix/>
          </a:blip>
          <a:stretch>
            <a:fillRect/>
          </a:stretch>
        </p:blipFill>
        <p:spPr>
          <a:xfrm>
            <a:off x="2803875" y="4088750"/>
            <a:ext cx="876300" cy="628650"/>
          </a:xfrm>
          <a:prstGeom prst="rect">
            <a:avLst/>
          </a:prstGeom>
          <a:noFill/>
          <a:ln>
            <a:noFill/>
          </a:ln>
        </p:spPr>
      </p:pic>
      <p:pic>
        <p:nvPicPr>
          <p:cNvPr id="17" name="Shape 523">
            <a:extLst>
              <a:ext uri="{FF2B5EF4-FFF2-40B4-BE49-F238E27FC236}">
                <a16:creationId xmlns="" xmlns:a16="http://schemas.microsoft.com/office/drawing/2014/main" id="{4E3963CE-B20B-49FB-8142-549257A08DFD}"/>
              </a:ext>
            </a:extLst>
          </p:cNvPr>
          <p:cNvPicPr preferRelativeResize="0"/>
          <p:nvPr/>
        </p:nvPicPr>
        <p:blipFill>
          <a:blip r:embed="rId2">
            <a:alphaModFix/>
          </a:blip>
          <a:stretch>
            <a:fillRect/>
          </a:stretch>
        </p:blipFill>
        <p:spPr>
          <a:xfrm>
            <a:off x="2858375" y="2831450"/>
            <a:ext cx="876300" cy="628650"/>
          </a:xfrm>
          <a:prstGeom prst="rect">
            <a:avLst/>
          </a:prstGeom>
          <a:noFill/>
          <a:ln>
            <a:noFill/>
          </a:ln>
        </p:spPr>
      </p:pic>
      <p:pic>
        <p:nvPicPr>
          <p:cNvPr id="18" name="Shape 524">
            <a:extLst>
              <a:ext uri="{FF2B5EF4-FFF2-40B4-BE49-F238E27FC236}">
                <a16:creationId xmlns="" xmlns:a16="http://schemas.microsoft.com/office/drawing/2014/main" id="{2B4C6C9D-991A-4151-8F16-54C4DBEE2859}"/>
              </a:ext>
            </a:extLst>
          </p:cNvPr>
          <p:cNvPicPr preferRelativeResize="0"/>
          <p:nvPr/>
        </p:nvPicPr>
        <p:blipFill>
          <a:blip r:embed="rId2">
            <a:alphaModFix/>
          </a:blip>
          <a:stretch>
            <a:fillRect/>
          </a:stretch>
        </p:blipFill>
        <p:spPr>
          <a:xfrm>
            <a:off x="1885975" y="4336550"/>
            <a:ext cx="876300" cy="628650"/>
          </a:xfrm>
          <a:prstGeom prst="rect">
            <a:avLst/>
          </a:prstGeom>
          <a:noFill/>
          <a:ln>
            <a:noFill/>
          </a:ln>
        </p:spPr>
      </p:pic>
      <p:pic>
        <p:nvPicPr>
          <p:cNvPr id="19" name="Shape 525">
            <a:extLst>
              <a:ext uri="{FF2B5EF4-FFF2-40B4-BE49-F238E27FC236}">
                <a16:creationId xmlns="" xmlns:a16="http://schemas.microsoft.com/office/drawing/2014/main" id="{D7BA2741-0AFB-4D5D-9C5F-7C39DC766F37}"/>
              </a:ext>
            </a:extLst>
          </p:cNvPr>
          <p:cNvPicPr preferRelativeResize="0"/>
          <p:nvPr/>
        </p:nvPicPr>
        <p:blipFill>
          <a:blip r:embed="rId2">
            <a:alphaModFix/>
          </a:blip>
          <a:stretch>
            <a:fillRect/>
          </a:stretch>
        </p:blipFill>
        <p:spPr>
          <a:xfrm>
            <a:off x="1102500" y="4373075"/>
            <a:ext cx="876300" cy="628650"/>
          </a:xfrm>
          <a:prstGeom prst="rect">
            <a:avLst/>
          </a:prstGeom>
          <a:noFill/>
          <a:ln>
            <a:noFill/>
          </a:ln>
        </p:spPr>
      </p:pic>
      <p:sp>
        <p:nvSpPr>
          <p:cNvPr id="20" name="Shape 526">
            <a:extLst>
              <a:ext uri="{FF2B5EF4-FFF2-40B4-BE49-F238E27FC236}">
                <a16:creationId xmlns="" xmlns:a16="http://schemas.microsoft.com/office/drawing/2014/main" id="{37B886F6-685F-4E11-8FBB-E3F4D850D8C7}"/>
              </a:ext>
            </a:extLst>
          </p:cNvPr>
          <p:cNvSpPr txBox="1"/>
          <p:nvPr/>
        </p:nvSpPr>
        <p:spPr>
          <a:xfrm>
            <a:off x="393001" y="1712200"/>
            <a:ext cx="461999"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K=1</a:t>
            </a:r>
          </a:p>
        </p:txBody>
      </p:sp>
      <p:sp>
        <p:nvSpPr>
          <p:cNvPr id="21" name="Shape 527">
            <a:extLst>
              <a:ext uri="{FF2B5EF4-FFF2-40B4-BE49-F238E27FC236}">
                <a16:creationId xmlns="" xmlns:a16="http://schemas.microsoft.com/office/drawing/2014/main" id="{68A20C9F-C15F-4B2E-867B-871381B226C6}"/>
              </a:ext>
            </a:extLst>
          </p:cNvPr>
          <p:cNvSpPr txBox="1"/>
          <p:nvPr/>
        </p:nvSpPr>
        <p:spPr>
          <a:xfrm>
            <a:off x="393001" y="2677600"/>
            <a:ext cx="461999"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K=5</a:t>
            </a:r>
          </a:p>
        </p:txBody>
      </p:sp>
      <p:sp>
        <p:nvSpPr>
          <p:cNvPr id="22" name="Shape 528">
            <a:extLst>
              <a:ext uri="{FF2B5EF4-FFF2-40B4-BE49-F238E27FC236}">
                <a16:creationId xmlns="" xmlns:a16="http://schemas.microsoft.com/office/drawing/2014/main" id="{609A58DE-F33B-4887-B56E-E7AB0A3E077B}"/>
              </a:ext>
            </a:extLst>
          </p:cNvPr>
          <p:cNvSpPr txBox="1"/>
          <p:nvPr/>
        </p:nvSpPr>
        <p:spPr>
          <a:xfrm>
            <a:off x="393000" y="3886200"/>
            <a:ext cx="523200" cy="463200"/>
          </a:xfrm>
          <a:prstGeom prst="rect">
            <a:avLst/>
          </a:prstGeom>
          <a:noFill/>
          <a:ln>
            <a:noFill/>
          </a:ln>
        </p:spPr>
        <p:txBody>
          <a:bodyPr lIns="91425" tIns="91425" rIns="91425" bIns="91425" anchor="t" anchorCtr="0">
            <a:noAutofit/>
          </a:bodyPr>
          <a:lstStyle/>
          <a:p>
            <a:r>
              <a:rPr lang="en" sz="1000">
                <a:latin typeface="Open Sans"/>
                <a:ea typeface="Open Sans"/>
                <a:cs typeface="Open Sans"/>
                <a:sym typeface="Open Sans"/>
              </a:rPr>
              <a:t>K=10</a:t>
            </a:r>
          </a:p>
        </p:txBody>
      </p:sp>
      <p:graphicFrame>
        <p:nvGraphicFramePr>
          <p:cNvPr id="23" name="Shape 529">
            <a:extLst>
              <a:ext uri="{FF2B5EF4-FFF2-40B4-BE49-F238E27FC236}">
                <a16:creationId xmlns="" xmlns:a16="http://schemas.microsoft.com/office/drawing/2014/main" id="{31E34CF2-73A1-413B-92A4-AFB66742D514}"/>
              </a:ext>
            </a:extLst>
          </p:cNvPr>
          <p:cNvGraphicFramePr/>
          <p:nvPr>
            <p:extLst>
              <p:ext uri="{D42A27DB-BD31-4B8C-83A1-F6EECF244321}">
                <p14:modId xmlns:p14="http://schemas.microsoft.com/office/powerpoint/2010/main" val="3912373376"/>
              </p:ext>
            </p:extLst>
          </p:nvPr>
        </p:nvGraphicFramePr>
        <p:xfrm>
          <a:off x="3893151" y="1705350"/>
          <a:ext cx="5108523" cy="2179190"/>
        </p:xfrm>
        <a:graphic>
          <a:graphicData uri="http://schemas.openxmlformats.org/drawingml/2006/table">
            <a:tbl>
              <a:tblPr>
                <a:noFill/>
              </a:tblPr>
              <a:tblGrid>
                <a:gridCol w="720366">
                  <a:extLst>
                    <a:ext uri="{9D8B030D-6E8A-4147-A177-3AD203B41FA5}">
                      <a16:colId xmlns="" xmlns:a16="http://schemas.microsoft.com/office/drawing/2014/main" val="20000"/>
                    </a:ext>
                  </a:extLst>
                </a:gridCol>
                <a:gridCol w="885682">
                  <a:extLst>
                    <a:ext uri="{9D8B030D-6E8A-4147-A177-3AD203B41FA5}">
                      <a16:colId xmlns="" xmlns:a16="http://schemas.microsoft.com/office/drawing/2014/main" val="20001"/>
                    </a:ext>
                  </a:extLst>
                </a:gridCol>
                <a:gridCol w="805259">
                  <a:extLst>
                    <a:ext uri="{9D8B030D-6E8A-4147-A177-3AD203B41FA5}">
                      <a16:colId xmlns="" xmlns:a16="http://schemas.microsoft.com/office/drawing/2014/main" val="20002"/>
                    </a:ext>
                  </a:extLst>
                </a:gridCol>
                <a:gridCol w="899072">
                  <a:extLst>
                    <a:ext uri="{9D8B030D-6E8A-4147-A177-3AD203B41FA5}">
                      <a16:colId xmlns="" xmlns:a16="http://schemas.microsoft.com/office/drawing/2014/main" val="20003"/>
                    </a:ext>
                  </a:extLst>
                </a:gridCol>
                <a:gridCol w="899072">
                  <a:extLst>
                    <a:ext uri="{9D8B030D-6E8A-4147-A177-3AD203B41FA5}">
                      <a16:colId xmlns="" xmlns:a16="http://schemas.microsoft.com/office/drawing/2014/main" val="20004"/>
                    </a:ext>
                  </a:extLst>
                </a:gridCol>
                <a:gridCol w="899072"/>
              </a:tblGrid>
              <a:tr h="381000">
                <a:tc>
                  <a:txBody>
                    <a:bodyPr/>
                    <a:lstStyle/>
                    <a:p>
                      <a:pPr algn="ctr">
                        <a:spcBef>
                          <a:spcPts val="0"/>
                        </a:spcBef>
                        <a:buNone/>
                      </a:pPr>
                      <a:r>
                        <a:rPr lang="en" dirty="0">
                          <a:latin typeface="Open Sans"/>
                          <a:ea typeface="Open Sans"/>
                          <a:cs typeface="Open Sans"/>
                          <a:sym typeface="Open Sans"/>
                        </a:rPr>
                        <a:t>K</a:t>
                      </a:r>
                    </a:p>
                  </a:txBody>
                  <a:tcPr marL="91425" marR="91425" marT="91425" marB="91425"/>
                </a:tc>
                <a:tc>
                  <a:txBody>
                    <a:bodyPr/>
                    <a:lstStyle/>
                    <a:p>
                      <a:pPr algn="ctr">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r>
                        <a:rPr lang="en">
                          <a:latin typeface="Open Sans"/>
                          <a:ea typeface="Open Sans"/>
                          <a:cs typeface="Open Sans"/>
                          <a:sym typeface="Open Sans"/>
                        </a:rPr>
                        <a:t>Lil House</a:t>
                      </a:r>
                    </a:p>
                  </a:txBody>
                  <a:tcPr marL="91425" marR="91425" marT="91425" marB="91425"/>
                </a:tc>
                <a:tc>
                  <a:txBody>
                    <a:bodyPr/>
                    <a:lstStyle/>
                    <a:p>
                      <a:pPr algn="ctr" rtl="0">
                        <a:spcBef>
                          <a:spcPts val="0"/>
                        </a:spcBef>
                        <a:buNone/>
                      </a:pPr>
                      <a:r>
                        <a:rPr lang="en">
                          <a:latin typeface="Open Sans"/>
                          <a:ea typeface="Open Sans"/>
                          <a:cs typeface="Open Sans"/>
                          <a:sym typeface="Open Sans"/>
                        </a:rPr>
                        <a:t>Guess</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Actual</a:t>
                      </a:r>
                    </a:p>
                  </a:txBody>
                  <a:tcPr marL="91425" marR="91425" marT="91425" marB="91425"/>
                </a:tc>
                <a:tc>
                  <a:txBody>
                    <a:bodyPr/>
                    <a:lstStyle/>
                    <a:p>
                      <a:pPr algn="ctr" rtl="0">
                        <a:spcBef>
                          <a:spcPts val="0"/>
                        </a:spcBef>
                        <a:buNone/>
                      </a:pPr>
                      <a:r>
                        <a:rPr lang="en" dirty="0" smtClean="0">
                          <a:latin typeface="Open Sans"/>
                          <a:ea typeface="Open Sans"/>
                          <a:cs typeface="Open Sans"/>
                          <a:sym typeface="Open Sans"/>
                        </a:rPr>
                        <a:t>Notes</a:t>
                      </a:r>
                      <a:endParaRPr lang="en"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0"/>
                  </a:ext>
                </a:extLst>
              </a:tr>
              <a:tr h="396200">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rtl="0">
                        <a:spcBef>
                          <a:spcPts val="0"/>
                        </a:spcBef>
                        <a:buNone/>
                      </a:pPr>
                      <a:r>
                        <a:rPr lang="en">
                          <a:latin typeface="Open Sans"/>
                          <a:ea typeface="Open Sans"/>
                          <a:cs typeface="Open Sans"/>
                          <a:sym typeface="Open Sans"/>
                        </a:rPr>
                        <a:t>0</a:t>
                      </a:r>
                    </a:p>
                  </a:txBody>
                  <a:tcPr marL="91425" marR="91425" marT="91425" marB="91425"/>
                </a:tc>
                <a:tc>
                  <a:txBody>
                    <a:bodyPr/>
                    <a:lstStyle/>
                    <a:p>
                      <a:pPr algn="ctr" rtl="0">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endParaRPr>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Local Structure</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96200">
                <a:tc>
                  <a:txBody>
                    <a:bodyPr/>
                    <a:lstStyle/>
                    <a:p>
                      <a:pPr algn="ctr">
                        <a:spcBef>
                          <a:spcPts val="0"/>
                        </a:spcBef>
                        <a:buNone/>
                      </a:pPr>
                      <a:r>
                        <a:rPr lang="en">
                          <a:latin typeface="Open Sans"/>
                          <a:ea typeface="Open Sans"/>
                          <a:cs typeface="Open Sans"/>
                          <a:sym typeface="Open Sans"/>
                        </a:rPr>
                        <a:t>5</a:t>
                      </a:r>
                    </a:p>
                  </a:txBody>
                  <a:tcPr marL="91425" marR="91425" marT="91425" marB="91425"/>
                </a:tc>
                <a:tc>
                  <a:txBody>
                    <a:bodyPr/>
                    <a:lstStyle/>
                    <a:p>
                      <a:pPr algn="ctr">
                        <a:spcBef>
                          <a:spcPts val="0"/>
                        </a:spcBef>
                        <a:buNone/>
                      </a:pPr>
                      <a:r>
                        <a:rPr lang="en">
                          <a:latin typeface="Open Sans"/>
                          <a:ea typeface="Open Sans"/>
                          <a:cs typeface="Open Sans"/>
                          <a:sym typeface="Open Sans"/>
                        </a:rPr>
                        <a:t>1</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4</a:t>
                      </a:r>
                    </a:p>
                  </a:txBody>
                  <a:tcPr marL="91425" marR="91425" marT="91425" marB="91425"/>
                </a:tc>
                <a:tc>
                  <a:txBody>
                    <a:bodyPr/>
                    <a:lstStyle/>
                    <a:p>
                      <a:pPr algn="ctr" rtl="0">
                        <a:spcBef>
                          <a:spcPts val="0"/>
                        </a:spcBef>
                        <a:buNone/>
                      </a:pPr>
                      <a:r>
                        <a:rPr lang="en">
                          <a:latin typeface="Open Sans"/>
                          <a:ea typeface="Open Sans"/>
                          <a:cs typeface="Open Sans"/>
                          <a:sym typeface="Open Sans"/>
                        </a:rPr>
                        <a:t>Lil House</a:t>
                      </a:r>
                    </a:p>
                  </a:txBody>
                  <a:tcPr marL="91425" marR="91425" marT="91425" marB="91425"/>
                </a:tc>
                <a:tc>
                  <a:txBody>
                    <a:bodyPr/>
                    <a:lstStyle/>
                    <a:p>
                      <a:pPr algn="ctr" rtl="0">
                        <a:spcBef>
                          <a:spcPts val="0"/>
                        </a:spcBef>
                        <a:buNone/>
                      </a:pPr>
                      <a:endParaRPr>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Just right</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2"/>
                  </a:ext>
                </a:extLst>
              </a:tr>
              <a:tr h="396200">
                <a:tc>
                  <a:txBody>
                    <a:bodyPr/>
                    <a:lstStyle/>
                    <a:p>
                      <a:pPr algn="ctr" rtl="0">
                        <a:spcBef>
                          <a:spcPts val="0"/>
                        </a:spcBef>
                        <a:buNone/>
                      </a:pPr>
                      <a:r>
                        <a:rPr lang="en">
                          <a:latin typeface="Open Sans"/>
                          <a:ea typeface="Open Sans"/>
                          <a:cs typeface="Open Sans"/>
                          <a:sym typeface="Open Sans"/>
                        </a:rPr>
                        <a:t>10</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6</a:t>
                      </a:r>
                    </a:p>
                  </a:txBody>
                  <a:tcPr marL="91425" marR="91425" marT="91425" marB="91425"/>
                </a:tc>
                <a:tc>
                  <a:txBody>
                    <a:bodyPr/>
                    <a:lstStyle/>
                    <a:p>
                      <a:pPr algn="ctr" rtl="0">
                        <a:spcBef>
                          <a:spcPts val="0"/>
                        </a:spcBef>
                        <a:buNone/>
                      </a:pPr>
                      <a:r>
                        <a:rPr lang="en" dirty="0">
                          <a:latin typeface="Open Sans"/>
                          <a:ea typeface="Open Sans"/>
                          <a:cs typeface="Open Sans"/>
                          <a:sym typeface="Open Sans"/>
                        </a:rPr>
                        <a:t>4</a:t>
                      </a:r>
                    </a:p>
                  </a:txBody>
                  <a:tcPr marL="91425" marR="91425" marT="91425" marB="91425"/>
                </a:tc>
                <a:tc>
                  <a:txBody>
                    <a:bodyPr/>
                    <a:lstStyle/>
                    <a:p>
                      <a:pPr algn="ctr" rtl="0">
                        <a:spcBef>
                          <a:spcPts val="0"/>
                        </a:spcBef>
                        <a:buNone/>
                      </a:pPr>
                      <a:r>
                        <a:rPr lang="en">
                          <a:latin typeface="Open Sans"/>
                          <a:ea typeface="Open Sans"/>
                          <a:cs typeface="Open Sans"/>
                          <a:sym typeface="Open Sans"/>
                        </a:rPr>
                        <a:t>Big House</a:t>
                      </a:r>
                    </a:p>
                  </a:txBody>
                  <a:tcPr marL="91425" marR="91425" marT="91425" marB="91425"/>
                </a:tc>
                <a:tc>
                  <a:txBody>
                    <a:bodyPr/>
                    <a:lstStyle/>
                    <a:p>
                      <a:pPr algn="ctr" rtl="0">
                        <a:spcBef>
                          <a:spcPts val="0"/>
                        </a:spcBef>
                        <a:buNone/>
                      </a:pPr>
                      <a:endParaRPr dirty="0">
                        <a:latin typeface="Open Sans"/>
                        <a:ea typeface="Open Sans"/>
                        <a:cs typeface="Open Sans"/>
                        <a:sym typeface="Open Sans"/>
                      </a:endParaRPr>
                    </a:p>
                  </a:txBody>
                  <a:tcPr marL="91425" marR="91425" marT="91425" marB="91425"/>
                </a:tc>
                <a:tc>
                  <a:txBody>
                    <a:bodyPr/>
                    <a:lstStyle/>
                    <a:p>
                      <a:pPr algn="ctr" rtl="0">
                        <a:spcBef>
                          <a:spcPts val="0"/>
                        </a:spcBef>
                        <a:buNone/>
                      </a:pPr>
                      <a:r>
                        <a:rPr lang="en-US" dirty="0" smtClean="0">
                          <a:latin typeface="Open Sans"/>
                          <a:ea typeface="Open Sans"/>
                          <a:cs typeface="Open Sans"/>
                          <a:sym typeface="Open Sans"/>
                        </a:rPr>
                        <a:t>Majority Structure</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bl>
          </a:graphicData>
        </a:graphic>
      </p:graphicFrame>
      <p:pic>
        <p:nvPicPr>
          <p:cNvPr id="24" name="Shape 530">
            <a:extLst>
              <a:ext uri="{FF2B5EF4-FFF2-40B4-BE49-F238E27FC236}">
                <a16:creationId xmlns="" xmlns:a16="http://schemas.microsoft.com/office/drawing/2014/main" id="{16EBC54F-132D-46E4-8474-C7F453AA067A}"/>
              </a:ext>
            </a:extLst>
          </p:cNvPr>
          <p:cNvPicPr preferRelativeResize="0"/>
          <p:nvPr/>
        </p:nvPicPr>
        <p:blipFill>
          <a:blip r:embed="rId3">
            <a:alphaModFix/>
          </a:blip>
          <a:stretch>
            <a:fillRect/>
          </a:stretch>
        </p:blipFill>
        <p:spPr>
          <a:xfrm>
            <a:off x="1562738" y="1762825"/>
            <a:ext cx="371475" cy="361950"/>
          </a:xfrm>
          <a:prstGeom prst="rect">
            <a:avLst/>
          </a:prstGeom>
          <a:noFill/>
          <a:ln>
            <a:noFill/>
          </a:ln>
        </p:spPr>
      </p:pic>
      <p:sp>
        <p:nvSpPr>
          <p:cNvPr id="25" name="Shape 531">
            <a:extLst>
              <a:ext uri="{FF2B5EF4-FFF2-40B4-BE49-F238E27FC236}">
                <a16:creationId xmlns="" xmlns:a16="http://schemas.microsoft.com/office/drawing/2014/main" id="{32308EC9-B26A-4137-A9A1-68EE1E153D54}"/>
              </a:ext>
            </a:extLst>
          </p:cNvPr>
          <p:cNvSpPr txBox="1"/>
          <p:nvPr/>
        </p:nvSpPr>
        <p:spPr>
          <a:xfrm>
            <a:off x="1607400" y="1762825"/>
            <a:ext cx="371400" cy="463200"/>
          </a:xfrm>
          <a:prstGeom prst="rect">
            <a:avLst/>
          </a:prstGeom>
          <a:noFill/>
          <a:ln>
            <a:noFill/>
          </a:ln>
        </p:spPr>
        <p:txBody>
          <a:bodyPr lIns="91425" tIns="91425" rIns="91425" bIns="91425" anchor="t" anchorCtr="0">
            <a:noAutofit/>
          </a:bodyPr>
          <a:lstStyle/>
          <a:p>
            <a:r>
              <a:rPr lang="en" b="1" dirty="0">
                <a:latin typeface="Open Sans"/>
                <a:ea typeface="Open Sans"/>
                <a:cs typeface="Open Sans"/>
                <a:sym typeface="Open Sans"/>
              </a:rPr>
              <a:t>?</a:t>
            </a:r>
          </a:p>
        </p:txBody>
      </p:sp>
      <p:pic>
        <p:nvPicPr>
          <p:cNvPr id="26" name="Shape 532">
            <a:extLst>
              <a:ext uri="{FF2B5EF4-FFF2-40B4-BE49-F238E27FC236}">
                <a16:creationId xmlns="" xmlns:a16="http://schemas.microsoft.com/office/drawing/2014/main" id="{362E3DD5-1D9D-49A7-A85B-B525A4DA118D}"/>
              </a:ext>
            </a:extLst>
          </p:cNvPr>
          <p:cNvPicPr preferRelativeResize="0"/>
          <p:nvPr/>
        </p:nvPicPr>
        <p:blipFill>
          <a:blip r:embed="rId4">
            <a:alphaModFix/>
          </a:blip>
          <a:stretch>
            <a:fillRect/>
          </a:stretch>
        </p:blipFill>
        <p:spPr>
          <a:xfrm>
            <a:off x="7507325" y="2517801"/>
            <a:ext cx="200025" cy="219075"/>
          </a:xfrm>
          <a:prstGeom prst="rect">
            <a:avLst/>
          </a:prstGeom>
          <a:noFill/>
          <a:ln>
            <a:noFill/>
          </a:ln>
        </p:spPr>
      </p:pic>
      <p:pic>
        <p:nvPicPr>
          <p:cNvPr id="27" name="Shape 533">
            <a:extLst>
              <a:ext uri="{FF2B5EF4-FFF2-40B4-BE49-F238E27FC236}">
                <a16:creationId xmlns="" xmlns:a16="http://schemas.microsoft.com/office/drawing/2014/main" id="{3F458E50-E393-4102-8695-68AD92F5FD82}"/>
              </a:ext>
            </a:extLst>
          </p:cNvPr>
          <p:cNvPicPr preferRelativeResize="0"/>
          <p:nvPr/>
        </p:nvPicPr>
        <p:blipFill>
          <a:blip r:embed="rId4">
            <a:alphaModFix/>
          </a:blip>
          <a:stretch>
            <a:fillRect/>
          </a:stretch>
        </p:blipFill>
        <p:spPr>
          <a:xfrm>
            <a:off x="7507325" y="3517926"/>
            <a:ext cx="200025" cy="219075"/>
          </a:xfrm>
          <a:prstGeom prst="rect">
            <a:avLst/>
          </a:prstGeom>
          <a:noFill/>
          <a:ln>
            <a:noFill/>
          </a:ln>
        </p:spPr>
      </p:pic>
      <p:pic>
        <p:nvPicPr>
          <p:cNvPr id="28" name="Shape 534">
            <a:extLst>
              <a:ext uri="{FF2B5EF4-FFF2-40B4-BE49-F238E27FC236}">
                <a16:creationId xmlns="" xmlns:a16="http://schemas.microsoft.com/office/drawing/2014/main" id="{F782E48F-D60F-46CE-A968-BFC19EC74224}"/>
              </a:ext>
            </a:extLst>
          </p:cNvPr>
          <p:cNvPicPr preferRelativeResize="0"/>
          <p:nvPr/>
        </p:nvPicPr>
        <p:blipFill>
          <a:blip r:embed="rId5">
            <a:alphaModFix/>
          </a:blip>
          <a:stretch>
            <a:fillRect/>
          </a:stretch>
        </p:blipFill>
        <p:spPr>
          <a:xfrm>
            <a:off x="7521626" y="2963037"/>
            <a:ext cx="274323" cy="285874"/>
          </a:xfrm>
          <a:prstGeom prst="rect">
            <a:avLst/>
          </a:prstGeom>
          <a:noFill/>
          <a:ln>
            <a:noFill/>
          </a:ln>
        </p:spPr>
      </p:pic>
      <p:sp>
        <p:nvSpPr>
          <p:cNvPr id="30" name="TextBox 29">
            <a:extLst>
              <a:ext uri="{FF2B5EF4-FFF2-40B4-BE49-F238E27FC236}">
                <a16:creationId xmlns="" xmlns:a16="http://schemas.microsoft.com/office/drawing/2014/main" id="{A8F73976-CDEF-44E7-BF1F-1758026AB177}"/>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i="0" dirty="0"/>
              <a:t>Perhaps more so than other methods, tuning your KNN is of the utmost importance.</a:t>
            </a:r>
          </a:p>
        </p:txBody>
      </p:sp>
    </p:spTree>
    <p:extLst>
      <p:ext uri="{BB962C8B-B14F-4D97-AF65-F5344CB8AC3E}">
        <p14:creationId xmlns:p14="http://schemas.microsoft.com/office/powerpoint/2010/main" val="328461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E15C3F-58F5-44F0-94CD-A4894D61694C}"/>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4468DB3-E0A8-4DE5-A21A-2E22EA782BFD}"/>
              </a:ext>
            </a:extLst>
          </p:cNvPr>
          <p:cNvSpPr>
            <a:spLocks noGrp="1"/>
          </p:cNvSpPr>
          <p:nvPr>
            <p:ph type="title"/>
          </p:nvPr>
        </p:nvSpPr>
        <p:spPr/>
        <p:txBody>
          <a:bodyPr/>
          <a:lstStyle/>
          <a:p>
            <a:r>
              <a:rPr lang="en-US" dirty="0"/>
              <a:t>Open Normalization Example Script </a:t>
            </a:r>
          </a:p>
        </p:txBody>
      </p:sp>
      <p:sp>
        <p:nvSpPr>
          <p:cNvPr id="4" name="Slide Number Placeholder 3">
            <a:extLst>
              <a:ext uri="{FF2B5EF4-FFF2-40B4-BE49-F238E27FC236}">
                <a16:creationId xmlns="" xmlns:a16="http://schemas.microsoft.com/office/drawing/2014/main" id="{21687115-222F-4671-A705-2763D6ECA1B4}"/>
              </a:ext>
            </a:extLst>
          </p:cNvPr>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a:extLst>
              <a:ext uri="{FF2B5EF4-FFF2-40B4-BE49-F238E27FC236}">
                <a16:creationId xmlns="" xmlns:a16="http://schemas.microsoft.com/office/drawing/2014/main" id="{D5F6CDC7-E2AE-4B8F-A588-BD32F94CEB8E}"/>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EBCFC446-7715-4C5C-BF40-42415E2F981C}"/>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This script will show you how R “scales” and “centers” data to be on the same magnitude.</a:t>
            </a:r>
          </a:p>
        </p:txBody>
      </p:sp>
    </p:spTree>
    <p:extLst>
      <p:ext uri="{BB962C8B-B14F-4D97-AF65-F5344CB8AC3E}">
        <p14:creationId xmlns:p14="http://schemas.microsoft.com/office/powerpoint/2010/main" val="223380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015082"/>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 xmlns:a16="http://schemas.microsoft.com/office/drawing/2014/main"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 xmlns:a16="http://schemas.microsoft.com/office/drawing/2014/main"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853070941"/>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 xmlns:a16="http://schemas.microsoft.com/office/drawing/2014/main" val="3086568558"/>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 xmlns:a16="http://schemas.microsoft.com/office/drawing/2014/main" val="1739476882"/>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 xmlns:a16="http://schemas.microsoft.com/office/drawing/2014/main" val="4176223156"/>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375788903"/>
                  </a:ext>
                </a:extLst>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extLst>
                  <a:ext uri="{0D108BD9-81ED-4DB2-BD59-A6C34878D82A}">
                    <a16:rowId xmlns="" xmlns:a16="http://schemas.microsoft.com/office/drawing/2014/main"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28</a:t>
            </a:fld>
            <a:endParaRPr lang="en-US"/>
          </a:p>
        </p:txBody>
      </p:sp>
    </p:spTree>
    <p:extLst>
      <p:ext uri="{BB962C8B-B14F-4D97-AF65-F5344CB8AC3E}">
        <p14:creationId xmlns:p14="http://schemas.microsoft.com/office/powerpoint/2010/main" val="3737497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46C5DB8-6BAA-4D96-B044-CEB88326880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6BF3FEAB-1312-42B1-B3F7-B81D1EA2C9DE}"/>
              </a:ext>
            </a:extLst>
          </p:cNvPr>
          <p:cNvSpPr>
            <a:spLocks noGrp="1"/>
          </p:cNvSpPr>
          <p:nvPr>
            <p:ph type="title"/>
          </p:nvPr>
        </p:nvSpPr>
        <p:spPr/>
        <p:txBody>
          <a:bodyPr/>
          <a:lstStyle/>
          <a:p>
            <a:r>
              <a:rPr lang="en-US" dirty="0"/>
              <a:t>Classifying Absenteeism at Work</a:t>
            </a:r>
          </a:p>
        </p:txBody>
      </p:sp>
      <p:sp>
        <p:nvSpPr>
          <p:cNvPr id="4" name="Slide Number Placeholder 3">
            <a:extLst>
              <a:ext uri="{FF2B5EF4-FFF2-40B4-BE49-F238E27FC236}">
                <a16:creationId xmlns="" xmlns:a16="http://schemas.microsoft.com/office/drawing/2014/main" id="{F4C8D044-A161-430B-BC37-7FAF1692D318}"/>
              </a:ext>
            </a:extLst>
          </p:cNvPr>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a:extLst>
              <a:ext uri="{FF2B5EF4-FFF2-40B4-BE49-F238E27FC236}">
                <a16:creationId xmlns="" xmlns:a16="http://schemas.microsoft.com/office/drawing/2014/main" id="{EB969719-3B87-479E-ABA2-3B64F7E10C67}"/>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E705158C-4516-47D1-BEB7-3E99071CE939}"/>
              </a:ext>
            </a:extLst>
          </p:cNvPr>
          <p:cNvSpPr txBox="1"/>
          <p:nvPr/>
        </p:nvSpPr>
        <p:spPr>
          <a:xfrm>
            <a:off x="304800" y="1676400"/>
            <a:ext cx="4724400" cy="1569660"/>
          </a:xfrm>
          <a:prstGeom prst="rect">
            <a:avLst/>
          </a:prstGeom>
          <a:noFill/>
        </p:spPr>
        <p:txBody>
          <a:bodyPr wrap="square" rtlCol="0">
            <a:spAutoFit/>
          </a:bodyPr>
          <a:lstStyle/>
          <a:p>
            <a:r>
              <a:rPr lang="en-US" sz="1600" dirty="0"/>
              <a:t>Workers that are absent are costly to businesses.</a:t>
            </a:r>
          </a:p>
          <a:p>
            <a:pPr marL="285750" indent="-285750">
              <a:buFont typeface="Arial" panose="020B0604020202020204" pitchFamily="34" charset="0"/>
              <a:buChar char="•"/>
            </a:pPr>
            <a:r>
              <a:rPr lang="en-US" sz="1600" dirty="0"/>
              <a:t>In the US absenteeism is estimated to be $225.8B or $1685 per employee EACH YEAR*</a:t>
            </a:r>
          </a:p>
          <a:p>
            <a:pPr marL="285750" indent="-285750">
              <a:buFont typeface="Arial" panose="020B0604020202020204" pitchFamily="34" charset="0"/>
              <a:buChar char="•"/>
            </a:pPr>
            <a:r>
              <a:rPr lang="en-US" sz="1600" dirty="0"/>
              <a:t>Understanding absenteeism reasons could lead employers to offer new benefits (like in office medical services) to reduce absenteeism</a:t>
            </a:r>
          </a:p>
        </p:txBody>
      </p:sp>
      <p:sp>
        <p:nvSpPr>
          <p:cNvPr id="7" name="TextBox 6">
            <a:extLst>
              <a:ext uri="{FF2B5EF4-FFF2-40B4-BE49-F238E27FC236}">
                <a16:creationId xmlns="" xmlns:a16="http://schemas.microsoft.com/office/drawing/2014/main" id="{83E9107A-B30E-4C7A-9758-CB5141F9D523}"/>
              </a:ext>
            </a:extLst>
          </p:cNvPr>
          <p:cNvSpPr txBox="1"/>
          <p:nvPr/>
        </p:nvSpPr>
        <p:spPr>
          <a:xfrm>
            <a:off x="533400" y="6125519"/>
            <a:ext cx="5240537" cy="230832"/>
          </a:xfrm>
          <a:prstGeom prst="rect">
            <a:avLst/>
          </a:prstGeom>
          <a:noFill/>
        </p:spPr>
        <p:txBody>
          <a:bodyPr wrap="none" rtlCol="0">
            <a:spAutoFit/>
          </a:bodyPr>
          <a:lstStyle/>
          <a:p>
            <a:r>
              <a:rPr lang="en-US" sz="900" i="1" dirty="0"/>
              <a:t>https://www.cdcfoundation.org/pr/2015/worker-illness-and-injury-costs-us-employers-225-billion-annually</a:t>
            </a:r>
          </a:p>
        </p:txBody>
      </p:sp>
      <p:sp>
        <p:nvSpPr>
          <p:cNvPr id="8" name="TextBox 7">
            <a:extLst>
              <a:ext uri="{FF2B5EF4-FFF2-40B4-BE49-F238E27FC236}">
                <a16:creationId xmlns="" xmlns:a16="http://schemas.microsoft.com/office/drawing/2014/main" id="{E5E0B4E2-BF38-49C3-9EF6-AE1B832B10E9}"/>
              </a:ext>
            </a:extLst>
          </p:cNvPr>
          <p:cNvSpPr txBox="1"/>
          <p:nvPr/>
        </p:nvSpPr>
        <p:spPr>
          <a:xfrm>
            <a:off x="304800" y="1295400"/>
            <a:ext cx="1834798" cy="369332"/>
          </a:xfrm>
          <a:prstGeom prst="rect">
            <a:avLst/>
          </a:prstGeom>
          <a:noFill/>
        </p:spPr>
        <p:txBody>
          <a:bodyPr wrap="none" rtlCol="0">
            <a:spAutoFit/>
          </a:bodyPr>
          <a:lstStyle/>
          <a:p>
            <a:r>
              <a:rPr lang="en-US" dirty="0"/>
              <a:t>Business Context:</a:t>
            </a:r>
          </a:p>
        </p:txBody>
      </p:sp>
      <p:sp>
        <p:nvSpPr>
          <p:cNvPr id="9" name="TextBox 8">
            <a:extLst>
              <a:ext uri="{FF2B5EF4-FFF2-40B4-BE49-F238E27FC236}">
                <a16:creationId xmlns="" xmlns:a16="http://schemas.microsoft.com/office/drawing/2014/main" id="{62B3A12E-1F64-4407-8055-1641E0B64AF4}"/>
              </a:ext>
            </a:extLst>
          </p:cNvPr>
          <p:cNvSpPr txBox="1"/>
          <p:nvPr/>
        </p:nvSpPr>
        <p:spPr>
          <a:xfrm>
            <a:off x="304800" y="3381460"/>
            <a:ext cx="2482026" cy="369332"/>
          </a:xfrm>
          <a:prstGeom prst="rect">
            <a:avLst/>
          </a:prstGeom>
          <a:noFill/>
        </p:spPr>
        <p:txBody>
          <a:bodyPr wrap="none" rtlCol="0">
            <a:spAutoFit/>
          </a:bodyPr>
          <a:lstStyle/>
          <a:p>
            <a:r>
              <a:rPr lang="en-US" dirty="0"/>
              <a:t>Dataset Source and Info:</a:t>
            </a:r>
          </a:p>
        </p:txBody>
      </p:sp>
      <p:sp>
        <p:nvSpPr>
          <p:cNvPr id="10" name="TextBox 9">
            <a:extLst>
              <a:ext uri="{FF2B5EF4-FFF2-40B4-BE49-F238E27FC236}">
                <a16:creationId xmlns="" xmlns:a16="http://schemas.microsoft.com/office/drawing/2014/main" id="{44EB77A6-E81F-477D-A6EC-F4B6558CBB0E}"/>
              </a:ext>
            </a:extLst>
          </p:cNvPr>
          <p:cNvSpPr txBox="1"/>
          <p:nvPr/>
        </p:nvSpPr>
        <p:spPr>
          <a:xfrm>
            <a:off x="304800" y="3741801"/>
            <a:ext cx="615315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http://archive.ics.uci.edu/ml/datasets/Absenteeism+at+work</a:t>
            </a:r>
          </a:p>
          <a:p>
            <a:pPr marL="285750" indent="-285750">
              <a:buFont typeface="Arial" panose="020B0604020202020204" pitchFamily="34" charset="0"/>
              <a:buChar char="•"/>
            </a:pPr>
            <a:r>
              <a:rPr lang="en-US" sz="1600" dirty="0"/>
              <a:t>The database was created with records of absenteeism at work from July 2007 to July 2010 at a courier company in Brazil.</a:t>
            </a:r>
          </a:p>
          <a:p>
            <a:pPr marL="285750" indent="-285750">
              <a:buFont typeface="Arial" panose="020B0604020202020204" pitchFamily="34" charset="0"/>
              <a:buChar char="•"/>
            </a:pPr>
            <a:r>
              <a:rPr lang="en-US" sz="1600" dirty="0"/>
              <a:t>740 Rows * 21 Attributes</a:t>
            </a:r>
          </a:p>
        </p:txBody>
      </p:sp>
      <p:pic>
        <p:nvPicPr>
          <p:cNvPr id="9220" name="Picture 4" descr="Image result for getting sick meme">
            <a:extLst>
              <a:ext uri="{FF2B5EF4-FFF2-40B4-BE49-F238E27FC236}">
                <a16:creationId xmlns="" xmlns:a16="http://schemas.microsoft.com/office/drawing/2014/main" id="{AB72D5CC-06B7-45D6-B129-D6F2BD5F4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937" y="1295400"/>
            <a:ext cx="2919294" cy="244199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BD7AFA24-4C05-4AA4-A729-577E63D53CAF}"/>
              </a:ext>
            </a:extLst>
          </p:cNvPr>
          <p:cNvSpPr txBox="1"/>
          <p:nvPr/>
        </p:nvSpPr>
        <p:spPr>
          <a:xfrm>
            <a:off x="304799" y="5410200"/>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Rather than calculate the probability of an employee being absent or not in the future, our business objective is to classify the reason the employee is missing so we can possibly tailor employee support.</a:t>
            </a:r>
          </a:p>
          <a:p>
            <a:r>
              <a:rPr lang="en-US" i="0" dirty="0"/>
              <a:t>“What is the probability the absent employee is out because of “dental consultation” or “medical consolation”?</a:t>
            </a:r>
          </a:p>
        </p:txBody>
      </p:sp>
    </p:spTree>
    <p:extLst>
      <p:ext uri="{BB962C8B-B14F-4D97-AF65-F5344CB8AC3E}">
        <p14:creationId xmlns:p14="http://schemas.microsoft.com/office/powerpoint/2010/main" val="333502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not Prediction</a:t>
            </a:r>
          </a:p>
        </p:txBody>
      </p:sp>
      <p:sp>
        <p:nvSpPr>
          <p:cNvPr id="3" name="Content Placeholder 2"/>
          <p:cNvSpPr>
            <a:spLocks noGrp="1"/>
          </p:cNvSpPr>
          <p:nvPr>
            <p:ph idx="1"/>
          </p:nvPr>
        </p:nvSpPr>
        <p:spPr/>
        <p:txBody>
          <a:bodyPr/>
          <a:lstStyle/>
          <a:p>
            <a:pPr marL="0" indent="0">
              <a:buNone/>
            </a:pPr>
            <a:r>
              <a:rPr lang="en-US" dirty="0"/>
              <a:t>Quick Review</a:t>
            </a:r>
          </a:p>
          <a:p>
            <a:r>
              <a:rPr lang="en-US" dirty="0"/>
              <a:t>Does anyone remember logistic regression vs linear regression?</a:t>
            </a:r>
          </a:p>
          <a:p>
            <a:pPr lvl="1"/>
            <a:r>
              <a:rPr lang="en-US" dirty="0"/>
              <a:t>What are the differences?</a:t>
            </a:r>
          </a:p>
          <a:p>
            <a:pPr lvl="1"/>
            <a:r>
              <a:rPr lang="en-US" dirty="0"/>
              <a:t>Why doesn’t prediction (continuous) modeling help for classification problems?</a:t>
            </a:r>
          </a:p>
          <a:p>
            <a:endParaRPr lang="en-US" dirty="0"/>
          </a:p>
          <a:p>
            <a:r>
              <a:rPr lang="en-US" dirty="0"/>
              <a:t>What are examples of classification problems?</a:t>
            </a:r>
          </a:p>
        </p:txBody>
      </p:sp>
      <p:sp>
        <p:nvSpPr>
          <p:cNvPr id="4"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a:t>3</a:t>
            </a:r>
          </a:p>
        </p:txBody>
      </p:sp>
      <p:sp>
        <p:nvSpPr>
          <p:cNvPr id="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576953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86E43A4-A8F2-427F-9CFD-E1677134D843}"/>
              </a:ext>
            </a:extLst>
          </p:cNvPr>
          <p:cNvPicPr>
            <a:picLocks noChangeAspect="1"/>
          </p:cNvPicPr>
          <p:nvPr/>
        </p:nvPicPr>
        <p:blipFill>
          <a:blip r:embed="rId2"/>
          <a:stretch>
            <a:fillRect/>
          </a:stretch>
        </p:blipFill>
        <p:spPr>
          <a:xfrm>
            <a:off x="0" y="1143000"/>
            <a:ext cx="9144000" cy="3130207"/>
          </a:xfrm>
          <a:prstGeom prst="rect">
            <a:avLst/>
          </a:prstGeom>
        </p:spPr>
      </p:pic>
      <p:sp>
        <p:nvSpPr>
          <p:cNvPr id="2" name="Date Placeholder 1">
            <a:extLst>
              <a:ext uri="{FF2B5EF4-FFF2-40B4-BE49-F238E27FC236}">
                <a16:creationId xmlns="" xmlns:a16="http://schemas.microsoft.com/office/drawing/2014/main" id="{F043CDCD-4E33-4D2C-AF6C-67CF05A102D4}"/>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FBAAAC9E-2F65-4B36-B719-549F5D3AECF8}"/>
              </a:ext>
            </a:extLst>
          </p:cNvPr>
          <p:cNvSpPr>
            <a:spLocks noGrp="1"/>
          </p:cNvSpPr>
          <p:nvPr>
            <p:ph type="title"/>
          </p:nvPr>
        </p:nvSpPr>
        <p:spPr/>
        <p:txBody>
          <a:bodyPr/>
          <a:lstStyle/>
          <a:p>
            <a:r>
              <a:rPr lang="en-US" dirty="0"/>
              <a:t>Absenteeism Data</a:t>
            </a:r>
          </a:p>
        </p:txBody>
      </p:sp>
      <p:sp>
        <p:nvSpPr>
          <p:cNvPr id="4" name="Slide Number Placeholder 3">
            <a:extLst>
              <a:ext uri="{FF2B5EF4-FFF2-40B4-BE49-F238E27FC236}">
                <a16:creationId xmlns="" xmlns:a16="http://schemas.microsoft.com/office/drawing/2014/main" id="{0883DFA2-C4C8-424D-A07A-9B07E762DE0B}"/>
              </a:ext>
            </a:extLst>
          </p:cNvPr>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a:extLst>
              <a:ext uri="{FF2B5EF4-FFF2-40B4-BE49-F238E27FC236}">
                <a16:creationId xmlns="" xmlns:a16="http://schemas.microsoft.com/office/drawing/2014/main" id="{4C9F011D-D368-4A78-9C8F-42BC3E4344EC}"/>
              </a:ext>
            </a:extLst>
          </p:cNvPr>
          <p:cNvSpPr>
            <a:spLocks noGrp="1"/>
          </p:cNvSpPr>
          <p:nvPr>
            <p:ph type="ftr" sz="quarter" idx="3"/>
          </p:nvPr>
        </p:nvSpPr>
        <p:spPr/>
        <p:txBody>
          <a:bodyPr/>
          <a:lstStyle/>
          <a:p>
            <a:r>
              <a:rPr lang="en-US"/>
              <a:t>Kwartler CSCI S-96</a:t>
            </a:r>
            <a:endParaRPr lang="en-US" dirty="0"/>
          </a:p>
        </p:txBody>
      </p:sp>
      <p:sp>
        <p:nvSpPr>
          <p:cNvPr id="8" name="TextBox 7">
            <a:extLst>
              <a:ext uri="{FF2B5EF4-FFF2-40B4-BE49-F238E27FC236}">
                <a16:creationId xmlns="" xmlns:a16="http://schemas.microsoft.com/office/drawing/2014/main" id="{56453D23-FA86-48A0-9734-A2D2CB15E296}"/>
              </a:ext>
            </a:extLst>
          </p:cNvPr>
          <p:cNvSpPr txBox="1"/>
          <p:nvPr/>
        </p:nvSpPr>
        <p:spPr>
          <a:xfrm>
            <a:off x="304799" y="5410200"/>
            <a:ext cx="8763001"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err="1"/>
              <a:t>dat$Reason.for.absence</a:t>
            </a:r>
            <a:r>
              <a:rPr lang="en-US" i="0" dirty="0"/>
              <a:t> is not really a numeric vector but stands for a class of illness explanation.</a:t>
            </a:r>
          </a:p>
        </p:txBody>
      </p:sp>
    </p:spTree>
    <p:extLst>
      <p:ext uri="{BB962C8B-B14F-4D97-AF65-F5344CB8AC3E}">
        <p14:creationId xmlns:p14="http://schemas.microsoft.com/office/powerpoint/2010/main" val="368452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BAA1F9C-F1D4-4E88-B44E-B63E7BDD92D9}"/>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3F821B3E-1F9D-4EFA-A94F-D1C2C23F3E0F}"/>
              </a:ext>
            </a:extLst>
          </p:cNvPr>
          <p:cNvSpPr>
            <a:spLocks noGrp="1"/>
          </p:cNvSpPr>
          <p:nvPr>
            <p:ph type="title"/>
          </p:nvPr>
        </p:nvSpPr>
        <p:spPr/>
        <p:txBody>
          <a:bodyPr/>
          <a:lstStyle/>
          <a:p>
            <a:r>
              <a:rPr lang="en-US" dirty="0"/>
              <a:t>Open </a:t>
            </a:r>
            <a:r>
              <a:rPr lang="en-US" dirty="0" err="1"/>
              <a:t>knn</a:t>
            </a:r>
            <a:r>
              <a:rPr lang="en-US" dirty="0"/>
              <a:t> </a:t>
            </a:r>
            <a:r>
              <a:rPr lang="en-US" dirty="0" smtClean="0"/>
              <a:t>example </a:t>
            </a:r>
            <a:r>
              <a:rPr lang="en-US" dirty="0" err="1" smtClean="0"/>
              <a:t>classification.R</a:t>
            </a:r>
            <a:endParaRPr lang="en-US" dirty="0"/>
          </a:p>
        </p:txBody>
      </p:sp>
      <p:sp>
        <p:nvSpPr>
          <p:cNvPr id="4" name="Slide Number Placeholder 3">
            <a:extLst>
              <a:ext uri="{FF2B5EF4-FFF2-40B4-BE49-F238E27FC236}">
                <a16:creationId xmlns="" xmlns:a16="http://schemas.microsoft.com/office/drawing/2014/main" id="{83107EF7-09DB-43F7-8119-B53ED8653881}"/>
              </a:ext>
            </a:extLst>
          </p:cNvPr>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a:extLst>
              <a:ext uri="{FF2B5EF4-FFF2-40B4-BE49-F238E27FC236}">
                <a16:creationId xmlns="" xmlns:a16="http://schemas.microsoft.com/office/drawing/2014/main" id="{54DDFCDE-3172-45D0-9BA7-4067B9FBDD17}"/>
              </a:ext>
            </a:extLst>
          </p:cNvPr>
          <p:cNvSpPr>
            <a:spLocks noGrp="1"/>
          </p:cNvSpPr>
          <p:nvPr>
            <p:ph type="ftr" sz="quarter" idx="3"/>
          </p:nvPr>
        </p:nvSpPr>
        <p:spPr/>
        <p:txBody>
          <a:bodyPr/>
          <a:lstStyle/>
          <a:p>
            <a:r>
              <a:rPr lang="en-US"/>
              <a:t>Kwartler CSCI S-96</a:t>
            </a:r>
            <a:endParaRPr lang="en-US" dirty="0"/>
          </a:p>
        </p:txBody>
      </p:sp>
      <p:pic>
        <p:nvPicPr>
          <p:cNvPr id="6" name="Picture 2" descr="Image result for getting sick meme">
            <a:extLst>
              <a:ext uri="{FF2B5EF4-FFF2-40B4-BE49-F238E27FC236}">
                <a16:creationId xmlns="" xmlns:a16="http://schemas.microsoft.com/office/drawing/2014/main" id="{2C68EDC2-9D7C-43A5-988C-A8926B5B4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8" y="1524000"/>
            <a:ext cx="2752725" cy="3451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C305EBB7-B225-4EFF-9206-7B4D33F25DFE}"/>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We will build a KNN model classifying the reasons employees have been absent.  A model like this can help classify new absent employees so we can learn what to offer to mitigate absenteeism costs.</a:t>
            </a:r>
          </a:p>
        </p:txBody>
      </p:sp>
    </p:spTree>
    <p:extLst>
      <p:ext uri="{BB962C8B-B14F-4D97-AF65-F5344CB8AC3E}">
        <p14:creationId xmlns:p14="http://schemas.microsoft.com/office/powerpoint/2010/main" val="292539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3600" dirty="0"/>
              <a:t>Using K-NN for Prediction (Continuous)</a:t>
            </a:r>
          </a:p>
        </p:txBody>
      </p:sp>
      <p:sp>
        <p:nvSpPr>
          <p:cNvPr id="16387" name="Content Placeholder 2"/>
          <p:cNvSpPr>
            <a:spLocks noGrp="1"/>
          </p:cNvSpPr>
          <p:nvPr>
            <p:ph sz="quarter" idx="1"/>
          </p:nvPr>
        </p:nvSpPr>
        <p:spPr>
          <a:xfrm>
            <a:off x="914400" y="1981200"/>
            <a:ext cx="7772400" cy="3581400"/>
          </a:xfrm>
        </p:spPr>
        <p:txBody>
          <a:bodyPr/>
          <a:lstStyle/>
          <a:p>
            <a:pPr eaLnBrk="1" hangingPunct="1"/>
            <a:r>
              <a:rPr lang="en-US" altLang="en-US"/>
              <a:t>Instead of “majority vote determines class” use average of response values</a:t>
            </a:r>
          </a:p>
          <a:p>
            <a:pPr eaLnBrk="1" hangingPunct="1"/>
            <a:endParaRPr lang="en-US" altLang="en-US"/>
          </a:p>
          <a:p>
            <a:pPr eaLnBrk="1" hangingPunct="1"/>
            <a:r>
              <a:rPr lang="en-US" altLang="en-US"/>
              <a:t>May be a weighted average, weight decreasing with distance</a:t>
            </a:r>
          </a:p>
        </p:txBody>
      </p:sp>
      <p:sp>
        <p:nvSpPr>
          <p:cNvPr id="4" name="TextBox 3">
            <a:extLst>
              <a:ext uri="{FF2B5EF4-FFF2-40B4-BE49-F238E27FC236}">
                <a16:creationId xmlns="" xmlns:a16="http://schemas.microsoft.com/office/drawing/2014/main" id="{0AB72BB1-67AD-4549-A3BC-4F1538755AF5}"/>
              </a:ext>
            </a:extLst>
          </p:cNvPr>
          <p:cNvSpPr txBox="1"/>
          <p:nvPr/>
        </p:nvSpPr>
        <p:spPr>
          <a:xfrm>
            <a:off x="304799" y="5587157"/>
            <a:ext cx="8729545" cy="7386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KNN has drawbacks but can be used for both prediction and classification so it demonstrates flexibility in that regard.</a:t>
            </a:r>
          </a:p>
        </p:txBody>
      </p:sp>
      <p:sp>
        <p:nvSpPr>
          <p:cNvPr id="5"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7" name="Slide Number Placeholder 6"/>
          <p:cNvSpPr>
            <a:spLocks noGrp="1"/>
          </p:cNvSpPr>
          <p:nvPr>
            <p:ph type="sldNum" sz="quarter" idx="12"/>
          </p:nvPr>
        </p:nvSpPr>
        <p:spPr>
          <a:xfrm>
            <a:off x="6457950" y="6356351"/>
            <a:ext cx="857250" cy="365125"/>
          </a:xfrm>
        </p:spPr>
        <p:txBody>
          <a:bodyPr/>
          <a:lstStyle/>
          <a:p>
            <a:r>
              <a:rPr lang="en-US" dirty="0" smtClean="0"/>
              <a:t>32</a:t>
            </a:r>
            <a:endParaRPr lang="en-US" dirty="0"/>
          </a:p>
        </p:txBody>
      </p:sp>
    </p:spTree>
    <p:extLst>
      <p:ext uri="{BB962C8B-B14F-4D97-AF65-F5344CB8AC3E}">
        <p14:creationId xmlns:p14="http://schemas.microsoft.com/office/powerpoint/2010/main" val="1887765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Advantages – still true with prediction</a:t>
            </a:r>
          </a:p>
        </p:txBody>
      </p:sp>
      <p:sp>
        <p:nvSpPr>
          <p:cNvPr id="17411" name="Content Placeholder 2"/>
          <p:cNvSpPr>
            <a:spLocks noGrp="1"/>
          </p:cNvSpPr>
          <p:nvPr>
            <p:ph sz="quarter" idx="1"/>
          </p:nvPr>
        </p:nvSpPr>
        <p:spPr/>
        <p:txBody>
          <a:bodyPr/>
          <a:lstStyle/>
          <a:p>
            <a:pPr eaLnBrk="1" hangingPunct="1"/>
            <a:r>
              <a:rPr lang="en-US" altLang="en-US" dirty="0"/>
              <a:t>Simple</a:t>
            </a:r>
          </a:p>
          <a:p>
            <a:pPr eaLnBrk="1" hangingPunct="1"/>
            <a:r>
              <a:rPr lang="en-US" altLang="en-US" dirty="0"/>
              <a:t>No assumptions required about Normal distribution</a:t>
            </a:r>
          </a:p>
          <a:p>
            <a:pPr eaLnBrk="1" hangingPunct="1"/>
            <a:r>
              <a:rPr lang="en-US" altLang="en-US" dirty="0"/>
              <a:t>Effective at capturing complex interactions among variables without having to define a statistical model</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33</a:t>
            </a:r>
            <a:endParaRPr lang="en-US" dirty="0"/>
          </a:p>
        </p:txBody>
      </p:sp>
    </p:spTree>
    <p:extLst>
      <p:ext uri="{BB962C8B-B14F-4D97-AF65-F5344CB8AC3E}">
        <p14:creationId xmlns:p14="http://schemas.microsoft.com/office/powerpoint/2010/main" val="186110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t>Shortcomings</a:t>
            </a:r>
          </a:p>
        </p:txBody>
      </p:sp>
      <p:sp>
        <p:nvSpPr>
          <p:cNvPr id="18435" name="Content Placeholder 2"/>
          <p:cNvSpPr>
            <a:spLocks noGrp="1"/>
          </p:cNvSpPr>
          <p:nvPr>
            <p:ph sz="quarter" idx="1"/>
          </p:nvPr>
        </p:nvSpPr>
        <p:spPr/>
        <p:txBody>
          <a:bodyPr/>
          <a:lstStyle/>
          <a:p>
            <a:pPr marL="514350" indent="-514350" eaLnBrk="1" hangingPunct="1"/>
            <a:r>
              <a:rPr lang="en-US" altLang="en-US" dirty="0"/>
              <a:t>Required size of training set increases exponentially with # of predictors, </a:t>
            </a:r>
            <a:r>
              <a:rPr lang="en-US" altLang="en-US" i="1" dirty="0"/>
              <a:t>p</a:t>
            </a:r>
          </a:p>
          <a:p>
            <a:pPr marL="568325" lvl="2" indent="-22225" eaLnBrk="1" hangingPunct="1">
              <a:buFont typeface="Wingdings 2" pitchFamily="18" charset="2"/>
              <a:buNone/>
            </a:pPr>
            <a:r>
              <a:rPr lang="en-US" altLang="en-US" dirty="0"/>
              <a:t>This is because expected distance to nearest neighbor increases with </a:t>
            </a:r>
            <a:r>
              <a:rPr lang="en-US" altLang="en-US" i="1" dirty="0"/>
              <a:t>p </a:t>
            </a:r>
            <a:r>
              <a:rPr lang="en-US" altLang="en-US" dirty="0"/>
              <a:t>(with large vector of predictors, all records end up “far away” from each other)</a:t>
            </a:r>
          </a:p>
          <a:p>
            <a:pPr marL="514350" indent="-514350" eaLnBrk="1" hangingPunct="1"/>
            <a:r>
              <a:rPr lang="en-US" altLang="en-US" dirty="0"/>
              <a:t>In a large training set, it takes a long time to find distances to all the neighbors and then identify the nearest one(s)</a:t>
            </a:r>
          </a:p>
          <a:p>
            <a:pPr marL="514350" indent="-514350" eaLnBrk="1" hangingPunct="1"/>
            <a:r>
              <a:rPr lang="en-US" altLang="en-US" dirty="0"/>
              <a:t>These constitute “curse of dimensionality”</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34</a:t>
            </a:r>
            <a:endParaRPr lang="en-US" dirty="0"/>
          </a:p>
        </p:txBody>
      </p:sp>
    </p:spTree>
    <p:extLst>
      <p:ext uri="{BB962C8B-B14F-4D97-AF65-F5344CB8AC3E}">
        <p14:creationId xmlns:p14="http://schemas.microsoft.com/office/powerpoint/2010/main" val="427302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Dealing with the Curse</a:t>
            </a:r>
          </a:p>
        </p:txBody>
      </p:sp>
      <p:sp>
        <p:nvSpPr>
          <p:cNvPr id="19459" name="Content Placeholder 2"/>
          <p:cNvSpPr>
            <a:spLocks noGrp="1"/>
          </p:cNvSpPr>
          <p:nvPr>
            <p:ph sz="quarter" idx="1"/>
          </p:nvPr>
        </p:nvSpPr>
        <p:spPr>
          <a:xfrm>
            <a:off x="914400" y="2133600"/>
            <a:ext cx="7772400" cy="1676400"/>
          </a:xfrm>
        </p:spPr>
        <p:txBody>
          <a:bodyPr/>
          <a:lstStyle/>
          <a:p>
            <a:pPr eaLnBrk="1" hangingPunct="1"/>
            <a:r>
              <a:rPr lang="en-US" altLang="en-US" dirty="0"/>
              <a:t>Reduce dimension of predictors (e.g., with PCA) – </a:t>
            </a:r>
            <a:r>
              <a:rPr lang="en-US" altLang="en-US" i="1" dirty="0"/>
              <a:t>not covered here</a:t>
            </a:r>
          </a:p>
          <a:p>
            <a:pPr eaLnBrk="1" hangingPunct="1"/>
            <a:endParaRPr lang="en-US" altLang="en-US" dirty="0"/>
          </a:p>
          <a:p>
            <a:pPr eaLnBrk="1" hangingPunct="1"/>
            <a:r>
              <a:rPr lang="en-US" altLang="en-US" dirty="0"/>
              <a:t>Computational shortcuts that settle for “almost nearest neighbors” </a:t>
            </a:r>
            <a:r>
              <a:rPr lang="en-US" altLang="en-US" i="1" dirty="0"/>
              <a:t>– also not covered</a:t>
            </a:r>
          </a:p>
          <a:p>
            <a:pPr eaLnBrk="1" hangingPunct="1">
              <a:buFont typeface="Wingdings 2" pitchFamily="18" charset="2"/>
              <a:buNone/>
            </a:pPr>
            <a:endParaRPr lang="en-US" altLang="en-US" dirty="0"/>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35</a:t>
            </a:r>
            <a:endParaRPr lang="en-US" dirty="0"/>
          </a:p>
        </p:txBody>
      </p:sp>
    </p:spTree>
    <p:extLst>
      <p:ext uri="{BB962C8B-B14F-4D97-AF65-F5344CB8AC3E}">
        <p14:creationId xmlns:p14="http://schemas.microsoft.com/office/powerpoint/2010/main" val="412824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KNN Summary	</a:t>
            </a:r>
          </a:p>
        </p:txBody>
      </p:sp>
      <p:sp>
        <p:nvSpPr>
          <p:cNvPr id="20483" name="Content Placeholder 2"/>
          <p:cNvSpPr>
            <a:spLocks noGrp="1"/>
          </p:cNvSpPr>
          <p:nvPr>
            <p:ph sz="quarter" idx="1"/>
          </p:nvPr>
        </p:nvSpPr>
        <p:spPr>
          <a:xfrm>
            <a:off x="628650" y="1111347"/>
            <a:ext cx="7886700" cy="3689253"/>
          </a:xfrm>
        </p:spPr>
        <p:txBody>
          <a:bodyPr>
            <a:normAutofit/>
          </a:bodyPr>
          <a:lstStyle/>
          <a:p>
            <a:pPr eaLnBrk="1" hangingPunct="1"/>
            <a:r>
              <a:rPr lang="en-US" altLang="en-US" dirty="0"/>
              <a:t>Simple concept, useful for classification &amp; prediction</a:t>
            </a:r>
          </a:p>
          <a:p>
            <a:pPr lvl="1"/>
            <a:r>
              <a:rPr lang="en-US" altLang="en-US" dirty="0"/>
              <a:t>Classification – majority class of nearest neighbors wins</a:t>
            </a:r>
          </a:p>
          <a:p>
            <a:pPr lvl="1"/>
            <a:r>
              <a:rPr lang="en-US" altLang="en-US" dirty="0"/>
              <a:t>Prediction – average value among nearest neighbors</a:t>
            </a:r>
          </a:p>
          <a:p>
            <a:pPr eaLnBrk="1" hangingPunct="1"/>
            <a:r>
              <a:rPr lang="en-US" altLang="en-US" dirty="0"/>
              <a:t>Find distance between known and unknown records </a:t>
            </a:r>
          </a:p>
          <a:p>
            <a:pPr eaLnBrk="1" hangingPunct="1"/>
            <a:r>
              <a:rPr lang="en-US" altLang="en-US" dirty="0"/>
              <a:t>“Curse of dimensionality” – need to limit # of predictors</a:t>
            </a:r>
          </a:p>
          <a:p>
            <a:pPr eaLnBrk="1" hangingPunct="1"/>
            <a:r>
              <a:rPr lang="en-US" altLang="en-US" dirty="0"/>
              <a:t>Slow to predict new records – non-parametric</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36</a:t>
            </a:r>
            <a:endParaRPr lang="en-US" dirty="0"/>
          </a:p>
        </p:txBody>
      </p:sp>
    </p:spTree>
    <p:extLst>
      <p:ext uri="{BB962C8B-B14F-4D97-AF65-F5344CB8AC3E}">
        <p14:creationId xmlns:p14="http://schemas.microsoft.com/office/powerpoint/2010/main" val="206530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CD30C49-9868-437C-B51A-C9AE65FDDB1B}"/>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10BB56C7-4827-465A-B43A-D4B980928F59}"/>
              </a:ext>
            </a:extLst>
          </p:cNvPr>
          <p:cNvSpPr>
            <a:spLocks noGrp="1"/>
          </p:cNvSpPr>
          <p:nvPr>
            <p:ph type="title"/>
          </p:nvPr>
        </p:nvSpPr>
        <p:spPr/>
        <p:txBody>
          <a:bodyPr/>
          <a:lstStyle/>
          <a:p>
            <a:r>
              <a:rPr lang="en-US" dirty="0"/>
              <a:t>Open </a:t>
            </a:r>
            <a:r>
              <a:rPr lang="en-US" dirty="0" err="1"/>
              <a:t>knn</a:t>
            </a:r>
            <a:r>
              <a:rPr lang="en-US" dirty="0"/>
              <a:t> </a:t>
            </a:r>
            <a:r>
              <a:rPr lang="en-US" dirty="0" smtClean="0"/>
              <a:t>example </a:t>
            </a:r>
            <a:r>
              <a:rPr lang="en-US" dirty="0" err="1" smtClean="0"/>
              <a:t>prediction.R</a:t>
            </a:r>
            <a:endParaRPr lang="en-US" dirty="0"/>
          </a:p>
        </p:txBody>
      </p:sp>
      <p:sp>
        <p:nvSpPr>
          <p:cNvPr id="4" name="Slide Number Placeholder 3">
            <a:extLst>
              <a:ext uri="{FF2B5EF4-FFF2-40B4-BE49-F238E27FC236}">
                <a16:creationId xmlns="" xmlns:a16="http://schemas.microsoft.com/office/drawing/2014/main" id="{E9955B1C-97F2-4BA6-88E6-B874A5864F39}"/>
              </a:ext>
            </a:extLst>
          </p:cNvPr>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a:extLst>
              <a:ext uri="{FF2B5EF4-FFF2-40B4-BE49-F238E27FC236}">
                <a16:creationId xmlns="" xmlns:a16="http://schemas.microsoft.com/office/drawing/2014/main" id="{D8ACB0D6-268D-4096-9EA9-CE0EC56531E1}"/>
              </a:ext>
            </a:extLst>
          </p:cNvPr>
          <p:cNvSpPr>
            <a:spLocks noGrp="1"/>
          </p:cNvSpPr>
          <p:nvPr>
            <p:ph type="ftr" sz="quarter" idx="3"/>
          </p:nvPr>
        </p:nvSpPr>
        <p:spPr/>
        <p:txBody>
          <a:bodyPr/>
          <a:lstStyle/>
          <a:p>
            <a:r>
              <a:rPr lang="en-US"/>
              <a:t>Kwartler CSCI S-96</a:t>
            </a:r>
            <a:endParaRPr lang="en-US" dirty="0"/>
          </a:p>
        </p:txBody>
      </p:sp>
      <p:pic>
        <p:nvPicPr>
          <p:cNvPr id="6" name="Picture 2" descr="Image result for sick work meme">
            <a:extLst>
              <a:ext uri="{FF2B5EF4-FFF2-40B4-BE49-F238E27FC236}">
                <a16:creationId xmlns="" xmlns:a16="http://schemas.microsoft.com/office/drawing/2014/main" id="{E52643A7-F342-4CDA-BD4F-5B050F15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557422"/>
            <a:ext cx="3733800" cy="3743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887DE2D-0A79-4AC0-A371-23C532522240}"/>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Now let’s predict how much time an absent employee will miss based on their attributes.  The predicted outcome is now  </a:t>
            </a:r>
            <a:r>
              <a:rPr lang="en-US" altLang="en-US" i="0" dirty="0" err="1">
                <a:solidFill>
                  <a:schemeClr val="bg1"/>
                </a:solidFill>
                <a:latin typeface="Lucida Console" panose="020B0609040504020204" pitchFamily="49" charset="0"/>
              </a:rPr>
              <a:t>Absenteeism.time.in.hours</a:t>
            </a:r>
            <a:r>
              <a:rPr lang="en-US" altLang="en-US" i="0" dirty="0">
                <a:solidFill>
                  <a:schemeClr val="bg1"/>
                </a:solidFill>
                <a:latin typeface="Lucida Console" panose="020B0609040504020204" pitchFamily="49" charset="0"/>
              </a:rPr>
              <a:t> </a:t>
            </a:r>
            <a:r>
              <a:rPr lang="en-US" altLang="en-US" i="0" dirty="0"/>
              <a:t>which ranges from 0 to 120hrs.</a:t>
            </a:r>
            <a:r>
              <a:rPr lang="en-US" i="0" dirty="0"/>
              <a:t> </a:t>
            </a:r>
          </a:p>
        </p:txBody>
      </p:sp>
    </p:spTree>
    <p:extLst>
      <p:ext uri="{BB962C8B-B14F-4D97-AF65-F5344CB8AC3E}">
        <p14:creationId xmlns:p14="http://schemas.microsoft.com/office/powerpoint/2010/main" val="2865461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4881839"/>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 xmlns:a16="http://schemas.microsoft.com/office/drawing/2014/main"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 xmlns:a16="http://schemas.microsoft.com/office/drawing/2014/main"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10004"/>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 xmlns:a16="http://schemas.microsoft.com/office/drawing/2014/main" val="10005"/>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 xmlns:a16="http://schemas.microsoft.com/office/drawing/2014/main" val="10006"/>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 xmlns:a16="http://schemas.microsoft.com/office/drawing/2014/main" val="10007"/>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38</a:t>
            </a:fld>
            <a:endParaRPr lang="en-US"/>
          </a:p>
        </p:txBody>
      </p:sp>
    </p:spTree>
    <p:extLst>
      <p:ext uri="{BB962C8B-B14F-4D97-AF65-F5344CB8AC3E}">
        <p14:creationId xmlns:p14="http://schemas.microsoft.com/office/powerpoint/2010/main" val="1203204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9694DB3-CEFE-49D5-866E-475F55D5BDF4}"/>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787E2F7D-50B6-43F4-85CC-C9531D3F6175}"/>
              </a:ext>
            </a:extLst>
          </p:cNvPr>
          <p:cNvSpPr>
            <a:spLocks noGrp="1"/>
          </p:cNvSpPr>
          <p:nvPr>
            <p:ph type="title"/>
          </p:nvPr>
        </p:nvSpPr>
        <p:spPr/>
        <p:txBody>
          <a:bodyPr/>
          <a:lstStyle/>
          <a:p>
            <a:r>
              <a:rPr lang="en-US" dirty="0"/>
              <a:t>Decision Trees</a:t>
            </a:r>
          </a:p>
        </p:txBody>
      </p:sp>
      <p:sp>
        <p:nvSpPr>
          <p:cNvPr id="4" name="Slide Number Placeholder 3">
            <a:extLst>
              <a:ext uri="{FF2B5EF4-FFF2-40B4-BE49-F238E27FC236}">
                <a16:creationId xmlns="" xmlns:a16="http://schemas.microsoft.com/office/drawing/2014/main" id="{3E8455AE-BF72-4683-9895-6410B5607130}"/>
              </a:ext>
            </a:extLst>
          </p:cNvPr>
          <p:cNvSpPr>
            <a:spLocks noGrp="1"/>
          </p:cNvSpPr>
          <p:nvPr>
            <p:ph type="sldNum" sz="quarter" idx="12"/>
          </p:nvPr>
        </p:nvSpPr>
        <p:spPr/>
        <p:txBody>
          <a:bodyPr/>
          <a:lstStyle/>
          <a:p>
            <a:fld id="{37290FF7-652B-4475-AEAB-8B1A5D23AE09}" type="slidenum">
              <a:rPr lang="en-US" smtClean="0"/>
              <a:t>39</a:t>
            </a:fld>
            <a:endParaRPr lang="en-US"/>
          </a:p>
        </p:txBody>
      </p:sp>
      <p:sp>
        <p:nvSpPr>
          <p:cNvPr id="5" name="Footer Placeholder 4">
            <a:extLst>
              <a:ext uri="{FF2B5EF4-FFF2-40B4-BE49-F238E27FC236}">
                <a16:creationId xmlns="" xmlns:a16="http://schemas.microsoft.com/office/drawing/2014/main" id="{7D23332A-1DC2-4197-8097-575B2DC6A8A9}"/>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767B5567-5D4B-4CE6-B81E-9BAD57C4D2C1}"/>
              </a:ext>
            </a:extLst>
          </p:cNvPr>
          <p:cNvSpPr txBox="1"/>
          <p:nvPr/>
        </p:nvSpPr>
        <p:spPr>
          <a:xfrm>
            <a:off x="250369" y="1676400"/>
            <a:ext cx="874123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By observing the data and splitting it into sections, rules are created for either prediction or classification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Mimics a subject matter expert…pre data mining days.</a:t>
            </a:r>
          </a:p>
          <a:p>
            <a:pPr marL="742950" lvl="1" indent="-285750">
              <a:buFont typeface="Arial" panose="020B0604020202020204" pitchFamily="34" charset="0"/>
              <a:buChar char="•"/>
            </a:pPr>
            <a:r>
              <a:rPr lang="en-US" dirty="0"/>
              <a:t>Before data mining, an experienced marketing  bank manager may have said “let’s call our </a:t>
            </a:r>
            <a:r>
              <a:rPr lang="en-US" i="1" dirty="0"/>
              <a:t>married</a:t>
            </a:r>
            <a:r>
              <a:rPr lang="en-US" dirty="0"/>
              <a:t> customers </a:t>
            </a:r>
            <a:r>
              <a:rPr lang="en-US" i="1" dirty="0"/>
              <a:t>over 25 </a:t>
            </a:r>
            <a:r>
              <a:rPr lang="en-US" dirty="0"/>
              <a:t>that have at </a:t>
            </a:r>
            <a:r>
              <a:rPr lang="en-US" i="1" dirty="0"/>
              <a:t>least a college education </a:t>
            </a:r>
            <a:r>
              <a:rPr lang="en-US" dirty="0"/>
              <a:t>to see if they want another loan.”  </a:t>
            </a:r>
            <a:br>
              <a:rPr lang="en-US" dirty="0"/>
            </a:br>
            <a:endParaRPr lang="en-US" dirty="0"/>
          </a:p>
        </p:txBody>
      </p:sp>
    </p:spTree>
    <p:extLst>
      <p:ext uri="{BB962C8B-B14F-4D97-AF65-F5344CB8AC3E}">
        <p14:creationId xmlns:p14="http://schemas.microsoft.com/office/powerpoint/2010/main" val="22394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1"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52400" y="365126"/>
            <a:ext cx="8763000" cy="591477"/>
          </a:xfrm>
        </p:spPr>
        <p:txBody>
          <a:bodyPr/>
          <a:lstStyle/>
          <a:p>
            <a:r>
              <a:rPr lang="en-US" sz="2800" dirty="0"/>
              <a:t>What is the difference between prediction &amp; classification?</a:t>
            </a:r>
          </a:p>
        </p:txBody>
      </p:sp>
      <p:grpSp>
        <p:nvGrpSpPr>
          <p:cNvPr id="11" name="Group 10"/>
          <p:cNvGrpSpPr/>
          <p:nvPr/>
        </p:nvGrpSpPr>
        <p:grpSpPr>
          <a:xfrm>
            <a:off x="690664" y="1711521"/>
            <a:ext cx="7772400" cy="1645920"/>
            <a:chOff x="690664" y="1026732"/>
            <a:chExt cx="7772400" cy="1645920"/>
          </a:xfrm>
        </p:grpSpPr>
        <p:sp>
          <p:nvSpPr>
            <p:cNvPr id="6" name="Rounded Rectangle 5"/>
            <p:cNvSpPr/>
            <p:nvPr/>
          </p:nvSpPr>
          <p:spPr>
            <a:xfrm>
              <a:off x="690664" y="1026732"/>
              <a:ext cx="7772400" cy="1645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p:cNvSpPr txBox="1">
              <a:spLocks/>
            </p:cNvSpPr>
            <p:nvPr/>
          </p:nvSpPr>
          <p:spPr>
            <a:xfrm>
              <a:off x="862114" y="1230982"/>
              <a:ext cx="7429500" cy="123741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684213" indent="-227013"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CLASSIFICATION-</a:t>
              </a:r>
              <a:r>
                <a:rPr lang="en-US" dirty="0"/>
                <a:t> “bucketing” observations into distinct categories. Answers questions with distinct classes </a:t>
              </a:r>
            </a:p>
            <a:p>
              <a:pPr marL="117475" indent="-117475"/>
              <a:r>
                <a:rPr lang="en-US" dirty="0"/>
                <a:t>Will a potential customer buy or not? Yes or No.</a:t>
              </a:r>
            </a:p>
            <a:p>
              <a:pPr marL="117475" indent="-117475"/>
              <a:r>
                <a:rPr lang="en-US" dirty="0"/>
                <a:t>What will the outcome of surgery be? The patient can recover, remain ill or die.</a:t>
              </a:r>
            </a:p>
          </p:txBody>
        </p:sp>
      </p:grpSp>
      <p:sp>
        <p:nvSpPr>
          <p:cNvPr id="8" name="Rounded Rectangle 7"/>
          <p:cNvSpPr/>
          <p:nvPr/>
        </p:nvSpPr>
        <p:spPr>
          <a:xfrm>
            <a:off x="690664" y="3535680"/>
            <a:ext cx="7772400" cy="1645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B149E0AC-1677-463E-B490-0E0EDD5ADB73}"/>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two ideas are related because both are part of data mining however the methodologies and evaluation measures differ.</a:t>
            </a:r>
          </a:p>
        </p:txBody>
      </p:sp>
      <p:sp>
        <p:nvSpPr>
          <p:cNvPr id="14" name="Text Placeholder 2">
            <a:extLst>
              <a:ext uri="{FF2B5EF4-FFF2-40B4-BE49-F238E27FC236}">
                <a16:creationId xmlns="" xmlns:a16="http://schemas.microsoft.com/office/drawing/2014/main" id="{C2E6C87D-8317-4BD6-AFF5-5C43C0BC231A}"/>
              </a:ext>
            </a:extLst>
          </p:cNvPr>
          <p:cNvSpPr txBox="1">
            <a:spLocks/>
          </p:cNvSpPr>
          <p:nvPr/>
        </p:nvSpPr>
        <p:spPr>
          <a:xfrm>
            <a:off x="923925" y="3738441"/>
            <a:ext cx="7429500" cy="1255589"/>
          </a:xfrm>
          <a:prstGeom prst="rect">
            <a:avLst/>
          </a:prstGeom>
        </p:spPr>
        <p:txBody>
          <a:bodyPr vert="horz" lIns="91440" tIns="45720" rIns="91440" bIns="45720" rtlCol="0">
            <a:normAutofit/>
          </a:bodyPr>
          <a:lstStyle>
            <a:lvl1pPr marL="230188" indent="-230188"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684213" indent="-227013"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PREDICTION</a:t>
            </a:r>
            <a:r>
              <a:rPr lang="en-US" dirty="0"/>
              <a:t> – An observation’s attributes predict a numerical outcome and is therefore a continuous outcome.  Answers amount or quantity questions.</a:t>
            </a:r>
          </a:p>
          <a:p>
            <a:pPr marL="117475" indent="-117475"/>
            <a:r>
              <a:rPr lang="en-US" dirty="0"/>
              <a:t>How much will a customer spend? Could be $0 to $x</a:t>
            </a:r>
          </a:p>
          <a:p>
            <a:pPr marL="117475" indent="-117475"/>
            <a:r>
              <a:rPr lang="en-US" dirty="0"/>
              <a:t>How long will the patient live after surgery?  Could be 0 days to Y days or years.</a:t>
            </a:r>
          </a:p>
        </p:txBody>
      </p:sp>
      <p:sp>
        <p:nvSpPr>
          <p:cNvPr id="12"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15"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a:t>4</a:t>
            </a:r>
          </a:p>
        </p:txBody>
      </p:sp>
      <p:sp>
        <p:nvSpPr>
          <p:cNvPr id="16"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dirty="0"/>
              <a:t>Kwartler CSCI S-96</a:t>
            </a:r>
          </a:p>
        </p:txBody>
      </p:sp>
    </p:spTree>
    <p:extLst>
      <p:ext uri="{BB962C8B-B14F-4D97-AF65-F5344CB8AC3E}">
        <p14:creationId xmlns:p14="http://schemas.microsoft.com/office/powerpoint/2010/main" val="1887269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Key Ideas </a:t>
            </a:r>
          </a:p>
        </p:txBody>
      </p:sp>
      <p:sp>
        <p:nvSpPr>
          <p:cNvPr id="11267" name="Content Placeholder 2"/>
          <p:cNvSpPr>
            <a:spLocks noGrp="1"/>
          </p:cNvSpPr>
          <p:nvPr>
            <p:ph sz="quarter" idx="1"/>
          </p:nvPr>
        </p:nvSpPr>
        <p:spPr>
          <a:xfrm>
            <a:off x="914400" y="1752600"/>
            <a:ext cx="7772400" cy="4267200"/>
          </a:xfrm>
        </p:spPr>
        <p:txBody>
          <a:bodyPr/>
          <a:lstStyle/>
          <a:p>
            <a:pPr marL="0" indent="0" eaLnBrk="1" hangingPunct="1">
              <a:buFont typeface="Wingdings 2" pitchFamily="18" charset="2"/>
              <a:buNone/>
            </a:pPr>
            <a:r>
              <a:rPr lang="en-US" altLang="en-US" sz="2800" b="1" dirty="0"/>
              <a:t>Recursive partitioning</a:t>
            </a:r>
            <a:r>
              <a:rPr lang="en-US" altLang="en-US" b="1" dirty="0"/>
              <a:t>: </a:t>
            </a:r>
            <a:r>
              <a:rPr lang="en-US" altLang="en-US" sz="2800" dirty="0"/>
              <a:t>Repeatedly split the records into two sections so as to achieve maximum homogeneity of outcome within each new section</a:t>
            </a:r>
          </a:p>
          <a:p>
            <a:pPr marL="0" indent="0" eaLnBrk="1" hangingPunct="1"/>
            <a:endParaRPr lang="en-US" altLang="en-US" dirty="0"/>
          </a:p>
          <a:p>
            <a:pPr marL="0" indent="0" eaLnBrk="1" hangingPunct="1">
              <a:buFont typeface="Wingdings 2" pitchFamily="18" charset="2"/>
              <a:buNone/>
            </a:pPr>
            <a:r>
              <a:rPr lang="en-US" altLang="en-US" sz="2800" b="1" dirty="0"/>
              <a:t>Pruning the tree</a:t>
            </a:r>
            <a:r>
              <a:rPr lang="en-US" altLang="en-US" b="1" dirty="0"/>
              <a:t>: </a:t>
            </a:r>
            <a:r>
              <a:rPr lang="en-US" altLang="en-US" sz="2800" dirty="0"/>
              <a:t>Simplify the tree by pruning peripheral branches to avoid overfitting – measure and reduce complexity</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40</a:t>
            </a:r>
            <a:endParaRPr lang="en-US" dirty="0"/>
          </a:p>
        </p:txBody>
      </p:sp>
    </p:spTree>
    <p:extLst>
      <p:ext uri="{BB962C8B-B14F-4D97-AF65-F5344CB8AC3E}">
        <p14:creationId xmlns:p14="http://schemas.microsoft.com/office/powerpoint/2010/main" val="969002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3277295-FD88-4A00-A9C7-1FD3DC493727}"/>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E713042C-1E26-445F-ACF3-E8432C728EDB}"/>
              </a:ext>
            </a:extLst>
          </p:cNvPr>
          <p:cNvSpPr>
            <a:spLocks noGrp="1"/>
          </p:cNvSpPr>
          <p:nvPr>
            <p:ph type="title"/>
          </p:nvPr>
        </p:nvSpPr>
        <p:spPr/>
        <p:txBody>
          <a:bodyPr/>
          <a:lstStyle/>
          <a:p>
            <a:r>
              <a:rPr lang="en-US" dirty="0"/>
              <a:t>Advantages of Decision Trees</a:t>
            </a:r>
          </a:p>
        </p:txBody>
      </p:sp>
      <p:sp>
        <p:nvSpPr>
          <p:cNvPr id="4" name="Slide Number Placeholder 3">
            <a:extLst>
              <a:ext uri="{FF2B5EF4-FFF2-40B4-BE49-F238E27FC236}">
                <a16:creationId xmlns="" xmlns:a16="http://schemas.microsoft.com/office/drawing/2014/main" id="{36191873-DABC-4FDD-8172-6BE8E9190282}"/>
              </a:ext>
            </a:extLst>
          </p:cNvPr>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a:extLst>
              <a:ext uri="{FF2B5EF4-FFF2-40B4-BE49-F238E27FC236}">
                <a16:creationId xmlns="" xmlns:a16="http://schemas.microsoft.com/office/drawing/2014/main" id="{C28DDDC0-E0EA-4DD9-81AA-7500E75CD12C}"/>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E376388E-9950-4701-A4E8-03EC1111D9C2}"/>
              </a:ext>
            </a:extLst>
          </p:cNvPr>
          <p:cNvSpPr txBox="1"/>
          <p:nvPr/>
        </p:nvSpPr>
        <p:spPr>
          <a:xfrm>
            <a:off x="628650" y="1447800"/>
            <a:ext cx="7554760" cy="1754326"/>
          </a:xfrm>
          <a:prstGeom prst="rect">
            <a:avLst/>
          </a:prstGeom>
          <a:noFill/>
        </p:spPr>
        <p:txBody>
          <a:bodyPr wrap="none" rtlCol="0">
            <a:spAutoFit/>
          </a:bodyPr>
          <a:lstStyle/>
          <a:p>
            <a:pPr marL="285750" indent="-285750">
              <a:buFont typeface="Arial" panose="020B0604020202020204" pitchFamily="34" charset="0"/>
              <a:buChar char="•"/>
            </a:pPr>
            <a:r>
              <a:rPr lang="en-US" dirty="0"/>
              <a:t>Understandable, rules are human readable; executives love looking at them</a:t>
            </a:r>
          </a:p>
          <a:p>
            <a:pPr marL="285750" indent="-285750">
              <a:buFont typeface="Arial" panose="020B0604020202020204" pitchFamily="34" charset="0"/>
              <a:buChar char="•"/>
            </a:pPr>
            <a:r>
              <a:rPr lang="en-US" dirty="0"/>
              <a:t>Light weight, fast</a:t>
            </a:r>
          </a:p>
          <a:p>
            <a:pPr marL="285750" indent="-285750">
              <a:buFont typeface="Arial" panose="020B0604020202020204" pitchFamily="34" charset="0"/>
              <a:buChar char="•"/>
            </a:pPr>
            <a:r>
              <a:rPr lang="en-US" dirty="0"/>
              <a:t>Easy to implement…logic can be built in Excel even</a:t>
            </a:r>
          </a:p>
          <a:p>
            <a:pPr marL="285750" indent="-285750">
              <a:buFont typeface="Arial" panose="020B0604020202020204" pitchFamily="34" charset="0"/>
              <a:buChar char="•"/>
            </a:pPr>
            <a:r>
              <a:rPr lang="en-US" dirty="0"/>
              <a:t>Variable selection is automatic</a:t>
            </a:r>
          </a:p>
          <a:p>
            <a:pPr marL="285750" indent="-285750">
              <a:buFont typeface="Arial" panose="020B0604020202020204" pitchFamily="34" charset="0"/>
              <a:buChar char="•"/>
            </a:pPr>
            <a:r>
              <a:rPr lang="en-US" dirty="0"/>
              <a:t>No assumptions of data </a:t>
            </a:r>
          </a:p>
          <a:p>
            <a:pPr marL="285750" indent="-285750">
              <a:buFont typeface="Arial" panose="020B0604020202020204" pitchFamily="34" charset="0"/>
              <a:buChar char="•"/>
            </a:pPr>
            <a:r>
              <a:rPr lang="en-US" dirty="0"/>
              <a:t>Works with minimal data preprocessing</a:t>
            </a:r>
          </a:p>
        </p:txBody>
      </p:sp>
    </p:spTree>
    <p:extLst>
      <p:ext uri="{BB962C8B-B14F-4D97-AF65-F5344CB8AC3E}">
        <p14:creationId xmlns:p14="http://schemas.microsoft.com/office/powerpoint/2010/main" val="304402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3277295-FD88-4A00-A9C7-1FD3DC493727}"/>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E713042C-1E26-445F-ACF3-E8432C728EDB}"/>
              </a:ext>
            </a:extLst>
          </p:cNvPr>
          <p:cNvSpPr>
            <a:spLocks noGrp="1"/>
          </p:cNvSpPr>
          <p:nvPr>
            <p:ph type="title"/>
          </p:nvPr>
        </p:nvSpPr>
        <p:spPr/>
        <p:txBody>
          <a:bodyPr/>
          <a:lstStyle/>
          <a:p>
            <a:r>
              <a:rPr lang="en-US" dirty="0"/>
              <a:t>Disadvantages of Decision Trees</a:t>
            </a:r>
          </a:p>
        </p:txBody>
      </p:sp>
      <p:sp>
        <p:nvSpPr>
          <p:cNvPr id="4" name="Slide Number Placeholder 3">
            <a:extLst>
              <a:ext uri="{FF2B5EF4-FFF2-40B4-BE49-F238E27FC236}">
                <a16:creationId xmlns="" xmlns:a16="http://schemas.microsoft.com/office/drawing/2014/main" id="{36191873-DABC-4FDD-8172-6BE8E9190282}"/>
              </a:ext>
            </a:extLst>
          </p:cNvPr>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a:extLst>
              <a:ext uri="{FF2B5EF4-FFF2-40B4-BE49-F238E27FC236}">
                <a16:creationId xmlns="" xmlns:a16="http://schemas.microsoft.com/office/drawing/2014/main" id="{C28DDDC0-E0EA-4DD9-81AA-7500E75CD12C}"/>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E376388E-9950-4701-A4E8-03EC1111D9C2}"/>
              </a:ext>
            </a:extLst>
          </p:cNvPr>
          <p:cNvSpPr txBox="1"/>
          <p:nvPr/>
        </p:nvSpPr>
        <p:spPr>
          <a:xfrm>
            <a:off x="304801" y="1447800"/>
            <a:ext cx="8610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Overfitting!!  You could create rules down to individual records so you get perfect accuracy (100% purity in each section).  This wouldn’t generalize to new unseen data.</a:t>
            </a:r>
          </a:p>
        </p:txBody>
      </p:sp>
      <p:pic>
        <p:nvPicPr>
          <p:cNvPr id="7" name="Content Placeholder 6" descr="CT-overfit.jpg">
            <a:extLst>
              <a:ext uri="{FF2B5EF4-FFF2-40B4-BE49-F238E27FC236}">
                <a16:creationId xmlns="" xmlns:a16="http://schemas.microsoft.com/office/drawing/2014/main" id="{7460A824-A029-43F7-A94F-8FB224A6FABD}"/>
              </a:ext>
            </a:extLst>
          </p:cNvPr>
          <p:cNvPicPr>
            <a:picLocks noChangeAspect="1"/>
          </p:cNvPicPr>
          <p:nvPr/>
        </p:nvPicPr>
        <p:blipFill>
          <a:blip r:embed="rId2" cstate="print"/>
          <a:srcRect/>
          <a:stretch>
            <a:fillRect/>
          </a:stretch>
        </p:blipFill>
        <p:spPr>
          <a:xfrm>
            <a:off x="1752600" y="2127327"/>
            <a:ext cx="5113337" cy="3154098"/>
          </a:xfrm>
          <a:prstGeom prst="rect">
            <a:avLst/>
          </a:prstGeom>
        </p:spPr>
      </p:pic>
      <p:sp>
        <p:nvSpPr>
          <p:cNvPr id="8" name="TextBox 7">
            <a:extLst>
              <a:ext uri="{FF2B5EF4-FFF2-40B4-BE49-F238E27FC236}">
                <a16:creationId xmlns="" xmlns:a16="http://schemas.microsoft.com/office/drawing/2014/main" id="{586C48ED-3BE1-45C7-B4A2-7F7E1ED3F078}"/>
              </a:ext>
            </a:extLst>
          </p:cNvPr>
          <p:cNvSpPr txBox="1"/>
          <p:nvPr/>
        </p:nvSpPr>
        <p:spPr>
          <a:xfrm>
            <a:off x="304799" y="5314621"/>
            <a:ext cx="8729545" cy="9337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i="0" dirty="0"/>
              <a:t>This is why having a training, test and holdout partition is important when making a decision tree.  In production it is also important to review results of a model periodically to ensure the historical patterns aren’t evolving.</a:t>
            </a:r>
          </a:p>
        </p:txBody>
      </p:sp>
    </p:spTree>
    <p:extLst>
      <p:ext uri="{BB962C8B-B14F-4D97-AF65-F5344CB8AC3E}">
        <p14:creationId xmlns:p14="http://schemas.microsoft.com/office/powerpoint/2010/main" val="3331017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pPr eaLnBrk="1" hangingPunct="1"/>
            <a:r>
              <a:rPr lang="en-US" altLang="en-US"/>
              <a:t>Recursive Partitioning Steps</a:t>
            </a:r>
          </a:p>
        </p:txBody>
      </p:sp>
      <p:sp>
        <p:nvSpPr>
          <p:cNvPr id="13315" name="Content Placeholder 3"/>
          <p:cNvSpPr>
            <a:spLocks noGrp="1"/>
          </p:cNvSpPr>
          <p:nvPr>
            <p:ph sz="quarter" idx="1"/>
          </p:nvPr>
        </p:nvSpPr>
        <p:spPr>
          <a:xfrm>
            <a:off x="533400" y="1752600"/>
            <a:ext cx="8153400" cy="4572000"/>
          </a:xfrm>
        </p:spPr>
        <p:txBody>
          <a:bodyPr/>
          <a:lstStyle/>
          <a:p>
            <a:pPr eaLnBrk="1" hangingPunct="1"/>
            <a:r>
              <a:rPr lang="en-US" altLang="en-US" dirty="0"/>
              <a:t>Pick one of the predictor variables, </a:t>
            </a:r>
            <a:r>
              <a:rPr lang="en-US" altLang="en-US" i="1" dirty="0"/>
              <a:t>x</a:t>
            </a:r>
            <a:r>
              <a:rPr lang="en-US" altLang="en-US" baseline="-25000" dirty="0"/>
              <a:t>i</a:t>
            </a:r>
            <a:endParaRPr lang="en-US" altLang="en-US" dirty="0"/>
          </a:p>
          <a:p>
            <a:pPr eaLnBrk="1" hangingPunct="1"/>
            <a:r>
              <a:rPr lang="en-US" altLang="en-US" dirty="0"/>
              <a:t>Pick a value of </a:t>
            </a:r>
            <a:r>
              <a:rPr lang="en-US" altLang="en-US" i="1" dirty="0"/>
              <a:t>x</a:t>
            </a:r>
            <a:r>
              <a:rPr lang="en-US" altLang="en-US" baseline="-25000" dirty="0"/>
              <a:t>i, </a:t>
            </a:r>
            <a:r>
              <a:rPr lang="en-US" altLang="en-US" dirty="0"/>
              <a:t>say </a:t>
            </a:r>
            <a:r>
              <a:rPr lang="en-US" altLang="en-US" i="1" dirty="0" err="1"/>
              <a:t>s</a:t>
            </a:r>
            <a:r>
              <a:rPr lang="en-US" altLang="en-US" baseline="-25000" dirty="0" err="1"/>
              <a:t>i</a:t>
            </a:r>
            <a:r>
              <a:rPr lang="en-US" altLang="en-US" dirty="0"/>
              <a:t>, that divides the training data into two (not necessarily equal) portions</a:t>
            </a:r>
          </a:p>
          <a:p>
            <a:pPr eaLnBrk="1" hangingPunct="1"/>
            <a:r>
              <a:rPr lang="en-US" altLang="en-US" dirty="0"/>
              <a:t>Measure how “pure” or homogeneous each of the resulting portions is</a:t>
            </a:r>
          </a:p>
          <a:p>
            <a:pPr lvl="1" eaLnBrk="1" hangingPunct="1">
              <a:buFont typeface="Wingdings 2" pitchFamily="18" charset="2"/>
              <a:buNone/>
            </a:pPr>
            <a:r>
              <a:rPr lang="en-US" altLang="en-US" sz="2000" dirty="0"/>
              <a:t>“Pure” = containing records of mostly one class (or, for prediction, records with similar outcome values)</a:t>
            </a:r>
          </a:p>
          <a:p>
            <a:pPr eaLnBrk="1" hangingPunct="1"/>
            <a:r>
              <a:rPr lang="en-US" altLang="en-US" dirty="0"/>
              <a:t>Algorithm tries different values of </a:t>
            </a:r>
            <a:r>
              <a:rPr lang="en-US" altLang="en-US" i="1" dirty="0"/>
              <a:t>x</a:t>
            </a:r>
            <a:r>
              <a:rPr lang="en-US" altLang="en-US" baseline="-25000" dirty="0"/>
              <a:t>i, </a:t>
            </a:r>
            <a:r>
              <a:rPr lang="en-US" altLang="en-US" dirty="0"/>
              <a:t>and </a:t>
            </a:r>
            <a:r>
              <a:rPr lang="en-US" altLang="en-US" i="1" dirty="0" err="1"/>
              <a:t>s</a:t>
            </a:r>
            <a:r>
              <a:rPr lang="en-US" altLang="en-US" baseline="-25000" dirty="0" err="1"/>
              <a:t>i</a:t>
            </a:r>
            <a:r>
              <a:rPr lang="en-US" altLang="en-US" baseline="-25000" dirty="0"/>
              <a:t> </a:t>
            </a:r>
            <a:r>
              <a:rPr lang="en-US" altLang="en-US" dirty="0"/>
              <a:t>to maximize purity in initial split</a:t>
            </a:r>
          </a:p>
          <a:p>
            <a:pPr eaLnBrk="1" hangingPunct="1"/>
            <a:r>
              <a:rPr lang="en-US" altLang="en-US" dirty="0"/>
              <a:t>After you get a “maximum purity” split, repeat the process for a second split (on any variable), and so on</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43</a:t>
            </a:r>
            <a:endParaRPr lang="en-US" dirty="0"/>
          </a:p>
        </p:txBody>
      </p:sp>
    </p:spTree>
    <p:extLst>
      <p:ext uri="{BB962C8B-B14F-4D97-AF65-F5344CB8AC3E}">
        <p14:creationId xmlns:p14="http://schemas.microsoft.com/office/powerpoint/2010/main" val="4069771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1E04CA-2A57-4713-853C-788369A1348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076A9AB-36A3-4EEE-BABE-564991106A82}"/>
              </a:ext>
            </a:extLst>
          </p:cNvPr>
          <p:cNvSpPr>
            <a:spLocks noGrp="1"/>
          </p:cNvSpPr>
          <p:nvPr>
            <p:ph type="title"/>
          </p:nvPr>
        </p:nvSpPr>
        <p:spPr/>
        <p:txBody>
          <a:bodyPr/>
          <a:lstStyle/>
          <a:p>
            <a:r>
              <a:rPr lang="en-US" dirty="0"/>
              <a:t>Suppose this is our data</a:t>
            </a:r>
          </a:p>
        </p:txBody>
      </p:sp>
      <p:sp>
        <p:nvSpPr>
          <p:cNvPr id="4" name="Slide Number Placeholder 3">
            <a:extLst>
              <a:ext uri="{FF2B5EF4-FFF2-40B4-BE49-F238E27FC236}">
                <a16:creationId xmlns="" xmlns:a16="http://schemas.microsoft.com/office/drawing/2014/main" id="{3AA16FB6-4158-4A32-8D9D-2F3422374E78}"/>
              </a:ext>
            </a:extLst>
          </p:cNvPr>
          <p:cNvSpPr>
            <a:spLocks noGrp="1"/>
          </p:cNvSpPr>
          <p:nvPr>
            <p:ph type="sldNum" sz="quarter" idx="12"/>
          </p:nvPr>
        </p:nvSpPr>
        <p:spPr/>
        <p:txBody>
          <a:bodyPr/>
          <a:lstStyle/>
          <a:p>
            <a:fld id="{37290FF7-652B-4475-AEAB-8B1A5D23AE09}" type="slidenum">
              <a:rPr lang="en-US" smtClean="0"/>
              <a:t>44</a:t>
            </a:fld>
            <a:endParaRPr lang="en-US"/>
          </a:p>
        </p:txBody>
      </p:sp>
      <p:sp>
        <p:nvSpPr>
          <p:cNvPr id="5" name="Footer Placeholder 4">
            <a:extLst>
              <a:ext uri="{FF2B5EF4-FFF2-40B4-BE49-F238E27FC236}">
                <a16:creationId xmlns="" xmlns:a16="http://schemas.microsoft.com/office/drawing/2014/main"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609B832-5D0A-4804-B6E6-D6F066F912D5}"/>
              </a:ext>
            </a:extLst>
          </p:cNvPr>
          <p:cNvSpPr txBox="1"/>
          <p:nvPr/>
        </p:nvSpPr>
        <p:spPr>
          <a:xfrm>
            <a:off x="304799" y="56388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Let’s classify offer acceptance among real bank customers using a decision tree.  Green means they accepted the offer to open a new deposit account.</a:t>
            </a:r>
          </a:p>
        </p:txBody>
      </p:sp>
      <p:pic>
        <p:nvPicPr>
          <p:cNvPr id="8" name="Picture 7">
            <a:extLst>
              <a:ext uri="{FF2B5EF4-FFF2-40B4-BE49-F238E27FC236}">
                <a16:creationId xmlns="" xmlns:a16="http://schemas.microsoft.com/office/drawing/2014/main" id="{164CECB3-DD05-4052-BCF4-56235F8AD871}"/>
              </a:ext>
            </a:extLst>
          </p:cNvPr>
          <p:cNvPicPr>
            <a:picLocks noChangeAspect="1"/>
          </p:cNvPicPr>
          <p:nvPr/>
        </p:nvPicPr>
        <p:blipFill>
          <a:blip r:embed="rId2"/>
          <a:stretch>
            <a:fillRect/>
          </a:stretch>
        </p:blipFill>
        <p:spPr>
          <a:xfrm>
            <a:off x="2160063" y="1136804"/>
            <a:ext cx="4823875" cy="4468511"/>
          </a:xfrm>
          <a:prstGeom prst="rect">
            <a:avLst/>
          </a:prstGeom>
        </p:spPr>
      </p:pic>
      <p:sp>
        <p:nvSpPr>
          <p:cNvPr id="10" name="TextBox 9">
            <a:extLst>
              <a:ext uri="{FF2B5EF4-FFF2-40B4-BE49-F238E27FC236}">
                <a16:creationId xmlns="" xmlns:a16="http://schemas.microsoft.com/office/drawing/2014/main" id="{1526015B-07AA-47E7-9557-22A116676EDC}"/>
              </a:ext>
            </a:extLst>
          </p:cNvPr>
          <p:cNvSpPr txBox="1"/>
          <p:nvPr/>
        </p:nvSpPr>
        <p:spPr>
          <a:xfrm>
            <a:off x="5474728" y="6033915"/>
            <a:ext cx="3680944" cy="276999"/>
          </a:xfrm>
          <a:prstGeom prst="rect">
            <a:avLst/>
          </a:prstGeom>
          <a:noFill/>
        </p:spPr>
        <p:txBody>
          <a:bodyPr wrap="none" rtlCol="0">
            <a:spAutoFit/>
          </a:bodyPr>
          <a:lstStyle/>
          <a:p>
            <a:r>
              <a:rPr lang="en-US" sz="1200" dirty="0"/>
              <a:t>https://archive.ics.uci.edu/ml/datasets/bank+marketing</a:t>
            </a:r>
          </a:p>
        </p:txBody>
      </p:sp>
    </p:spTree>
    <p:extLst>
      <p:ext uri="{BB962C8B-B14F-4D97-AF65-F5344CB8AC3E}">
        <p14:creationId xmlns:p14="http://schemas.microsoft.com/office/powerpoint/2010/main" val="1918679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1E04CA-2A57-4713-853C-788369A1348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076A9AB-36A3-4EEE-BABE-564991106A82}"/>
              </a:ext>
            </a:extLst>
          </p:cNvPr>
          <p:cNvSpPr>
            <a:spLocks noGrp="1"/>
          </p:cNvSpPr>
          <p:nvPr>
            <p:ph type="title"/>
          </p:nvPr>
        </p:nvSpPr>
        <p:spPr/>
        <p:txBody>
          <a:bodyPr/>
          <a:lstStyle/>
          <a:p>
            <a:r>
              <a:rPr lang="en-US" dirty="0"/>
              <a:t>Suppose this is our data</a:t>
            </a:r>
          </a:p>
        </p:txBody>
      </p:sp>
      <p:sp>
        <p:nvSpPr>
          <p:cNvPr id="4" name="Slide Number Placeholder 3">
            <a:extLst>
              <a:ext uri="{FF2B5EF4-FFF2-40B4-BE49-F238E27FC236}">
                <a16:creationId xmlns="" xmlns:a16="http://schemas.microsoft.com/office/drawing/2014/main" id="{3AA16FB6-4158-4A32-8D9D-2F3422374E78}"/>
              </a:ext>
            </a:extLst>
          </p:cNvPr>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a:extLst>
              <a:ext uri="{FF2B5EF4-FFF2-40B4-BE49-F238E27FC236}">
                <a16:creationId xmlns="" xmlns:a16="http://schemas.microsoft.com/office/drawing/2014/main"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There are a lot of accepted offers with account holders of duration &gt;635 days </a:t>
            </a:r>
          </a:p>
        </p:txBody>
      </p:sp>
      <p:pic>
        <p:nvPicPr>
          <p:cNvPr id="6" name="Picture 5">
            <a:extLst>
              <a:ext uri="{FF2B5EF4-FFF2-40B4-BE49-F238E27FC236}">
                <a16:creationId xmlns="" xmlns:a16="http://schemas.microsoft.com/office/drawing/2014/main" id="{913E9976-E815-41DA-9D6F-726DB1BE2803}"/>
              </a:ext>
            </a:extLst>
          </p:cNvPr>
          <p:cNvPicPr>
            <a:picLocks noChangeAspect="1"/>
          </p:cNvPicPr>
          <p:nvPr/>
        </p:nvPicPr>
        <p:blipFill>
          <a:blip r:embed="rId2"/>
          <a:stretch>
            <a:fillRect/>
          </a:stretch>
        </p:blipFill>
        <p:spPr>
          <a:xfrm>
            <a:off x="2043729" y="1047124"/>
            <a:ext cx="5056542" cy="4763753"/>
          </a:xfrm>
          <a:prstGeom prst="rect">
            <a:avLst/>
          </a:prstGeom>
        </p:spPr>
      </p:pic>
      <p:sp>
        <p:nvSpPr>
          <p:cNvPr id="8" name="Rectangle 7">
            <a:extLst>
              <a:ext uri="{FF2B5EF4-FFF2-40B4-BE49-F238E27FC236}">
                <a16:creationId xmlns="" xmlns:a16="http://schemas.microsoft.com/office/drawing/2014/main" id="{C6EEC20D-2CE4-4DF4-B1B4-01D235023EEC}"/>
              </a:ext>
            </a:extLst>
          </p:cNvPr>
          <p:cNvSpPr/>
          <p:nvPr/>
        </p:nvSpPr>
        <p:spPr>
          <a:xfrm>
            <a:off x="7100271" y="1981200"/>
            <a:ext cx="1934073"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Purity = 6 accepted among 8 offers</a:t>
            </a:r>
          </a:p>
        </p:txBody>
      </p:sp>
    </p:spTree>
    <p:extLst>
      <p:ext uri="{BB962C8B-B14F-4D97-AF65-F5344CB8AC3E}">
        <p14:creationId xmlns:p14="http://schemas.microsoft.com/office/powerpoint/2010/main" val="105033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1E04CA-2A57-4713-853C-788369A1348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076A9AB-36A3-4EEE-BABE-564991106A82}"/>
              </a:ext>
            </a:extLst>
          </p:cNvPr>
          <p:cNvSpPr>
            <a:spLocks noGrp="1"/>
          </p:cNvSpPr>
          <p:nvPr>
            <p:ph type="title"/>
          </p:nvPr>
        </p:nvSpPr>
        <p:spPr/>
        <p:txBody>
          <a:bodyPr/>
          <a:lstStyle/>
          <a:p>
            <a:r>
              <a:rPr lang="en-US" dirty="0"/>
              <a:t>Now another view of the data</a:t>
            </a:r>
          </a:p>
        </p:txBody>
      </p:sp>
      <p:sp>
        <p:nvSpPr>
          <p:cNvPr id="4" name="Slide Number Placeholder 3">
            <a:extLst>
              <a:ext uri="{FF2B5EF4-FFF2-40B4-BE49-F238E27FC236}">
                <a16:creationId xmlns="" xmlns:a16="http://schemas.microsoft.com/office/drawing/2014/main" id="{3AA16FB6-4158-4A32-8D9D-2F3422374E78}"/>
              </a:ext>
            </a:extLst>
          </p:cNvPr>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a:extLst>
              <a:ext uri="{FF2B5EF4-FFF2-40B4-BE49-F238E27FC236}">
                <a16:creationId xmlns="" xmlns:a16="http://schemas.microsoft.com/office/drawing/2014/main"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Here we see another dimension, age of the account holder along with duration.</a:t>
            </a:r>
          </a:p>
        </p:txBody>
      </p:sp>
      <p:pic>
        <p:nvPicPr>
          <p:cNvPr id="8" name="Picture 7">
            <a:extLst>
              <a:ext uri="{FF2B5EF4-FFF2-40B4-BE49-F238E27FC236}">
                <a16:creationId xmlns="" xmlns:a16="http://schemas.microsoft.com/office/drawing/2014/main" id="{D88FFCAB-38DE-4B0E-8833-B1A9A01204CB}"/>
              </a:ext>
            </a:extLst>
          </p:cNvPr>
          <p:cNvPicPr>
            <a:picLocks noChangeAspect="1"/>
          </p:cNvPicPr>
          <p:nvPr/>
        </p:nvPicPr>
        <p:blipFill>
          <a:blip r:embed="rId2"/>
          <a:stretch>
            <a:fillRect/>
          </a:stretch>
        </p:blipFill>
        <p:spPr>
          <a:xfrm>
            <a:off x="2070480" y="1072099"/>
            <a:ext cx="5003041" cy="4713803"/>
          </a:xfrm>
          <a:prstGeom prst="rect">
            <a:avLst/>
          </a:prstGeom>
        </p:spPr>
      </p:pic>
    </p:spTree>
    <p:extLst>
      <p:ext uri="{BB962C8B-B14F-4D97-AF65-F5344CB8AC3E}">
        <p14:creationId xmlns:p14="http://schemas.microsoft.com/office/powerpoint/2010/main" val="2579077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1E04CA-2A57-4713-853C-788369A1348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076A9AB-36A3-4EEE-BABE-564991106A82}"/>
              </a:ext>
            </a:extLst>
          </p:cNvPr>
          <p:cNvSpPr>
            <a:spLocks noGrp="1"/>
          </p:cNvSpPr>
          <p:nvPr>
            <p:ph type="title"/>
          </p:nvPr>
        </p:nvSpPr>
        <p:spPr/>
        <p:txBody>
          <a:bodyPr/>
          <a:lstStyle/>
          <a:p>
            <a:r>
              <a:rPr lang="en-US" dirty="0"/>
              <a:t>With the rule duration  &gt; 635</a:t>
            </a:r>
          </a:p>
        </p:txBody>
      </p:sp>
      <p:sp>
        <p:nvSpPr>
          <p:cNvPr id="4" name="Slide Number Placeholder 3">
            <a:extLst>
              <a:ext uri="{FF2B5EF4-FFF2-40B4-BE49-F238E27FC236}">
                <a16:creationId xmlns="" xmlns:a16="http://schemas.microsoft.com/office/drawing/2014/main" id="{3AA16FB6-4158-4A32-8D9D-2F3422374E78}"/>
              </a:ext>
            </a:extLst>
          </p:cNvPr>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a:extLst>
              <a:ext uri="{FF2B5EF4-FFF2-40B4-BE49-F238E27FC236}">
                <a16:creationId xmlns="" xmlns:a16="http://schemas.microsoft.com/office/drawing/2014/main"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609B832-5D0A-4804-B6E6-D6F066F912D5}"/>
              </a:ext>
            </a:extLst>
          </p:cNvPr>
          <p:cNvSpPr txBox="1"/>
          <p:nvPr/>
        </p:nvSpPr>
        <p:spPr>
          <a:xfrm>
            <a:off x="304799" y="5901397"/>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first rule still holds true but now we can think about adding new rule layers.</a:t>
            </a:r>
          </a:p>
        </p:txBody>
      </p:sp>
      <p:pic>
        <p:nvPicPr>
          <p:cNvPr id="6" name="Picture 5">
            <a:extLst>
              <a:ext uri="{FF2B5EF4-FFF2-40B4-BE49-F238E27FC236}">
                <a16:creationId xmlns="" xmlns:a16="http://schemas.microsoft.com/office/drawing/2014/main" id="{1EB25238-1F16-4E1D-867A-F77459962D2D}"/>
              </a:ext>
            </a:extLst>
          </p:cNvPr>
          <p:cNvPicPr>
            <a:picLocks noChangeAspect="1"/>
          </p:cNvPicPr>
          <p:nvPr/>
        </p:nvPicPr>
        <p:blipFill>
          <a:blip r:embed="rId2"/>
          <a:stretch>
            <a:fillRect/>
          </a:stretch>
        </p:blipFill>
        <p:spPr>
          <a:xfrm>
            <a:off x="2133600" y="1134620"/>
            <a:ext cx="4996224" cy="4730384"/>
          </a:xfrm>
          <a:prstGeom prst="rect">
            <a:avLst/>
          </a:prstGeom>
        </p:spPr>
      </p:pic>
    </p:spTree>
    <p:extLst>
      <p:ext uri="{BB962C8B-B14F-4D97-AF65-F5344CB8AC3E}">
        <p14:creationId xmlns:p14="http://schemas.microsoft.com/office/powerpoint/2010/main" val="2429416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C1E04CA-2A57-4713-853C-788369A13485}"/>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5076A9AB-36A3-4EEE-BABE-564991106A82}"/>
              </a:ext>
            </a:extLst>
          </p:cNvPr>
          <p:cNvSpPr>
            <a:spLocks noGrp="1"/>
          </p:cNvSpPr>
          <p:nvPr>
            <p:ph type="title"/>
          </p:nvPr>
        </p:nvSpPr>
        <p:spPr/>
        <p:txBody>
          <a:bodyPr/>
          <a:lstStyle/>
          <a:p>
            <a:r>
              <a:rPr lang="en-US" dirty="0"/>
              <a:t>New Rule</a:t>
            </a:r>
          </a:p>
        </p:txBody>
      </p:sp>
      <p:sp>
        <p:nvSpPr>
          <p:cNvPr id="4" name="Slide Number Placeholder 3">
            <a:extLst>
              <a:ext uri="{FF2B5EF4-FFF2-40B4-BE49-F238E27FC236}">
                <a16:creationId xmlns="" xmlns:a16="http://schemas.microsoft.com/office/drawing/2014/main" id="{3AA16FB6-4158-4A32-8D9D-2F3422374E78}"/>
              </a:ext>
            </a:extLst>
          </p:cNvPr>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a:extLst>
              <a:ext uri="{FF2B5EF4-FFF2-40B4-BE49-F238E27FC236}">
                <a16:creationId xmlns="" xmlns:a16="http://schemas.microsoft.com/office/drawing/2014/main" id="{291E5D14-35C4-47B4-8329-C07921D097DB}"/>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609B832-5D0A-4804-B6E6-D6F066F912D5}"/>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toy example, we can add another rule stating age &gt; 68 to capture another positive response and create another rule.</a:t>
            </a:r>
          </a:p>
        </p:txBody>
      </p:sp>
      <p:pic>
        <p:nvPicPr>
          <p:cNvPr id="8" name="Picture 7">
            <a:extLst>
              <a:ext uri="{FF2B5EF4-FFF2-40B4-BE49-F238E27FC236}">
                <a16:creationId xmlns="" xmlns:a16="http://schemas.microsoft.com/office/drawing/2014/main" id="{7FEE7041-264E-43DB-8F61-D0FE99012EA3}"/>
              </a:ext>
            </a:extLst>
          </p:cNvPr>
          <p:cNvPicPr>
            <a:picLocks noChangeAspect="1"/>
          </p:cNvPicPr>
          <p:nvPr/>
        </p:nvPicPr>
        <p:blipFill>
          <a:blip r:embed="rId2"/>
          <a:stretch>
            <a:fillRect/>
          </a:stretch>
        </p:blipFill>
        <p:spPr>
          <a:xfrm>
            <a:off x="2276415" y="1150203"/>
            <a:ext cx="4786312" cy="4545869"/>
          </a:xfrm>
          <a:prstGeom prst="rect">
            <a:avLst/>
          </a:prstGeom>
        </p:spPr>
      </p:pic>
      <p:sp>
        <p:nvSpPr>
          <p:cNvPr id="9" name="Rectangle 8">
            <a:extLst>
              <a:ext uri="{FF2B5EF4-FFF2-40B4-BE49-F238E27FC236}">
                <a16:creationId xmlns="" xmlns:a16="http://schemas.microsoft.com/office/drawing/2014/main" id="{EF1D419C-169A-402D-9D6B-1B0FC587F385}"/>
              </a:ext>
            </a:extLst>
          </p:cNvPr>
          <p:cNvSpPr/>
          <p:nvPr/>
        </p:nvSpPr>
        <p:spPr>
          <a:xfrm>
            <a:off x="7100271" y="1981200"/>
            <a:ext cx="1934073" cy="838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200" dirty="0">
                <a:solidFill>
                  <a:schemeClr val="tx1"/>
                </a:solidFill>
              </a:rPr>
              <a:t>Purity of split “A”= 6 accepted among 8 offers</a:t>
            </a:r>
          </a:p>
          <a:p>
            <a:pPr marL="117475" indent="-117475">
              <a:buFont typeface="Arial" panose="020B0604020202020204" pitchFamily="34" charset="0"/>
              <a:buChar char="•"/>
            </a:pPr>
            <a:r>
              <a:rPr lang="en-US" sz="1200" dirty="0">
                <a:solidFill>
                  <a:schemeClr val="tx1"/>
                </a:solidFill>
              </a:rPr>
              <a:t>Purity of split “B” = 1 of 1 </a:t>
            </a:r>
          </a:p>
        </p:txBody>
      </p:sp>
      <p:sp>
        <p:nvSpPr>
          <p:cNvPr id="6" name="TextBox 5"/>
          <p:cNvSpPr txBox="1"/>
          <p:nvPr/>
        </p:nvSpPr>
        <p:spPr>
          <a:xfrm>
            <a:off x="4214813" y="1371600"/>
            <a:ext cx="317716" cy="369332"/>
          </a:xfrm>
          <a:prstGeom prst="rect">
            <a:avLst/>
          </a:prstGeom>
          <a:solidFill>
            <a:schemeClr val="bg2"/>
          </a:solidFill>
        </p:spPr>
        <p:txBody>
          <a:bodyPr wrap="none" rtlCol="0">
            <a:spAutoFit/>
          </a:bodyPr>
          <a:lstStyle/>
          <a:p>
            <a:r>
              <a:rPr lang="en-US" dirty="0" smtClean="0"/>
              <a:t>A</a:t>
            </a:r>
            <a:endParaRPr lang="en-US" dirty="0"/>
          </a:p>
        </p:txBody>
      </p:sp>
      <p:sp>
        <p:nvSpPr>
          <p:cNvPr id="10" name="TextBox 9"/>
          <p:cNvSpPr txBox="1"/>
          <p:nvPr/>
        </p:nvSpPr>
        <p:spPr>
          <a:xfrm>
            <a:off x="2724150" y="1838325"/>
            <a:ext cx="309700" cy="369332"/>
          </a:xfrm>
          <a:prstGeom prst="rect">
            <a:avLst/>
          </a:prstGeom>
          <a:solidFill>
            <a:schemeClr val="bg2"/>
          </a:solidFill>
        </p:spPr>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1662524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AF70038-1B56-4173-8155-139E89704369}"/>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D8930B6D-8A78-49E9-BDEE-A92438B84A20}"/>
              </a:ext>
            </a:extLst>
          </p:cNvPr>
          <p:cNvSpPr>
            <a:spLocks noGrp="1"/>
          </p:cNvSpPr>
          <p:nvPr>
            <p:ph type="title"/>
          </p:nvPr>
        </p:nvSpPr>
        <p:spPr/>
        <p:txBody>
          <a:bodyPr/>
          <a:lstStyle/>
          <a:p>
            <a:r>
              <a:rPr lang="en-US" dirty="0"/>
              <a:t>Code for last plots</a:t>
            </a:r>
          </a:p>
        </p:txBody>
      </p:sp>
      <p:sp>
        <p:nvSpPr>
          <p:cNvPr id="4" name="Slide Number Placeholder 3">
            <a:extLst>
              <a:ext uri="{FF2B5EF4-FFF2-40B4-BE49-F238E27FC236}">
                <a16:creationId xmlns="" xmlns:a16="http://schemas.microsoft.com/office/drawing/2014/main" id="{33D021E6-F504-4E90-B6D3-F0FD8C6F66D5}"/>
              </a:ext>
            </a:extLst>
          </p:cNvPr>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a:extLst>
              <a:ext uri="{FF2B5EF4-FFF2-40B4-BE49-F238E27FC236}">
                <a16:creationId xmlns="" xmlns:a16="http://schemas.microsoft.com/office/drawing/2014/main" id="{8E56226E-E2CD-49EB-9558-6815E4DBFC58}"/>
              </a:ext>
            </a:extLst>
          </p:cNvPr>
          <p:cNvSpPr>
            <a:spLocks noGrp="1"/>
          </p:cNvSpPr>
          <p:nvPr>
            <p:ph type="ftr" sz="quarter" idx="3"/>
          </p:nvPr>
        </p:nvSpPr>
        <p:spPr/>
        <p:txBody>
          <a:bodyPr/>
          <a:lstStyle/>
          <a:p>
            <a:r>
              <a:rPr lang="en-US"/>
              <a:t>Kwartler CSCI S-96</a:t>
            </a:r>
            <a:endParaRPr lang="en-US" dirty="0"/>
          </a:p>
        </p:txBody>
      </p:sp>
      <p:sp>
        <p:nvSpPr>
          <p:cNvPr id="6" name="TextBox 5">
            <a:extLst>
              <a:ext uri="{FF2B5EF4-FFF2-40B4-BE49-F238E27FC236}">
                <a16:creationId xmlns="" xmlns:a16="http://schemas.microsoft.com/office/drawing/2014/main" id="{E6CC12EF-AB16-4608-8EA6-E2F6C20F3DBB}"/>
              </a:ext>
            </a:extLst>
          </p:cNvPr>
          <p:cNvSpPr txBox="1"/>
          <p:nvPr/>
        </p:nvSpPr>
        <p:spPr>
          <a:xfrm>
            <a:off x="1143000" y="1524000"/>
            <a:ext cx="4647426" cy="4493538"/>
          </a:xfrm>
          <a:prstGeom prst="rect">
            <a:avLst/>
          </a:prstGeom>
          <a:noFill/>
        </p:spPr>
        <p:txBody>
          <a:bodyPr wrap="none" rtlCol="0">
            <a:spAutoFit/>
          </a:bodyPr>
          <a:lstStyle/>
          <a:p>
            <a:r>
              <a:rPr lang="en-US" sz="1100" dirty="0" err="1">
                <a:latin typeface="Consolas" panose="020B0609020204030204" pitchFamily="49" charset="0"/>
              </a:rPr>
              <a:t>dat</a:t>
            </a:r>
            <a:r>
              <a:rPr lang="en-US" sz="1100" dirty="0">
                <a:latin typeface="Consolas" panose="020B0609020204030204" pitchFamily="49" charset="0"/>
              </a:rPr>
              <a:t>&lt;-read.csv('bank.csv', </a:t>
            </a:r>
            <a:r>
              <a:rPr lang="en-US" sz="1100" dirty="0" err="1">
                <a:latin typeface="Consolas" panose="020B0609020204030204" pitchFamily="49" charset="0"/>
              </a:rPr>
              <a:t>sep</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outcome &lt;- </a:t>
            </a:r>
            <a:r>
              <a:rPr lang="en-US" sz="1100" dirty="0" err="1">
                <a:latin typeface="Consolas" panose="020B0609020204030204" pitchFamily="49" charset="0"/>
              </a:rPr>
              <a:t>ifelse</a:t>
            </a:r>
            <a:r>
              <a:rPr lang="en-US" sz="1100" dirty="0">
                <a:latin typeface="Consolas" panose="020B0609020204030204" pitchFamily="49" charset="0"/>
              </a:rPr>
              <a:t>(</a:t>
            </a:r>
            <a:r>
              <a:rPr lang="en-US" sz="1100" dirty="0" err="1">
                <a:latin typeface="Consolas" panose="020B0609020204030204" pitchFamily="49" charset="0"/>
              </a:rPr>
              <a:t>dat$y</a:t>
            </a:r>
            <a:r>
              <a:rPr lang="en-US" sz="1100" dirty="0">
                <a:latin typeface="Consolas" panose="020B0609020204030204" pitchFamily="49" charset="0"/>
              </a:rPr>
              <a:t>=='no',0,1)[1:100]</a:t>
            </a:r>
          </a:p>
          <a:p>
            <a:r>
              <a:rPr lang="en-US" sz="1100" dirty="0" err="1">
                <a:latin typeface="Consolas" panose="020B0609020204030204" pitchFamily="49" charset="0"/>
              </a:rPr>
              <a:t>xVal</a:t>
            </a:r>
            <a:r>
              <a:rPr lang="en-US" sz="1100" dirty="0">
                <a:latin typeface="Consolas" panose="020B0609020204030204" pitchFamily="49" charset="0"/>
              </a:rPr>
              <a:t> &lt;- </a:t>
            </a:r>
            <a:r>
              <a:rPr lang="en-US" sz="1100" dirty="0" err="1">
                <a:latin typeface="Consolas" panose="020B0609020204030204" pitchFamily="49" charset="0"/>
              </a:rPr>
              <a:t>dat$duration</a:t>
            </a:r>
            <a:r>
              <a:rPr lang="en-US" sz="1100" dirty="0">
                <a:latin typeface="Consolas" panose="020B0609020204030204" pitchFamily="49" charset="0"/>
              </a:rPr>
              <a:t>[1:100]</a:t>
            </a:r>
          </a:p>
          <a:p>
            <a:r>
              <a:rPr lang="en-US" sz="1100" dirty="0" err="1">
                <a:latin typeface="Consolas" panose="020B0609020204030204" pitchFamily="49" charset="0"/>
              </a:rPr>
              <a:t>yVal</a:t>
            </a:r>
            <a:r>
              <a:rPr lang="en-US" sz="1100" dirty="0">
                <a:latin typeface="Consolas" panose="020B0609020204030204" pitchFamily="49" charset="0"/>
              </a:rPr>
              <a:t> &lt;- </a:t>
            </a:r>
            <a:r>
              <a:rPr lang="en-US" sz="1100" dirty="0" err="1">
                <a:latin typeface="Consolas" panose="020B0609020204030204" pitchFamily="49" charset="0"/>
              </a:rPr>
              <a:t>dat$balance</a:t>
            </a:r>
            <a:r>
              <a:rPr lang="en-US" sz="1100" dirty="0">
                <a:latin typeface="Consolas" panose="020B0609020204030204" pitchFamily="49" charset="0"/>
              </a:rPr>
              <a:t>[1:100]</a:t>
            </a:r>
          </a:p>
          <a:p>
            <a:endParaRPr lang="en-US" sz="1100" dirty="0">
              <a:latin typeface="Consolas" panose="020B0609020204030204" pitchFamily="49" charset="0"/>
            </a:endParaRPr>
          </a:p>
          <a:p>
            <a:r>
              <a:rPr lang="en-US" sz="1100" dirty="0" err="1">
                <a:latin typeface="Consolas" panose="020B0609020204030204" pitchFamily="49" charset="0"/>
              </a:rPr>
              <a:t>outcomeCols</a:t>
            </a:r>
            <a:r>
              <a:rPr lang="en-US" sz="1100" dirty="0">
                <a:latin typeface="Consolas" panose="020B0609020204030204" pitchFamily="49" charset="0"/>
              </a:rPr>
              <a:t> &lt;- cut(outcome, 2, labels = c("red", "green"))</a:t>
            </a:r>
          </a:p>
          <a:p>
            <a:r>
              <a:rPr lang="en-US" sz="1100" dirty="0">
                <a:latin typeface="Consolas" panose="020B0609020204030204" pitchFamily="49" charset="0"/>
              </a:rPr>
              <a:t>plot(</a:t>
            </a:r>
            <a:r>
              <a:rPr lang="en-US" sz="1100" dirty="0" err="1">
                <a:latin typeface="Consolas" panose="020B0609020204030204" pitchFamily="49" charset="0"/>
              </a:rPr>
              <a:t>xVal,yVal</a:t>
            </a:r>
            <a:r>
              <a:rPr lang="en-US" sz="1100" dirty="0">
                <a:latin typeface="Consolas" panose="020B0609020204030204" pitchFamily="49" charset="0"/>
              </a:rPr>
              <a:t>, col = </a:t>
            </a:r>
            <a:r>
              <a:rPr lang="en-US" sz="1100" dirty="0" err="1">
                <a:latin typeface="Consolas" panose="020B0609020204030204" pitchFamily="49" charset="0"/>
              </a:rPr>
              <a:t>as.character</a:t>
            </a:r>
            <a:r>
              <a:rPr lang="en-US" sz="1100" dirty="0">
                <a:latin typeface="Consolas" panose="020B0609020204030204" pitchFamily="49" charset="0"/>
              </a:rPr>
              <a:t>(</a:t>
            </a:r>
            <a:r>
              <a:rPr lang="en-US" sz="1100" dirty="0" err="1">
                <a:latin typeface="Consolas" panose="020B0609020204030204" pitchFamily="49" charset="0"/>
              </a:rPr>
              <a:t>outcomeCols</a:t>
            </a:r>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xlab</a:t>
            </a:r>
            <a:r>
              <a:rPr lang="en-US" sz="1100" dirty="0">
                <a:latin typeface="Consolas" panose="020B0609020204030204" pitchFamily="49" charset="0"/>
              </a:rPr>
              <a:t> = 'duration',</a:t>
            </a:r>
          </a:p>
          <a:p>
            <a:r>
              <a:rPr lang="en-US" sz="1100" dirty="0">
                <a:latin typeface="Consolas" panose="020B0609020204030204" pitchFamily="49" charset="0"/>
              </a:rPr>
              <a:t>     </a:t>
            </a:r>
            <a:r>
              <a:rPr lang="en-US" sz="1100" dirty="0" err="1">
                <a:latin typeface="Consolas" panose="020B0609020204030204" pitchFamily="49" charset="0"/>
              </a:rPr>
              <a:t>ylab</a:t>
            </a:r>
            <a:r>
              <a:rPr lang="en-US" sz="1100" dirty="0">
                <a:latin typeface="Consolas" panose="020B0609020204030204" pitchFamily="49" charset="0"/>
              </a:rPr>
              <a:t> = 'balance', </a:t>
            </a:r>
          </a:p>
          <a:p>
            <a:r>
              <a:rPr lang="en-US" sz="1100" dirty="0">
                <a:latin typeface="Consolas" panose="020B0609020204030204" pitchFamily="49" charset="0"/>
              </a:rPr>
              <a:t>     </a:t>
            </a:r>
            <a:r>
              <a:rPr lang="en-US" sz="1100" dirty="0" err="1">
                <a:latin typeface="Consolas" panose="020B0609020204030204" pitchFamily="49" charset="0"/>
              </a:rPr>
              <a:t>pch</a:t>
            </a:r>
            <a:r>
              <a:rPr lang="en-US" sz="1100" dirty="0">
                <a:latin typeface="Consolas" panose="020B0609020204030204" pitchFamily="49" charset="0"/>
              </a:rPr>
              <a:t> = 16)</a:t>
            </a:r>
          </a:p>
          <a:p>
            <a:r>
              <a:rPr lang="en-US" sz="1100" dirty="0" err="1">
                <a:latin typeface="Consolas" panose="020B0609020204030204" pitchFamily="49" charset="0"/>
              </a:rPr>
              <a:t>abline</a:t>
            </a:r>
            <a:r>
              <a:rPr lang="en-US" sz="1100" dirty="0">
                <a:latin typeface="Consolas" panose="020B0609020204030204" pitchFamily="49" charset="0"/>
              </a:rPr>
              <a:t>(v = 635, col = "gray60")</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outcome &lt;- </a:t>
            </a:r>
            <a:r>
              <a:rPr lang="en-US" sz="1100" dirty="0" err="1">
                <a:latin typeface="Consolas" panose="020B0609020204030204" pitchFamily="49" charset="0"/>
              </a:rPr>
              <a:t>ifelse</a:t>
            </a:r>
            <a:r>
              <a:rPr lang="en-US" sz="1100" dirty="0">
                <a:latin typeface="Consolas" panose="020B0609020204030204" pitchFamily="49" charset="0"/>
              </a:rPr>
              <a:t>(</a:t>
            </a:r>
            <a:r>
              <a:rPr lang="en-US" sz="1100" dirty="0" err="1">
                <a:latin typeface="Consolas" panose="020B0609020204030204" pitchFamily="49" charset="0"/>
              </a:rPr>
              <a:t>dat$y</a:t>
            </a:r>
            <a:r>
              <a:rPr lang="en-US" sz="1100" dirty="0">
                <a:latin typeface="Consolas" panose="020B0609020204030204" pitchFamily="49" charset="0"/>
              </a:rPr>
              <a:t>=='no',0,1)[1:100]</a:t>
            </a:r>
          </a:p>
          <a:p>
            <a:r>
              <a:rPr lang="en-US" sz="1100" dirty="0" err="1">
                <a:latin typeface="Consolas" panose="020B0609020204030204" pitchFamily="49" charset="0"/>
              </a:rPr>
              <a:t>xVal</a:t>
            </a:r>
            <a:r>
              <a:rPr lang="en-US" sz="1100" dirty="0">
                <a:latin typeface="Consolas" panose="020B0609020204030204" pitchFamily="49" charset="0"/>
              </a:rPr>
              <a:t> &lt;- </a:t>
            </a:r>
            <a:r>
              <a:rPr lang="en-US" sz="1100" dirty="0" err="1">
                <a:latin typeface="Consolas" panose="020B0609020204030204" pitchFamily="49" charset="0"/>
              </a:rPr>
              <a:t>dat$duration</a:t>
            </a:r>
            <a:r>
              <a:rPr lang="en-US" sz="1100" dirty="0">
                <a:latin typeface="Consolas" panose="020B0609020204030204" pitchFamily="49" charset="0"/>
              </a:rPr>
              <a:t>[1:100]</a:t>
            </a:r>
          </a:p>
          <a:p>
            <a:r>
              <a:rPr lang="en-US" sz="1100" dirty="0" err="1">
                <a:latin typeface="Consolas" panose="020B0609020204030204" pitchFamily="49" charset="0"/>
              </a:rPr>
              <a:t>yVal</a:t>
            </a:r>
            <a:r>
              <a:rPr lang="en-US" sz="1100" dirty="0">
                <a:latin typeface="Consolas" panose="020B0609020204030204" pitchFamily="49" charset="0"/>
              </a:rPr>
              <a:t> &lt;- </a:t>
            </a:r>
            <a:r>
              <a:rPr lang="en-US" sz="1100" dirty="0" err="1">
                <a:latin typeface="Consolas" panose="020B0609020204030204" pitchFamily="49" charset="0"/>
              </a:rPr>
              <a:t>dat$age</a:t>
            </a:r>
            <a:r>
              <a:rPr lang="en-US" sz="1100" dirty="0">
                <a:latin typeface="Consolas" panose="020B0609020204030204" pitchFamily="49" charset="0"/>
              </a:rPr>
              <a:t>[1:100]</a:t>
            </a:r>
          </a:p>
          <a:p>
            <a:endParaRPr lang="en-US" sz="1100" dirty="0">
              <a:latin typeface="Consolas" panose="020B0609020204030204" pitchFamily="49" charset="0"/>
            </a:endParaRPr>
          </a:p>
          <a:p>
            <a:r>
              <a:rPr lang="en-US" sz="1100" dirty="0" err="1">
                <a:latin typeface="Consolas" panose="020B0609020204030204" pitchFamily="49" charset="0"/>
              </a:rPr>
              <a:t>outcomeCols</a:t>
            </a:r>
            <a:r>
              <a:rPr lang="en-US" sz="1100" dirty="0">
                <a:latin typeface="Consolas" panose="020B0609020204030204" pitchFamily="49" charset="0"/>
              </a:rPr>
              <a:t> &lt;- cut(outcome, 2, labels = c("red", "green"))</a:t>
            </a:r>
          </a:p>
          <a:p>
            <a:r>
              <a:rPr lang="en-US" sz="1100" dirty="0">
                <a:latin typeface="Consolas" panose="020B0609020204030204" pitchFamily="49" charset="0"/>
              </a:rPr>
              <a:t>plot(</a:t>
            </a:r>
            <a:r>
              <a:rPr lang="en-US" sz="1100" dirty="0" err="1">
                <a:latin typeface="Consolas" panose="020B0609020204030204" pitchFamily="49" charset="0"/>
              </a:rPr>
              <a:t>xVal,yVal</a:t>
            </a:r>
            <a:r>
              <a:rPr lang="en-US" sz="1100" dirty="0">
                <a:latin typeface="Consolas" panose="020B0609020204030204" pitchFamily="49" charset="0"/>
              </a:rPr>
              <a:t>, col = </a:t>
            </a:r>
            <a:r>
              <a:rPr lang="en-US" sz="1100" dirty="0" err="1">
                <a:latin typeface="Consolas" panose="020B0609020204030204" pitchFamily="49" charset="0"/>
              </a:rPr>
              <a:t>as.character</a:t>
            </a:r>
            <a:r>
              <a:rPr lang="en-US" sz="1100" dirty="0">
                <a:latin typeface="Consolas" panose="020B0609020204030204" pitchFamily="49" charset="0"/>
              </a:rPr>
              <a:t>(</a:t>
            </a:r>
            <a:r>
              <a:rPr lang="en-US" sz="1100" dirty="0" err="1">
                <a:latin typeface="Consolas" panose="020B0609020204030204" pitchFamily="49" charset="0"/>
              </a:rPr>
              <a:t>outcomeCols</a:t>
            </a:r>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xlab</a:t>
            </a:r>
            <a:r>
              <a:rPr lang="en-US" sz="1100" dirty="0">
                <a:latin typeface="Consolas" panose="020B0609020204030204" pitchFamily="49" charset="0"/>
              </a:rPr>
              <a:t> = 'duration', </a:t>
            </a:r>
          </a:p>
          <a:p>
            <a:r>
              <a:rPr lang="en-US" sz="1100" dirty="0">
                <a:latin typeface="Consolas" panose="020B0609020204030204" pitchFamily="49" charset="0"/>
              </a:rPr>
              <a:t>     </a:t>
            </a:r>
            <a:r>
              <a:rPr lang="en-US" sz="1100" dirty="0" err="1">
                <a:latin typeface="Consolas" panose="020B0609020204030204" pitchFamily="49" charset="0"/>
              </a:rPr>
              <a:t>ylab</a:t>
            </a:r>
            <a:r>
              <a:rPr lang="en-US" sz="1100" dirty="0">
                <a:latin typeface="Consolas" panose="020B0609020204030204" pitchFamily="49" charset="0"/>
              </a:rPr>
              <a:t> = 'age',</a:t>
            </a:r>
          </a:p>
          <a:p>
            <a:r>
              <a:rPr lang="en-US" sz="1100" dirty="0">
                <a:latin typeface="Consolas" panose="020B0609020204030204" pitchFamily="49" charset="0"/>
              </a:rPr>
              <a:t>     </a:t>
            </a:r>
            <a:r>
              <a:rPr lang="en-US" sz="1100" dirty="0" err="1">
                <a:latin typeface="Consolas" panose="020B0609020204030204" pitchFamily="49" charset="0"/>
              </a:rPr>
              <a:t>pch</a:t>
            </a:r>
            <a:r>
              <a:rPr lang="en-US" sz="1100" dirty="0">
                <a:latin typeface="Consolas" panose="020B0609020204030204" pitchFamily="49" charset="0"/>
              </a:rPr>
              <a:t> = 16)</a:t>
            </a:r>
          </a:p>
          <a:p>
            <a:r>
              <a:rPr lang="en-US" sz="1100" dirty="0" err="1">
                <a:latin typeface="Consolas" panose="020B0609020204030204" pitchFamily="49" charset="0"/>
              </a:rPr>
              <a:t>abline</a:t>
            </a:r>
            <a:r>
              <a:rPr lang="en-US" sz="1100" dirty="0">
                <a:latin typeface="Consolas" panose="020B0609020204030204" pitchFamily="49" charset="0"/>
              </a:rPr>
              <a:t>(v = 635, col = 'gray60')</a:t>
            </a:r>
          </a:p>
          <a:p>
            <a:r>
              <a:rPr lang="en-US" sz="1100" dirty="0">
                <a:latin typeface="Consolas" panose="020B0609020204030204" pitchFamily="49" charset="0"/>
              </a:rPr>
              <a:t>segments(635, 68, 0, 68, col='blue')</a:t>
            </a:r>
          </a:p>
        </p:txBody>
      </p:sp>
    </p:spTree>
    <p:extLst>
      <p:ext uri="{BB962C8B-B14F-4D97-AF65-F5344CB8AC3E}">
        <p14:creationId xmlns:p14="http://schemas.microsoft.com/office/powerpoint/2010/main" val="115847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2051" hidden="1"/>
          <p:cNvGraphicFramePr>
            <a:graphicFrameLocks noChangeAspect="1"/>
          </p:cNvGraphicFramePr>
          <p:nvPr>
            <p:custDataLst>
              <p:tags r:id="rId2"/>
            </p:custDataLst>
            <p:extLst/>
          </p:nvPr>
        </p:nvGraphicFramePr>
        <p:xfrm>
          <a:off x="1143894" y="1591"/>
          <a:ext cx="893" cy="1587"/>
        </p:xfrm>
        <a:graphic>
          <a:graphicData uri="http://schemas.openxmlformats.org/presentationml/2006/ole">
            <mc:AlternateContent xmlns:mc="http://schemas.openxmlformats.org/markup-compatibility/2006">
              <mc:Choice xmlns:v="urn:schemas-microsoft-com:vml" Requires="v">
                <p:oleObj spid="_x0000_s3116" name="think-cell Slide" r:id="rId4" imgW="270" imgH="270" progId="TCLayout.ActiveDocument.1">
                  <p:embed/>
                </p:oleObj>
              </mc:Choice>
              <mc:Fallback>
                <p:oleObj name="think-cell Slide" r:id="rId4" imgW="270" imgH="270" progId="TCLayout.ActiveDocument.1">
                  <p:embed/>
                  <p:pic>
                    <p:nvPicPr>
                      <p:cNvPr id="2052" name="Object 2051" hidden="1"/>
                      <p:cNvPicPr/>
                      <p:nvPr/>
                    </p:nvPicPr>
                    <p:blipFill>
                      <a:blip r:embed="rId5"/>
                      <a:stretch>
                        <a:fillRect/>
                      </a:stretch>
                    </p:blipFill>
                    <p:spPr>
                      <a:xfrm>
                        <a:off x="1143894" y="1591"/>
                        <a:ext cx="893" cy="1587"/>
                      </a:xfrm>
                      <a:prstGeom prst="rect">
                        <a:avLst/>
                      </a:prstGeom>
                    </p:spPr>
                  </p:pic>
                </p:oleObj>
              </mc:Fallback>
            </mc:AlternateContent>
          </a:graphicData>
        </a:graphic>
      </p:graphicFrame>
      <p:grpSp>
        <p:nvGrpSpPr>
          <p:cNvPr id="14" name="Group 13"/>
          <p:cNvGrpSpPr/>
          <p:nvPr/>
        </p:nvGrpSpPr>
        <p:grpSpPr>
          <a:xfrm>
            <a:off x="304800" y="1630680"/>
            <a:ext cx="4114800" cy="3931920"/>
            <a:chOff x="304800" y="1066812"/>
            <a:chExt cx="4114800" cy="3931920"/>
          </a:xfrm>
        </p:grpSpPr>
        <p:grpSp>
          <p:nvGrpSpPr>
            <p:cNvPr id="12" name="Group 11"/>
            <p:cNvGrpSpPr/>
            <p:nvPr/>
          </p:nvGrpSpPr>
          <p:grpSpPr>
            <a:xfrm>
              <a:off x="304800" y="1066812"/>
              <a:ext cx="4114800" cy="3931920"/>
              <a:chOff x="304260" y="1068946"/>
              <a:chExt cx="4114800" cy="3931920"/>
            </a:xfrm>
          </p:grpSpPr>
          <p:sp>
            <p:nvSpPr>
              <p:cNvPr id="17" name="Rounded Rectangle 16"/>
              <p:cNvSpPr/>
              <p:nvPr/>
            </p:nvSpPr>
            <p:spPr>
              <a:xfrm>
                <a:off x="304260" y="1068946"/>
                <a:ext cx="4114800" cy="3931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t="13698"/>
              <a:stretch/>
            </p:blipFill>
            <p:spPr bwMode="auto">
              <a:xfrm>
                <a:off x="612810" y="1551904"/>
                <a:ext cx="3497700" cy="315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8" name="Straight Arrow Connector 7"/>
            <p:cNvCxnSpPr>
              <a:endCxn id="9" idx="0"/>
            </p:cNvCxnSpPr>
            <p:nvPr/>
          </p:nvCxnSpPr>
          <p:spPr>
            <a:xfrm>
              <a:off x="2481675" y="2326195"/>
              <a:ext cx="0" cy="34121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12311" y="2667405"/>
              <a:ext cx="2138727" cy="276999"/>
            </a:xfrm>
            <a:prstGeom prst="rect">
              <a:avLst/>
            </a:prstGeom>
            <a:noFill/>
          </p:spPr>
          <p:txBody>
            <a:bodyPr wrap="none" rtlCol="0">
              <a:spAutoFit/>
            </a:bodyPr>
            <a:lstStyle/>
            <a:p>
              <a:r>
                <a:rPr lang="en-US" sz="1200" dirty="0"/>
                <a:t>Success Class Observations</a:t>
              </a:r>
            </a:p>
          </p:txBody>
        </p:sp>
        <p:cxnSp>
          <p:nvCxnSpPr>
            <p:cNvPr id="21" name="Straight Arrow Connector 20"/>
            <p:cNvCxnSpPr>
              <a:endCxn id="22" idx="1"/>
            </p:cNvCxnSpPr>
            <p:nvPr/>
          </p:nvCxnSpPr>
          <p:spPr>
            <a:xfrm flipV="1">
              <a:off x="1165899" y="3603694"/>
              <a:ext cx="246412" cy="52899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12311" y="3465194"/>
              <a:ext cx="2026517" cy="276999"/>
            </a:xfrm>
            <a:prstGeom prst="rect">
              <a:avLst/>
            </a:prstGeom>
            <a:noFill/>
          </p:spPr>
          <p:txBody>
            <a:bodyPr wrap="none" rtlCol="0">
              <a:spAutoFit/>
            </a:bodyPr>
            <a:lstStyle/>
            <a:p>
              <a:r>
                <a:rPr lang="en-US" sz="1200" dirty="0"/>
                <a:t>Failure Class Observations</a:t>
              </a:r>
            </a:p>
          </p:txBody>
        </p:sp>
        <p:sp>
          <p:nvSpPr>
            <p:cNvPr id="7" name="TextBox 6"/>
            <p:cNvSpPr txBox="1"/>
            <p:nvPr/>
          </p:nvSpPr>
          <p:spPr>
            <a:xfrm>
              <a:off x="1070821" y="1091038"/>
              <a:ext cx="2582758" cy="523220"/>
            </a:xfrm>
            <a:prstGeom prst="rect">
              <a:avLst/>
            </a:prstGeom>
            <a:noFill/>
          </p:spPr>
          <p:txBody>
            <a:bodyPr wrap="none" rtlCol="0">
              <a:spAutoFit/>
            </a:bodyPr>
            <a:lstStyle/>
            <a:p>
              <a:pPr algn="ctr"/>
              <a:r>
                <a:rPr lang="en-US" sz="1400" dirty="0"/>
                <a:t>Scatter of the class outcomes </a:t>
              </a:r>
            </a:p>
            <a:p>
              <a:pPr algn="ctr"/>
              <a:r>
                <a:rPr lang="en-US" sz="1400" dirty="0"/>
                <a:t>will look something like this.</a:t>
              </a:r>
            </a:p>
          </p:txBody>
        </p:sp>
      </p:grpSp>
      <p:grpSp>
        <p:nvGrpSpPr>
          <p:cNvPr id="15" name="Group 14"/>
          <p:cNvGrpSpPr/>
          <p:nvPr/>
        </p:nvGrpSpPr>
        <p:grpSpPr>
          <a:xfrm>
            <a:off x="4724400" y="1630680"/>
            <a:ext cx="4114800" cy="3931920"/>
            <a:chOff x="4724400" y="1066812"/>
            <a:chExt cx="4114800" cy="3931920"/>
          </a:xfrm>
        </p:grpSpPr>
        <p:grpSp>
          <p:nvGrpSpPr>
            <p:cNvPr id="10" name="Group 9"/>
            <p:cNvGrpSpPr/>
            <p:nvPr/>
          </p:nvGrpSpPr>
          <p:grpSpPr>
            <a:xfrm>
              <a:off x="4724400" y="1066812"/>
              <a:ext cx="4114800" cy="3931920"/>
              <a:chOff x="4649808" y="1015284"/>
              <a:chExt cx="4114800" cy="3931920"/>
            </a:xfrm>
          </p:grpSpPr>
          <p:sp>
            <p:nvSpPr>
              <p:cNvPr id="33" name="Rounded Rectangle 32"/>
              <p:cNvSpPr/>
              <p:nvPr/>
            </p:nvSpPr>
            <p:spPr>
              <a:xfrm>
                <a:off x="4649808" y="1015284"/>
                <a:ext cx="4114800" cy="3931920"/>
              </a:xfrm>
              <a:prstGeom prst="round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p:nvPicPr>
            <p:blipFill>
              <a:blip r:embed="rId7"/>
              <a:stretch>
                <a:fillRect/>
              </a:stretch>
            </p:blipFill>
            <p:spPr>
              <a:xfrm>
                <a:off x="4958418" y="1498564"/>
                <a:ext cx="3497580" cy="3154680"/>
              </a:xfrm>
              <a:prstGeom prst="rect">
                <a:avLst/>
              </a:prstGeom>
            </p:spPr>
          </p:pic>
        </p:grpSp>
        <p:sp>
          <p:nvSpPr>
            <p:cNvPr id="29" name="TextBox 28"/>
            <p:cNvSpPr txBox="1"/>
            <p:nvPr/>
          </p:nvSpPr>
          <p:spPr>
            <a:xfrm>
              <a:off x="5249253" y="1945698"/>
              <a:ext cx="988489" cy="461665"/>
            </a:xfrm>
            <a:prstGeom prst="rect">
              <a:avLst/>
            </a:prstGeom>
            <a:noFill/>
          </p:spPr>
          <p:txBody>
            <a:bodyPr wrap="square" rtlCol="0">
              <a:spAutoFit/>
            </a:bodyPr>
            <a:lstStyle/>
            <a:p>
              <a:pPr algn="ctr"/>
              <a:r>
                <a:rPr lang="en-US" sz="1200" dirty="0"/>
                <a:t>Probability is the y axis</a:t>
              </a:r>
            </a:p>
          </p:txBody>
        </p:sp>
        <p:sp>
          <p:nvSpPr>
            <p:cNvPr id="26" name="TextBox 25"/>
            <p:cNvSpPr txBox="1"/>
            <p:nvPr/>
          </p:nvSpPr>
          <p:spPr>
            <a:xfrm>
              <a:off x="5249253" y="3127432"/>
              <a:ext cx="915644" cy="461665"/>
            </a:xfrm>
            <a:prstGeom prst="rect">
              <a:avLst/>
            </a:prstGeom>
            <a:noFill/>
          </p:spPr>
          <p:txBody>
            <a:bodyPr wrap="square" rtlCol="0">
              <a:spAutoFit/>
            </a:bodyPr>
            <a:lstStyle/>
            <a:p>
              <a:pPr algn="ctr"/>
              <a:r>
                <a:rPr lang="en-US" sz="1200" dirty="0" err="1"/>
                <a:t>Logit</a:t>
              </a:r>
              <a:r>
                <a:rPr lang="en-US" sz="1200" dirty="0"/>
                <a:t> is the x axis</a:t>
              </a:r>
            </a:p>
          </p:txBody>
        </p:sp>
        <p:cxnSp>
          <p:nvCxnSpPr>
            <p:cNvPr id="32" name="Straight Arrow Connector 31"/>
            <p:cNvCxnSpPr>
              <a:stCxn id="26" idx="3"/>
            </p:cNvCxnSpPr>
            <p:nvPr/>
          </p:nvCxnSpPr>
          <p:spPr>
            <a:xfrm>
              <a:off x="6164897" y="3358265"/>
              <a:ext cx="251137" cy="85574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3"/>
            </p:cNvCxnSpPr>
            <p:nvPr/>
          </p:nvCxnSpPr>
          <p:spPr>
            <a:xfrm>
              <a:off x="6237742" y="2176531"/>
              <a:ext cx="405684" cy="1695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7924" y="1066812"/>
              <a:ext cx="2587752" cy="523220"/>
            </a:xfrm>
            <a:prstGeom prst="rect">
              <a:avLst/>
            </a:prstGeom>
            <a:noFill/>
          </p:spPr>
          <p:txBody>
            <a:bodyPr wrap="square" rtlCol="0">
              <a:spAutoFit/>
            </a:bodyPr>
            <a:lstStyle/>
            <a:p>
              <a:pPr algn="ctr"/>
              <a:r>
                <a:rPr lang="en-US" sz="1400" dirty="0"/>
                <a:t>New scatter shows probability curve approaching  0 &amp; 1</a:t>
              </a:r>
            </a:p>
          </p:txBody>
        </p:sp>
      </p:grpSp>
      <p:sp>
        <p:nvSpPr>
          <p:cNvPr id="28" name="Title 1"/>
          <p:cNvSpPr txBox="1">
            <a:spLocks/>
          </p:cNvSpPr>
          <p:nvPr/>
        </p:nvSpPr>
        <p:spPr>
          <a:xfrm>
            <a:off x="228600" y="91440"/>
            <a:ext cx="8686800" cy="8229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a:t>Classification – Logistic Regression (again)</a:t>
            </a:r>
          </a:p>
          <a:p>
            <a:r>
              <a:rPr lang="en-US" sz="1600" b="0" dirty="0"/>
              <a:t>Used for binary operators (yes or no, A or B)</a:t>
            </a:r>
          </a:p>
        </p:txBody>
      </p:sp>
      <p:sp>
        <p:nvSpPr>
          <p:cNvPr id="23"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24"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smtClean="0"/>
              <a:t>5</a:t>
            </a:r>
            <a:endParaRPr lang="en-US" dirty="0"/>
          </a:p>
        </p:txBody>
      </p:sp>
      <p:sp>
        <p:nvSpPr>
          <p:cNvPr id="27"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44131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4C6B2BB-1B0F-4469-9AFE-88BDEA233451}"/>
              </a:ext>
            </a:extLst>
          </p:cNvPr>
          <p:cNvSpPr>
            <a:spLocks noGrp="1"/>
          </p:cNvSpPr>
          <p:nvPr>
            <p:ph type="dt" sz="half" idx="10"/>
          </p:nvPr>
        </p:nvSpPr>
        <p:spPr/>
        <p:txBody>
          <a:bodyPr/>
          <a:lstStyle/>
          <a:p>
            <a:fld id="{7DB6E382-4F61-4E24-BE1A-377EC83D0E3A}" type="datetime1">
              <a:rPr lang="en-US" smtClean="0"/>
              <a:t>7/19/2018</a:t>
            </a:fld>
            <a:endParaRPr lang="en-US"/>
          </a:p>
        </p:txBody>
      </p:sp>
      <p:sp>
        <p:nvSpPr>
          <p:cNvPr id="3" name="Slide Number Placeholder 2">
            <a:extLst>
              <a:ext uri="{FF2B5EF4-FFF2-40B4-BE49-F238E27FC236}">
                <a16:creationId xmlns="" xmlns:a16="http://schemas.microsoft.com/office/drawing/2014/main" id="{3D0C8680-CB2B-43D3-8BC1-B6B666E89CA2}"/>
              </a:ext>
            </a:extLst>
          </p:cNvPr>
          <p:cNvSpPr>
            <a:spLocks noGrp="1"/>
          </p:cNvSpPr>
          <p:nvPr>
            <p:ph type="sldNum" sz="quarter" idx="12"/>
          </p:nvPr>
        </p:nvSpPr>
        <p:spPr/>
        <p:txBody>
          <a:bodyPr/>
          <a:lstStyle/>
          <a:p>
            <a:fld id="{37290FF7-652B-4475-AEAB-8B1A5D23AE09}" type="slidenum">
              <a:rPr lang="en-US" smtClean="0"/>
              <a:t>50</a:t>
            </a:fld>
            <a:endParaRPr lang="en-US"/>
          </a:p>
        </p:txBody>
      </p:sp>
      <p:sp>
        <p:nvSpPr>
          <p:cNvPr id="4" name="Footer Placeholder 3">
            <a:extLst>
              <a:ext uri="{FF2B5EF4-FFF2-40B4-BE49-F238E27FC236}">
                <a16:creationId xmlns="" xmlns:a16="http://schemas.microsoft.com/office/drawing/2014/main" id="{F63ED616-AFA4-4D7B-853F-E90EB22D6C24}"/>
              </a:ext>
            </a:extLst>
          </p:cNvPr>
          <p:cNvSpPr>
            <a:spLocks noGrp="1"/>
          </p:cNvSpPr>
          <p:nvPr>
            <p:ph type="ftr" sz="quarter" idx="3"/>
          </p:nvPr>
        </p:nvSpPr>
        <p:spPr/>
        <p:txBody>
          <a:bodyPr/>
          <a:lstStyle/>
          <a:p>
            <a:r>
              <a:rPr lang="en-US"/>
              <a:t>Kwartler CSCI S-96</a:t>
            </a:r>
            <a:endParaRPr lang="en-US" dirty="0"/>
          </a:p>
        </p:txBody>
      </p:sp>
      <p:pic>
        <p:nvPicPr>
          <p:cNvPr id="11266" name="Picture 2" descr="Image result for plinko">
            <a:extLst>
              <a:ext uri="{FF2B5EF4-FFF2-40B4-BE49-F238E27FC236}">
                <a16:creationId xmlns="" xmlns:a16="http://schemas.microsoft.com/office/drawing/2014/main" id="{009DA161-9D27-45C3-A99C-439118BE3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9" y="1337850"/>
            <a:ext cx="7424202" cy="41823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 xmlns:a16="http://schemas.microsoft.com/office/drawing/2014/main" id="{55AFAFAA-8BE0-4720-B383-5B0D99774A7C}"/>
              </a:ext>
            </a:extLst>
          </p:cNvPr>
          <p:cNvSpPr txBox="1">
            <a:spLocks/>
          </p:cNvSpPr>
          <p:nvPr/>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Our rule set is like </a:t>
            </a:r>
            <a:r>
              <a:rPr lang="en-US" dirty="0" err="1"/>
              <a:t>Plinko</a:t>
            </a:r>
            <a:r>
              <a:rPr lang="en-US" dirty="0"/>
              <a:t>!</a:t>
            </a:r>
          </a:p>
        </p:txBody>
      </p:sp>
      <p:sp>
        <p:nvSpPr>
          <p:cNvPr id="7" name="TextBox 6">
            <a:extLst>
              <a:ext uri="{FF2B5EF4-FFF2-40B4-BE49-F238E27FC236}">
                <a16:creationId xmlns="" xmlns:a16="http://schemas.microsoft.com/office/drawing/2014/main" id="{1106C54C-7155-4B9F-B808-185C8ACD5EA5}"/>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With our rule tree we can score a new potential customer to call.</a:t>
            </a:r>
          </a:p>
        </p:txBody>
      </p:sp>
    </p:spTree>
    <p:extLst>
      <p:ext uri="{BB962C8B-B14F-4D97-AF65-F5344CB8AC3E}">
        <p14:creationId xmlns:p14="http://schemas.microsoft.com/office/powerpoint/2010/main" val="4104884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31DB28B-F86F-49C3-9E90-BBA54DEB762A}"/>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 xmlns:a16="http://schemas.microsoft.com/office/drawing/2014/main" id="{C1A7BFED-0798-47F8-9058-CB0D619631DA}"/>
              </a:ext>
            </a:extLst>
          </p:cNvPr>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a:extLst>
              <a:ext uri="{FF2B5EF4-FFF2-40B4-BE49-F238E27FC236}">
                <a16:creationId xmlns="" xmlns:a16="http://schemas.microsoft.com/office/drawing/2014/main" id="{A3B36522-D67D-44E0-A415-4E03F507B647}"/>
              </a:ext>
            </a:extLst>
          </p:cNvPr>
          <p:cNvSpPr>
            <a:spLocks noGrp="1"/>
          </p:cNvSpPr>
          <p:nvPr>
            <p:ph type="ftr" sz="quarter" idx="3"/>
          </p:nvPr>
        </p:nvSpPr>
        <p:spPr/>
        <p:txBody>
          <a:bodyPr/>
          <a:lstStyle/>
          <a:p>
            <a:r>
              <a:rPr lang="en-US"/>
              <a:t>Kwartler CSCI S-96</a:t>
            </a:r>
            <a:endParaRPr lang="en-US" dirty="0"/>
          </a:p>
        </p:txBody>
      </p:sp>
      <p:pic>
        <p:nvPicPr>
          <p:cNvPr id="6" name="Picture 5">
            <a:extLst>
              <a:ext uri="{FF2B5EF4-FFF2-40B4-BE49-F238E27FC236}">
                <a16:creationId xmlns="" xmlns:a16="http://schemas.microsoft.com/office/drawing/2014/main" id="{1C822ADE-CAD8-4FC5-AA4B-066A40169EBC}"/>
              </a:ext>
            </a:extLst>
          </p:cNvPr>
          <p:cNvPicPr>
            <a:picLocks noChangeAspect="1"/>
          </p:cNvPicPr>
          <p:nvPr/>
        </p:nvPicPr>
        <p:blipFill>
          <a:blip r:embed="rId2"/>
          <a:stretch>
            <a:fillRect/>
          </a:stretch>
        </p:blipFill>
        <p:spPr>
          <a:xfrm>
            <a:off x="4267200" y="1143000"/>
            <a:ext cx="4786312" cy="4545869"/>
          </a:xfrm>
          <a:prstGeom prst="rect">
            <a:avLst/>
          </a:prstGeom>
        </p:spPr>
      </p:pic>
      <p:sp>
        <p:nvSpPr>
          <p:cNvPr id="7" name="Oval 6">
            <a:extLst>
              <a:ext uri="{FF2B5EF4-FFF2-40B4-BE49-F238E27FC236}">
                <a16:creationId xmlns="" xmlns:a16="http://schemas.microsoft.com/office/drawing/2014/main" id="{359FAA60-7429-463D-88A4-12EEBE98250C}"/>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Age &gt; 68</a:t>
            </a:r>
          </a:p>
        </p:txBody>
      </p:sp>
      <p:sp>
        <p:nvSpPr>
          <p:cNvPr id="8" name="Oval 7">
            <a:extLst>
              <a:ext uri="{FF2B5EF4-FFF2-40B4-BE49-F238E27FC236}">
                <a16:creationId xmlns="" xmlns:a16="http://schemas.microsoft.com/office/drawing/2014/main" id="{54D4382C-9023-4B8F-B39A-5B7ACD126841}"/>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Duration  &gt; 635</a:t>
            </a:r>
          </a:p>
        </p:txBody>
      </p:sp>
      <p:cxnSp>
        <p:nvCxnSpPr>
          <p:cNvPr id="10" name="Straight Arrow Connector 9">
            <a:extLst>
              <a:ext uri="{FF2B5EF4-FFF2-40B4-BE49-F238E27FC236}">
                <a16:creationId xmlns="" xmlns:a16="http://schemas.microsoft.com/office/drawing/2014/main" id="{006A22F6-7C36-459A-80E2-F88A56A95092}"/>
              </a:ext>
            </a:extLst>
          </p:cNvPr>
          <p:cNvCxnSpPr>
            <a:stCxn id="7" idx="3"/>
            <a:endCxn id="8"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49388F0E-5F93-49B3-9762-B8D21AF89740}"/>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No (9 of 91)</a:t>
            </a:r>
          </a:p>
        </p:txBody>
      </p:sp>
      <p:sp>
        <p:nvSpPr>
          <p:cNvPr id="12" name="Rectangle 11">
            <a:extLst>
              <a:ext uri="{FF2B5EF4-FFF2-40B4-BE49-F238E27FC236}">
                <a16:creationId xmlns="" xmlns:a16="http://schemas.microsoft.com/office/drawing/2014/main" id="{DCEED165-0F3D-465D-969A-C997358A3908}"/>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Yes (6 of 8)</a:t>
            </a:r>
          </a:p>
        </p:txBody>
      </p:sp>
      <p:sp>
        <p:nvSpPr>
          <p:cNvPr id="13" name="Rectangle 12">
            <a:extLst>
              <a:ext uri="{FF2B5EF4-FFF2-40B4-BE49-F238E27FC236}">
                <a16:creationId xmlns="" xmlns:a16="http://schemas.microsoft.com/office/drawing/2014/main" id="{93E57337-072A-45C9-A110-182D5CEB2654}"/>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Yes</a:t>
            </a:r>
          </a:p>
          <a:p>
            <a:pPr algn="ctr"/>
            <a:r>
              <a:rPr lang="en-US" sz="1400" dirty="0"/>
              <a:t>(1 of 1) </a:t>
            </a:r>
          </a:p>
        </p:txBody>
      </p:sp>
      <p:cxnSp>
        <p:nvCxnSpPr>
          <p:cNvPr id="15" name="Straight Arrow Connector 14">
            <a:extLst>
              <a:ext uri="{FF2B5EF4-FFF2-40B4-BE49-F238E27FC236}">
                <a16:creationId xmlns="" xmlns:a16="http://schemas.microsoft.com/office/drawing/2014/main" id="{9518B458-1ACC-48AF-B931-E901A13FDE32}"/>
              </a:ext>
            </a:extLst>
          </p:cNvPr>
          <p:cNvCxnSpPr>
            <a:cxnSpLocks/>
            <a:stCxn id="7" idx="5"/>
            <a:endCxn id="13"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523AA6E1-1ED0-4B5D-A36F-C2BC84662EF8}"/>
              </a:ext>
            </a:extLst>
          </p:cNvPr>
          <p:cNvCxnSpPr>
            <a:stCxn id="8" idx="5"/>
            <a:endCxn id="12"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F6E8E11A-2280-4C0A-BFF6-749324D66FAB}"/>
              </a:ext>
            </a:extLst>
          </p:cNvPr>
          <p:cNvCxnSpPr>
            <a:cxnSpLocks/>
            <a:stCxn id="8" idx="3"/>
            <a:endCxn id="11"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 xmlns:a16="http://schemas.microsoft.com/office/drawing/2014/main" id="{C23D4075-2BA1-4578-80FA-C8641B020F92}"/>
              </a:ext>
            </a:extLst>
          </p:cNvPr>
          <p:cNvSpPr txBox="1"/>
          <p:nvPr/>
        </p:nvSpPr>
        <p:spPr>
          <a:xfrm>
            <a:off x="2529382" y="2377943"/>
            <a:ext cx="485518"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 xmlns:a16="http://schemas.microsoft.com/office/drawing/2014/main" id="{761DF8AE-D99A-41F8-B149-24B6DE48162F}"/>
              </a:ext>
            </a:extLst>
          </p:cNvPr>
          <p:cNvSpPr txBox="1"/>
          <p:nvPr/>
        </p:nvSpPr>
        <p:spPr>
          <a:xfrm>
            <a:off x="1735996" y="4042455"/>
            <a:ext cx="485518" cy="369332"/>
          </a:xfrm>
          <a:prstGeom prst="rect">
            <a:avLst/>
          </a:prstGeom>
          <a:noFill/>
        </p:spPr>
        <p:txBody>
          <a:bodyPr wrap="none" rtlCol="0">
            <a:spAutoFit/>
          </a:bodyPr>
          <a:lstStyle/>
          <a:p>
            <a:r>
              <a:rPr lang="en-US" dirty="0"/>
              <a:t>Yes</a:t>
            </a:r>
          </a:p>
        </p:txBody>
      </p:sp>
      <p:sp>
        <p:nvSpPr>
          <p:cNvPr id="24" name="TextBox 23">
            <a:extLst>
              <a:ext uri="{FF2B5EF4-FFF2-40B4-BE49-F238E27FC236}">
                <a16:creationId xmlns="" xmlns:a16="http://schemas.microsoft.com/office/drawing/2014/main" id="{A2306C2F-7C1F-4D2A-9B55-19582A2F2C13}"/>
              </a:ext>
            </a:extLst>
          </p:cNvPr>
          <p:cNvSpPr txBox="1"/>
          <p:nvPr/>
        </p:nvSpPr>
        <p:spPr>
          <a:xfrm>
            <a:off x="1193485" y="2331783"/>
            <a:ext cx="455574" cy="369332"/>
          </a:xfrm>
          <a:prstGeom prst="rect">
            <a:avLst/>
          </a:prstGeom>
          <a:noFill/>
        </p:spPr>
        <p:txBody>
          <a:bodyPr wrap="none" rtlCol="0">
            <a:spAutoFit/>
          </a:bodyPr>
          <a:lstStyle/>
          <a:p>
            <a:r>
              <a:rPr lang="en-US" dirty="0"/>
              <a:t>No</a:t>
            </a:r>
          </a:p>
        </p:txBody>
      </p:sp>
      <p:sp>
        <p:nvSpPr>
          <p:cNvPr id="25" name="TextBox 24">
            <a:extLst>
              <a:ext uri="{FF2B5EF4-FFF2-40B4-BE49-F238E27FC236}">
                <a16:creationId xmlns="" xmlns:a16="http://schemas.microsoft.com/office/drawing/2014/main" id="{99A0AE10-7C35-4404-B32D-F3C947335E9D}"/>
              </a:ext>
            </a:extLst>
          </p:cNvPr>
          <p:cNvSpPr txBox="1"/>
          <p:nvPr/>
        </p:nvSpPr>
        <p:spPr>
          <a:xfrm>
            <a:off x="436081" y="4082164"/>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7696592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31DB28B-F86F-49C3-9E90-BBA54DEB762A}"/>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 xmlns:a16="http://schemas.microsoft.com/office/drawing/2014/main" id="{C1A7BFED-0798-47F8-9058-CB0D619631DA}"/>
              </a:ext>
            </a:extLst>
          </p:cNvPr>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a:extLst>
              <a:ext uri="{FF2B5EF4-FFF2-40B4-BE49-F238E27FC236}">
                <a16:creationId xmlns="" xmlns:a16="http://schemas.microsoft.com/office/drawing/2014/main" id="{A3B36522-D67D-44E0-A415-4E03F507B647}"/>
              </a:ext>
            </a:extLst>
          </p:cNvPr>
          <p:cNvSpPr>
            <a:spLocks noGrp="1"/>
          </p:cNvSpPr>
          <p:nvPr>
            <p:ph type="ftr" sz="quarter" idx="3"/>
          </p:nvPr>
        </p:nvSpPr>
        <p:spPr/>
        <p:txBody>
          <a:bodyPr/>
          <a:lstStyle/>
          <a:p>
            <a:r>
              <a:rPr lang="en-US"/>
              <a:t>Kwartler CSCI S-96</a:t>
            </a:r>
            <a:endParaRPr lang="en-US" dirty="0"/>
          </a:p>
        </p:txBody>
      </p:sp>
      <p:sp>
        <p:nvSpPr>
          <p:cNvPr id="7" name="Oval 6">
            <a:extLst>
              <a:ext uri="{FF2B5EF4-FFF2-40B4-BE49-F238E27FC236}">
                <a16:creationId xmlns="" xmlns:a16="http://schemas.microsoft.com/office/drawing/2014/main" id="{359FAA60-7429-463D-88A4-12EEBE98250C}"/>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Age &gt; 68</a:t>
            </a:r>
          </a:p>
        </p:txBody>
      </p:sp>
      <p:sp>
        <p:nvSpPr>
          <p:cNvPr id="8" name="Oval 7">
            <a:extLst>
              <a:ext uri="{FF2B5EF4-FFF2-40B4-BE49-F238E27FC236}">
                <a16:creationId xmlns="" xmlns:a16="http://schemas.microsoft.com/office/drawing/2014/main" id="{54D4382C-9023-4B8F-B39A-5B7ACD126841}"/>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Duration  &gt; 635</a:t>
            </a:r>
          </a:p>
        </p:txBody>
      </p:sp>
      <p:cxnSp>
        <p:nvCxnSpPr>
          <p:cNvPr id="10" name="Straight Arrow Connector 9">
            <a:extLst>
              <a:ext uri="{FF2B5EF4-FFF2-40B4-BE49-F238E27FC236}">
                <a16:creationId xmlns="" xmlns:a16="http://schemas.microsoft.com/office/drawing/2014/main" id="{006A22F6-7C36-459A-80E2-F88A56A95092}"/>
              </a:ext>
            </a:extLst>
          </p:cNvPr>
          <p:cNvCxnSpPr>
            <a:stCxn id="7" idx="3"/>
            <a:endCxn id="8"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49388F0E-5F93-49B3-9762-B8D21AF89740}"/>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No (9 of 91)</a:t>
            </a:r>
          </a:p>
        </p:txBody>
      </p:sp>
      <p:sp>
        <p:nvSpPr>
          <p:cNvPr id="12" name="Rectangle 11">
            <a:extLst>
              <a:ext uri="{FF2B5EF4-FFF2-40B4-BE49-F238E27FC236}">
                <a16:creationId xmlns="" xmlns:a16="http://schemas.microsoft.com/office/drawing/2014/main" id="{DCEED165-0F3D-465D-969A-C997358A3908}"/>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Yes (6 of 8)</a:t>
            </a:r>
          </a:p>
        </p:txBody>
      </p:sp>
      <p:sp>
        <p:nvSpPr>
          <p:cNvPr id="13" name="Rectangle 12">
            <a:extLst>
              <a:ext uri="{FF2B5EF4-FFF2-40B4-BE49-F238E27FC236}">
                <a16:creationId xmlns="" xmlns:a16="http://schemas.microsoft.com/office/drawing/2014/main" id="{93E57337-072A-45C9-A110-182D5CEB2654}"/>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Yes</a:t>
            </a:r>
          </a:p>
          <a:p>
            <a:pPr algn="ctr"/>
            <a:r>
              <a:rPr lang="en-US" sz="1400" dirty="0"/>
              <a:t>(1 of 1) </a:t>
            </a:r>
          </a:p>
        </p:txBody>
      </p:sp>
      <p:cxnSp>
        <p:nvCxnSpPr>
          <p:cNvPr id="15" name="Straight Arrow Connector 14">
            <a:extLst>
              <a:ext uri="{FF2B5EF4-FFF2-40B4-BE49-F238E27FC236}">
                <a16:creationId xmlns="" xmlns:a16="http://schemas.microsoft.com/office/drawing/2014/main" id="{9518B458-1ACC-48AF-B931-E901A13FDE32}"/>
              </a:ext>
            </a:extLst>
          </p:cNvPr>
          <p:cNvCxnSpPr>
            <a:cxnSpLocks/>
            <a:stCxn id="7" idx="5"/>
            <a:endCxn id="13"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523AA6E1-1ED0-4B5D-A36F-C2BC84662EF8}"/>
              </a:ext>
            </a:extLst>
          </p:cNvPr>
          <p:cNvCxnSpPr>
            <a:stCxn id="8" idx="5"/>
            <a:endCxn id="12"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F6E8E11A-2280-4C0A-BFF6-749324D66FAB}"/>
              </a:ext>
            </a:extLst>
          </p:cNvPr>
          <p:cNvCxnSpPr>
            <a:cxnSpLocks/>
            <a:stCxn id="8" idx="3"/>
            <a:endCxn id="11"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 xmlns:a16="http://schemas.microsoft.com/office/drawing/2014/main" id="{C23D4075-2BA1-4578-80FA-C8641B020F92}"/>
              </a:ext>
            </a:extLst>
          </p:cNvPr>
          <p:cNvSpPr txBox="1"/>
          <p:nvPr/>
        </p:nvSpPr>
        <p:spPr>
          <a:xfrm>
            <a:off x="2529382" y="2377943"/>
            <a:ext cx="485518"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 xmlns:a16="http://schemas.microsoft.com/office/drawing/2014/main" id="{761DF8AE-D99A-41F8-B149-24B6DE48162F}"/>
              </a:ext>
            </a:extLst>
          </p:cNvPr>
          <p:cNvSpPr txBox="1"/>
          <p:nvPr/>
        </p:nvSpPr>
        <p:spPr>
          <a:xfrm>
            <a:off x="1735996" y="4042455"/>
            <a:ext cx="485518" cy="369332"/>
          </a:xfrm>
          <a:prstGeom prst="rect">
            <a:avLst/>
          </a:prstGeom>
          <a:noFill/>
        </p:spPr>
        <p:txBody>
          <a:bodyPr wrap="none" rtlCol="0">
            <a:spAutoFit/>
          </a:bodyPr>
          <a:lstStyle/>
          <a:p>
            <a:r>
              <a:rPr lang="en-US" dirty="0"/>
              <a:t>Yes</a:t>
            </a:r>
          </a:p>
        </p:txBody>
      </p:sp>
      <p:sp>
        <p:nvSpPr>
          <p:cNvPr id="24" name="TextBox 23">
            <a:extLst>
              <a:ext uri="{FF2B5EF4-FFF2-40B4-BE49-F238E27FC236}">
                <a16:creationId xmlns="" xmlns:a16="http://schemas.microsoft.com/office/drawing/2014/main" id="{A2306C2F-7C1F-4D2A-9B55-19582A2F2C13}"/>
              </a:ext>
            </a:extLst>
          </p:cNvPr>
          <p:cNvSpPr txBox="1"/>
          <p:nvPr/>
        </p:nvSpPr>
        <p:spPr>
          <a:xfrm>
            <a:off x="1193485" y="2331783"/>
            <a:ext cx="455574" cy="369332"/>
          </a:xfrm>
          <a:prstGeom prst="rect">
            <a:avLst/>
          </a:prstGeom>
          <a:noFill/>
        </p:spPr>
        <p:txBody>
          <a:bodyPr wrap="none" rtlCol="0">
            <a:spAutoFit/>
          </a:bodyPr>
          <a:lstStyle/>
          <a:p>
            <a:r>
              <a:rPr lang="en-US" dirty="0"/>
              <a:t>No</a:t>
            </a:r>
          </a:p>
        </p:txBody>
      </p:sp>
      <p:sp>
        <p:nvSpPr>
          <p:cNvPr id="25" name="TextBox 24">
            <a:extLst>
              <a:ext uri="{FF2B5EF4-FFF2-40B4-BE49-F238E27FC236}">
                <a16:creationId xmlns="" xmlns:a16="http://schemas.microsoft.com/office/drawing/2014/main" id="{99A0AE10-7C35-4404-B32D-F3C947335E9D}"/>
              </a:ext>
            </a:extLst>
          </p:cNvPr>
          <p:cNvSpPr txBox="1"/>
          <p:nvPr/>
        </p:nvSpPr>
        <p:spPr>
          <a:xfrm>
            <a:off x="436081" y="4082164"/>
            <a:ext cx="455574" cy="369332"/>
          </a:xfrm>
          <a:prstGeom prst="rect">
            <a:avLst/>
          </a:prstGeom>
          <a:noFill/>
        </p:spPr>
        <p:txBody>
          <a:bodyPr wrap="none" rtlCol="0">
            <a:spAutoFit/>
          </a:bodyPr>
          <a:lstStyle/>
          <a:p>
            <a:r>
              <a:rPr lang="en-US" dirty="0"/>
              <a:t>No</a:t>
            </a:r>
          </a:p>
        </p:txBody>
      </p:sp>
      <p:sp>
        <p:nvSpPr>
          <p:cNvPr id="9" name="Right Brace 8">
            <a:extLst>
              <a:ext uri="{FF2B5EF4-FFF2-40B4-BE49-F238E27FC236}">
                <a16:creationId xmlns="" xmlns:a16="http://schemas.microsoft.com/office/drawing/2014/main" id="{FB095D80-2EA9-4AEA-9F82-76EB063A2B0B}"/>
              </a:ext>
            </a:extLst>
          </p:cNvPr>
          <p:cNvSpPr/>
          <p:nvPr/>
        </p:nvSpPr>
        <p:spPr>
          <a:xfrm>
            <a:off x="3428999" y="1447800"/>
            <a:ext cx="340345" cy="12499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 xmlns:a16="http://schemas.microsoft.com/office/drawing/2014/main" id="{CD73EFAB-6FE3-46A2-98D4-553A3804CA75}"/>
              </a:ext>
            </a:extLst>
          </p:cNvPr>
          <p:cNvSpPr txBox="1"/>
          <p:nvPr/>
        </p:nvSpPr>
        <p:spPr>
          <a:xfrm>
            <a:off x="3801597" y="1893401"/>
            <a:ext cx="1540806" cy="369332"/>
          </a:xfrm>
          <a:prstGeom prst="rect">
            <a:avLst/>
          </a:prstGeom>
          <a:noFill/>
        </p:spPr>
        <p:txBody>
          <a:bodyPr wrap="none" rtlCol="0">
            <a:spAutoFit/>
          </a:bodyPr>
          <a:lstStyle/>
          <a:p>
            <a:r>
              <a:rPr lang="en-US" dirty="0"/>
              <a:t>Decision Node</a:t>
            </a:r>
          </a:p>
        </p:txBody>
      </p:sp>
      <p:sp>
        <p:nvSpPr>
          <p:cNvPr id="26" name="Right Brace 25">
            <a:extLst>
              <a:ext uri="{FF2B5EF4-FFF2-40B4-BE49-F238E27FC236}">
                <a16:creationId xmlns="" xmlns:a16="http://schemas.microsoft.com/office/drawing/2014/main" id="{D579D309-742A-4401-AF38-E76A9C51DEE3}"/>
              </a:ext>
            </a:extLst>
          </p:cNvPr>
          <p:cNvSpPr/>
          <p:nvPr/>
        </p:nvSpPr>
        <p:spPr>
          <a:xfrm>
            <a:off x="4401827" y="5562600"/>
            <a:ext cx="340345"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 xmlns:a16="http://schemas.microsoft.com/office/drawing/2014/main" id="{DEB93670-9103-486B-9320-09B79CC5E5C4}"/>
              </a:ext>
            </a:extLst>
          </p:cNvPr>
          <p:cNvSpPr txBox="1"/>
          <p:nvPr/>
        </p:nvSpPr>
        <p:spPr>
          <a:xfrm>
            <a:off x="4742172" y="5682734"/>
            <a:ext cx="3022046" cy="369332"/>
          </a:xfrm>
          <a:prstGeom prst="rect">
            <a:avLst/>
          </a:prstGeom>
          <a:noFill/>
        </p:spPr>
        <p:txBody>
          <a:bodyPr wrap="none" rtlCol="0">
            <a:spAutoFit/>
          </a:bodyPr>
          <a:lstStyle/>
          <a:p>
            <a:r>
              <a:rPr lang="en-US" dirty="0"/>
              <a:t>Terminal Node or “Leaf” Node</a:t>
            </a:r>
          </a:p>
        </p:txBody>
      </p:sp>
    </p:spTree>
    <p:extLst>
      <p:ext uri="{BB962C8B-B14F-4D97-AF65-F5344CB8AC3E}">
        <p14:creationId xmlns:p14="http://schemas.microsoft.com/office/powerpoint/2010/main" val="491606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 xmlns:a16="http://schemas.microsoft.com/office/drawing/2014/main" id="{47B7E745-1D6E-43B1-8488-9B4111B4C580}"/>
              </a:ext>
            </a:extLst>
          </p:cNvPr>
          <p:cNvGrpSpPr/>
          <p:nvPr/>
        </p:nvGrpSpPr>
        <p:grpSpPr>
          <a:xfrm>
            <a:off x="811430" y="1097977"/>
            <a:ext cx="7689369" cy="4975746"/>
            <a:chOff x="997431" y="1272654"/>
            <a:chExt cx="6806063" cy="4208347"/>
          </a:xfrm>
        </p:grpSpPr>
        <p:pic>
          <p:nvPicPr>
            <p:cNvPr id="12292" name="Picture 4" descr="Image result for plinko">
              <a:extLst>
                <a:ext uri="{FF2B5EF4-FFF2-40B4-BE49-F238E27FC236}">
                  <a16:creationId xmlns="" xmlns:a16="http://schemas.microsoft.com/office/drawing/2014/main" id="{DCEE93ED-B0C9-4881-A563-C10FE5A437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92"/>
            <a:stretch/>
          </p:blipFill>
          <p:spPr bwMode="auto">
            <a:xfrm>
              <a:off x="997431" y="1272654"/>
              <a:ext cx="6806063" cy="420834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 xmlns:a16="http://schemas.microsoft.com/office/drawing/2014/main" id="{25146B34-8538-4BC6-AF8B-2642DC014146}"/>
                </a:ext>
              </a:extLst>
            </p:cNvPr>
            <p:cNvSpPr/>
            <p:nvPr/>
          </p:nvSpPr>
          <p:spPr>
            <a:xfrm>
              <a:off x="1524000" y="2467657"/>
              <a:ext cx="5791200" cy="24824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r>
              <a:rPr lang="en-US"/>
              <a:t>Kwartler CSCI S-96</a:t>
            </a:r>
            <a:endParaRPr lang="en-US" dirty="0"/>
          </a:p>
        </p:txBody>
      </p:sp>
      <p:grpSp>
        <p:nvGrpSpPr>
          <p:cNvPr id="37" name="Group 36">
            <a:extLst>
              <a:ext uri="{FF2B5EF4-FFF2-40B4-BE49-F238E27FC236}">
                <a16:creationId xmlns="" xmlns:a16="http://schemas.microsoft.com/office/drawing/2014/main" id="{544B2A22-0209-4526-B20A-ED8095F4F700}"/>
              </a:ext>
            </a:extLst>
          </p:cNvPr>
          <p:cNvGrpSpPr/>
          <p:nvPr/>
        </p:nvGrpSpPr>
        <p:grpSpPr>
          <a:xfrm>
            <a:off x="2650881" y="2252000"/>
            <a:ext cx="3256935" cy="3810000"/>
            <a:chOff x="228600" y="1447800"/>
            <a:chExt cx="4038600" cy="4724400"/>
          </a:xfrm>
        </p:grpSpPr>
        <p:sp>
          <p:nvSpPr>
            <p:cNvPr id="39" name="Oval 38">
              <a:extLst>
                <a:ext uri="{FF2B5EF4-FFF2-40B4-BE49-F238E27FC236}">
                  <a16:creationId xmlns="" xmlns:a16="http://schemas.microsoft.com/office/drawing/2014/main" id="{9D6C4D56-7125-43F6-935F-5993BBC4589D}"/>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0" name="Oval 39">
              <a:extLst>
                <a:ext uri="{FF2B5EF4-FFF2-40B4-BE49-F238E27FC236}">
                  <a16:creationId xmlns="" xmlns:a16="http://schemas.microsoft.com/office/drawing/2014/main" id="{9BD84D89-58B5-44FE-A581-2C79ABAF98D0}"/>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1" name="Straight Arrow Connector 40">
              <a:extLst>
                <a:ext uri="{FF2B5EF4-FFF2-40B4-BE49-F238E27FC236}">
                  <a16:creationId xmlns="" xmlns:a16="http://schemas.microsoft.com/office/drawing/2014/main" id="{F05C2D2A-AA66-45CE-8924-142F5360E082}"/>
                </a:ext>
              </a:extLst>
            </p:cNvPr>
            <p:cNvCxnSpPr>
              <a:stCxn id="39" idx="3"/>
              <a:endCxn id="40"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F417E60E-DCF7-47EA-8E85-5B38FD181992}"/>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3" name="Rectangle 42">
              <a:extLst>
                <a:ext uri="{FF2B5EF4-FFF2-40B4-BE49-F238E27FC236}">
                  <a16:creationId xmlns="" xmlns:a16="http://schemas.microsoft.com/office/drawing/2014/main" id="{3BD319A1-4636-457D-A7E4-0344AA4B6AD5}"/>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4" name="Rectangle 43">
              <a:extLst>
                <a:ext uri="{FF2B5EF4-FFF2-40B4-BE49-F238E27FC236}">
                  <a16:creationId xmlns="" xmlns:a16="http://schemas.microsoft.com/office/drawing/2014/main" id="{9E78E890-EE55-4350-AA79-68FC7842DFEF}"/>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5" name="Straight Arrow Connector 44">
              <a:extLst>
                <a:ext uri="{FF2B5EF4-FFF2-40B4-BE49-F238E27FC236}">
                  <a16:creationId xmlns="" xmlns:a16="http://schemas.microsoft.com/office/drawing/2014/main" id="{DE9F7219-EBDD-4C08-A471-A8DC2056F83B}"/>
                </a:ext>
              </a:extLst>
            </p:cNvPr>
            <p:cNvCxnSpPr>
              <a:cxnSpLocks/>
              <a:stCxn id="39" idx="5"/>
              <a:endCxn id="44"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6511B203-04DF-4200-872D-33F0720CC988}"/>
                </a:ext>
              </a:extLst>
            </p:cNvPr>
            <p:cNvCxnSpPr>
              <a:stCxn id="40" idx="5"/>
              <a:endCxn id="43"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108599D1-533B-4354-BF02-AF7CAEB4361A}"/>
                </a:ext>
              </a:extLst>
            </p:cNvPr>
            <p:cNvCxnSpPr>
              <a:cxnSpLocks/>
              <a:stCxn id="40" idx="3"/>
              <a:endCxn id="42"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A7F61A15-1BA3-43E9-A788-A1FDF6597168}"/>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49" name="TextBox 48">
              <a:extLst>
                <a:ext uri="{FF2B5EF4-FFF2-40B4-BE49-F238E27FC236}">
                  <a16:creationId xmlns="" xmlns:a16="http://schemas.microsoft.com/office/drawing/2014/main" id="{0FC3BACF-D6B7-4F74-8B37-745CEFBDD6DA}"/>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 xmlns:a16="http://schemas.microsoft.com/office/drawing/2014/main" id="{4BAF13BA-C6CA-4EDF-B2C1-A298C3A5A23C}"/>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1" name="TextBox 50">
              <a:extLst>
                <a:ext uri="{FF2B5EF4-FFF2-40B4-BE49-F238E27FC236}">
                  <a16:creationId xmlns="" xmlns:a16="http://schemas.microsoft.com/office/drawing/2014/main" id="{30F3AC8C-CEF0-4F0E-9927-3CF40AEC2240}"/>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Tree>
    <p:extLst>
      <p:ext uri="{BB962C8B-B14F-4D97-AF65-F5344CB8AC3E}">
        <p14:creationId xmlns:p14="http://schemas.microsoft.com/office/powerpoint/2010/main" val="335179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 xmlns:a16="http://schemas.microsoft.com/office/drawing/2014/main" id="{C4B97301-62D5-4D3A-B60B-AC5FC4284485}"/>
              </a:ext>
            </a:extLst>
          </p:cNvPr>
          <p:cNvSpPr/>
          <p:nvPr/>
        </p:nvSpPr>
        <p:spPr>
          <a:xfrm>
            <a:off x="3704264" y="1120091"/>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 xmlns:a16="http://schemas.microsoft.com/office/drawing/2014/main" id="{A731FE05-C3F8-44A3-BB55-6EFDE0781CCE}"/>
              </a:ext>
            </a:extLst>
          </p:cNvPr>
          <p:cNvSpPr/>
          <p:nvPr/>
        </p:nvSpPr>
        <p:spPr>
          <a:xfrm>
            <a:off x="4070484" y="2041024"/>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963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fld id="{37290FF7-652B-4475-AEAB-8B1A5D23AE09}" type="slidenum">
              <a:rPr lang="en-US" smtClean="0"/>
              <a:t>55</a:t>
            </a:fld>
            <a:endParaRPr lang="en-US"/>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 xmlns:a16="http://schemas.microsoft.com/office/drawing/2014/main" id="{C4B97301-62D5-4D3A-B60B-AC5FC4284485}"/>
              </a:ext>
            </a:extLst>
          </p:cNvPr>
          <p:cNvSpPr/>
          <p:nvPr/>
        </p:nvSpPr>
        <p:spPr>
          <a:xfrm>
            <a:off x="3157035" y="2527848"/>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 xmlns:a16="http://schemas.microsoft.com/office/drawing/2014/main" id="{A731FE05-C3F8-44A3-BB55-6EFDE0781CCE}"/>
              </a:ext>
            </a:extLst>
          </p:cNvPr>
          <p:cNvSpPr/>
          <p:nvPr/>
        </p:nvSpPr>
        <p:spPr>
          <a:xfrm>
            <a:off x="3429014" y="3270358"/>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r>
              <a:rPr lang="en-US" dirty="0"/>
              <a:t>The age was less than 68 so the record drops to the next decision point.</a:t>
            </a:r>
          </a:p>
        </p:txBody>
      </p:sp>
    </p:spTree>
    <p:extLst>
      <p:ext uri="{BB962C8B-B14F-4D97-AF65-F5344CB8AC3E}">
        <p14:creationId xmlns:p14="http://schemas.microsoft.com/office/powerpoint/2010/main" val="3802068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Yes</a:t>
              </a:r>
            </a:p>
            <a:p>
              <a:pPr algn="ctr"/>
              <a:r>
                <a:rPr lang="en-US" sz="1050" dirty="0"/>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r>
                <a:rPr lang="en-US" sz="1200" dirty="0"/>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r>
                <a:rPr lang="en-US" sz="1200" dirty="0"/>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r>
                <a:rPr lang="en-US" sz="1200" dirty="0"/>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r>
                <a:rPr lang="en-US" sz="1200" dirty="0"/>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 xmlns:a16="http://schemas.microsoft.com/office/drawing/2014/main" id="{C4B97301-62D5-4D3A-B60B-AC5FC4284485}"/>
              </a:ext>
            </a:extLst>
          </p:cNvPr>
          <p:cNvSpPr/>
          <p:nvPr/>
        </p:nvSpPr>
        <p:spPr>
          <a:xfrm>
            <a:off x="3735869" y="4775766"/>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21" name="Arrow: Down 20">
            <a:extLst>
              <a:ext uri="{FF2B5EF4-FFF2-40B4-BE49-F238E27FC236}">
                <a16:creationId xmlns="" xmlns:a16="http://schemas.microsoft.com/office/drawing/2014/main" id="{A731FE05-C3F8-44A3-BB55-6EFDE0781CCE}"/>
              </a:ext>
            </a:extLst>
          </p:cNvPr>
          <p:cNvSpPr/>
          <p:nvPr/>
        </p:nvSpPr>
        <p:spPr>
          <a:xfrm rot="19848004">
            <a:off x="3798580" y="4380143"/>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r>
              <a:rPr lang="en-US" dirty="0"/>
              <a:t>The duration is greater than 635 so the record lands at YES with a probability of 75% (6/8).</a:t>
            </a:r>
          </a:p>
        </p:txBody>
      </p:sp>
    </p:spTree>
    <p:extLst>
      <p:ext uri="{BB962C8B-B14F-4D97-AF65-F5344CB8AC3E}">
        <p14:creationId xmlns:p14="http://schemas.microsoft.com/office/powerpoint/2010/main" val="2901907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1C822ADE-CAD8-4FC5-AA4B-066A40169EBC}"/>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231DB28B-F86F-49C3-9E90-BBA54DEB762A}"/>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 xmlns:a16="http://schemas.microsoft.com/office/drawing/2014/main" id="{C1A7BFED-0798-47F8-9058-CB0D619631DA}"/>
              </a:ext>
            </a:extLst>
          </p:cNvPr>
          <p:cNvSpPr>
            <a:spLocks noGrp="1"/>
          </p:cNvSpPr>
          <p:nvPr>
            <p:ph type="sldNum" sz="quarter" idx="12"/>
          </p:nvPr>
        </p:nvSpPr>
        <p:spPr/>
        <p:txBody>
          <a:bodyPr/>
          <a:lstStyle/>
          <a:p>
            <a:r>
              <a:rPr lang="en-US" dirty="0" smtClean="0"/>
              <a:t>57</a:t>
            </a:r>
            <a:endParaRPr lang="en-US" dirty="0"/>
          </a:p>
        </p:txBody>
      </p:sp>
      <p:sp>
        <p:nvSpPr>
          <p:cNvPr id="5" name="Footer Placeholder 4">
            <a:extLst>
              <a:ext uri="{FF2B5EF4-FFF2-40B4-BE49-F238E27FC236}">
                <a16:creationId xmlns="" xmlns:a16="http://schemas.microsoft.com/office/drawing/2014/main" id="{A3B36522-D67D-44E0-A415-4E03F507B647}"/>
              </a:ext>
            </a:extLst>
          </p:cNvPr>
          <p:cNvSpPr>
            <a:spLocks noGrp="1"/>
          </p:cNvSpPr>
          <p:nvPr>
            <p:ph type="ftr" sz="quarter" idx="3"/>
          </p:nvPr>
        </p:nvSpPr>
        <p:spPr/>
        <p:txBody>
          <a:bodyPr/>
          <a:lstStyle/>
          <a:p>
            <a:r>
              <a:rPr lang="en-US"/>
              <a:t>Kwartler CSCI S-96</a:t>
            </a:r>
            <a:endParaRPr lang="en-US" dirty="0"/>
          </a:p>
        </p:txBody>
      </p:sp>
      <p:sp>
        <p:nvSpPr>
          <p:cNvPr id="20" name="Oval 19">
            <a:extLst>
              <a:ext uri="{FF2B5EF4-FFF2-40B4-BE49-F238E27FC236}">
                <a16:creationId xmlns="" xmlns:a16="http://schemas.microsoft.com/office/drawing/2014/main" id="{F90250E9-450A-4C3A-8431-4C62E3C1B187}"/>
              </a:ext>
            </a:extLst>
          </p:cNvPr>
          <p:cNvSpPr/>
          <p:nvPr/>
        </p:nvSpPr>
        <p:spPr>
          <a:xfrm>
            <a:off x="7344508" y="2900196"/>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Age = 39</a:t>
            </a:r>
          </a:p>
          <a:p>
            <a:pPr algn="ctr"/>
            <a:r>
              <a:rPr lang="en-US" sz="1050" dirty="0"/>
              <a:t>Duration = 640</a:t>
            </a:r>
          </a:p>
        </p:txBody>
      </p:sp>
      <p:sp>
        <p:nvSpPr>
          <p:cNvPr id="9" name="Oval 8">
            <a:extLst>
              <a:ext uri="{FF2B5EF4-FFF2-40B4-BE49-F238E27FC236}">
                <a16:creationId xmlns="" xmlns:a16="http://schemas.microsoft.com/office/drawing/2014/main" id="{845C0992-40C4-401A-8C5C-1BBEF49B6B98}"/>
              </a:ext>
            </a:extLst>
          </p:cNvPr>
          <p:cNvSpPr/>
          <p:nvPr/>
        </p:nvSpPr>
        <p:spPr>
          <a:xfrm>
            <a:off x="4038600" y="4191000"/>
            <a:ext cx="76200" cy="76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 xmlns:a16="http://schemas.microsoft.com/office/drawing/2014/main" id="{5FEA02A4-3FD1-43C6-8A7A-06E8503A6BCE}"/>
              </a:ext>
            </a:extLst>
          </p:cNvPr>
          <p:cNvCxnSpPr>
            <a:stCxn id="9" idx="7"/>
            <a:endCxn id="20" idx="2"/>
          </p:cNvCxnSpPr>
          <p:nvPr/>
        </p:nvCxnSpPr>
        <p:spPr>
          <a:xfrm flipV="1">
            <a:off x="4103641" y="3383569"/>
            <a:ext cx="3240867" cy="81859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9538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7/19/2018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a:xfrm>
            <a:off x="628650" y="365126"/>
            <a:ext cx="8286750" cy="591477"/>
          </a:xfrm>
        </p:spPr>
        <p:txBody>
          <a:bodyPr/>
          <a:lstStyle/>
          <a:p>
            <a:r>
              <a:rPr lang="en-US" dirty="0"/>
              <a:t>Let’s drop another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 xmlns:a16="http://schemas.microsoft.com/office/drawing/2014/main" id="{C4B97301-62D5-4D3A-B60B-AC5FC4284485}"/>
              </a:ext>
            </a:extLst>
          </p:cNvPr>
          <p:cNvSpPr/>
          <p:nvPr/>
        </p:nvSpPr>
        <p:spPr>
          <a:xfrm>
            <a:off x="3704264" y="1120091"/>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 xmlns:a16="http://schemas.microsoft.com/office/drawing/2014/main" id="{A731FE05-C3F8-44A3-BB55-6EFDE0781CCE}"/>
              </a:ext>
            </a:extLst>
          </p:cNvPr>
          <p:cNvSpPr/>
          <p:nvPr/>
        </p:nvSpPr>
        <p:spPr>
          <a:xfrm>
            <a:off x="4070484" y="2041024"/>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8958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7/19/2018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 xmlns:a16="http://schemas.microsoft.com/office/drawing/2014/main" id="{C4B97301-62D5-4D3A-B60B-AC5FC4284485}"/>
              </a:ext>
            </a:extLst>
          </p:cNvPr>
          <p:cNvSpPr/>
          <p:nvPr/>
        </p:nvSpPr>
        <p:spPr>
          <a:xfrm>
            <a:off x="3157035" y="2527848"/>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 xmlns:a16="http://schemas.microsoft.com/office/drawing/2014/main" id="{A731FE05-C3F8-44A3-BB55-6EFDE0781CCE}"/>
              </a:ext>
            </a:extLst>
          </p:cNvPr>
          <p:cNvSpPr/>
          <p:nvPr/>
        </p:nvSpPr>
        <p:spPr>
          <a:xfrm>
            <a:off x="3429014" y="3270358"/>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 xmlns:a16="http://schemas.microsoft.com/office/drawing/2014/main" id="{2E862172-BFCE-4A92-9D62-B4EACB71372C}"/>
              </a:ext>
            </a:extLst>
          </p:cNvPr>
          <p:cNvSpPr txBox="1"/>
          <p:nvPr/>
        </p:nvSpPr>
        <p:spPr>
          <a:xfrm>
            <a:off x="5791200" y="1604518"/>
            <a:ext cx="3200400" cy="92333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age was less than 68 so the record drops to the next decision point.</a:t>
            </a:r>
          </a:p>
        </p:txBody>
      </p:sp>
    </p:spTree>
    <p:extLst>
      <p:ext uri="{BB962C8B-B14F-4D97-AF65-F5344CB8AC3E}">
        <p14:creationId xmlns:p14="http://schemas.microsoft.com/office/powerpoint/2010/main" val="83401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pPr eaLnBrk="1" hangingPunct="1"/>
            <a:r>
              <a:rPr lang="en-US" altLang="en-US" dirty="0" smtClean="0"/>
              <a:t>Now a new Classification Approach - KNN</a:t>
            </a:r>
            <a:endParaRPr lang="en-US" altLang="en-US" dirty="0"/>
          </a:p>
        </p:txBody>
      </p:sp>
      <p:sp>
        <p:nvSpPr>
          <p:cNvPr id="7171" name="Content Placeholder 3"/>
          <p:cNvSpPr>
            <a:spLocks noGrp="1"/>
          </p:cNvSpPr>
          <p:nvPr>
            <p:ph sz="quarter" idx="1"/>
          </p:nvPr>
        </p:nvSpPr>
        <p:spPr>
          <a:xfrm>
            <a:off x="628650" y="1914525"/>
            <a:ext cx="7886700" cy="3186117"/>
          </a:xfrm>
        </p:spPr>
        <p:txBody>
          <a:bodyPr>
            <a:normAutofit/>
          </a:bodyPr>
          <a:lstStyle/>
          <a:p>
            <a:r>
              <a:rPr lang="en-US" altLang="en-US" dirty="0" smtClean="0"/>
              <a:t>Data-driven</a:t>
            </a:r>
            <a:r>
              <a:rPr lang="en-US" altLang="en-US" dirty="0"/>
              <a:t>, not heuristics (rules) based </a:t>
            </a:r>
          </a:p>
          <a:p>
            <a:pPr eaLnBrk="1" hangingPunct="1">
              <a:buFont typeface="Wingdings 2" pitchFamily="18" charset="2"/>
              <a:buNone/>
            </a:pPr>
            <a:endParaRPr lang="en-US" altLang="en-US" dirty="0"/>
          </a:p>
          <a:p>
            <a:r>
              <a:rPr lang="en-US" altLang="en-US" dirty="0"/>
              <a:t>No parameters, beta coefficients, means time to predict or classify can be lengthy because each new record is scored against the existing training set.</a:t>
            </a:r>
          </a:p>
          <a:p>
            <a:pPr eaLnBrk="1" hangingPunct="1">
              <a:buFont typeface="Wingdings 2" pitchFamily="18" charset="2"/>
              <a:buNone/>
            </a:pPr>
            <a:endParaRPr lang="en-US" altLang="en-US" dirty="0"/>
          </a:p>
          <a:p>
            <a:r>
              <a:rPr lang="en-US" altLang="en-US" dirty="0"/>
              <a:t>Makes no assumptions about the data e.g. outliers, non-normal distributions – all are accepted</a:t>
            </a:r>
          </a:p>
          <a:p>
            <a:pPr lvl="1" eaLnBrk="1" hangingPunct="1">
              <a:buFont typeface="Wingdings 2" pitchFamily="18" charset="2"/>
              <a:buNone/>
            </a:pPr>
            <a:endParaRPr lang="en-US" altLang="en-US" dirty="0"/>
          </a:p>
        </p:txBody>
      </p:sp>
      <p:sp>
        <p:nvSpPr>
          <p:cNvPr id="2" name="TextBox 1"/>
          <p:cNvSpPr txBox="1"/>
          <p:nvPr/>
        </p:nvSpPr>
        <p:spPr>
          <a:xfrm>
            <a:off x="628650" y="1271588"/>
            <a:ext cx="3499420" cy="523220"/>
          </a:xfrm>
          <a:prstGeom prst="rect">
            <a:avLst/>
          </a:prstGeom>
          <a:noFill/>
        </p:spPr>
        <p:txBody>
          <a:bodyPr wrap="none" rtlCol="0">
            <a:spAutoFit/>
          </a:bodyPr>
          <a:lstStyle/>
          <a:p>
            <a:r>
              <a:rPr lang="en-US" sz="2800" b="1" u="sng" dirty="0" smtClean="0"/>
              <a:t>Characteristics of KNN</a:t>
            </a:r>
            <a:endParaRPr lang="en-US" sz="2800" b="1" u="sng" dirty="0"/>
          </a:p>
        </p:txBody>
      </p:sp>
      <p:sp>
        <p:nvSpPr>
          <p:cNvPr id="5"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6"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smtClean="0"/>
              <a:t>6</a:t>
            </a:r>
            <a:endParaRPr lang="en-US" dirty="0"/>
          </a:p>
        </p:txBody>
      </p:sp>
      <p:sp>
        <p:nvSpPr>
          <p:cNvPr id="7"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11090925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 xmlns:a16="http://schemas.microsoft.com/office/drawing/2014/main" id="{8B8BE827-933F-443E-B883-5DF9BF8EF841}"/>
              </a:ext>
            </a:extLst>
          </p:cNvPr>
          <p:cNvGrpSpPr/>
          <p:nvPr/>
        </p:nvGrpSpPr>
        <p:grpSpPr>
          <a:xfrm>
            <a:off x="2650881" y="2252000"/>
            <a:ext cx="3256935" cy="3810000"/>
            <a:chOff x="228600" y="1447800"/>
            <a:chExt cx="4038600" cy="4724400"/>
          </a:xfrm>
        </p:grpSpPr>
        <p:sp>
          <p:nvSpPr>
            <p:cNvPr id="40" name="Oval 39">
              <a:extLst>
                <a:ext uri="{FF2B5EF4-FFF2-40B4-BE49-F238E27FC236}">
                  <a16:creationId xmlns="" xmlns:a16="http://schemas.microsoft.com/office/drawing/2014/main" id="{5CBF27BA-EA3D-44C7-839A-38BF5E1402A6}"/>
                </a:ext>
              </a:extLst>
            </p:cNvPr>
            <p:cNvSpPr/>
            <p:nvPr/>
          </p:nvSpPr>
          <p:spPr>
            <a:xfrm>
              <a:off x="1436077" y="144780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&gt; 68</a:t>
              </a:r>
            </a:p>
          </p:txBody>
        </p:sp>
        <p:sp>
          <p:nvSpPr>
            <p:cNvPr id="41" name="Oval 40">
              <a:extLst>
                <a:ext uri="{FF2B5EF4-FFF2-40B4-BE49-F238E27FC236}">
                  <a16:creationId xmlns="" xmlns:a16="http://schemas.microsoft.com/office/drawing/2014/main" id="{50448AE2-1E4A-4667-93D5-F5AFC5AEFA5D}"/>
                </a:ext>
              </a:extLst>
            </p:cNvPr>
            <p:cNvSpPr/>
            <p:nvPr/>
          </p:nvSpPr>
          <p:spPr>
            <a:xfrm>
              <a:off x="652096" y="3188970"/>
              <a:ext cx="1249973" cy="1249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&gt; 635</a:t>
              </a:r>
            </a:p>
          </p:txBody>
        </p:sp>
        <p:cxnSp>
          <p:nvCxnSpPr>
            <p:cNvPr id="42" name="Straight Arrow Connector 41">
              <a:extLst>
                <a:ext uri="{FF2B5EF4-FFF2-40B4-BE49-F238E27FC236}">
                  <a16:creationId xmlns="" xmlns:a16="http://schemas.microsoft.com/office/drawing/2014/main" id="{34969B1E-1DB7-492F-B371-869CF62F58BD}"/>
                </a:ext>
              </a:extLst>
            </p:cNvPr>
            <p:cNvCxnSpPr>
              <a:stCxn id="40" idx="3"/>
              <a:endCxn id="41" idx="0"/>
            </p:cNvCxnSpPr>
            <p:nvPr/>
          </p:nvCxnSpPr>
          <p:spPr>
            <a:xfrm flipH="1">
              <a:off x="1277083" y="2514719"/>
              <a:ext cx="342048" cy="674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 xmlns:a16="http://schemas.microsoft.com/office/drawing/2014/main" id="{4A96E649-FA61-4E0B-85A7-6C8C30260C6A}"/>
                </a:ext>
              </a:extLst>
            </p:cNvPr>
            <p:cNvSpPr/>
            <p:nvPr/>
          </p:nvSpPr>
          <p:spPr>
            <a:xfrm>
              <a:off x="228600"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No (9 of 91)</a:t>
              </a:r>
            </a:p>
          </p:txBody>
        </p:sp>
        <p:sp>
          <p:nvSpPr>
            <p:cNvPr id="44" name="Rectangle 43">
              <a:extLst>
                <a:ext uri="{FF2B5EF4-FFF2-40B4-BE49-F238E27FC236}">
                  <a16:creationId xmlns="" xmlns:a16="http://schemas.microsoft.com/office/drawing/2014/main" id="{15FE8402-A36F-4A1F-AFDB-6C3FFB01B389}"/>
                </a:ext>
              </a:extLst>
            </p:cNvPr>
            <p:cNvSpPr/>
            <p:nvPr/>
          </p:nvSpPr>
          <p:spPr>
            <a:xfrm>
              <a:off x="1723658"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 (6 of 8)</a:t>
              </a:r>
            </a:p>
          </p:txBody>
        </p:sp>
        <p:sp>
          <p:nvSpPr>
            <p:cNvPr id="45" name="Rectangle 44">
              <a:extLst>
                <a:ext uri="{FF2B5EF4-FFF2-40B4-BE49-F238E27FC236}">
                  <a16:creationId xmlns="" xmlns:a16="http://schemas.microsoft.com/office/drawing/2014/main" id="{D331F5A4-C5B4-4869-B5B7-BD16D2307FFA}"/>
                </a:ext>
              </a:extLst>
            </p:cNvPr>
            <p:cNvSpPr/>
            <p:nvPr/>
          </p:nvSpPr>
          <p:spPr>
            <a:xfrm>
              <a:off x="3218717" y="5562600"/>
              <a:ext cx="1048483" cy="6096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(1 of 1) </a:t>
              </a:r>
            </a:p>
          </p:txBody>
        </p:sp>
        <p:cxnSp>
          <p:nvCxnSpPr>
            <p:cNvPr id="46" name="Straight Arrow Connector 45">
              <a:extLst>
                <a:ext uri="{FF2B5EF4-FFF2-40B4-BE49-F238E27FC236}">
                  <a16:creationId xmlns="" xmlns:a16="http://schemas.microsoft.com/office/drawing/2014/main" id="{84794175-DB9B-4BBA-8E08-67FF42C32DDA}"/>
                </a:ext>
              </a:extLst>
            </p:cNvPr>
            <p:cNvCxnSpPr>
              <a:cxnSpLocks/>
              <a:stCxn id="40" idx="5"/>
              <a:endCxn id="45" idx="0"/>
            </p:cNvCxnSpPr>
            <p:nvPr/>
          </p:nvCxnSpPr>
          <p:spPr>
            <a:xfrm>
              <a:off x="2502996" y="2514719"/>
              <a:ext cx="1239963" cy="304788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9173DC51-BADE-4F2D-BA8B-7F7722D68ED9}"/>
                </a:ext>
              </a:extLst>
            </p:cNvPr>
            <p:cNvCxnSpPr>
              <a:stCxn id="41" idx="5"/>
              <a:endCxn id="44" idx="0"/>
            </p:cNvCxnSpPr>
            <p:nvPr/>
          </p:nvCxnSpPr>
          <p:spPr>
            <a:xfrm>
              <a:off x="1719015" y="4255889"/>
              <a:ext cx="528885"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 xmlns:a16="http://schemas.microsoft.com/office/drawing/2014/main" id="{0A9A315E-0B77-4A3E-9206-E22C5B5C1578}"/>
                </a:ext>
              </a:extLst>
            </p:cNvPr>
            <p:cNvCxnSpPr>
              <a:cxnSpLocks/>
              <a:stCxn id="41" idx="3"/>
              <a:endCxn id="43" idx="0"/>
            </p:cNvCxnSpPr>
            <p:nvPr/>
          </p:nvCxnSpPr>
          <p:spPr>
            <a:xfrm flipH="1">
              <a:off x="752842" y="4255889"/>
              <a:ext cx="82308" cy="130671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E27D80DF-63AF-4963-BD60-4026ECF0379C}"/>
                </a:ext>
              </a:extLst>
            </p:cNvPr>
            <p:cNvSpPr txBox="1"/>
            <p:nvPr/>
          </p:nvSpPr>
          <p:spPr>
            <a:xfrm>
              <a:off x="2529382" y="2377943"/>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0" name="TextBox 49">
              <a:extLst>
                <a:ext uri="{FF2B5EF4-FFF2-40B4-BE49-F238E27FC236}">
                  <a16:creationId xmlns="" xmlns:a16="http://schemas.microsoft.com/office/drawing/2014/main" id="{6C37EEEC-22EB-421B-B9D0-D76B2C7DCF09}"/>
                </a:ext>
              </a:extLst>
            </p:cNvPr>
            <p:cNvSpPr txBox="1"/>
            <p:nvPr/>
          </p:nvSpPr>
          <p:spPr>
            <a:xfrm>
              <a:off x="1735996" y="4042455"/>
              <a:ext cx="38683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sp>
          <p:nvSpPr>
            <p:cNvPr id="51" name="TextBox 50">
              <a:extLst>
                <a:ext uri="{FF2B5EF4-FFF2-40B4-BE49-F238E27FC236}">
                  <a16:creationId xmlns="" xmlns:a16="http://schemas.microsoft.com/office/drawing/2014/main" id="{5549604F-743C-430E-BBF4-EF8B77637033}"/>
                </a:ext>
              </a:extLst>
            </p:cNvPr>
            <p:cNvSpPr txBox="1"/>
            <p:nvPr/>
          </p:nvSpPr>
          <p:spPr>
            <a:xfrm>
              <a:off x="1193485" y="2331783"/>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sp>
          <p:nvSpPr>
            <p:cNvPr id="52" name="TextBox 51">
              <a:extLst>
                <a:ext uri="{FF2B5EF4-FFF2-40B4-BE49-F238E27FC236}">
                  <a16:creationId xmlns="" xmlns:a16="http://schemas.microsoft.com/office/drawing/2014/main" id="{5C0FE9E4-CFBF-4714-AF7F-09E924793143}"/>
                </a:ext>
              </a:extLst>
            </p:cNvPr>
            <p:cNvSpPr txBox="1"/>
            <p:nvPr/>
          </p:nvSpPr>
          <p:spPr>
            <a:xfrm>
              <a:off x="436081" y="4082164"/>
              <a:ext cx="3658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2" name="Date Placeholder 1">
            <a:extLst>
              <a:ext uri="{FF2B5EF4-FFF2-40B4-BE49-F238E27FC236}">
                <a16:creationId xmlns="" xmlns:a16="http://schemas.microsoft.com/office/drawing/2014/main" id="{B8ED9993-5BC1-409C-87A3-79F656C793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7/19/2018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74125CF7-222C-4365-B46A-F1EFED8213D7}"/>
              </a:ext>
            </a:extLst>
          </p:cNvPr>
          <p:cNvSpPr>
            <a:spLocks noGrp="1"/>
          </p:cNvSpPr>
          <p:nvPr>
            <p:ph type="title"/>
          </p:nvPr>
        </p:nvSpPr>
        <p:spPr/>
        <p:txBody>
          <a:bodyPr/>
          <a:lstStyle/>
          <a:p>
            <a:r>
              <a:rPr lang="en-US" dirty="0"/>
              <a:t>Let’s drop a new record down our </a:t>
            </a:r>
            <a:r>
              <a:rPr lang="en-US" dirty="0" err="1"/>
              <a:t>plinko</a:t>
            </a:r>
            <a:r>
              <a:rPr lang="en-US" dirty="0"/>
              <a:t> tree</a:t>
            </a:r>
          </a:p>
        </p:txBody>
      </p:sp>
      <p:sp>
        <p:nvSpPr>
          <p:cNvPr id="4" name="Slide Number Placeholder 3">
            <a:extLst>
              <a:ext uri="{FF2B5EF4-FFF2-40B4-BE49-F238E27FC236}">
                <a16:creationId xmlns="" xmlns:a16="http://schemas.microsoft.com/office/drawing/2014/main" id="{1622718E-B7F3-4361-9A5A-C403876E2F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A4BDCFDF-3D86-483E-A9AE-50A3B58B2260}"/>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 xmlns:a16="http://schemas.microsoft.com/office/drawing/2014/main" id="{C4B97301-62D5-4D3A-B60B-AC5FC4284485}"/>
              </a:ext>
            </a:extLst>
          </p:cNvPr>
          <p:cNvSpPr/>
          <p:nvPr/>
        </p:nvSpPr>
        <p:spPr>
          <a:xfrm>
            <a:off x="2290740" y="4804313"/>
            <a:ext cx="947872" cy="8679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a:t>
            </a:r>
            <a:r>
              <a:rPr lang="en-US" sz="1050" dirty="0">
                <a:solidFill>
                  <a:prstClr val="white"/>
                </a:solidFill>
                <a:latin typeface="Calibri" panose="020F0502020204030204"/>
              </a:rPr>
              <a:t>25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Arrow: Down 20">
            <a:extLst>
              <a:ext uri="{FF2B5EF4-FFF2-40B4-BE49-F238E27FC236}">
                <a16:creationId xmlns="" xmlns:a16="http://schemas.microsoft.com/office/drawing/2014/main" id="{A731FE05-C3F8-44A3-BB55-6EFDE0781CCE}"/>
              </a:ext>
            </a:extLst>
          </p:cNvPr>
          <p:cNvSpPr/>
          <p:nvPr/>
        </p:nvSpPr>
        <p:spPr>
          <a:xfrm rot="1339528">
            <a:off x="3060996" y="4350712"/>
            <a:ext cx="281348" cy="62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 xmlns:a16="http://schemas.microsoft.com/office/drawing/2014/main" id="{2E862172-BFCE-4A92-9D62-B4EACB71372C}"/>
              </a:ext>
            </a:extLst>
          </p:cNvPr>
          <p:cNvSpPr txBox="1"/>
          <p:nvPr/>
        </p:nvSpPr>
        <p:spPr>
          <a:xfrm>
            <a:off x="5791200" y="1604518"/>
            <a:ext cx="3200400" cy="1477328"/>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Now the duration is less than 635 so the record drops to the terminal “NO”  and has a probability of accepting the loan offer of ~10%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702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1C822ADE-CAD8-4FC5-AA4B-066A40169EBC}"/>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231DB28B-F86F-49C3-9E90-BBA54DEB76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00A58B-DD98-43D0-B791-721480A02982}"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7/19/2018</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 xmlns:a16="http://schemas.microsoft.com/office/drawing/2014/main" id="{B10DF302-8836-406C-93BA-FC26714BD6C5}"/>
              </a:ext>
            </a:extLst>
          </p:cNvPr>
          <p:cNvSpPr>
            <a:spLocks noGrp="1"/>
          </p:cNvSpPr>
          <p:nvPr>
            <p:ph type="title"/>
          </p:nvPr>
        </p:nvSpPr>
        <p:spPr/>
        <p:txBody>
          <a:bodyPr/>
          <a:lstStyle/>
          <a:p>
            <a:r>
              <a:rPr lang="en-US" dirty="0"/>
              <a:t>2 Rule Tree</a:t>
            </a:r>
          </a:p>
        </p:txBody>
      </p:sp>
      <p:sp>
        <p:nvSpPr>
          <p:cNvPr id="4" name="Slide Number Placeholder 3">
            <a:extLst>
              <a:ext uri="{FF2B5EF4-FFF2-40B4-BE49-F238E27FC236}">
                <a16:creationId xmlns="" xmlns:a16="http://schemas.microsoft.com/office/drawing/2014/main" id="{C1A7BFED-0798-47F8-9058-CB0D619631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 xmlns:a16="http://schemas.microsoft.com/office/drawing/2014/main" id="{A3B36522-D67D-44E0-A415-4E03F507B64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Kwartler CSCI S-96</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Oval 19">
            <a:extLst>
              <a:ext uri="{FF2B5EF4-FFF2-40B4-BE49-F238E27FC236}">
                <a16:creationId xmlns="" xmlns:a16="http://schemas.microsoft.com/office/drawing/2014/main" id="{F90250E9-450A-4C3A-8431-4C62E3C1B187}"/>
              </a:ext>
            </a:extLst>
          </p:cNvPr>
          <p:cNvSpPr/>
          <p:nvPr/>
        </p:nvSpPr>
        <p:spPr>
          <a:xfrm>
            <a:off x="7501563" y="3987444"/>
            <a:ext cx="1013787" cy="96674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Age = 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Duration = </a:t>
            </a:r>
            <a:r>
              <a:rPr lang="en-US" sz="1050" dirty="0">
                <a:solidFill>
                  <a:prstClr val="white"/>
                </a:solidFill>
                <a:latin typeface="Calibri" panose="020F0502020204030204"/>
              </a:rPr>
              <a:t>365</a:t>
            </a: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 xmlns:a16="http://schemas.microsoft.com/office/drawing/2014/main" id="{845C0992-40C4-401A-8C5C-1BBEF49B6B98}"/>
              </a:ext>
            </a:extLst>
          </p:cNvPr>
          <p:cNvSpPr/>
          <p:nvPr/>
        </p:nvSpPr>
        <p:spPr>
          <a:xfrm>
            <a:off x="3276600" y="5181600"/>
            <a:ext cx="76200" cy="762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 xmlns:a16="http://schemas.microsoft.com/office/drawing/2014/main" id="{5FEA02A4-3FD1-43C6-8A7A-06E8503A6BCE}"/>
              </a:ext>
            </a:extLst>
          </p:cNvPr>
          <p:cNvCxnSpPr>
            <a:stCxn id="9" idx="7"/>
            <a:endCxn id="20" idx="2"/>
          </p:cNvCxnSpPr>
          <p:nvPr/>
        </p:nvCxnSpPr>
        <p:spPr>
          <a:xfrm flipV="1">
            <a:off x="3341641" y="4470817"/>
            <a:ext cx="4159922" cy="7219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D468015-C3F5-4F3D-8C64-1BFE1185EEB2}"/>
              </a:ext>
            </a:extLst>
          </p:cNvPr>
          <p:cNvSpPr txBox="1"/>
          <p:nvPr/>
        </p:nvSpPr>
        <p:spPr>
          <a:xfrm>
            <a:off x="5744308" y="1439976"/>
            <a:ext cx="3200400" cy="1600438"/>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Keep in mind a different algorithm may have come to a different conclusion…what about KNN?  Also, adding more rules may find the local structure closer to this point so some judgment must still be made when constructing a tree.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3982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a:t>How a decision tree really splits data.</a:t>
            </a:r>
          </a:p>
        </p:txBody>
      </p:sp>
      <p:sp>
        <p:nvSpPr>
          <p:cNvPr id="16387" name="Content Placeholder 2"/>
          <p:cNvSpPr>
            <a:spLocks noGrp="1"/>
          </p:cNvSpPr>
          <p:nvPr>
            <p:ph sz="quarter" idx="1"/>
          </p:nvPr>
        </p:nvSpPr>
        <p:spPr/>
        <p:txBody>
          <a:bodyPr/>
          <a:lstStyle/>
          <a:p>
            <a:pPr eaLnBrk="1" hangingPunct="1"/>
            <a:r>
              <a:rPr lang="en-US" altLang="en-US" dirty="0"/>
              <a:t>Order records according to one variable, say duration</a:t>
            </a:r>
          </a:p>
          <a:p>
            <a:pPr eaLnBrk="1" hangingPunct="1"/>
            <a:r>
              <a:rPr lang="en-US" altLang="en-US" dirty="0"/>
              <a:t>Take a predictor value, say 600 (from the first record) and divide records into those with duration &gt;= 600 and those &lt; 600</a:t>
            </a:r>
          </a:p>
          <a:p>
            <a:pPr eaLnBrk="1" hangingPunct="1"/>
            <a:r>
              <a:rPr lang="en-US" altLang="en-US" dirty="0"/>
              <a:t>Measure resulting purity (homogeneity) of class in each resulting portion</a:t>
            </a:r>
          </a:p>
          <a:p>
            <a:pPr eaLnBrk="1" hangingPunct="1"/>
            <a:r>
              <a:rPr lang="en-US" altLang="en-US" dirty="0"/>
              <a:t>Try all other split values within the duration vector</a:t>
            </a:r>
          </a:p>
          <a:p>
            <a:pPr eaLnBrk="1" hangingPunct="1"/>
            <a:r>
              <a:rPr lang="en-US" altLang="en-US" dirty="0"/>
              <a:t>Repeat for other variable(s)</a:t>
            </a:r>
          </a:p>
          <a:p>
            <a:pPr eaLnBrk="1" hangingPunct="1"/>
            <a:r>
              <a:rPr lang="en-US" altLang="en-US" dirty="0"/>
              <a:t>Select the one variable &amp; split that yields the most purity</a:t>
            </a:r>
          </a:p>
          <a:p>
            <a:pPr eaLnBrk="1" hangingPunct="1"/>
            <a:r>
              <a:rPr lang="en-US" altLang="en-US" dirty="0">
                <a:solidFill>
                  <a:schemeClr val="accent6"/>
                </a:solidFill>
              </a:rPr>
              <a:t>Since it splits at various values within a single vector, there is no need to standardize (center, scale, normalize).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62</a:t>
            </a:r>
            <a:endParaRPr lang="en-US" dirty="0"/>
          </a:p>
        </p:txBody>
      </p:sp>
    </p:spTree>
    <p:extLst>
      <p:ext uri="{BB962C8B-B14F-4D97-AF65-F5344CB8AC3E}">
        <p14:creationId xmlns:p14="http://schemas.microsoft.com/office/powerpoint/2010/main" val="3388001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For categorical X variables keep in mind</a:t>
            </a:r>
          </a:p>
        </p:txBody>
      </p:sp>
      <p:sp>
        <p:nvSpPr>
          <p:cNvPr id="17411" name="Content Placeholder 2"/>
          <p:cNvSpPr>
            <a:spLocks noGrp="1"/>
          </p:cNvSpPr>
          <p:nvPr>
            <p:ph sz="quarter" idx="1"/>
          </p:nvPr>
        </p:nvSpPr>
        <p:spPr/>
        <p:txBody>
          <a:bodyPr/>
          <a:lstStyle/>
          <a:p>
            <a:pPr eaLnBrk="1" hangingPunct="1"/>
            <a:r>
              <a:rPr lang="en-US" altLang="en-US" dirty="0"/>
              <a:t>The </a:t>
            </a:r>
            <a:r>
              <a:rPr lang="en-US" altLang="en-US" dirty="0" err="1"/>
              <a:t>algo</a:t>
            </a:r>
            <a:r>
              <a:rPr lang="en-US" altLang="en-US" dirty="0"/>
              <a:t> will examine all possible ways in which the categories can be split.</a:t>
            </a:r>
          </a:p>
          <a:p>
            <a:pPr eaLnBrk="1" hangingPunct="1"/>
            <a:endParaRPr lang="en-US" altLang="en-US" dirty="0"/>
          </a:p>
          <a:p>
            <a:pPr eaLnBrk="1" hangingPunct="1"/>
            <a:r>
              <a:rPr lang="en-US" altLang="en-US" dirty="0"/>
              <a:t>E.g., categories A, B, C can be split 3 ways</a:t>
            </a:r>
          </a:p>
          <a:p>
            <a:pPr lvl="1" eaLnBrk="1" hangingPunct="1">
              <a:buFont typeface="Wingdings 2" pitchFamily="18" charset="2"/>
              <a:buNone/>
            </a:pPr>
            <a:r>
              <a:rPr lang="en-US" altLang="en-US" dirty="0"/>
              <a:t>{A} and {B, C}</a:t>
            </a:r>
          </a:p>
          <a:p>
            <a:pPr lvl="1" eaLnBrk="1" hangingPunct="1">
              <a:buFont typeface="Wingdings 2" pitchFamily="18" charset="2"/>
              <a:buNone/>
            </a:pPr>
            <a:r>
              <a:rPr lang="en-US" altLang="en-US" dirty="0"/>
              <a:t>{B} and {A, C}</a:t>
            </a:r>
          </a:p>
          <a:p>
            <a:pPr lvl="1" eaLnBrk="1" hangingPunct="1">
              <a:buFont typeface="Wingdings 2" pitchFamily="18" charset="2"/>
              <a:buNone/>
            </a:pPr>
            <a:r>
              <a:rPr lang="en-US" altLang="en-US" dirty="0"/>
              <a:t>{C} and {A, B}</a:t>
            </a:r>
          </a:p>
          <a:p>
            <a:pPr eaLnBrk="1" hangingPunct="1"/>
            <a:endParaRPr lang="en-US" altLang="en-US" dirty="0"/>
          </a:p>
          <a:p>
            <a:pPr eaLnBrk="1" hangingPunct="1"/>
            <a:r>
              <a:rPr lang="en-US" altLang="en-US" dirty="0"/>
              <a:t>With many categories, # of splits grows and can be time consuming to fit the model</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63</a:t>
            </a:r>
            <a:endParaRPr lang="en-US" dirty="0"/>
          </a:p>
        </p:txBody>
      </p:sp>
    </p:spTree>
    <p:extLst>
      <p:ext uri="{BB962C8B-B14F-4D97-AF65-F5344CB8AC3E}">
        <p14:creationId xmlns:p14="http://schemas.microsoft.com/office/powerpoint/2010/main" val="1127232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42E0C9CE-67EB-4AD0-836D-C783C61D2488}"/>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 xmlns:a16="http://schemas.microsoft.com/office/drawing/2014/main" id="{266C3AAE-17CC-4F12-939B-CC4079F7A6FA}"/>
              </a:ext>
            </a:extLst>
          </p:cNvPr>
          <p:cNvSpPr>
            <a:spLocks noGrp="1"/>
          </p:cNvSpPr>
          <p:nvPr>
            <p:ph type="sldNum" sz="quarter" idx="12"/>
          </p:nvPr>
        </p:nvSpPr>
        <p:spPr/>
        <p:txBody>
          <a:bodyPr/>
          <a:lstStyle/>
          <a:p>
            <a:fld id="{37290FF7-652B-4475-AEAB-8B1A5D23AE09}" type="slidenum">
              <a:rPr lang="en-US" smtClean="0"/>
              <a:t>64</a:t>
            </a:fld>
            <a:endParaRPr lang="en-US"/>
          </a:p>
        </p:txBody>
      </p:sp>
      <p:sp>
        <p:nvSpPr>
          <p:cNvPr id="5" name="Footer Placeholder 4">
            <a:extLst>
              <a:ext uri="{FF2B5EF4-FFF2-40B4-BE49-F238E27FC236}">
                <a16:creationId xmlns="" xmlns:a16="http://schemas.microsoft.com/office/drawing/2014/main"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E97BFE1E-5F1A-4D5B-A90C-2D63F23FB9BF}"/>
              </a:ext>
            </a:extLst>
          </p:cNvPr>
          <p:cNvSpPr txBox="1"/>
          <p:nvPr/>
        </p:nvSpPr>
        <p:spPr>
          <a:xfrm>
            <a:off x="5744308" y="1439976"/>
            <a:ext cx="3200400" cy="738664"/>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2 rules still have some impurity in each section.  Maybe we should keep adding rules.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241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42E0C9CE-67EB-4AD0-836D-C783C61D2488}"/>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 xmlns:a16="http://schemas.microsoft.com/office/drawing/2014/main" id="{266C3AAE-17CC-4F12-939B-CC4079F7A6FA}"/>
              </a:ext>
            </a:extLst>
          </p:cNvPr>
          <p:cNvSpPr>
            <a:spLocks noGrp="1"/>
          </p:cNvSpPr>
          <p:nvPr>
            <p:ph type="sldNum" sz="quarter" idx="12"/>
          </p:nvPr>
        </p:nvSpPr>
        <p:spPr/>
        <p:txBody>
          <a:bodyPr/>
          <a:lstStyle/>
          <a:p>
            <a:fld id="{37290FF7-652B-4475-AEAB-8B1A5D23AE09}" type="slidenum">
              <a:rPr lang="en-US" smtClean="0"/>
              <a:t>65</a:t>
            </a:fld>
            <a:endParaRPr lang="en-US"/>
          </a:p>
        </p:txBody>
      </p:sp>
      <p:sp>
        <p:nvSpPr>
          <p:cNvPr id="5" name="Footer Placeholder 4">
            <a:extLst>
              <a:ext uri="{FF2B5EF4-FFF2-40B4-BE49-F238E27FC236}">
                <a16:creationId xmlns="" xmlns:a16="http://schemas.microsoft.com/office/drawing/2014/main"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E97BFE1E-5F1A-4D5B-A90C-2D63F23FB9BF}"/>
              </a:ext>
            </a:extLst>
          </p:cNvPr>
          <p:cNvSpPr txBox="1"/>
          <p:nvPr/>
        </p:nvSpPr>
        <p:spPr>
          <a:xfrm>
            <a:off x="5744308" y="1439976"/>
            <a:ext cx="3200400" cy="307777"/>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Adding this rule improves the purity</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 xmlns:a16="http://schemas.microsoft.com/office/drawing/2014/main" id="{F1B989BF-6D09-4F99-8558-B02294075237}"/>
              </a:ext>
            </a:extLst>
          </p:cNvPr>
          <p:cNvCxnSpPr/>
          <p:nvPr/>
        </p:nvCxnSpPr>
        <p:spPr>
          <a:xfrm flipH="1">
            <a:off x="1295400" y="5562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85B5247-BAD5-4715-BC07-F01B88B46BFC}"/>
              </a:ext>
            </a:extLst>
          </p:cNvPr>
          <p:cNvSpPr txBox="1"/>
          <p:nvPr/>
        </p:nvSpPr>
        <p:spPr>
          <a:xfrm>
            <a:off x="279565" y="5377934"/>
            <a:ext cx="995465" cy="369332"/>
          </a:xfrm>
          <a:prstGeom prst="rect">
            <a:avLst/>
          </a:prstGeom>
          <a:noFill/>
        </p:spPr>
        <p:txBody>
          <a:bodyPr wrap="none" rtlCol="0">
            <a:spAutoFit/>
          </a:bodyPr>
          <a:lstStyle/>
          <a:p>
            <a:r>
              <a:rPr lang="en-US" dirty="0"/>
              <a:t>Age &lt; 22</a:t>
            </a:r>
          </a:p>
        </p:txBody>
      </p:sp>
    </p:spTree>
    <p:extLst>
      <p:ext uri="{BB962C8B-B14F-4D97-AF65-F5344CB8AC3E}">
        <p14:creationId xmlns:p14="http://schemas.microsoft.com/office/powerpoint/2010/main" val="935637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42E0C9CE-67EB-4AD0-836D-C783C61D2488}"/>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 xmlns:a16="http://schemas.microsoft.com/office/drawing/2014/main" id="{266C3AAE-17CC-4F12-939B-CC4079F7A6FA}"/>
              </a:ext>
            </a:extLst>
          </p:cNvPr>
          <p:cNvSpPr>
            <a:spLocks noGrp="1"/>
          </p:cNvSpPr>
          <p:nvPr>
            <p:ph type="sldNum" sz="quarter" idx="12"/>
          </p:nvPr>
        </p:nvSpPr>
        <p:spPr/>
        <p:txBody>
          <a:bodyPr/>
          <a:lstStyle/>
          <a:p>
            <a:fld id="{37290FF7-652B-4475-AEAB-8B1A5D23AE09}" type="slidenum">
              <a:rPr lang="en-US" smtClean="0"/>
              <a:t>66</a:t>
            </a:fld>
            <a:endParaRPr lang="en-US"/>
          </a:p>
        </p:txBody>
      </p:sp>
      <p:sp>
        <p:nvSpPr>
          <p:cNvPr id="5" name="Footer Placeholder 4">
            <a:extLst>
              <a:ext uri="{FF2B5EF4-FFF2-40B4-BE49-F238E27FC236}">
                <a16:creationId xmlns="" xmlns:a16="http://schemas.microsoft.com/office/drawing/2014/main"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E97BFE1E-5F1A-4D5B-A90C-2D63F23FB9BF}"/>
              </a:ext>
            </a:extLst>
          </p:cNvPr>
          <p:cNvSpPr txBox="1"/>
          <p:nvPr/>
        </p:nvSpPr>
        <p:spPr>
          <a:xfrm>
            <a:off x="5744308" y="1439976"/>
            <a:ext cx="3200400"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These additional rules look like they help too.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 xmlns:a16="http://schemas.microsoft.com/office/drawing/2014/main" id="{F1B989BF-6D09-4F99-8558-B02294075237}"/>
              </a:ext>
            </a:extLst>
          </p:cNvPr>
          <p:cNvCxnSpPr/>
          <p:nvPr/>
        </p:nvCxnSpPr>
        <p:spPr>
          <a:xfrm flipH="1">
            <a:off x="1295400" y="55626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85B5247-BAD5-4715-BC07-F01B88B46BFC}"/>
              </a:ext>
            </a:extLst>
          </p:cNvPr>
          <p:cNvSpPr txBox="1"/>
          <p:nvPr/>
        </p:nvSpPr>
        <p:spPr>
          <a:xfrm>
            <a:off x="279565" y="5377934"/>
            <a:ext cx="995465" cy="369332"/>
          </a:xfrm>
          <a:prstGeom prst="rect">
            <a:avLst/>
          </a:prstGeom>
          <a:noFill/>
        </p:spPr>
        <p:txBody>
          <a:bodyPr wrap="none" rtlCol="0">
            <a:spAutoFit/>
          </a:bodyPr>
          <a:lstStyle/>
          <a:p>
            <a:r>
              <a:rPr lang="en-US" dirty="0"/>
              <a:t>Age &lt; 22</a:t>
            </a:r>
          </a:p>
        </p:txBody>
      </p:sp>
      <p:cxnSp>
        <p:nvCxnSpPr>
          <p:cNvPr id="11" name="Straight Connector 10">
            <a:extLst>
              <a:ext uri="{FF2B5EF4-FFF2-40B4-BE49-F238E27FC236}">
                <a16:creationId xmlns="" xmlns:a16="http://schemas.microsoft.com/office/drawing/2014/main" id="{B56B45D8-4AF9-4A75-B1BC-F37A316684D3}"/>
              </a:ext>
            </a:extLst>
          </p:cNvPr>
          <p:cNvCxnSpPr/>
          <p:nvPr/>
        </p:nvCxnSpPr>
        <p:spPr>
          <a:xfrm flipH="1">
            <a:off x="1295400" y="26670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7910CBFE-AE67-4759-9761-F48B3425AE17}"/>
              </a:ext>
            </a:extLst>
          </p:cNvPr>
          <p:cNvSpPr txBox="1"/>
          <p:nvPr/>
        </p:nvSpPr>
        <p:spPr>
          <a:xfrm>
            <a:off x="279565" y="2482334"/>
            <a:ext cx="995465" cy="369332"/>
          </a:xfrm>
          <a:prstGeom prst="rect">
            <a:avLst/>
          </a:prstGeom>
          <a:noFill/>
        </p:spPr>
        <p:txBody>
          <a:bodyPr wrap="none" rtlCol="0">
            <a:spAutoFit/>
          </a:bodyPr>
          <a:lstStyle/>
          <a:p>
            <a:r>
              <a:rPr lang="en-US" dirty="0"/>
              <a:t>Age &gt; 62</a:t>
            </a:r>
          </a:p>
        </p:txBody>
      </p:sp>
      <p:cxnSp>
        <p:nvCxnSpPr>
          <p:cNvPr id="13" name="Straight Connector 12">
            <a:extLst>
              <a:ext uri="{FF2B5EF4-FFF2-40B4-BE49-F238E27FC236}">
                <a16:creationId xmlns="" xmlns:a16="http://schemas.microsoft.com/office/drawing/2014/main" id="{CC76F8C8-40AA-448A-8AA7-F73668022F4C}"/>
              </a:ext>
            </a:extLst>
          </p:cNvPr>
          <p:cNvCxnSpPr>
            <a:cxnSpLocks/>
          </p:cNvCxnSpPr>
          <p:nvPr/>
        </p:nvCxnSpPr>
        <p:spPr>
          <a:xfrm>
            <a:off x="5257800" y="1371600"/>
            <a:ext cx="0" cy="493776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3F4F65F0-4F63-428C-BBA5-F12183C27F37}"/>
              </a:ext>
            </a:extLst>
          </p:cNvPr>
          <p:cNvSpPr txBox="1"/>
          <p:nvPr/>
        </p:nvSpPr>
        <p:spPr>
          <a:xfrm rot="16200000">
            <a:off x="4544706" y="3184542"/>
            <a:ext cx="1748748" cy="369332"/>
          </a:xfrm>
          <a:prstGeom prst="rect">
            <a:avLst/>
          </a:prstGeom>
          <a:noFill/>
        </p:spPr>
        <p:txBody>
          <a:bodyPr wrap="none" rtlCol="0">
            <a:spAutoFit/>
          </a:bodyPr>
          <a:lstStyle/>
          <a:p>
            <a:r>
              <a:rPr lang="en-US" dirty="0"/>
              <a:t>Duration &gt; 1100 </a:t>
            </a:r>
          </a:p>
        </p:txBody>
      </p:sp>
    </p:spTree>
    <p:extLst>
      <p:ext uri="{BB962C8B-B14F-4D97-AF65-F5344CB8AC3E}">
        <p14:creationId xmlns:p14="http://schemas.microsoft.com/office/powerpoint/2010/main" val="922517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95EBBD1-26D1-4A95-B565-8E6DCD7C19CB}"/>
              </a:ext>
            </a:extLst>
          </p:cNvPr>
          <p:cNvPicPr>
            <a:picLocks noChangeAspect="1"/>
          </p:cNvPicPr>
          <p:nvPr/>
        </p:nvPicPr>
        <p:blipFill>
          <a:blip r:embed="rId2"/>
          <a:stretch>
            <a:fillRect/>
          </a:stretch>
        </p:blipFill>
        <p:spPr>
          <a:xfrm>
            <a:off x="1524000" y="1200832"/>
            <a:ext cx="5614254" cy="5332219"/>
          </a:xfrm>
          <a:prstGeom prst="rect">
            <a:avLst/>
          </a:prstGeom>
        </p:spPr>
      </p:pic>
      <p:sp>
        <p:nvSpPr>
          <p:cNvPr id="2" name="Date Placeholder 1">
            <a:extLst>
              <a:ext uri="{FF2B5EF4-FFF2-40B4-BE49-F238E27FC236}">
                <a16:creationId xmlns="" xmlns:a16="http://schemas.microsoft.com/office/drawing/2014/main" id="{42E0C9CE-67EB-4AD0-836D-C783C61D2488}"/>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DE073A4E-881B-4087-888F-54EFDE9A13C8}"/>
              </a:ext>
            </a:extLst>
          </p:cNvPr>
          <p:cNvSpPr>
            <a:spLocks noGrp="1"/>
          </p:cNvSpPr>
          <p:nvPr>
            <p:ph type="title"/>
          </p:nvPr>
        </p:nvSpPr>
        <p:spPr/>
        <p:txBody>
          <a:bodyPr/>
          <a:lstStyle/>
          <a:p>
            <a:r>
              <a:rPr lang="en-US" dirty="0"/>
              <a:t>An example of overfitting…</a:t>
            </a:r>
          </a:p>
        </p:txBody>
      </p:sp>
      <p:sp>
        <p:nvSpPr>
          <p:cNvPr id="4" name="Slide Number Placeholder 3">
            <a:extLst>
              <a:ext uri="{FF2B5EF4-FFF2-40B4-BE49-F238E27FC236}">
                <a16:creationId xmlns="" xmlns:a16="http://schemas.microsoft.com/office/drawing/2014/main" id="{266C3AAE-17CC-4F12-939B-CC4079F7A6FA}"/>
              </a:ext>
            </a:extLst>
          </p:cNvPr>
          <p:cNvSpPr>
            <a:spLocks noGrp="1"/>
          </p:cNvSpPr>
          <p:nvPr>
            <p:ph type="sldNum" sz="quarter" idx="12"/>
          </p:nvPr>
        </p:nvSpPr>
        <p:spPr/>
        <p:txBody>
          <a:bodyPr/>
          <a:lstStyle/>
          <a:p>
            <a:fld id="{37290FF7-652B-4475-AEAB-8B1A5D23AE09}" type="slidenum">
              <a:rPr lang="en-US" smtClean="0"/>
              <a:t>67</a:t>
            </a:fld>
            <a:endParaRPr lang="en-US"/>
          </a:p>
        </p:txBody>
      </p:sp>
      <p:sp>
        <p:nvSpPr>
          <p:cNvPr id="5" name="Footer Placeholder 4">
            <a:extLst>
              <a:ext uri="{FF2B5EF4-FFF2-40B4-BE49-F238E27FC236}">
                <a16:creationId xmlns="" xmlns:a16="http://schemas.microsoft.com/office/drawing/2014/main" id="{16F8BC43-5941-46AD-A185-8D6356B93980}"/>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E97BFE1E-5F1A-4D5B-A90C-2D63F23FB9BF}"/>
              </a:ext>
            </a:extLst>
          </p:cNvPr>
          <p:cNvSpPr txBox="1"/>
          <p:nvPr/>
        </p:nvSpPr>
        <p:spPr>
          <a:xfrm>
            <a:off x="5744308" y="1439976"/>
            <a:ext cx="3200400"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Great these rules are 100% pure!  Our decision tree is perfect.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Connector 8">
            <a:extLst>
              <a:ext uri="{FF2B5EF4-FFF2-40B4-BE49-F238E27FC236}">
                <a16:creationId xmlns="" xmlns:a16="http://schemas.microsoft.com/office/drawing/2014/main" id="{F1B989BF-6D09-4F99-8558-B02294075237}"/>
              </a:ext>
            </a:extLst>
          </p:cNvPr>
          <p:cNvCxnSpPr>
            <a:cxnSpLocks/>
          </p:cNvCxnSpPr>
          <p:nvPr/>
        </p:nvCxnSpPr>
        <p:spPr>
          <a:xfrm flipH="1">
            <a:off x="2209800" y="55626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B56B45D8-4AF9-4A75-B1BC-F37A316684D3}"/>
              </a:ext>
            </a:extLst>
          </p:cNvPr>
          <p:cNvCxnSpPr>
            <a:cxnSpLocks/>
          </p:cNvCxnSpPr>
          <p:nvPr/>
        </p:nvCxnSpPr>
        <p:spPr>
          <a:xfrm flipH="1">
            <a:off x="2209800" y="2667000"/>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CC76F8C8-40AA-448A-8AA7-F73668022F4C}"/>
              </a:ext>
            </a:extLst>
          </p:cNvPr>
          <p:cNvCxnSpPr>
            <a:cxnSpLocks/>
          </p:cNvCxnSpPr>
          <p:nvPr/>
        </p:nvCxnSpPr>
        <p:spPr>
          <a:xfrm>
            <a:off x="5257800" y="1371600"/>
            <a:ext cx="0" cy="4463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C3765B36-A054-4794-952D-C0340F779675}"/>
              </a:ext>
            </a:extLst>
          </p:cNvPr>
          <p:cNvCxnSpPr>
            <a:cxnSpLocks/>
          </p:cNvCxnSpPr>
          <p:nvPr/>
        </p:nvCxnSpPr>
        <p:spPr>
          <a:xfrm flipH="1">
            <a:off x="3200400" y="4974125"/>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FDD628E9-E852-40EC-BC22-FA20FD1B453A}"/>
              </a:ext>
            </a:extLst>
          </p:cNvPr>
          <p:cNvCxnSpPr>
            <a:cxnSpLocks/>
          </p:cNvCxnSpPr>
          <p:nvPr/>
        </p:nvCxnSpPr>
        <p:spPr>
          <a:xfrm>
            <a:off x="4191000" y="1418591"/>
            <a:ext cx="0" cy="2315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FB78FD9E-B73B-4473-90E2-1768B0F85945}"/>
              </a:ext>
            </a:extLst>
          </p:cNvPr>
          <p:cNvCxnSpPr>
            <a:cxnSpLocks/>
          </p:cNvCxnSpPr>
          <p:nvPr/>
        </p:nvCxnSpPr>
        <p:spPr>
          <a:xfrm flipH="1">
            <a:off x="2209800" y="4495800"/>
            <a:ext cx="1732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0F30FE0-18B6-4E29-81AB-98C146BACA4B}"/>
              </a:ext>
            </a:extLst>
          </p:cNvPr>
          <p:cNvCxnSpPr>
            <a:cxnSpLocks/>
          </p:cNvCxnSpPr>
          <p:nvPr/>
        </p:nvCxnSpPr>
        <p:spPr>
          <a:xfrm>
            <a:off x="3525981" y="4495800"/>
            <a:ext cx="0" cy="47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32901875-276B-4A86-9ABE-888029171C04}"/>
              </a:ext>
            </a:extLst>
          </p:cNvPr>
          <p:cNvCxnSpPr>
            <a:cxnSpLocks/>
          </p:cNvCxnSpPr>
          <p:nvPr/>
        </p:nvCxnSpPr>
        <p:spPr>
          <a:xfrm>
            <a:off x="3429000" y="4495800"/>
            <a:ext cx="0" cy="47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2B588CF-8ACA-4EEC-A6BE-EECAD5655EA4}"/>
              </a:ext>
            </a:extLst>
          </p:cNvPr>
          <p:cNvCxnSpPr>
            <a:cxnSpLocks/>
          </p:cNvCxnSpPr>
          <p:nvPr/>
        </p:nvCxnSpPr>
        <p:spPr>
          <a:xfrm flipH="1">
            <a:off x="2209800" y="37338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6D0B0B52-44E1-4AE3-9E9A-CC207E85A274}"/>
              </a:ext>
            </a:extLst>
          </p:cNvPr>
          <p:cNvCxnSpPr>
            <a:cxnSpLocks/>
          </p:cNvCxnSpPr>
          <p:nvPr/>
        </p:nvCxnSpPr>
        <p:spPr>
          <a:xfrm>
            <a:off x="3205681" y="4974125"/>
            <a:ext cx="0" cy="218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52EA001F-87DB-401F-9E85-8BB18E6F3DDC}"/>
              </a:ext>
            </a:extLst>
          </p:cNvPr>
          <p:cNvCxnSpPr>
            <a:cxnSpLocks/>
          </p:cNvCxnSpPr>
          <p:nvPr/>
        </p:nvCxnSpPr>
        <p:spPr>
          <a:xfrm flipH="1">
            <a:off x="3200400" y="5192917"/>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E7A07BB8-6EC0-44C8-AA94-EC107C7F264C}"/>
              </a:ext>
            </a:extLst>
          </p:cNvPr>
          <p:cNvCxnSpPr>
            <a:cxnSpLocks/>
          </p:cNvCxnSpPr>
          <p:nvPr/>
        </p:nvCxnSpPr>
        <p:spPr>
          <a:xfrm>
            <a:off x="3447107"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5F7467E4-098C-4049-919A-C61E02C811FE}"/>
              </a:ext>
            </a:extLst>
          </p:cNvPr>
          <p:cNvCxnSpPr>
            <a:cxnSpLocks/>
          </p:cNvCxnSpPr>
          <p:nvPr/>
        </p:nvCxnSpPr>
        <p:spPr>
          <a:xfrm flipH="1">
            <a:off x="3200401" y="3276600"/>
            <a:ext cx="246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1AD86505-38E1-4F8F-BC93-F488EFF08B83}"/>
              </a:ext>
            </a:extLst>
          </p:cNvPr>
          <p:cNvCxnSpPr>
            <a:cxnSpLocks/>
          </p:cNvCxnSpPr>
          <p:nvPr/>
        </p:nvCxnSpPr>
        <p:spPr>
          <a:xfrm>
            <a:off x="3200400"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CC7690C5-12EC-4B85-9E0F-9815305979E7}"/>
              </a:ext>
            </a:extLst>
          </p:cNvPr>
          <p:cNvCxnSpPr>
            <a:cxnSpLocks/>
          </p:cNvCxnSpPr>
          <p:nvPr/>
        </p:nvCxnSpPr>
        <p:spPr>
          <a:xfrm>
            <a:off x="2873932" y="4417072"/>
            <a:ext cx="0" cy="7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4D58BB06-B0B6-447B-8587-9A6950668CC4}"/>
              </a:ext>
            </a:extLst>
          </p:cNvPr>
          <p:cNvCxnSpPr>
            <a:cxnSpLocks/>
          </p:cNvCxnSpPr>
          <p:nvPr/>
        </p:nvCxnSpPr>
        <p:spPr>
          <a:xfrm flipH="1">
            <a:off x="2873932" y="4417072"/>
            <a:ext cx="246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9819C8FB-1806-416D-AA8F-D21DCD90FCFF}"/>
              </a:ext>
            </a:extLst>
          </p:cNvPr>
          <p:cNvCxnSpPr>
            <a:cxnSpLocks/>
          </p:cNvCxnSpPr>
          <p:nvPr/>
        </p:nvCxnSpPr>
        <p:spPr>
          <a:xfrm>
            <a:off x="3120639" y="4423572"/>
            <a:ext cx="0" cy="78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BE9F6E66-4AE8-4CB2-9E98-63E86D75EAFC}"/>
              </a:ext>
            </a:extLst>
          </p:cNvPr>
          <p:cNvCxnSpPr>
            <a:cxnSpLocks/>
          </p:cNvCxnSpPr>
          <p:nvPr/>
        </p:nvCxnSpPr>
        <p:spPr>
          <a:xfrm>
            <a:off x="2873932" y="2667000"/>
            <a:ext cx="0" cy="8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068DBCCD-9BDD-4FAA-B9D8-1D3504B68375}"/>
              </a:ext>
            </a:extLst>
          </p:cNvPr>
          <p:cNvCxnSpPr>
            <a:cxnSpLocks/>
          </p:cNvCxnSpPr>
          <p:nvPr/>
        </p:nvCxnSpPr>
        <p:spPr>
          <a:xfrm>
            <a:off x="2744645" y="2667000"/>
            <a:ext cx="0" cy="8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998BD112-596D-431C-8A15-33B0E9924546}"/>
              </a:ext>
            </a:extLst>
          </p:cNvPr>
          <p:cNvCxnSpPr>
            <a:cxnSpLocks/>
          </p:cNvCxnSpPr>
          <p:nvPr/>
        </p:nvCxnSpPr>
        <p:spPr>
          <a:xfrm flipH="1">
            <a:off x="2742479" y="2755479"/>
            <a:ext cx="131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6DCA1BD4-38D8-4927-AD6A-49EDECC1A955}"/>
              </a:ext>
            </a:extLst>
          </p:cNvPr>
          <p:cNvCxnSpPr>
            <a:cxnSpLocks/>
          </p:cNvCxnSpPr>
          <p:nvPr/>
        </p:nvCxnSpPr>
        <p:spPr>
          <a:xfrm flipH="1">
            <a:off x="3200400" y="3412374"/>
            <a:ext cx="246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D9B7D6D0-595B-4D41-A1AD-1A7E880DFE3F}"/>
              </a:ext>
            </a:extLst>
          </p:cNvPr>
          <p:cNvCxnSpPr>
            <a:cxnSpLocks/>
          </p:cNvCxnSpPr>
          <p:nvPr/>
        </p:nvCxnSpPr>
        <p:spPr>
          <a:xfrm>
            <a:off x="3332565" y="3276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E9A43CEE-DA9A-4293-85D0-9696A818B2BC}"/>
              </a:ext>
            </a:extLst>
          </p:cNvPr>
          <p:cNvCxnSpPr>
            <a:cxnSpLocks/>
          </p:cNvCxnSpPr>
          <p:nvPr/>
        </p:nvCxnSpPr>
        <p:spPr>
          <a:xfrm>
            <a:off x="2722745" y="4499011"/>
            <a:ext cx="0" cy="33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54CF4FA7-7716-442D-A5E6-9E14C6341E3A}"/>
              </a:ext>
            </a:extLst>
          </p:cNvPr>
          <p:cNvCxnSpPr>
            <a:cxnSpLocks/>
          </p:cNvCxnSpPr>
          <p:nvPr/>
        </p:nvCxnSpPr>
        <p:spPr>
          <a:xfrm>
            <a:off x="2650249" y="4495800"/>
            <a:ext cx="0" cy="34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 xmlns:a16="http://schemas.microsoft.com/office/drawing/2014/main" id="{6055A1C5-2F7D-4CD4-9707-FEED70D6434B}"/>
              </a:ext>
            </a:extLst>
          </p:cNvPr>
          <p:cNvCxnSpPr>
            <a:cxnSpLocks/>
          </p:cNvCxnSpPr>
          <p:nvPr/>
        </p:nvCxnSpPr>
        <p:spPr>
          <a:xfrm flipH="1">
            <a:off x="2654768" y="4837117"/>
            <a:ext cx="67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 xmlns:a16="http://schemas.microsoft.com/office/drawing/2014/main" id="{5CB7B4EA-AF1A-46B8-96D8-EB60955B1527}"/>
              </a:ext>
            </a:extLst>
          </p:cNvPr>
          <p:cNvCxnSpPr>
            <a:cxnSpLocks/>
          </p:cNvCxnSpPr>
          <p:nvPr/>
        </p:nvCxnSpPr>
        <p:spPr>
          <a:xfrm flipH="1">
            <a:off x="2654768" y="4734962"/>
            <a:ext cx="67977"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 xmlns:a16="http://schemas.microsoft.com/office/drawing/2014/main" id="{812FDB3C-5958-44CE-916D-DC5C5E8C0932}"/>
              </a:ext>
            </a:extLst>
          </p:cNvPr>
          <p:cNvSpPr txBox="1"/>
          <p:nvPr/>
        </p:nvSpPr>
        <p:spPr>
          <a:xfrm>
            <a:off x="5744308" y="2147633"/>
            <a:ext cx="3200400" cy="1169551"/>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Calibri" panose="020F0502020204030204"/>
              </a:rPr>
              <a:t>WRONG! Some of the rules were made for a single marketing offer.  We fit to closely to the local structure so when </a:t>
            </a:r>
            <a:r>
              <a:rPr lang="en-US" sz="1400" dirty="0" smtClean="0">
                <a:solidFill>
                  <a:schemeClr val="bg1"/>
                </a:solidFill>
                <a:latin typeface="Calibri" panose="020F0502020204030204"/>
              </a:rPr>
              <a:t>we </a:t>
            </a:r>
            <a:r>
              <a:rPr lang="en-US" sz="1400" dirty="0">
                <a:solidFill>
                  <a:schemeClr val="bg1"/>
                </a:solidFill>
                <a:latin typeface="Calibri" panose="020F0502020204030204"/>
              </a:rPr>
              <a:t>need to make a decision in the future this model wont be as accurate!</a:t>
            </a:r>
            <a:endParaRPr kumimoji="0" lang="en-US" sz="1400" b="0" i="0" u="none" strike="noStrike" kern="1200" cap="none" spc="0" normalizeH="0" baseline="0" noProof="0" dirty="0">
              <a:ln>
                <a:noFill/>
              </a:ln>
              <a:solidFill>
                <a:schemeClr val="bg1"/>
              </a:solidFill>
              <a:effectLst/>
              <a:uLnTx/>
              <a:uFillTx/>
              <a:latin typeface="Calibri" panose="020F0502020204030204"/>
            </a:endParaRPr>
          </a:p>
        </p:txBody>
      </p:sp>
      <p:sp>
        <p:nvSpPr>
          <p:cNvPr id="75" name="Rectangle: Rounded Corners 74">
            <a:extLst>
              <a:ext uri="{FF2B5EF4-FFF2-40B4-BE49-F238E27FC236}">
                <a16:creationId xmlns="" xmlns:a16="http://schemas.microsoft.com/office/drawing/2014/main" id="{CC4D4B59-C941-4580-BC81-A977AF3F6956}"/>
              </a:ext>
            </a:extLst>
          </p:cNvPr>
          <p:cNvSpPr/>
          <p:nvPr/>
        </p:nvSpPr>
        <p:spPr>
          <a:xfrm>
            <a:off x="7361926" y="4974125"/>
            <a:ext cx="1600200" cy="68644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Perfect node, but this is a rather specific customer  case.</a:t>
            </a:r>
          </a:p>
        </p:txBody>
      </p:sp>
      <p:sp>
        <p:nvSpPr>
          <p:cNvPr id="74" name="Arrow: Pentagon 73">
            <a:extLst>
              <a:ext uri="{FF2B5EF4-FFF2-40B4-BE49-F238E27FC236}">
                <a16:creationId xmlns="" xmlns:a16="http://schemas.microsoft.com/office/drawing/2014/main" id="{6A5D6162-BD49-44AE-B01A-EA00823D6446}"/>
              </a:ext>
            </a:extLst>
          </p:cNvPr>
          <p:cNvSpPr/>
          <p:nvPr/>
        </p:nvSpPr>
        <p:spPr>
          <a:xfrm>
            <a:off x="6167198" y="4954423"/>
            <a:ext cx="1438754" cy="725483"/>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Age &gt;38</a:t>
            </a:r>
          </a:p>
          <a:p>
            <a:r>
              <a:rPr lang="en-US" sz="1200" dirty="0"/>
              <a:t>Age &lt;39</a:t>
            </a:r>
          </a:p>
          <a:p>
            <a:r>
              <a:rPr lang="en-US" sz="1200" dirty="0"/>
              <a:t>Duration &gt;225</a:t>
            </a:r>
          </a:p>
          <a:p>
            <a:r>
              <a:rPr lang="en-US" sz="1200" dirty="0"/>
              <a:t>Duration &lt; 300</a:t>
            </a:r>
          </a:p>
        </p:txBody>
      </p:sp>
      <p:cxnSp>
        <p:nvCxnSpPr>
          <p:cNvPr id="77" name="Straight Arrow Connector 76">
            <a:extLst>
              <a:ext uri="{FF2B5EF4-FFF2-40B4-BE49-F238E27FC236}">
                <a16:creationId xmlns="" xmlns:a16="http://schemas.microsoft.com/office/drawing/2014/main" id="{8A23D7A3-D94C-4196-B460-6CE92F953E67}"/>
              </a:ext>
            </a:extLst>
          </p:cNvPr>
          <p:cNvCxnSpPr>
            <a:endCxn id="74" idx="1"/>
          </p:cNvCxnSpPr>
          <p:nvPr/>
        </p:nvCxnSpPr>
        <p:spPr>
          <a:xfrm>
            <a:off x="3039474" y="4456436"/>
            <a:ext cx="3127724" cy="86072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3524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98318D2-FCDC-4C59-8DD5-D9CEC2ABDBC8}"/>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3DD65BA8-85D7-4A45-9F39-B217A21D03CD}"/>
              </a:ext>
            </a:extLst>
          </p:cNvPr>
          <p:cNvSpPr>
            <a:spLocks noGrp="1"/>
          </p:cNvSpPr>
          <p:nvPr>
            <p:ph type="title"/>
          </p:nvPr>
        </p:nvSpPr>
        <p:spPr/>
        <p:txBody>
          <a:bodyPr/>
          <a:lstStyle/>
          <a:p>
            <a:r>
              <a:rPr lang="en-US" dirty="0" err="1"/>
              <a:t>cp</a:t>
            </a:r>
            <a:r>
              <a:rPr lang="en-US" dirty="0"/>
              <a:t>- complexity parameter</a:t>
            </a:r>
          </a:p>
        </p:txBody>
      </p:sp>
      <p:sp>
        <p:nvSpPr>
          <p:cNvPr id="4" name="Slide Number Placeholder 3">
            <a:extLst>
              <a:ext uri="{FF2B5EF4-FFF2-40B4-BE49-F238E27FC236}">
                <a16:creationId xmlns="" xmlns:a16="http://schemas.microsoft.com/office/drawing/2014/main" id="{5D4EAF60-C73E-45D3-BE12-58A721B142CB}"/>
              </a:ext>
            </a:extLst>
          </p:cNvPr>
          <p:cNvSpPr>
            <a:spLocks noGrp="1"/>
          </p:cNvSpPr>
          <p:nvPr>
            <p:ph type="sldNum" sz="quarter" idx="12"/>
          </p:nvPr>
        </p:nvSpPr>
        <p:spPr/>
        <p:txBody>
          <a:bodyPr/>
          <a:lstStyle/>
          <a:p>
            <a:fld id="{37290FF7-652B-4475-AEAB-8B1A5D23AE09}" type="slidenum">
              <a:rPr lang="en-US" smtClean="0"/>
              <a:t>68</a:t>
            </a:fld>
            <a:endParaRPr lang="en-US"/>
          </a:p>
        </p:txBody>
      </p:sp>
      <p:sp>
        <p:nvSpPr>
          <p:cNvPr id="5" name="Footer Placeholder 4">
            <a:extLst>
              <a:ext uri="{FF2B5EF4-FFF2-40B4-BE49-F238E27FC236}">
                <a16:creationId xmlns="" xmlns:a16="http://schemas.microsoft.com/office/drawing/2014/main" id="{E9D85EC9-AA34-495A-B4B1-A3837FA9A4CA}"/>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F9E573D0-A41C-48C4-96FD-2CBCB8FD7FB5}"/>
              </a:ext>
            </a:extLst>
          </p:cNvPr>
          <p:cNvSpPr txBox="1"/>
          <p:nvPr/>
        </p:nvSpPr>
        <p:spPr>
          <a:xfrm>
            <a:off x="324232" y="2733147"/>
            <a:ext cx="8495535" cy="1015663"/>
          </a:xfrm>
          <a:prstGeom prst="rect">
            <a:avLst/>
          </a:prstGeom>
          <a:noFill/>
        </p:spPr>
        <p:txBody>
          <a:bodyPr wrap="square" rtlCol="0">
            <a:spAutoFit/>
          </a:bodyPr>
          <a:lstStyle/>
          <a:p>
            <a:r>
              <a:rPr lang="en-US" dirty="0"/>
              <a:t>The </a:t>
            </a:r>
            <a:r>
              <a:rPr lang="en-US" sz="2400" dirty="0" err="1">
                <a:highlight>
                  <a:srgbClr val="C0C0C0"/>
                </a:highlight>
                <a:latin typeface="Consolas" panose="020B0609020204030204" pitchFamily="49" charset="0"/>
              </a:rPr>
              <a:t>cp</a:t>
            </a:r>
            <a:r>
              <a:rPr lang="en-US" dirty="0"/>
              <a:t> value measures the size of the tree compared to its ability to separate the data.  The tree will grow until the next split doesn’t reduce the </a:t>
            </a:r>
            <a:r>
              <a:rPr lang="en-US" dirty="0" err="1"/>
              <a:t>cp</a:t>
            </a:r>
            <a:r>
              <a:rPr lang="en-US" dirty="0"/>
              <a:t> value…meaning that split added more complexity than is gained from the purity of the node.</a:t>
            </a:r>
          </a:p>
        </p:txBody>
      </p:sp>
      <p:sp>
        <p:nvSpPr>
          <p:cNvPr id="8" name="Rectangle 7">
            <a:extLst>
              <a:ext uri="{FF2B5EF4-FFF2-40B4-BE49-F238E27FC236}">
                <a16:creationId xmlns="" xmlns:a16="http://schemas.microsoft.com/office/drawing/2014/main" id="{339A208C-ABFA-4B91-A9E9-B4581FAF9BF8}"/>
              </a:ext>
            </a:extLst>
          </p:cNvPr>
          <p:cNvSpPr/>
          <p:nvPr/>
        </p:nvSpPr>
        <p:spPr>
          <a:xfrm>
            <a:off x="760492" y="5563701"/>
            <a:ext cx="7432894" cy="389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Setting cp to a negative amount ensures that the tree will be fully grown.</a:t>
            </a:r>
          </a:p>
        </p:txBody>
      </p:sp>
    </p:spTree>
    <p:extLst>
      <p:ext uri="{BB962C8B-B14F-4D97-AF65-F5344CB8AC3E}">
        <p14:creationId xmlns:p14="http://schemas.microsoft.com/office/powerpoint/2010/main" val="408937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3B68FDF-BAA1-41D8-8639-0CC6E91B7C84}"/>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EC8C470A-A9D9-4532-A35A-727A53F32E02}"/>
              </a:ext>
            </a:extLst>
          </p:cNvPr>
          <p:cNvSpPr>
            <a:spLocks noGrp="1"/>
          </p:cNvSpPr>
          <p:nvPr>
            <p:ph type="title"/>
          </p:nvPr>
        </p:nvSpPr>
        <p:spPr/>
        <p:txBody>
          <a:bodyPr/>
          <a:lstStyle/>
          <a:p>
            <a:r>
              <a:rPr lang="en-US" dirty="0"/>
              <a:t>Open Bank Loans Decision </a:t>
            </a:r>
            <a:r>
              <a:rPr lang="en-US" dirty="0" err="1"/>
              <a:t>Tree.R</a:t>
            </a:r>
            <a:r>
              <a:rPr lang="en-US" dirty="0"/>
              <a:t> </a:t>
            </a:r>
          </a:p>
        </p:txBody>
      </p:sp>
      <p:sp>
        <p:nvSpPr>
          <p:cNvPr id="4" name="Slide Number Placeholder 3">
            <a:extLst>
              <a:ext uri="{FF2B5EF4-FFF2-40B4-BE49-F238E27FC236}">
                <a16:creationId xmlns="" xmlns:a16="http://schemas.microsoft.com/office/drawing/2014/main" id="{823EBB99-0263-4790-B269-3B2EA3F7C622}"/>
              </a:ext>
            </a:extLst>
          </p:cNvPr>
          <p:cNvSpPr>
            <a:spLocks noGrp="1"/>
          </p:cNvSpPr>
          <p:nvPr>
            <p:ph type="sldNum" sz="quarter" idx="12"/>
          </p:nvPr>
        </p:nvSpPr>
        <p:spPr/>
        <p:txBody>
          <a:bodyPr/>
          <a:lstStyle/>
          <a:p>
            <a:fld id="{37290FF7-652B-4475-AEAB-8B1A5D23AE09}" type="slidenum">
              <a:rPr lang="en-US" smtClean="0"/>
              <a:t>69</a:t>
            </a:fld>
            <a:endParaRPr lang="en-US"/>
          </a:p>
        </p:txBody>
      </p:sp>
      <p:sp>
        <p:nvSpPr>
          <p:cNvPr id="5" name="Footer Placeholder 4">
            <a:extLst>
              <a:ext uri="{FF2B5EF4-FFF2-40B4-BE49-F238E27FC236}">
                <a16:creationId xmlns="" xmlns:a16="http://schemas.microsoft.com/office/drawing/2014/main" id="{5E552300-AFF7-4086-AA20-A5A6DFAD4207}"/>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121088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pPr eaLnBrk="1" hangingPunct="1"/>
            <a:r>
              <a:rPr lang="en-US" altLang="en-US"/>
              <a:t>Basic Idea</a:t>
            </a:r>
          </a:p>
        </p:txBody>
      </p:sp>
      <p:sp>
        <p:nvSpPr>
          <p:cNvPr id="9219" name="Content Placeholder 3"/>
          <p:cNvSpPr>
            <a:spLocks noGrp="1"/>
          </p:cNvSpPr>
          <p:nvPr>
            <p:ph sz="quarter" idx="1"/>
          </p:nvPr>
        </p:nvSpPr>
        <p:spPr>
          <a:xfrm>
            <a:off x="914400" y="1752600"/>
            <a:ext cx="7772400" cy="4267200"/>
          </a:xfrm>
        </p:spPr>
        <p:txBody>
          <a:bodyPr/>
          <a:lstStyle/>
          <a:p>
            <a:pPr marL="0" indent="0" eaLnBrk="1" hangingPunct="1">
              <a:buFont typeface="Wingdings 2" pitchFamily="18" charset="2"/>
              <a:buNone/>
              <a:defRPr/>
            </a:pPr>
            <a:r>
              <a:rPr lang="en-US" dirty="0"/>
              <a:t>For a given record to be classified, identify nearby records</a:t>
            </a:r>
          </a:p>
          <a:p>
            <a:pPr eaLnBrk="1" hangingPunct="1">
              <a:buFont typeface="Wingdings 2" pitchFamily="18" charset="2"/>
              <a:buNone/>
              <a:defRPr/>
            </a:pPr>
            <a:endParaRPr lang="en-US" dirty="0"/>
          </a:p>
          <a:p>
            <a:pPr eaLnBrk="1" hangingPunct="1">
              <a:buFont typeface="Wingdings 2" pitchFamily="18" charset="2"/>
              <a:buNone/>
              <a:defRPr/>
            </a:pPr>
            <a:r>
              <a:rPr lang="en-US" dirty="0"/>
              <a:t>“Near” means records with similar predictor values </a:t>
            </a:r>
            <a:r>
              <a:rPr lang="en-US" i="1" dirty="0"/>
              <a:t>X</a:t>
            </a:r>
            <a:r>
              <a:rPr lang="en-US" i="1" baseline="-25000" dirty="0"/>
              <a:t>1</a:t>
            </a:r>
            <a:r>
              <a:rPr lang="en-US" i="1" dirty="0"/>
              <a:t>, X</a:t>
            </a:r>
            <a:r>
              <a:rPr lang="en-US" i="1" baseline="-25000" dirty="0"/>
              <a:t>2</a:t>
            </a:r>
            <a:r>
              <a:rPr lang="en-US" i="1" dirty="0"/>
              <a:t>, … </a:t>
            </a:r>
            <a:r>
              <a:rPr lang="en-US" i="1" dirty="0" err="1"/>
              <a:t>X</a:t>
            </a:r>
            <a:r>
              <a:rPr lang="en-US" i="1" baseline="-25000" dirty="0" err="1"/>
              <a:t>p</a:t>
            </a:r>
            <a:endParaRPr lang="en-US" i="1" baseline="-25000" dirty="0"/>
          </a:p>
          <a:p>
            <a:pPr eaLnBrk="1" hangingPunct="1">
              <a:buFont typeface="Wingdings 2" pitchFamily="18" charset="2"/>
              <a:buNone/>
              <a:defRPr/>
            </a:pPr>
            <a:endParaRPr lang="en-US" i="1" baseline="-25000" dirty="0"/>
          </a:p>
          <a:p>
            <a:pPr marL="0" indent="0" eaLnBrk="1" hangingPunct="1">
              <a:buFont typeface="Wingdings 2" pitchFamily="18" charset="2"/>
              <a:buNone/>
              <a:defRPr/>
            </a:pPr>
            <a:r>
              <a:rPr lang="en-US" dirty="0"/>
              <a:t>Classify the record as whatever the predominant class is among the nearby records (the “neighbors”)</a:t>
            </a:r>
          </a:p>
        </p:txBody>
      </p:sp>
      <p:sp>
        <p:nvSpPr>
          <p:cNvPr id="2" name="Rectangle 1">
            <a:extLst>
              <a:ext uri="{FF2B5EF4-FFF2-40B4-BE49-F238E27FC236}">
                <a16:creationId xmlns="" xmlns:a16="http://schemas.microsoft.com/office/drawing/2014/main" id="{3C1CA49A-AB7D-4C3C-B0B5-693205215BFC}"/>
              </a:ext>
            </a:extLst>
          </p:cNvPr>
          <p:cNvSpPr/>
          <p:nvPr/>
        </p:nvSpPr>
        <p:spPr>
          <a:xfrm>
            <a:off x="762000" y="5562600"/>
            <a:ext cx="77533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brain makes similar associative leaps…the upcoming example proves it!</a:t>
            </a:r>
          </a:p>
        </p:txBody>
      </p:sp>
      <p:sp>
        <p:nvSpPr>
          <p:cNvPr id="5"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6"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smtClean="0"/>
              <a:t>7</a:t>
            </a:r>
            <a:endParaRPr lang="en-US" dirty="0"/>
          </a:p>
        </p:txBody>
      </p:sp>
      <p:sp>
        <p:nvSpPr>
          <p:cNvPr id="7"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428329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Date Placeholder 4"/>
          <p:cNvSpPr>
            <a:spLocks noGrp="1"/>
          </p:cNvSpPr>
          <p:nvPr>
            <p:ph type="dt" sz="half" idx="10"/>
          </p:nvPr>
        </p:nvSpPr>
        <p:spPr/>
        <p:txBody>
          <a:bodyPr/>
          <a:lstStyle/>
          <a:p>
            <a:fld id="{9B19E99B-5349-415A-8E56-8E989211A366}" type="datetime1">
              <a:rPr lang="en-US" smtClean="0"/>
              <a:t>7/19/2018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70</a:t>
            </a:fld>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2454944759"/>
              </p:ext>
            </p:extLst>
          </p:nvPr>
        </p:nvGraphicFramePr>
        <p:xfrm>
          <a:off x="614363" y="1111250"/>
          <a:ext cx="7915275" cy="3962400"/>
        </p:xfrm>
        <a:graphic>
          <a:graphicData uri="http://schemas.openxmlformats.org/drawingml/2006/table">
            <a:tbl>
              <a:tblPr firstRow="1" bandRow="1">
                <a:tableStyleId>{F5AB1C69-6EDB-4FF4-983F-18BD219EF322}</a:tableStyleId>
              </a:tblPr>
              <a:tblGrid>
                <a:gridCol w="1242805">
                  <a:extLst>
                    <a:ext uri="{9D8B030D-6E8A-4147-A177-3AD203B41FA5}">
                      <a16:colId xmlns="" xmlns:a16="http://schemas.microsoft.com/office/drawing/2014/main" val="20000"/>
                    </a:ext>
                  </a:extLst>
                </a:gridCol>
                <a:gridCol w="861296">
                  <a:extLst>
                    <a:ext uri="{9D8B030D-6E8A-4147-A177-3AD203B41FA5}">
                      <a16:colId xmlns="" xmlns:a16="http://schemas.microsoft.com/office/drawing/2014/main" val="20001"/>
                    </a:ext>
                  </a:extLst>
                </a:gridCol>
                <a:gridCol w="5811174">
                  <a:extLst>
                    <a:ext uri="{9D8B030D-6E8A-4147-A177-3AD203B41FA5}">
                      <a16:colId xmlns="" xmlns:a16="http://schemas.microsoft.com/office/drawing/2014/main"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 xmlns:a16="http://schemas.microsoft.com/office/drawing/2014/main" val="10000"/>
                  </a:ext>
                </a:extLst>
              </a:tr>
              <a:tr h="370840">
                <a:tc>
                  <a:txBody>
                    <a:bodyPr/>
                    <a:lstStyle/>
                    <a:p>
                      <a:pPr algn="ctr"/>
                      <a:r>
                        <a:rPr lang="en-US" sz="2000" b="0" strike="noStrike" dirty="0">
                          <a:solidFill>
                            <a:schemeClr val="tx1"/>
                          </a:solidFill>
                        </a:rPr>
                        <a:t>6:30</a:t>
                      </a:r>
                    </a:p>
                  </a:txBody>
                  <a:tcPr/>
                </a:tc>
                <a:tc>
                  <a:txBody>
                    <a:bodyPr/>
                    <a:lstStyle/>
                    <a:p>
                      <a:pPr algn="ctr"/>
                      <a:r>
                        <a:rPr lang="en-US" sz="2000" b="0" strike="noStrike" dirty="0">
                          <a:solidFill>
                            <a:schemeClr val="tx1"/>
                          </a:solidFill>
                        </a:rPr>
                        <a:t>6:45</a:t>
                      </a:r>
                    </a:p>
                  </a:txBody>
                  <a:tcPr/>
                </a:tc>
                <a:tc>
                  <a:txBody>
                    <a:bodyPr/>
                    <a:lstStyle/>
                    <a:p>
                      <a:r>
                        <a:rPr lang="en-US" sz="2000" b="0" strike="noStrike" dirty="0">
                          <a:solidFill>
                            <a:schemeClr val="tx1"/>
                          </a:solidFill>
                        </a:rPr>
                        <a:t>K Nearest Neighbor - explanation</a:t>
                      </a:r>
                    </a:p>
                  </a:txBody>
                  <a:tcPr/>
                </a:tc>
                <a:extLst>
                  <a:ext uri="{0D108BD9-81ED-4DB2-BD59-A6C34878D82A}">
                    <a16:rowId xmlns="" xmlns:a16="http://schemas.microsoft.com/office/drawing/2014/main" val="10001"/>
                  </a:ext>
                </a:extLst>
              </a:tr>
              <a:tr h="370840">
                <a:tc>
                  <a:txBody>
                    <a:bodyPr/>
                    <a:lstStyle/>
                    <a:p>
                      <a:pPr algn="ctr"/>
                      <a:r>
                        <a:rPr lang="en-US" sz="2000" b="0" strike="noStrike" dirty="0">
                          <a:solidFill>
                            <a:schemeClr val="tx1"/>
                          </a:solidFill>
                        </a:rPr>
                        <a:t>6:45</a:t>
                      </a:r>
                    </a:p>
                  </a:txBody>
                  <a:tcPr/>
                </a:tc>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r>
                        <a:rPr lang="en-US" sz="2000" b="0" strike="noStrike" dirty="0">
                          <a:solidFill>
                            <a:schemeClr val="tx1"/>
                          </a:solidFill>
                        </a:rPr>
                        <a:t>East Side Vs West Side!</a:t>
                      </a:r>
                    </a:p>
                  </a:txBody>
                  <a:tcPr/>
                </a:tc>
                <a:extLst>
                  <a:ext uri="{0D108BD9-81ED-4DB2-BD59-A6C34878D82A}">
                    <a16:rowId xmlns="" xmlns:a16="http://schemas.microsoft.com/office/drawing/2014/main" val="10002"/>
                  </a:ext>
                </a:extLst>
              </a:tr>
              <a:tr h="370840">
                <a:tc>
                  <a:txBody>
                    <a:bodyPr/>
                    <a:lstStyle/>
                    <a:p>
                      <a:pPr algn="ctr"/>
                      <a:r>
                        <a:rPr lang="en-US" sz="2000" b="0" strike="noStrike" dirty="0" smtClean="0">
                          <a:solidFill>
                            <a:schemeClr val="tx1"/>
                          </a:solidFill>
                        </a:rPr>
                        <a:t>7:00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r>
                        <a:rPr lang="en-US" sz="2000" b="0" strike="noStrike" dirty="0" smtClean="0">
                          <a:solidFill>
                            <a:schemeClr val="tx1"/>
                          </a:solidFill>
                        </a:rPr>
                        <a:t>Absenteeism </a:t>
                      </a:r>
                      <a:r>
                        <a:rPr lang="en-US" sz="2000" b="0" strike="noStrike" dirty="0">
                          <a:solidFill>
                            <a:schemeClr val="tx1"/>
                          </a:solidFill>
                        </a:rPr>
                        <a:t>KNN </a:t>
                      </a:r>
                      <a:r>
                        <a:rPr lang="en-US" sz="2000" b="0" strike="noStrike" dirty="0" smtClean="0">
                          <a:solidFill>
                            <a:schemeClr val="tx1"/>
                          </a:solidFill>
                        </a:rPr>
                        <a:t>example</a:t>
                      </a:r>
                      <a:endParaRPr lang="en-US" sz="2000" b="0" strike="noStrike" dirty="0">
                        <a:solidFill>
                          <a:schemeClr val="tx1"/>
                        </a:solidFill>
                      </a:endParaRPr>
                    </a:p>
                  </a:txBody>
                  <a:tcPr/>
                </a:tc>
                <a:extLst>
                  <a:ext uri="{0D108BD9-81ED-4DB2-BD59-A6C34878D82A}">
                    <a16:rowId xmlns="" xmlns:a16="http://schemas.microsoft.com/office/drawing/2014/main" val="10003"/>
                  </a:ext>
                </a:extLst>
              </a:tr>
              <a:tr h="370840">
                <a:tc>
                  <a:txBody>
                    <a:bodyPr/>
                    <a:lstStyle/>
                    <a:p>
                      <a:pPr algn="ctr"/>
                      <a:r>
                        <a:rPr lang="en-US" sz="2000" b="0" strike="noStrike" dirty="0" smtClean="0">
                          <a:solidFill>
                            <a:schemeClr val="tx1"/>
                          </a:solidFill>
                        </a:rPr>
                        <a:t>7:15</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r>
                        <a:rPr lang="en-US" sz="2000" b="0" strike="noStrike" dirty="0">
                          <a:solidFill>
                            <a:schemeClr val="tx1"/>
                          </a:solidFill>
                        </a:rPr>
                        <a:t>Break</a:t>
                      </a:r>
                    </a:p>
                  </a:txBody>
                  <a:tcPr/>
                </a:tc>
                <a:extLst>
                  <a:ext uri="{0D108BD9-81ED-4DB2-BD59-A6C34878D82A}">
                    <a16:rowId xmlns="" xmlns:a16="http://schemas.microsoft.com/office/drawing/2014/main" val="10004"/>
                  </a:ext>
                </a:extLst>
              </a:tr>
              <a:tr h="370840">
                <a:tc>
                  <a:txBody>
                    <a:bodyPr/>
                    <a:lstStyle/>
                    <a:p>
                      <a:pPr algn="ctr"/>
                      <a:r>
                        <a:rPr lang="en-US" sz="2000" b="0" strike="noStrike" dirty="0" smtClean="0">
                          <a:solidFill>
                            <a:schemeClr val="tx1"/>
                          </a:solidFill>
                        </a:rPr>
                        <a:t>7:30</a:t>
                      </a:r>
                      <a:endParaRPr lang="en-US" sz="2000" b="0" strike="noStrike" dirty="0">
                        <a:solidFill>
                          <a:schemeClr val="tx1"/>
                        </a:solidFill>
                      </a:endParaRPr>
                    </a:p>
                  </a:txBody>
                  <a:tcPr/>
                </a:tc>
                <a:tc>
                  <a:txBody>
                    <a:bodyPr/>
                    <a:lstStyle/>
                    <a:p>
                      <a:pPr algn="ctr"/>
                      <a:r>
                        <a:rPr lang="en-US" sz="2000" b="0" strike="noStrike" dirty="0" smtClean="0">
                          <a:solidFill>
                            <a:schemeClr val="tx1"/>
                          </a:solidFill>
                        </a:rPr>
                        <a:t>7:45</a:t>
                      </a:r>
                      <a:endParaRPr lang="en-US" sz="2000" b="0" strike="noStrike" dirty="0">
                        <a:solidFill>
                          <a:schemeClr val="tx1"/>
                        </a:solidFill>
                      </a:endParaRPr>
                    </a:p>
                  </a:txBody>
                  <a:tcPr/>
                </a:tc>
                <a:tc>
                  <a:txBody>
                    <a:bodyPr/>
                    <a:lstStyle/>
                    <a:p>
                      <a:r>
                        <a:rPr lang="en-US" sz="2000" b="0" strike="noStrike" dirty="0">
                          <a:solidFill>
                            <a:schemeClr val="tx1"/>
                          </a:solidFill>
                        </a:rPr>
                        <a:t>Decision Trees - explanation</a:t>
                      </a:r>
                    </a:p>
                  </a:txBody>
                  <a:tcPr/>
                </a:tc>
                <a:extLst>
                  <a:ext uri="{0D108BD9-81ED-4DB2-BD59-A6C34878D82A}">
                    <a16:rowId xmlns="" xmlns:a16="http://schemas.microsoft.com/office/drawing/2014/main" val="10005"/>
                  </a:ext>
                </a:extLst>
              </a:tr>
              <a:tr h="370840">
                <a:tc>
                  <a:txBody>
                    <a:bodyPr/>
                    <a:lstStyle/>
                    <a:p>
                      <a:pPr algn="ctr"/>
                      <a:r>
                        <a:rPr lang="en-US" sz="2000" b="0" strike="noStrike" dirty="0">
                          <a:solidFill>
                            <a:schemeClr val="tx1"/>
                          </a:solidFill>
                        </a:rPr>
                        <a:t>7:50</a:t>
                      </a:r>
                    </a:p>
                  </a:txBody>
                  <a:tcPr/>
                </a:tc>
                <a:tc>
                  <a:txBody>
                    <a:bodyPr/>
                    <a:lstStyle/>
                    <a:p>
                      <a:pPr algn="ctr"/>
                      <a:r>
                        <a:rPr lang="en-US" sz="2000" b="0" strike="noStrike" dirty="0">
                          <a:solidFill>
                            <a:schemeClr val="tx1"/>
                          </a:solidFill>
                        </a:rPr>
                        <a:t>8:00</a:t>
                      </a:r>
                    </a:p>
                  </a:txBody>
                  <a:tcPr/>
                </a:tc>
                <a:tc>
                  <a:txBody>
                    <a:bodyPr/>
                    <a:lstStyle/>
                    <a:p>
                      <a:r>
                        <a:rPr lang="en-US" sz="2000" b="0" strike="noStrike" dirty="0" smtClean="0">
                          <a:solidFill>
                            <a:schemeClr val="tx1"/>
                          </a:solidFill>
                        </a:rPr>
                        <a:t>Decision Tree Example</a:t>
                      </a:r>
                      <a:endParaRPr lang="en-US" sz="2000" b="0" strike="noStrike" dirty="0">
                        <a:solidFill>
                          <a:schemeClr val="tx1"/>
                        </a:solidFill>
                      </a:endParaRPr>
                    </a:p>
                  </a:txBody>
                  <a:tcPr/>
                </a:tc>
                <a:extLst>
                  <a:ext uri="{0D108BD9-81ED-4DB2-BD59-A6C34878D82A}">
                    <a16:rowId xmlns="" xmlns:a16="http://schemas.microsoft.com/office/drawing/2014/main" val="10006"/>
                  </a:ext>
                </a:extLst>
              </a:tr>
              <a:tr h="370840">
                <a:tc>
                  <a:txBody>
                    <a:bodyPr/>
                    <a:lstStyle/>
                    <a:p>
                      <a:pPr algn="ctr"/>
                      <a:r>
                        <a:rPr lang="en-US" sz="2000" b="0" strike="noStrike" dirty="0">
                          <a:solidFill>
                            <a:schemeClr val="tx1"/>
                          </a:solidFill>
                        </a:rPr>
                        <a:t>8:00</a:t>
                      </a:r>
                    </a:p>
                  </a:txBody>
                  <a:tcPr/>
                </a:tc>
                <a:tc>
                  <a:txBody>
                    <a:bodyPr/>
                    <a:lstStyle/>
                    <a:p>
                      <a:pPr algn="ctr"/>
                      <a:r>
                        <a:rPr lang="en-US" sz="2000" b="0" strike="noStrike" dirty="0">
                          <a:solidFill>
                            <a:schemeClr val="tx1"/>
                          </a:solidFill>
                        </a:rPr>
                        <a:t>8:15</a:t>
                      </a:r>
                    </a:p>
                  </a:txBody>
                  <a:tcPr/>
                </a:tc>
                <a:tc>
                  <a:txBody>
                    <a:bodyPr/>
                    <a:lstStyle/>
                    <a:p>
                      <a:r>
                        <a:rPr lang="en-US" sz="2000" b="0" strike="noStrike" dirty="0">
                          <a:solidFill>
                            <a:schemeClr val="tx1"/>
                          </a:solidFill>
                        </a:rPr>
                        <a:t>A to Z Decision Trees scripting example</a:t>
                      </a:r>
                    </a:p>
                  </a:txBody>
                  <a:tcPr/>
                </a:tc>
                <a:extLst>
                  <a:ext uri="{0D108BD9-81ED-4DB2-BD59-A6C34878D82A}">
                    <a16:rowId xmlns="" xmlns:a16="http://schemas.microsoft.com/office/drawing/2014/main" val="10007"/>
                  </a:ext>
                </a:extLst>
              </a:tr>
              <a:tr h="370840">
                <a:tc>
                  <a:txBody>
                    <a:bodyPr/>
                    <a:lstStyle/>
                    <a:p>
                      <a:pPr algn="ctr"/>
                      <a:r>
                        <a:rPr lang="en-US" sz="2000" b="0" strike="noStrike" dirty="0">
                          <a:solidFill>
                            <a:schemeClr val="tx1"/>
                          </a:solidFill>
                        </a:rPr>
                        <a:t>9:05</a:t>
                      </a:r>
                    </a:p>
                  </a:txBody>
                  <a:tcPr/>
                </a:tc>
                <a:tc>
                  <a:txBody>
                    <a:bodyPr/>
                    <a:lstStyle/>
                    <a:p>
                      <a:pPr algn="ctr"/>
                      <a:r>
                        <a:rPr lang="en-US" sz="2000" b="0" strike="noStrike" dirty="0">
                          <a:solidFill>
                            <a:schemeClr val="tx1"/>
                          </a:solidFill>
                        </a:rPr>
                        <a:t>9:15</a:t>
                      </a:r>
                    </a:p>
                  </a:txBody>
                  <a:tcPr/>
                </a:tc>
                <a:tc>
                  <a:txBody>
                    <a:bodyPr/>
                    <a:lstStyle/>
                    <a:p>
                      <a:r>
                        <a:rPr lang="en-US" sz="2000" b="0" strike="noStrike" dirty="0">
                          <a:solidFill>
                            <a:schemeClr val="tx1"/>
                          </a:solidFill>
                        </a:rPr>
                        <a:t>Break</a:t>
                      </a:r>
                    </a:p>
                  </a:txBody>
                  <a:tcPr/>
                </a:tc>
              </a:tr>
              <a:tr h="370840">
                <a:tc>
                  <a:txBody>
                    <a:bodyPr/>
                    <a:lstStyle/>
                    <a:p>
                      <a:pPr algn="ctr"/>
                      <a:r>
                        <a:rPr lang="en-US" sz="2000" b="0" strike="noStrike" dirty="0">
                          <a:solidFill>
                            <a:schemeClr val="tx1"/>
                          </a:solidFill>
                        </a:rPr>
                        <a:t>8:15</a:t>
                      </a:r>
                    </a:p>
                  </a:txBody>
                  <a:tcPr/>
                </a:tc>
                <a:tc>
                  <a:txBody>
                    <a:bodyPr/>
                    <a:lstStyle/>
                    <a:p>
                      <a:pPr algn="ctr"/>
                      <a:r>
                        <a:rPr lang="en-US" sz="2000" b="0" strike="noStrike" dirty="0">
                          <a:solidFill>
                            <a:schemeClr val="tx1"/>
                          </a:solidFill>
                        </a:rPr>
                        <a:t>8:45</a:t>
                      </a:r>
                    </a:p>
                  </a:txBody>
                  <a:tcPr/>
                </a:tc>
                <a:tc>
                  <a:txBody>
                    <a:bodyPr/>
                    <a:lstStyle/>
                    <a:p>
                      <a:r>
                        <a:rPr lang="en-US" sz="2000" b="0" strike="noStrike" dirty="0">
                          <a:solidFill>
                            <a:schemeClr val="tx1"/>
                          </a:solidFill>
                        </a:rPr>
                        <a:t>Random Forests</a:t>
                      </a:r>
                    </a:p>
                  </a:txBody>
                  <a:tcPr/>
                </a:tc>
              </a:tr>
            </a:tbl>
          </a:graphicData>
        </a:graphic>
      </p:graphicFrame>
    </p:spTree>
    <p:extLst>
      <p:ext uri="{BB962C8B-B14F-4D97-AF65-F5344CB8AC3E}">
        <p14:creationId xmlns:p14="http://schemas.microsoft.com/office/powerpoint/2010/main" val="367072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49163186-DB36-4EF5-9068-974F89000C74}"/>
              </a:ext>
            </a:extLst>
          </p:cNvPr>
          <p:cNvSpPr>
            <a:spLocks noGrp="1"/>
          </p:cNvSpPr>
          <p:nvPr>
            <p:ph type="title"/>
          </p:nvPr>
        </p:nvSpPr>
        <p:spPr/>
        <p:txBody>
          <a:bodyPr/>
          <a:lstStyle/>
          <a:p>
            <a:r>
              <a:rPr lang="en-US" dirty="0"/>
              <a:t>Random Forests…the Wisdom of the Crowd</a:t>
            </a:r>
          </a:p>
        </p:txBody>
      </p:sp>
      <p:sp>
        <p:nvSpPr>
          <p:cNvPr id="4" name="Slide Number Placeholder 3">
            <a:extLst>
              <a:ext uri="{FF2B5EF4-FFF2-40B4-BE49-F238E27FC236}">
                <a16:creationId xmlns=""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71</a:t>
            </a:fld>
            <a:endParaRPr lang="en-US"/>
          </a:p>
        </p:txBody>
      </p:sp>
      <p:sp>
        <p:nvSpPr>
          <p:cNvPr id="5" name="Footer Placeholder 4">
            <a:extLst>
              <a:ext uri="{FF2B5EF4-FFF2-40B4-BE49-F238E27FC236}">
                <a16:creationId xmlns="" xmlns:a16="http://schemas.microsoft.com/office/drawing/2014/main"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 xmlns:a16="http://schemas.microsoft.com/office/drawing/2014/main" id="{FD924FEC-E4D2-4DCA-8439-16F154EFDFAE}"/>
              </a:ext>
            </a:extLst>
          </p:cNvPr>
          <p:cNvSpPr txBox="1"/>
          <p:nvPr/>
        </p:nvSpPr>
        <p:spPr>
          <a:xfrm>
            <a:off x="304799" y="114300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TextBox 6">
            <a:extLst>
              <a:ext uri="{FF2B5EF4-FFF2-40B4-BE49-F238E27FC236}">
                <a16:creationId xmlns=""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 xmlns:a16="http://schemas.microsoft.com/office/drawing/2014/main" id="{A3A0422A-8448-48C2-BDB5-176D19DCFBCC}"/>
              </a:ext>
            </a:extLst>
          </p:cNvPr>
          <p:cNvPicPr preferRelativeResize="0"/>
          <p:nvPr/>
        </p:nvPicPr>
        <p:blipFill>
          <a:blip r:embed="rId2">
            <a:alphaModFix/>
          </a:blip>
          <a:stretch>
            <a:fillRect/>
          </a:stretch>
        </p:blipFill>
        <p:spPr>
          <a:xfrm>
            <a:off x="5638800" y="2096413"/>
            <a:ext cx="3160925" cy="3314575"/>
          </a:xfrm>
          <a:prstGeom prst="rect">
            <a:avLst/>
          </a:prstGeom>
          <a:solidFill>
            <a:schemeClr val="tx1"/>
          </a:solidFill>
          <a:ln>
            <a:noFill/>
          </a:ln>
        </p:spPr>
      </p:pic>
      <p:sp>
        <p:nvSpPr>
          <p:cNvPr id="9" name="Shape 650">
            <a:extLst>
              <a:ext uri="{FF2B5EF4-FFF2-40B4-BE49-F238E27FC236}">
                <a16:creationId xmlns="" xmlns:a16="http://schemas.microsoft.com/office/drawing/2014/main" id="{6E4918CD-9D07-42CF-8A29-D673195AAC55}"/>
              </a:ext>
            </a:extLst>
          </p:cNvPr>
          <p:cNvSpPr txBox="1"/>
          <p:nvPr/>
        </p:nvSpPr>
        <p:spPr>
          <a:xfrm>
            <a:off x="304799" y="2073573"/>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4039270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72</a:t>
            </a:fld>
            <a:endParaRPr lang="en-US"/>
          </a:p>
        </p:txBody>
      </p:sp>
      <p:sp>
        <p:nvSpPr>
          <p:cNvPr id="5" name="Footer Placeholder 4">
            <a:extLst>
              <a:ext uri="{FF2B5EF4-FFF2-40B4-BE49-F238E27FC236}">
                <a16:creationId xmlns="" xmlns:a16="http://schemas.microsoft.com/office/drawing/2014/main"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5887C09-8430-4BB7-A0C5-770B6A7B8AB6}"/>
              </a:ext>
            </a:extLst>
          </p:cNvPr>
          <p:cNvSpPr/>
          <p:nvPr/>
        </p:nvSpPr>
        <p:spPr>
          <a:xfrm>
            <a:off x="94031" y="405556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73</a:t>
            </a:fld>
            <a:endParaRPr lang="en-US"/>
          </a:p>
        </p:txBody>
      </p:sp>
      <p:sp>
        <p:nvSpPr>
          <p:cNvPr id="5" name="Footer Placeholder 4">
            <a:extLst>
              <a:ext uri="{FF2B5EF4-FFF2-40B4-BE49-F238E27FC236}">
                <a16:creationId xmlns="" xmlns:a16="http://schemas.microsoft.com/office/drawing/2014/main" id="{ABC36FE1-87DF-43B7-B607-7E8223A9BBD7}"/>
              </a:ext>
            </a:extLst>
          </p:cNvPr>
          <p:cNvSpPr>
            <a:spLocks noGrp="1"/>
          </p:cNvSpPr>
          <p:nvPr>
            <p:ph type="ftr" sz="quarter" idx="3"/>
          </p:nvPr>
        </p:nvSpPr>
        <p:spPr/>
        <p:txBody>
          <a:bodyPr/>
          <a:lstStyle/>
          <a:p>
            <a:r>
              <a:rPr lang="en-US"/>
              <a:t>Kwartler CSCI S-96</a:t>
            </a:r>
            <a:endParaRPr lang="en-US" dirty="0"/>
          </a:p>
        </p:txBody>
      </p:sp>
      <p:sp>
        <p:nvSpPr>
          <p:cNvPr id="6" name="Shape 651">
            <a:extLst>
              <a:ext uri="{FF2B5EF4-FFF2-40B4-BE49-F238E27FC236}">
                <a16:creationId xmlns=""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sp>
        <p:nvSpPr>
          <p:cNvPr id="7" name="TextBox 6">
            <a:extLst>
              <a:ext uri="{FF2B5EF4-FFF2-40B4-BE49-F238E27FC236}">
                <a16:creationId xmlns=""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a:t>
            </a:r>
            <a:r>
              <a:rPr lang="en-US" i="0" dirty="0" smtClean="0"/>
              <a:t>variables and random rows (</a:t>
            </a:r>
            <a:r>
              <a:rPr lang="en-US" i="0" dirty="0" err="1" smtClean="0"/>
              <a:t>boostrap</a:t>
            </a:r>
            <a:r>
              <a:rPr lang="en-US" i="0" dirty="0" smtClean="0"/>
              <a:t>), </a:t>
            </a:r>
            <a:r>
              <a:rPr lang="en-US" i="0" dirty="0"/>
              <a:t>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variables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each tree to provide a final classification</a:t>
            </a:r>
          </a:p>
          <a:p>
            <a:pPr marL="914400" lvl="1" indent="-228600">
              <a:buFont typeface="Open Sans"/>
              <a:buChar char="○"/>
            </a:pPr>
            <a:r>
              <a:rPr lang="en" sz="1200" dirty="0">
                <a:latin typeface="Open Sans"/>
                <a:ea typeface="Open Sans"/>
                <a:cs typeface="Open Sans"/>
                <a:sym typeface="Open Sans"/>
              </a:rPr>
              <a:t>Each tree then casts a vote for the unknown value.</a:t>
            </a: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 xmlns:a16="http://schemas.microsoft.com/office/drawing/2014/main" id="{4E668539-741F-4584-B7A2-B13C1A2E3479}"/>
              </a:ext>
            </a:extLst>
          </p:cNvPr>
          <p:cNvGraphicFramePr/>
          <p:nvPr>
            <p:extLst>
              <p:ext uri="{D42A27DB-BD31-4B8C-83A1-F6EECF244321}">
                <p14:modId xmlns:p14="http://schemas.microsoft.com/office/powerpoint/2010/main" val="3986071043"/>
              </p:ext>
            </p:extLst>
          </p:nvPr>
        </p:nvGraphicFramePr>
        <p:xfrm>
          <a:off x="1478569" y="4529857"/>
          <a:ext cx="1281550" cy="777180"/>
        </p:xfrm>
        <a:graphic>
          <a:graphicData uri="http://schemas.openxmlformats.org/drawingml/2006/table">
            <a:tbl>
              <a:tblPr>
                <a:noFill/>
              </a:tblPr>
              <a:tblGrid>
                <a:gridCol w="639375">
                  <a:extLst>
                    <a:ext uri="{9D8B030D-6E8A-4147-A177-3AD203B41FA5}">
                      <a16:colId xmlns="" xmlns:a16="http://schemas.microsoft.com/office/drawing/2014/main" val="20000"/>
                    </a:ext>
                  </a:extLst>
                </a:gridCol>
                <a:gridCol w="642175">
                  <a:extLst>
                    <a:ext uri="{9D8B030D-6E8A-4147-A177-3AD203B41FA5}">
                      <a16:colId xmlns=""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334883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74</a:t>
            </a:fld>
            <a:endParaRPr lang="en-US"/>
          </a:p>
        </p:txBody>
      </p:sp>
      <p:sp>
        <p:nvSpPr>
          <p:cNvPr id="5" name="Footer Placeholder 4">
            <a:extLst>
              <a:ext uri="{FF2B5EF4-FFF2-40B4-BE49-F238E27FC236}">
                <a16:creationId xmlns="" xmlns:a16="http://schemas.microsoft.com/office/drawing/2014/main" id="{ABC36FE1-87DF-43B7-B607-7E8223A9BBD7}"/>
              </a:ext>
            </a:extLst>
          </p:cNvPr>
          <p:cNvSpPr>
            <a:spLocks noGrp="1"/>
          </p:cNvSpPr>
          <p:nvPr>
            <p:ph type="ftr" sz="quarter" idx="3"/>
          </p:nvPr>
        </p:nvSpPr>
        <p:spPr/>
        <p:txBody>
          <a:bodyPr/>
          <a:lstStyle/>
          <a:p>
            <a:r>
              <a:rPr lang="en-US"/>
              <a:t>Kwartler CSCI S-96</a:t>
            </a:r>
            <a:endParaRPr lang="en-US" dirty="0"/>
          </a:p>
        </p:txBody>
      </p:sp>
      <p:sp>
        <p:nvSpPr>
          <p:cNvPr id="7" name="TextBox 6">
            <a:extLst>
              <a:ext uri="{FF2B5EF4-FFF2-40B4-BE49-F238E27FC236}">
                <a16:creationId xmlns=""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random subset (last example showed 2)?</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a:t>
            </a:r>
            <a:endParaRPr lang="en" sz="1600" dirty="0">
              <a:latin typeface="Open Sans"/>
              <a:ea typeface="Open Sans"/>
              <a:cs typeface="Open Sans"/>
              <a:sym typeface="Open Sans"/>
            </a:endParaRPr>
          </a:p>
        </p:txBody>
      </p:sp>
      <p:sp>
        <p:nvSpPr>
          <p:cNvPr id="8" name="TextBox 7">
            <a:extLst>
              <a:ext uri="{FF2B5EF4-FFF2-40B4-BE49-F238E27FC236}">
                <a16:creationId xmlns=""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75</a:t>
            </a:fld>
            <a:endParaRPr lang="en-US"/>
          </a:p>
        </p:txBody>
      </p:sp>
      <p:sp>
        <p:nvSpPr>
          <p:cNvPr id="5" name="Footer Placeholder 4">
            <a:extLst>
              <a:ext uri="{FF2B5EF4-FFF2-40B4-BE49-F238E27FC236}">
                <a16:creationId xmlns="" xmlns:a16="http://schemas.microsoft.com/office/drawing/2014/main" id="{0C5178DB-3659-421F-907F-CD25EFFF416B}"/>
              </a:ext>
            </a:extLst>
          </p:cNvPr>
          <p:cNvSpPr>
            <a:spLocks noGrp="1"/>
          </p:cNvSpPr>
          <p:nvPr>
            <p:ph type="ftr" sz="quarter" idx="3"/>
          </p:nvPr>
        </p:nvSpPr>
        <p:spPr/>
        <p:txBody>
          <a:bodyPr/>
          <a:lstStyle/>
          <a:p>
            <a:r>
              <a:rPr lang="en-US"/>
              <a:t>Kwartler CSCI S-96</a:t>
            </a:r>
            <a:endParaRPr lang="en-US" dirty="0"/>
          </a:p>
        </p:txBody>
      </p:sp>
      <p:sp>
        <p:nvSpPr>
          <p:cNvPr id="6" name="Content Placeholder 2">
            <a:extLst>
              <a:ext uri="{FF2B5EF4-FFF2-40B4-BE49-F238E27FC236}">
                <a16:creationId xmlns=""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a:t>
            </a:r>
            <a:r>
              <a:rPr lang="en-US" altLang="en-US" dirty="0" err="1"/>
              <a:t>boostrap</a:t>
            </a:r>
            <a:r>
              <a:rPr lang="en-US" altLang="en-US" dirty="0"/>
              <a:t>)</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a:t>
            </a:r>
          </a:p>
          <a:p>
            <a:r>
              <a:rPr lang="en-US" altLang="en-US" dirty="0">
                <a:solidFill>
                  <a:schemeClr val="accent6"/>
                </a:solidFill>
              </a:rPr>
              <a:t>Since its fitting many hundreds of trees, it takes some time to train </a:t>
            </a:r>
            <a:r>
              <a:rPr lang="en-US" altLang="en-US">
                <a:solidFill>
                  <a:schemeClr val="accent6"/>
                </a:solidFill>
              </a:rPr>
              <a:t>a model.</a:t>
            </a:r>
            <a:endParaRPr lang="en-US" altLang="en-US" dirty="0">
              <a:solidFill>
                <a:schemeClr val="accent6"/>
              </a:solidFill>
            </a:endParaRPr>
          </a:p>
        </p:txBody>
      </p:sp>
    </p:spTree>
    <p:extLst>
      <p:ext uri="{BB962C8B-B14F-4D97-AF65-F5344CB8AC3E}">
        <p14:creationId xmlns:p14="http://schemas.microsoft.com/office/powerpoint/2010/main" val="4211287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7/19/2018</a:t>
            </a:fld>
            <a:endParaRPr lang="en-US"/>
          </a:p>
        </p:txBody>
      </p:sp>
      <p:sp>
        <p:nvSpPr>
          <p:cNvPr id="3" name="Title 2">
            <a:extLst>
              <a:ext uri="{FF2B5EF4-FFF2-40B4-BE49-F238E27FC236}">
                <a16:creationId xmlns="" xmlns:a16="http://schemas.microsoft.com/office/drawing/2014/main" id="{AB3C724D-5CD4-4EAD-9D59-CCD8C6E6AABE}"/>
              </a:ext>
            </a:extLst>
          </p:cNvPr>
          <p:cNvSpPr>
            <a:spLocks noGrp="1"/>
          </p:cNvSpPr>
          <p:nvPr>
            <p:ph type="title"/>
          </p:nvPr>
        </p:nvSpPr>
        <p:spPr/>
        <p:txBody>
          <a:bodyPr/>
          <a:lstStyle/>
          <a:p>
            <a:r>
              <a:rPr lang="en-US" dirty="0"/>
              <a:t>Open Bank Loans </a:t>
            </a:r>
            <a:r>
              <a:rPr lang="en-US" dirty="0" err="1"/>
              <a:t>RandomForest.R</a:t>
            </a:r>
            <a:endParaRPr lang="en-US" dirty="0"/>
          </a:p>
        </p:txBody>
      </p:sp>
      <p:sp>
        <p:nvSpPr>
          <p:cNvPr id="4" name="Slide Number Placeholder 3">
            <a:extLst>
              <a:ext uri="{FF2B5EF4-FFF2-40B4-BE49-F238E27FC236}">
                <a16:creationId xmlns=""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76</a:t>
            </a:fld>
            <a:endParaRPr lang="en-US"/>
          </a:p>
        </p:txBody>
      </p:sp>
      <p:sp>
        <p:nvSpPr>
          <p:cNvPr id="5" name="Footer Placeholder 4">
            <a:extLst>
              <a:ext uri="{FF2B5EF4-FFF2-40B4-BE49-F238E27FC236}">
                <a16:creationId xmlns="" xmlns:a16="http://schemas.microsoft.com/office/drawing/2014/main" id="{690D06FC-7A8B-4EBC-9B1E-A2C9659E3A38}"/>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0958959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en-US" altLang="en-US"/>
              <a:t>Summary</a:t>
            </a:r>
          </a:p>
        </p:txBody>
      </p:sp>
      <p:sp>
        <p:nvSpPr>
          <p:cNvPr id="41987" name="Rectangle 3"/>
          <p:cNvSpPr>
            <a:spLocks noGrp="1"/>
          </p:cNvSpPr>
          <p:nvPr>
            <p:ph type="body" idx="1"/>
          </p:nvPr>
        </p:nvSpPr>
        <p:spPr/>
        <p:txBody>
          <a:bodyPr/>
          <a:lstStyle/>
          <a:p>
            <a:pPr eaLnBrk="1" hangingPunct="1">
              <a:lnSpc>
                <a:spcPct val="90000"/>
              </a:lnSpc>
            </a:pPr>
            <a:r>
              <a:rPr lang="en-US" altLang="en-US" dirty="0"/>
              <a:t>Classification and Regression Trees are an easily understandable and transparent method for predicting or classifying new records</a:t>
            </a:r>
          </a:p>
          <a:p>
            <a:pPr eaLnBrk="1" hangingPunct="1">
              <a:lnSpc>
                <a:spcPct val="90000"/>
              </a:lnSpc>
            </a:pPr>
            <a:r>
              <a:rPr lang="en-US" altLang="en-US" dirty="0"/>
              <a:t>A single tree is a graphical representation of a set of rules</a:t>
            </a:r>
          </a:p>
          <a:p>
            <a:pPr eaLnBrk="1" hangingPunct="1">
              <a:lnSpc>
                <a:spcPct val="90000"/>
              </a:lnSpc>
            </a:pPr>
            <a:r>
              <a:rPr lang="en-US" altLang="en-US" dirty="0"/>
              <a:t>Tree growth must be stopped to avoid overfitting of the training data – cross-validation (CV) helps you pick the right </a:t>
            </a:r>
            <a:r>
              <a:rPr lang="en-US" altLang="en-US" dirty="0">
                <a:latin typeface="Courier New" pitchFamily="49" charset="0"/>
                <a:cs typeface="Courier New" pitchFamily="49" charset="0"/>
              </a:rPr>
              <a:t>cp</a:t>
            </a:r>
            <a:r>
              <a:rPr lang="en-US" altLang="en-US" dirty="0"/>
              <a:t> level to stop tree growth – </a:t>
            </a:r>
            <a:r>
              <a:rPr lang="en-US" altLang="en-US" i="1" dirty="0"/>
              <a:t>will cover CV later if time</a:t>
            </a:r>
          </a:p>
          <a:p>
            <a:pPr eaLnBrk="1" hangingPunct="1">
              <a:lnSpc>
                <a:spcPct val="90000"/>
              </a:lnSpc>
            </a:pPr>
            <a:r>
              <a:rPr lang="en-US" altLang="en-US" dirty="0"/>
              <a:t>Ensembles (random forests, boosting) improve predictive performance, but you lose interpretability and the rules embodied in a single tree</a:t>
            </a:r>
          </a:p>
        </p:txBody>
      </p:sp>
      <p:sp>
        <p:nvSpPr>
          <p:cNvPr id="4" name="Date Placeholder 4"/>
          <p:cNvSpPr>
            <a:spLocks noGrp="1"/>
          </p:cNvSpPr>
          <p:nvPr>
            <p:ph type="dt" sz="half" idx="10"/>
          </p:nvPr>
        </p:nvSpPr>
        <p:spPr>
          <a:xfrm>
            <a:off x="628650" y="6356351"/>
            <a:ext cx="2057400" cy="365125"/>
          </a:xfrm>
        </p:spPr>
        <p:txBody>
          <a:bodyPr/>
          <a:lstStyle/>
          <a:p>
            <a:fld id="{9B19E99B-5349-415A-8E56-8E989211A366}" type="datetime1">
              <a:rPr lang="en-US" smtClean="0"/>
              <a:t>7/19/2018</a:t>
            </a:fld>
            <a:endParaRPr lang="en-US"/>
          </a:p>
        </p:txBody>
      </p:sp>
      <p:sp>
        <p:nvSpPr>
          <p:cNvPr id="5" name="Footer Placeholder 5"/>
          <p:cNvSpPr>
            <a:spLocks noGrp="1"/>
          </p:cNvSpPr>
          <p:nvPr>
            <p:ph type="ftr" sz="quarter" idx="3"/>
          </p:nvPr>
        </p:nvSpPr>
        <p:spPr>
          <a:xfrm>
            <a:off x="3028950" y="6356351"/>
            <a:ext cx="3086100" cy="365125"/>
          </a:xfrm>
        </p:spPr>
        <p:txBody>
          <a:bodyPr vert="horz" lIns="91440" tIns="45720" rIns="91440" bIns="45720" rtlCol="0" anchor="ctr"/>
          <a:lstStyle/>
          <a:p>
            <a:pPr algn="ctr" defTabSz="914400"/>
            <a:r>
              <a:rPr lang="en-US" sz="900">
                <a:solidFill>
                  <a:schemeClr val="tx1">
                    <a:tint val="75000"/>
                  </a:schemeClr>
                </a:solidFill>
              </a:rPr>
              <a:t>Kwartler CSCI S-96</a:t>
            </a:r>
            <a:endParaRPr lang="en-US" sz="900" dirty="0">
              <a:solidFill>
                <a:schemeClr val="tx1">
                  <a:tint val="75000"/>
                </a:schemeClr>
              </a:solidFill>
            </a:endParaRPr>
          </a:p>
        </p:txBody>
      </p:sp>
      <p:sp>
        <p:nvSpPr>
          <p:cNvPr id="6" name="Slide Number Placeholder 6"/>
          <p:cNvSpPr>
            <a:spLocks noGrp="1"/>
          </p:cNvSpPr>
          <p:nvPr>
            <p:ph type="sldNum" sz="quarter" idx="12"/>
          </p:nvPr>
        </p:nvSpPr>
        <p:spPr>
          <a:xfrm>
            <a:off x="6457950" y="6356351"/>
            <a:ext cx="857250" cy="365125"/>
          </a:xfrm>
        </p:spPr>
        <p:txBody>
          <a:bodyPr/>
          <a:lstStyle/>
          <a:p>
            <a:r>
              <a:rPr lang="en-US" dirty="0" smtClean="0"/>
              <a:t>77</a:t>
            </a:r>
            <a:endParaRPr lang="en-US" dirty="0"/>
          </a:p>
        </p:txBody>
      </p:sp>
    </p:spTree>
    <p:extLst>
      <p:ext uri="{BB962C8B-B14F-4D97-AF65-F5344CB8AC3E}">
        <p14:creationId xmlns:p14="http://schemas.microsoft.com/office/powerpoint/2010/main" val="242056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228600"/>
            <a:ext cx="7772400" cy="1143000"/>
          </a:xfrm>
        </p:spPr>
        <p:txBody>
          <a:bodyPr/>
          <a:lstStyle/>
          <a:p>
            <a:pPr eaLnBrk="1" hangingPunct="1"/>
            <a:r>
              <a:rPr lang="en-US" altLang="en-US" dirty="0"/>
              <a:t>How to measure “nearby”?</a:t>
            </a:r>
          </a:p>
        </p:txBody>
      </p:sp>
      <p:sp>
        <p:nvSpPr>
          <p:cNvPr id="9219" name="Content Placeholder 2"/>
          <p:cNvSpPr>
            <a:spLocks noGrp="1"/>
          </p:cNvSpPr>
          <p:nvPr>
            <p:ph sz="quarter" idx="1"/>
          </p:nvPr>
        </p:nvSpPr>
        <p:spPr>
          <a:xfrm>
            <a:off x="1066800" y="1752600"/>
            <a:ext cx="6667500" cy="1143000"/>
          </a:xfrm>
        </p:spPr>
        <p:txBody>
          <a:bodyPr/>
          <a:lstStyle/>
          <a:p>
            <a:pPr marL="0" indent="0" eaLnBrk="1" hangingPunct="1">
              <a:buFont typeface="Wingdings 2" pitchFamily="18" charset="2"/>
              <a:buNone/>
            </a:pPr>
            <a:r>
              <a:rPr lang="en-US" altLang="en-US"/>
              <a:t>The most popular distance measure is </a:t>
            </a:r>
            <a:r>
              <a:rPr lang="en-US" altLang="en-US" b="1"/>
              <a:t>Euclidean distance</a:t>
            </a:r>
          </a:p>
        </p:txBody>
      </p:sp>
      <p:sp>
        <p:nvSpPr>
          <p:cNvPr id="9220" name="Content Placeholder 3"/>
          <p:cNvSpPr>
            <a:spLocks noGrp="1"/>
          </p:cNvSpPr>
          <p:nvPr>
            <p:ph sz="quarter" idx="2"/>
          </p:nvPr>
        </p:nvSpPr>
        <p:spPr>
          <a:xfrm>
            <a:off x="609600" y="2819400"/>
            <a:ext cx="8074025" cy="1676400"/>
          </a:xfrm>
        </p:spPr>
        <p:txBody>
          <a:bodyPr/>
          <a:lstStyle/>
          <a:p>
            <a:pPr eaLnBrk="1" hangingPunct="1">
              <a:buFont typeface="Wingdings 2" pitchFamily="18" charset="2"/>
              <a:buNone/>
            </a:pPr>
            <a:r>
              <a:rPr lang="en-US" altLang="en-US"/>
              <a:t> </a:t>
            </a:r>
          </a:p>
        </p:txBody>
      </p:sp>
      <p:graphicFrame>
        <p:nvGraphicFramePr>
          <p:cNvPr id="9221" name="Object 2"/>
          <p:cNvGraphicFramePr>
            <a:graphicFrameLocks noChangeAspect="1"/>
          </p:cNvGraphicFramePr>
          <p:nvPr>
            <p:extLst>
              <p:ext uri="{D42A27DB-BD31-4B8C-83A1-F6EECF244321}">
                <p14:modId xmlns:p14="http://schemas.microsoft.com/office/powerpoint/2010/main" val="3200207034"/>
              </p:ext>
            </p:extLst>
          </p:nvPr>
        </p:nvGraphicFramePr>
        <p:xfrm>
          <a:off x="1735137" y="2764631"/>
          <a:ext cx="5330825" cy="1023938"/>
        </p:xfrm>
        <a:graphic>
          <a:graphicData uri="http://schemas.openxmlformats.org/presentationml/2006/ole">
            <mc:AlternateContent xmlns:mc="http://schemas.openxmlformats.org/markup-compatibility/2006">
              <mc:Choice xmlns:v="urn:schemas-microsoft-com:vml" Requires="v">
                <p:oleObj spid="_x0000_s1070" name="Document" r:id="rId4" imgW="2858268" imgH="544757" progId="Word.Document.12">
                  <p:embed/>
                </p:oleObj>
              </mc:Choice>
              <mc:Fallback>
                <p:oleObj name="Document" r:id="rId4" imgW="2858268" imgH="544757" progId="Word.Document.12">
                  <p:embed/>
                  <p:pic>
                    <p:nvPicPr>
                      <p:cNvPr id="9221" name="Object 2"/>
                      <p:cNvPicPr>
                        <a:picLocks noChangeAspect="1" noChangeArrowheads="1"/>
                      </p:cNvPicPr>
                      <p:nvPr/>
                    </p:nvPicPr>
                    <p:blipFill>
                      <a:blip r:embed="rId5"/>
                      <a:srcRect/>
                      <a:stretch>
                        <a:fillRect/>
                      </a:stretch>
                    </p:blipFill>
                    <p:spPr bwMode="auto">
                      <a:xfrm>
                        <a:off x="1735137" y="2764631"/>
                        <a:ext cx="5330825"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33400" y="4419600"/>
            <a:ext cx="8077200" cy="1477328"/>
          </a:xfrm>
          <a:prstGeom prst="rect">
            <a:avLst/>
          </a:prstGeom>
          <a:noFill/>
        </p:spPr>
        <p:txBody>
          <a:bodyPr wrap="square" rtlCol="0">
            <a:spAutoFit/>
          </a:bodyPr>
          <a:lstStyle/>
          <a:p>
            <a:pPr>
              <a:buFont typeface="Arial" pitchFamily="34" charset="0"/>
              <a:buChar char="•"/>
            </a:pPr>
            <a:r>
              <a:rPr lang="en-US" dirty="0"/>
              <a:t> Typically, predictor variables are first normalized (= standardized) to put them on comparable scales</a:t>
            </a:r>
          </a:p>
          <a:p>
            <a:pPr>
              <a:buFont typeface="Arial" pitchFamily="34" charset="0"/>
              <a:buChar char="•"/>
            </a:pPr>
            <a:r>
              <a:rPr lang="en-US" dirty="0"/>
              <a:t> An easy and consistent method for normalization is to use </a:t>
            </a:r>
            <a:r>
              <a:rPr lang="en-US" dirty="0" err="1">
                <a:latin typeface="Courier New" pitchFamily="49" charset="0"/>
                <a:cs typeface="Courier New" pitchFamily="49" charset="0"/>
              </a:rPr>
              <a:t>preProcess</a:t>
            </a:r>
            <a:r>
              <a:rPr lang="en-US" dirty="0">
                <a:latin typeface="Courier New" pitchFamily="49" charset="0"/>
                <a:cs typeface="Courier New" pitchFamily="49" charset="0"/>
              </a:rPr>
              <a:t>()</a:t>
            </a:r>
            <a:r>
              <a:rPr lang="en-US" dirty="0"/>
              <a:t> from </a:t>
            </a:r>
            <a:r>
              <a:rPr lang="en-US" dirty="0">
                <a:latin typeface="Courier New" pitchFamily="49" charset="0"/>
                <a:cs typeface="Courier New" pitchFamily="49" charset="0"/>
              </a:rPr>
              <a:t>caret </a:t>
            </a:r>
            <a:r>
              <a:rPr lang="en-US" dirty="0"/>
              <a:t>but can also be done with </a:t>
            </a:r>
            <a:r>
              <a:rPr lang="en-US" dirty="0">
                <a:latin typeface="Courier New" pitchFamily="49" charset="0"/>
                <a:cs typeface="Courier New" pitchFamily="49" charset="0"/>
              </a:rPr>
              <a:t>scale()</a:t>
            </a:r>
            <a:endParaRPr lang="en-US" dirty="0"/>
          </a:p>
          <a:p>
            <a:pPr>
              <a:buFont typeface="Arial" pitchFamily="34" charset="0"/>
              <a:buChar char="•"/>
            </a:pPr>
            <a:r>
              <a:rPr lang="en-US" dirty="0"/>
              <a:t>Without normalization, metrics with large scales dominate</a:t>
            </a:r>
          </a:p>
        </p:txBody>
      </p:sp>
      <p:sp>
        <p:nvSpPr>
          <p:cNvPr id="2" name="TextBox 1">
            <a:extLst>
              <a:ext uri="{FF2B5EF4-FFF2-40B4-BE49-F238E27FC236}">
                <a16:creationId xmlns="" xmlns:a16="http://schemas.microsoft.com/office/drawing/2014/main" id="{2F6885FF-4157-4805-AF2D-65F62D1135FB}"/>
              </a:ext>
            </a:extLst>
          </p:cNvPr>
          <p:cNvSpPr txBox="1"/>
          <p:nvPr/>
        </p:nvSpPr>
        <p:spPr>
          <a:xfrm rot="19945675">
            <a:off x="3114363" y="2806682"/>
            <a:ext cx="2762872" cy="646331"/>
          </a:xfrm>
          <a:prstGeom prst="rect">
            <a:avLst/>
          </a:prstGeom>
          <a:solidFill>
            <a:schemeClr val="accent1"/>
          </a:solidFill>
        </p:spPr>
        <p:txBody>
          <a:bodyPr wrap="none" rtlCol="0">
            <a:spAutoFit/>
          </a:bodyPr>
          <a:lstStyle/>
          <a:p>
            <a:pPr algn="ctr"/>
            <a:r>
              <a:rPr lang="en-US" dirty="0">
                <a:solidFill>
                  <a:schemeClr val="bg1"/>
                </a:solidFill>
              </a:rPr>
              <a:t>DON’T WORRY ABOUT THIS</a:t>
            </a:r>
          </a:p>
          <a:p>
            <a:pPr algn="ctr"/>
            <a:r>
              <a:rPr lang="en-US" dirty="0">
                <a:solidFill>
                  <a:schemeClr val="bg1"/>
                </a:solidFill>
              </a:rPr>
              <a:t>R will handle it!</a:t>
            </a:r>
          </a:p>
        </p:txBody>
      </p:sp>
      <p:sp>
        <p:nvSpPr>
          <p:cNvPr id="8"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9"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a:t>8</a:t>
            </a:r>
          </a:p>
        </p:txBody>
      </p:sp>
      <p:sp>
        <p:nvSpPr>
          <p:cNvPr id="10"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392074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Choosing k</a:t>
            </a:r>
          </a:p>
        </p:txBody>
      </p:sp>
      <p:sp>
        <p:nvSpPr>
          <p:cNvPr id="10243" name="Content Placeholder 2"/>
          <p:cNvSpPr>
            <a:spLocks noGrp="1"/>
          </p:cNvSpPr>
          <p:nvPr>
            <p:ph sz="quarter" idx="1"/>
          </p:nvPr>
        </p:nvSpPr>
        <p:spPr>
          <a:xfrm>
            <a:off x="628650" y="1111347"/>
            <a:ext cx="7886700" cy="2241453"/>
          </a:xfrm>
        </p:spPr>
        <p:txBody>
          <a:bodyPr>
            <a:normAutofit lnSpcReduction="10000"/>
          </a:bodyPr>
          <a:lstStyle/>
          <a:p>
            <a:pPr marL="117475" indent="-117475">
              <a:defRPr/>
            </a:pPr>
            <a:r>
              <a:rPr lang="en-US" sz="2000" i="1" dirty="0"/>
              <a:t>K</a:t>
            </a:r>
            <a:r>
              <a:rPr lang="en-US" sz="2000" dirty="0"/>
              <a:t> is the number of nearby neighbors to be used to classify the new record</a:t>
            </a:r>
          </a:p>
          <a:p>
            <a:pPr marL="460375" lvl="3" indent="-117475">
              <a:defRPr/>
            </a:pPr>
            <a:r>
              <a:rPr lang="en-US" sz="1800" i="1" dirty="0"/>
              <a:t>K</a:t>
            </a:r>
            <a:r>
              <a:rPr lang="en-US" sz="1800" dirty="0"/>
              <a:t>=1 means use the single nearest record</a:t>
            </a:r>
          </a:p>
          <a:p>
            <a:pPr marL="460375" lvl="3" indent="-117475">
              <a:defRPr/>
            </a:pPr>
            <a:r>
              <a:rPr lang="en-US" sz="1800" i="1" dirty="0"/>
              <a:t>K</a:t>
            </a:r>
            <a:r>
              <a:rPr lang="en-US" sz="1800" dirty="0"/>
              <a:t>=5 means use the 5 nearest </a:t>
            </a:r>
            <a:r>
              <a:rPr lang="en-US" sz="1800" dirty="0" smtClean="0"/>
              <a:t>records all have a “vote”</a:t>
            </a:r>
            <a:endParaRPr lang="en-US" sz="1800" dirty="0"/>
          </a:p>
          <a:p>
            <a:pPr marL="117475" indent="-117475">
              <a:defRPr/>
            </a:pPr>
            <a:r>
              <a:rPr lang="en-US" sz="2000" dirty="0"/>
              <a:t>Typically choose that value of </a:t>
            </a:r>
            <a:r>
              <a:rPr lang="en-US" sz="2000" i="1" dirty="0"/>
              <a:t>k</a:t>
            </a:r>
            <a:r>
              <a:rPr lang="en-US" sz="2000" dirty="0"/>
              <a:t> which has lowest error rate in validation data</a:t>
            </a:r>
          </a:p>
          <a:p>
            <a:pPr marL="117475" indent="-117475">
              <a:defRPr/>
            </a:pPr>
            <a:r>
              <a:rPr lang="en-US" sz="2000" dirty="0"/>
              <a:t>Use odd numbers to avoid ties</a:t>
            </a:r>
          </a:p>
          <a:p>
            <a:pPr eaLnBrk="1" hangingPunct="1">
              <a:buFont typeface="Wingdings 2" pitchFamily="18" charset="2"/>
              <a:buNone/>
              <a:defRPr/>
            </a:pPr>
            <a:endParaRPr lang="en-US" sz="2000" dirty="0"/>
          </a:p>
        </p:txBody>
      </p:sp>
      <p:graphicFrame>
        <p:nvGraphicFramePr>
          <p:cNvPr id="3" name="Table 2">
            <a:extLst>
              <a:ext uri="{FF2B5EF4-FFF2-40B4-BE49-F238E27FC236}">
                <a16:creationId xmlns="" xmlns:a16="http://schemas.microsoft.com/office/drawing/2014/main" id="{9E32047E-66AC-41CC-AF1C-7846156E855B}"/>
              </a:ext>
            </a:extLst>
          </p:cNvPr>
          <p:cNvGraphicFramePr>
            <a:graphicFrameLocks noGrp="1"/>
          </p:cNvGraphicFramePr>
          <p:nvPr>
            <p:extLst>
              <p:ext uri="{D42A27DB-BD31-4B8C-83A1-F6EECF244321}">
                <p14:modId xmlns:p14="http://schemas.microsoft.com/office/powerpoint/2010/main" val="2923389615"/>
              </p:ext>
            </p:extLst>
          </p:nvPr>
        </p:nvGraphicFramePr>
        <p:xfrm>
          <a:off x="381000" y="4015736"/>
          <a:ext cx="8534400" cy="2250440"/>
        </p:xfrm>
        <a:graphic>
          <a:graphicData uri="http://schemas.openxmlformats.org/drawingml/2006/table">
            <a:tbl>
              <a:tblPr firstRow="1" bandRow="1">
                <a:tableStyleId>{93296810-A885-4BE3-A3E7-6D5BEEA58F35}</a:tableStyleId>
              </a:tblPr>
              <a:tblGrid>
                <a:gridCol w="504334">
                  <a:extLst>
                    <a:ext uri="{9D8B030D-6E8A-4147-A177-3AD203B41FA5}">
                      <a16:colId xmlns="" xmlns:a16="http://schemas.microsoft.com/office/drawing/2014/main" val="1241395918"/>
                    </a:ext>
                  </a:extLst>
                </a:gridCol>
                <a:gridCol w="8030066">
                  <a:extLst>
                    <a:ext uri="{9D8B030D-6E8A-4147-A177-3AD203B41FA5}">
                      <a16:colId xmlns="" xmlns:a16="http://schemas.microsoft.com/office/drawing/2014/main" val="397509200"/>
                    </a:ext>
                  </a:extLst>
                </a:gridCol>
              </a:tblGrid>
              <a:tr h="370840">
                <a:tc>
                  <a:txBody>
                    <a:bodyPr/>
                    <a:lstStyle/>
                    <a:p>
                      <a:r>
                        <a:rPr lang="en-US" dirty="0"/>
                        <a:t>K=</a:t>
                      </a:r>
                    </a:p>
                  </a:txBody>
                  <a:tcPr/>
                </a:tc>
                <a:tc>
                  <a:txBody>
                    <a:bodyPr/>
                    <a:lstStyle/>
                    <a:p>
                      <a:r>
                        <a:rPr lang="en-US" dirty="0"/>
                        <a:t>Possible Outcomes</a:t>
                      </a:r>
                    </a:p>
                  </a:txBody>
                  <a:tcPr/>
                </a:tc>
                <a:extLst>
                  <a:ext uri="{0D108BD9-81ED-4DB2-BD59-A6C34878D82A}">
                    <a16:rowId xmlns="" xmlns:a16="http://schemas.microsoft.com/office/drawing/2014/main" val="2835090960"/>
                  </a:ext>
                </a:extLst>
              </a:tr>
              <a:tr h="370840">
                <a:tc>
                  <a:txBody>
                    <a:bodyPr/>
                    <a:lstStyle/>
                    <a:p>
                      <a:r>
                        <a:rPr lang="en-US" dirty="0"/>
                        <a:t>1</a:t>
                      </a:r>
                    </a:p>
                  </a:txBody>
                  <a:tcPr/>
                </a:tc>
                <a:tc>
                  <a:txBody>
                    <a:bodyPr/>
                    <a:lstStyle/>
                    <a:p>
                      <a:r>
                        <a:rPr lang="en-US" dirty="0"/>
                        <a:t>Nearest neighbor is class A so 100% therefore class B probability is 0%</a:t>
                      </a:r>
                    </a:p>
                  </a:txBody>
                  <a:tcPr/>
                </a:tc>
                <a:extLst>
                  <a:ext uri="{0D108BD9-81ED-4DB2-BD59-A6C34878D82A}">
                    <a16:rowId xmlns="" xmlns:a16="http://schemas.microsoft.com/office/drawing/2014/main" val="3124344747"/>
                  </a:ext>
                </a:extLst>
              </a:tr>
              <a:tr h="370840">
                <a:tc>
                  <a:txBody>
                    <a:bodyPr/>
                    <a:lstStyle/>
                    <a:p>
                      <a:r>
                        <a:rPr lang="en-US" dirty="0">
                          <a:solidFill>
                            <a:srgbClr val="FF0000"/>
                          </a:solidFill>
                        </a:rPr>
                        <a:t>2</a:t>
                      </a:r>
                    </a:p>
                  </a:txBody>
                  <a:tcPr/>
                </a:tc>
                <a:tc>
                  <a:txBody>
                    <a:bodyPr/>
                    <a:lstStyle/>
                    <a:p>
                      <a:r>
                        <a:rPr lang="en-US" dirty="0">
                          <a:solidFill>
                            <a:srgbClr val="FF0000"/>
                          </a:solidFill>
                        </a:rPr>
                        <a:t>Nearest 2 neighbors agree class A so 100%, or all neighbors are class B so 0% or neighbors are split so outcome is 50%</a:t>
                      </a:r>
                    </a:p>
                  </a:txBody>
                  <a:tcPr/>
                </a:tc>
                <a:extLst>
                  <a:ext uri="{0D108BD9-81ED-4DB2-BD59-A6C34878D82A}">
                    <a16:rowId xmlns="" xmlns:a16="http://schemas.microsoft.com/office/drawing/2014/main" val="1803667389"/>
                  </a:ext>
                </a:extLst>
              </a:tr>
              <a:tr h="370840">
                <a:tc>
                  <a:txBody>
                    <a:bodyPr/>
                    <a:lstStyle/>
                    <a:p>
                      <a:r>
                        <a:rPr lang="en-US" dirty="0"/>
                        <a:t>3</a:t>
                      </a:r>
                    </a:p>
                  </a:txBody>
                  <a:tcPr/>
                </a:tc>
                <a:tc>
                  <a:txBody>
                    <a:bodyPr/>
                    <a:lstStyle/>
                    <a:p>
                      <a:r>
                        <a:rPr lang="en-US" dirty="0"/>
                        <a:t>Nearest 3 neighbors agree class A so 100%, or all neighbors are class B so 0%, or they split 33% or 66%.  With a cutoff of 50% you can still make a classification.</a:t>
                      </a:r>
                    </a:p>
                  </a:txBody>
                  <a:tcPr/>
                </a:tc>
                <a:extLst>
                  <a:ext uri="{0D108BD9-81ED-4DB2-BD59-A6C34878D82A}">
                    <a16:rowId xmlns="" xmlns:a16="http://schemas.microsoft.com/office/drawing/2014/main" val="2408047993"/>
                  </a:ext>
                </a:extLst>
              </a:tr>
              <a:tr h="370840">
                <a:tc>
                  <a:txBody>
                    <a:bodyPr/>
                    <a:lstStyle/>
                    <a:p>
                      <a:r>
                        <a:rPr lang="en-US" dirty="0">
                          <a:solidFill>
                            <a:srgbClr val="FF0000"/>
                          </a:solidFill>
                        </a:rPr>
                        <a:t>4</a:t>
                      </a:r>
                    </a:p>
                  </a:txBody>
                  <a:tcPr/>
                </a:tc>
                <a:tc>
                  <a:txBody>
                    <a:bodyPr/>
                    <a:lstStyle/>
                    <a:p>
                      <a:r>
                        <a:rPr lang="en-US" dirty="0">
                          <a:solidFill>
                            <a:srgbClr val="FF0000"/>
                          </a:solidFill>
                        </a:rPr>
                        <a:t>Nearest 4 neighbors agree class A so 100%, all neighbors are class B so 0%, or they split 25%, 50% or 75%.  Cases of 50% probability are troublesome to determine same as K = 2.</a:t>
                      </a:r>
                    </a:p>
                  </a:txBody>
                  <a:tcPr/>
                </a:tc>
                <a:extLst>
                  <a:ext uri="{0D108BD9-81ED-4DB2-BD59-A6C34878D82A}">
                    <a16:rowId xmlns="" xmlns:a16="http://schemas.microsoft.com/office/drawing/2014/main" val="1442038562"/>
                  </a:ext>
                </a:extLst>
              </a:tr>
            </a:tbl>
          </a:graphicData>
        </a:graphic>
      </p:graphicFrame>
      <p:sp>
        <p:nvSpPr>
          <p:cNvPr id="2" name="TextBox 1">
            <a:extLst>
              <a:ext uri="{FF2B5EF4-FFF2-40B4-BE49-F238E27FC236}">
                <a16:creationId xmlns="" xmlns:a16="http://schemas.microsoft.com/office/drawing/2014/main" id="{6BA81D61-44FC-4BCE-9862-4057993CEBC9}"/>
              </a:ext>
            </a:extLst>
          </p:cNvPr>
          <p:cNvSpPr txBox="1"/>
          <p:nvPr/>
        </p:nvSpPr>
        <p:spPr>
          <a:xfrm>
            <a:off x="381000" y="3583390"/>
            <a:ext cx="8505825" cy="369332"/>
          </a:xfrm>
          <a:prstGeom prst="rect">
            <a:avLst/>
          </a:prstGeom>
          <a:solidFill>
            <a:schemeClr val="accent4"/>
          </a:solidFill>
        </p:spPr>
        <p:txBody>
          <a:bodyPr wrap="square" rtlCol="0">
            <a:spAutoFit/>
          </a:bodyPr>
          <a:lstStyle/>
          <a:p>
            <a:r>
              <a:rPr lang="en-US" dirty="0">
                <a:solidFill>
                  <a:schemeClr val="bg1"/>
                </a:solidFill>
              </a:rPr>
              <a:t>Let’s predict the probability of “Class A”</a:t>
            </a:r>
          </a:p>
        </p:txBody>
      </p:sp>
      <p:sp>
        <p:nvSpPr>
          <p:cNvPr id="6" name="Date Placeholder 3">
            <a:extLst>
              <a:ext uri="{FF2B5EF4-FFF2-40B4-BE49-F238E27FC236}">
                <a16:creationId xmlns="" xmlns:a16="http://schemas.microsoft.com/office/drawing/2014/main" id="{8909B2EE-DD66-4058-A696-AC289906954A}"/>
              </a:ext>
            </a:extLst>
          </p:cNvPr>
          <p:cNvSpPr>
            <a:spLocks noGrp="1"/>
          </p:cNvSpPr>
          <p:nvPr>
            <p:ph type="dt" sz="half" idx="10"/>
          </p:nvPr>
        </p:nvSpPr>
        <p:spPr>
          <a:xfrm>
            <a:off x="628650" y="6356351"/>
            <a:ext cx="2057400" cy="365125"/>
          </a:xfrm>
        </p:spPr>
        <p:txBody>
          <a:bodyPr/>
          <a:lstStyle/>
          <a:p>
            <a:fld id="{5738B90E-0779-4C36-915C-6F05FCD89456}" type="datetime1">
              <a:rPr lang="en-US" smtClean="0"/>
              <a:t>7/19/2018</a:t>
            </a:fld>
            <a:endParaRPr lang="en-US"/>
          </a:p>
        </p:txBody>
      </p:sp>
      <p:sp>
        <p:nvSpPr>
          <p:cNvPr id="7" name="Slide Number Placeholder 4">
            <a:extLst>
              <a:ext uri="{FF2B5EF4-FFF2-40B4-BE49-F238E27FC236}">
                <a16:creationId xmlns="" xmlns:a16="http://schemas.microsoft.com/office/drawing/2014/main" id="{A46ACE7D-882D-448A-8D8E-544494B44B9F}"/>
              </a:ext>
            </a:extLst>
          </p:cNvPr>
          <p:cNvSpPr>
            <a:spLocks noGrp="1"/>
          </p:cNvSpPr>
          <p:nvPr>
            <p:ph type="sldNum" sz="quarter" idx="12"/>
          </p:nvPr>
        </p:nvSpPr>
        <p:spPr>
          <a:xfrm>
            <a:off x="6457950" y="6356351"/>
            <a:ext cx="857250" cy="365125"/>
          </a:xfrm>
        </p:spPr>
        <p:txBody>
          <a:bodyPr/>
          <a:lstStyle/>
          <a:p>
            <a:r>
              <a:rPr lang="en-US" dirty="0" smtClean="0"/>
              <a:t>9</a:t>
            </a:r>
            <a:endParaRPr lang="en-US" dirty="0"/>
          </a:p>
        </p:txBody>
      </p:sp>
      <p:sp>
        <p:nvSpPr>
          <p:cNvPr id="8" name="Footer Placeholder 5">
            <a:extLst>
              <a:ext uri="{FF2B5EF4-FFF2-40B4-BE49-F238E27FC236}">
                <a16:creationId xmlns="" xmlns:a16="http://schemas.microsoft.com/office/drawing/2014/main" id="{31E96655-E1DA-41A3-90E3-F63E0ECB1AE6}"/>
              </a:ext>
            </a:extLst>
          </p:cNvPr>
          <p:cNvSpPr>
            <a:spLocks noGrp="1"/>
          </p:cNvSpPr>
          <p:nvPr>
            <p:ph type="ftr" sz="quarter" idx="3"/>
          </p:nvPr>
        </p:nvSpPr>
        <p:spPr>
          <a:xfrm>
            <a:off x="3028950" y="6356351"/>
            <a:ext cx="3086100" cy="365125"/>
          </a:xfrm>
        </p:spPr>
        <p:txBody>
          <a:bodyPr/>
          <a:lstStyle/>
          <a:p>
            <a:r>
              <a:rPr lang="en-US"/>
              <a:t>Kwartler CSCI S-96</a:t>
            </a:r>
            <a:endParaRPr lang="en-US" dirty="0"/>
          </a:p>
        </p:txBody>
      </p:sp>
    </p:spTree>
    <p:extLst>
      <p:ext uri="{BB962C8B-B14F-4D97-AF65-F5344CB8AC3E}">
        <p14:creationId xmlns:p14="http://schemas.microsoft.com/office/powerpoint/2010/main" val="6843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7iRJlH.Br0K1fRCGVKE0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2516</TotalTime>
  <Words>5015</Words>
  <Application>Microsoft Office PowerPoint</Application>
  <PresentationFormat>On-screen Show (4:3)</PresentationFormat>
  <Paragraphs>1111</Paragraphs>
  <Slides>77</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8" baseType="lpstr">
      <vt:lpstr>Arial</vt:lpstr>
      <vt:lpstr>Calibri</vt:lpstr>
      <vt:lpstr>Calibri Light</vt:lpstr>
      <vt:lpstr>Consolas</vt:lpstr>
      <vt:lpstr>Courier New</vt:lpstr>
      <vt:lpstr>Lucida Console</vt:lpstr>
      <vt:lpstr>Open Sans</vt:lpstr>
      <vt:lpstr>Wingdings 2</vt:lpstr>
      <vt:lpstr>1_Office Theme</vt:lpstr>
      <vt:lpstr>think-cell Slide</vt:lpstr>
      <vt:lpstr>Document</vt:lpstr>
      <vt:lpstr>KNN, Decision Trees &amp; Random Forests</vt:lpstr>
      <vt:lpstr>Agenda</vt:lpstr>
      <vt:lpstr>Classification not Prediction</vt:lpstr>
      <vt:lpstr>What is the difference between prediction &amp; classification?</vt:lpstr>
      <vt:lpstr>PowerPoint Presentation</vt:lpstr>
      <vt:lpstr>Now a new Classification Approach - KNN</vt:lpstr>
      <vt:lpstr>Basic Idea</vt:lpstr>
      <vt:lpstr>How to measure “nearby”?</vt:lpstr>
      <vt:lpstr>Choosing k</vt:lpstr>
      <vt:lpstr>Low k vs. High k</vt:lpstr>
      <vt:lpstr>Agenda</vt:lpstr>
      <vt:lpstr>PowerPoint Presentation</vt:lpstr>
      <vt:lpstr>Bone Thugs Hood on Zillow</vt:lpstr>
      <vt:lpstr>Attributes of houses here… </vt:lpstr>
      <vt:lpstr>Collected a small data set comparing East Cleveland to West.</vt:lpstr>
      <vt:lpstr>Here are some unknown houses…</vt:lpstr>
      <vt:lpstr>Let’s pick two house attributes, sqft and price</vt:lpstr>
      <vt:lpstr>KNN Measures the Euclidean distance between points</vt:lpstr>
      <vt:lpstr>Euclidean Distance measures distance like a ruler</vt:lpstr>
      <vt:lpstr>Euclidean Distance measures distance like a ruler</vt:lpstr>
      <vt:lpstr>Euclidean Distance measures distance like a ruler</vt:lpstr>
      <vt:lpstr>Euclidean Distance measures distance like a ruler</vt:lpstr>
      <vt:lpstr>Your guess</vt:lpstr>
      <vt:lpstr>K = 1</vt:lpstr>
      <vt:lpstr>K is a tuning parameter the practitioner chooses.</vt:lpstr>
      <vt:lpstr>Special K!</vt:lpstr>
      <vt:lpstr>Open Normalization Example Script </vt:lpstr>
      <vt:lpstr>Agenda</vt:lpstr>
      <vt:lpstr>Classifying Absenteeism at Work</vt:lpstr>
      <vt:lpstr>Absenteeism Data</vt:lpstr>
      <vt:lpstr>Open knn example classification.R</vt:lpstr>
      <vt:lpstr>Using K-NN for Prediction (Continuous)</vt:lpstr>
      <vt:lpstr>Advantages – still true with prediction</vt:lpstr>
      <vt:lpstr>Shortcomings</vt:lpstr>
      <vt:lpstr>Dealing with the Curse</vt:lpstr>
      <vt:lpstr>KNN Summary </vt:lpstr>
      <vt:lpstr>Open knn example prediction.R</vt:lpstr>
      <vt:lpstr>Agenda</vt:lpstr>
      <vt:lpstr>Decision Trees</vt:lpstr>
      <vt:lpstr>Key Ideas </vt:lpstr>
      <vt:lpstr>Advantages of Decision Trees</vt:lpstr>
      <vt:lpstr>Disadvantages of Decision Trees</vt:lpstr>
      <vt:lpstr>Recursive Partitioning Steps</vt:lpstr>
      <vt:lpstr>Suppose this is our data</vt:lpstr>
      <vt:lpstr>Suppose this is our data</vt:lpstr>
      <vt:lpstr>Now another view of the data</vt:lpstr>
      <vt:lpstr>With the rule duration  &gt; 635</vt:lpstr>
      <vt:lpstr>New Rule</vt:lpstr>
      <vt:lpstr>Code for last plots</vt:lpstr>
      <vt:lpstr>PowerPoint Presentation</vt:lpstr>
      <vt:lpstr>2 Rule Tree</vt:lpstr>
      <vt:lpstr>2 Rule Tree</vt:lpstr>
      <vt:lpstr>Let’s drop a new record down our plinko tree</vt:lpstr>
      <vt:lpstr>Let’s drop a new record down our plinko tree</vt:lpstr>
      <vt:lpstr>Let’s drop a new record down our plinko tree</vt:lpstr>
      <vt:lpstr>Let’s drop a new record down our plinko tree</vt:lpstr>
      <vt:lpstr>2 Rule Tree</vt:lpstr>
      <vt:lpstr>Let’s drop another record down our plinko tree</vt:lpstr>
      <vt:lpstr>Let’s drop a new record down our plinko tree</vt:lpstr>
      <vt:lpstr>Let’s drop a new record down our plinko tree</vt:lpstr>
      <vt:lpstr>2 Rule Tree</vt:lpstr>
      <vt:lpstr>How a decision tree really splits data.</vt:lpstr>
      <vt:lpstr>For categorical X variables keep in mind</vt:lpstr>
      <vt:lpstr>An example of overfitting…</vt:lpstr>
      <vt:lpstr>An example of overfitting…</vt:lpstr>
      <vt:lpstr>An example of overfitting…</vt:lpstr>
      <vt:lpstr>An example of overfitting…</vt:lpstr>
      <vt:lpstr>cp- complexity parameter</vt:lpstr>
      <vt:lpstr>Open Bank Loans Decision Tree.R </vt:lpstr>
      <vt:lpstr>Agenda</vt:lpstr>
      <vt:lpstr>Random Forests…the Wisdom of the Crowd</vt:lpstr>
      <vt:lpstr>Conditions for Wisdom of Crowds</vt:lpstr>
      <vt:lpstr>Random Forests</vt:lpstr>
      <vt:lpstr>Random Forests</vt:lpstr>
      <vt:lpstr>How a random forest is really grown.</vt:lpstr>
      <vt:lpstr>Open Bank Loans RandomForest.R</vt:lpstr>
      <vt:lpstr>Summary</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71</cp:revision>
  <dcterms:created xsi:type="dcterms:W3CDTF">2018-05-23T17:24:59Z</dcterms:created>
  <dcterms:modified xsi:type="dcterms:W3CDTF">2018-07-19T13:02:39Z</dcterms:modified>
</cp:coreProperties>
</file>