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7" autoAdjust="0"/>
  </p:normalViewPr>
  <p:slideViewPr>
    <p:cSldViewPr>
      <p:cViewPr varScale="1">
        <p:scale>
          <a:sx n="59" d="100"/>
          <a:sy n="59" d="100"/>
        </p:scale>
        <p:origin x="-1208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C1DE59E-AF92-4EFE-8CDC-433B4F8ED568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66C9128-8BBE-43D3-B07D-635E849CF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C1DE59E-AF92-4EFE-8CDC-433B4F8ED568}" type="datetimeFigureOut">
              <a:rPr lang="zh-CN" altLang="en-US" smtClean="0"/>
              <a:t>2015/8/24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66C9128-8BBE-43D3-B07D-635E849CF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343400"/>
            <a:ext cx="8280920" cy="1975104"/>
          </a:xfrm>
        </p:spPr>
        <p:txBody>
          <a:bodyPr/>
          <a:lstStyle/>
          <a:p>
            <a:r>
              <a:rPr lang="zh-CN" altLang="en-US" dirty="0" smtClean="0"/>
              <a:t>第一个项目</a:t>
            </a:r>
            <a:r>
              <a:rPr lang="zh-CN" altLang="en-US" dirty="0" smtClean="0"/>
              <a:t>：</a:t>
            </a:r>
            <a:r>
              <a:rPr lang="zh-CN" altLang="en-US" dirty="0" smtClean="0"/>
              <a:t>频繁</a:t>
            </a:r>
            <a:r>
              <a:rPr lang="zh-CN" altLang="en-US" dirty="0"/>
              <a:t>模式</a:t>
            </a:r>
            <a:r>
              <a:rPr lang="zh-CN" altLang="en-US" dirty="0" smtClean="0"/>
              <a:t>挖掘（一）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频繁模式与关联规则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/>
              <a:t>（项的集合）</a:t>
            </a:r>
            <a:r>
              <a:rPr lang="en-US" altLang="zh-CN" dirty="0" smtClean="0"/>
              <a:t>{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1,I2,…,In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，项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（事务的</a:t>
            </a:r>
            <a:r>
              <a:rPr lang="zh-CN" altLang="en-US" dirty="0"/>
              <a:t>集合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T</a:t>
            </a:r>
            <a:r>
              <a:rPr lang="zh-CN" altLang="en-US" dirty="0" smtClean="0"/>
              <a:t>非空项集</a:t>
            </a:r>
            <a:endParaRPr lang="zh-CN" altLang="en-US" dirty="0"/>
          </a:p>
          <a:p>
            <a:r>
              <a:rPr lang="zh-CN" altLang="en-US" dirty="0" smtClean="0"/>
              <a:t>项集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k-</a:t>
            </a:r>
            <a:r>
              <a:rPr lang="zh-CN" altLang="en-US" dirty="0" smtClean="0"/>
              <a:t>项集</a:t>
            </a:r>
            <a:endParaRPr lang="en-US" altLang="zh-CN" dirty="0" smtClean="0"/>
          </a:p>
          <a:p>
            <a:r>
              <a:rPr lang="zh-CN" altLang="en-US" dirty="0"/>
              <a:t>支持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r>
              <a:rPr lang="zh-CN" altLang="en-US" dirty="0"/>
              <a:t>置信度</a:t>
            </a:r>
            <a:endParaRPr lang="en-US" altLang="zh-CN" dirty="0" smtClean="0"/>
          </a:p>
          <a:p>
            <a:r>
              <a:rPr lang="zh-CN" altLang="en-US" dirty="0" smtClean="0"/>
              <a:t>频繁项集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dirty="0" smtClean="0">
                <a:sym typeface="Wingdings" panose="05000000000000000000" pitchFamily="2" charset="2"/>
              </a:rPr>
              <a:t>B, support(AB)=P(AUB)</a:t>
            </a:r>
          </a:p>
          <a:p>
            <a:pPr marL="6858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                  Confidence(AB)=P(B|A)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620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Apriori</a:t>
            </a:r>
            <a:r>
              <a:rPr lang="zh-CN" altLang="en-US" dirty="0"/>
              <a:t>频繁模式挖掘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K-</a:t>
            </a:r>
            <a:r>
              <a:rPr lang="zh-CN" altLang="en-US" b="1" dirty="0" smtClean="0"/>
              <a:t>频繁项集由（</a:t>
            </a:r>
            <a:r>
              <a:rPr lang="en-US" altLang="zh-CN" b="1" dirty="0" smtClean="0"/>
              <a:t>k-1)</a:t>
            </a:r>
            <a:r>
              <a:rPr lang="zh-CN" altLang="en-US" b="1" dirty="0" smtClean="0"/>
              <a:t>频繁项集产生</a:t>
            </a:r>
            <a:endParaRPr lang="en-US" altLang="zh-CN" b="1" dirty="0" smtClean="0"/>
          </a:p>
          <a:p>
            <a:r>
              <a:rPr lang="zh-CN" altLang="en-US" b="1" dirty="0"/>
              <a:t>某个集合存在一个非空子集不是频繁项集，则该集合不是频繁</a:t>
            </a:r>
            <a:r>
              <a:rPr lang="zh-CN" altLang="en-US" b="1" dirty="0" smtClean="0"/>
              <a:t>项集（先验性质）</a:t>
            </a:r>
            <a:endParaRPr lang="en-US" altLang="zh-CN" b="1" dirty="0" smtClean="0"/>
          </a:p>
          <a:p>
            <a:r>
              <a:rPr lang="en-US" altLang="zh-CN" b="1" dirty="0" smtClean="0"/>
              <a:t>L1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l2</a:t>
            </a:r>
            <a:r>
              <a:rPr lang="zh-CN" altLang="en-US" b="1" dirty="0" smtClean="0"/>
              <a:t>可连接：</a:t>
            </a:r>
            <a:r>
              <a:rPr lang="en-US" altLang="zh-CN" dirty="0"/>
              <a:t>l1[1]=l2[1]</a:t>
            </a:r>
            <a:r>
              <a:rPr lang="zh-CN" altLang="en-US" dirty="0"/>
              <a:t>）</a:t>
            </a:r>
            <a:r>
              <a:rPr lang="en-US" altLang="zh-CN" dirty="0"/>
              <a:t>^</a:t>
            </a:r>
            <a:r>
              <a:rPr lang="zh-CN" altLang="en-US" dirty="0"/>
              <a:t>（</a:t>
            </a:r>
            <a:r>
              <a:rPr lang="en-US" altLang="zh-CN" dirty="0"/>
              <a:t>l1[2]=l2[2]</a:t>
            </a:r>
            <a:r>
              <a:rPr lang="zh-CN" altLang="en-US" dirty="0"/>
              <a:t>）</a:t>
            </a:r>
            <a:r>
              <a:rPr lang="en-US" altLang="zh-CN" dirty="0"/>
              <a:t>^...^</a:t>
            </a:r>
            <a:r>
              <a:rPr lang="zh-CN" altLang="en-US" dirty="0"/>
              <a:t>（</a:t>
            </a:r>
            <a:r>
              <a:rPr lang="en-US" altLang="zh-CN" dirty="0"/>
              <a:t>l1[k-2]=l2[k-2]</a:t>
            </a:r>
            <a:r>
              <a:rPr lang="zh-CN" altLang="en-US" dirty="0"/>
              <a:t>）</a:t>
            </a:r>
            <a:r>
              <a:rPr lang="en-US" altLang="zh-CN" dirty="0"/>
              <a:t>^</a:t>
            </a:r>
            <a:r>
              <a:rPr lang="zh-CN" altLang="en-US" dirty="0"/>
              <a:t>（</a:t>
            </a:r>
            <a:r>
              <a:rPr lang="en-US" altLang="zh-CN" b="1" dirty="0"/>
              <a:t>l1[k-1]&lt;l2[k-1]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b="1" dirty="0" smtClean="0"/>
              <a:t>产生</a:t>
            </a:r>
            <a:r>
              <a:rPr lang="en-US" altLang="zh-CN" b="1" dirty="0" smtClean="0"/>
              <a:t>k-</a:t>
            </a:r>
            <a:r>
              <a:rPr lang="zh-CN" altLang="en-US" b="1" dirty="0" smtClean="0"/>
              <a:t>项集后，去掉非频繁的项集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986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Apriori</a:t>
            </a:r>
            <a:r>
              <a:rPr lang="zh-CN" altLang="en-US" dirty="0"/>
              <a:t>频繁模式挖掘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要求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输入事务集，给定支持度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输出所有的频繁模式，并按支持度降序排列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输出极大频繁模式，并按支持度排序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输出支持度最大的前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个频繁模式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557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sz="2600" b="1" dirty="0">
                <a:ea typeface="楷体_GB2312" pitchFamily="49" charset="-122"/>
              </a:rPr>
              <a:t>一份完整的实验报告至少应包含以下部分内容：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（一）实验内容简介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（二）算法说明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（三）算法分析与设计</a:t>
            </a:r>
            <a:endParaRPr lang="en-US" altLang="zh-CN" b="1" dirty="0"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（四）测试结果</a:t>
            </a:r>
            <a:endParaRPr lang="en-US" altLang="zh-CN" b="1" dirty="0">
              <a:ea typeface="楷体_GB2312" pitchFamily="49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（五</a:t>
            </a:r>
            <a:r>
              <a:rPr lang="en-US" altLang="zh-CN" b="1" dirty="0">
                <a:ea typeface="楷体_GB2312" pitchFamily="49" charset="-122"/>
              </a:rPr>
              <a:t>) </a:t>
            </a:r>
            <a:r>
              <a:rPr lang="zh-CN" altLang="en-US" b="1" dirty="0">
                <a:ea typeface="楷体_GB2312" pitchFamily="49" charset="-122"/>
              </a:rPr>
              <a:t>分析与探讨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Rockwell" pitchFamily="18" charset="0"/>
              <a:buChar char="•"/>
            </a:pPr>
            <a:r>
              <a:rPr lang="zh-CN" altLang="en-US" b="1" dirty="0">
                <a:ea typeface="楷体_GB2312" pitchFamily="49" charset="-122"/>
              </a:rPr>
              <a:t>附录：源代码</a:t>
            </a:r>
          </a:p>
          <a:p>
            <a:pPr lvl="1">
              <a:lnSpc>
                <a:spcPct val="90000"/>
              </a:lnSpc>
              <a:buFont typeface="Rockwell" pitchFamily="18" charset="0"/>
              <a:buChar char="•"/>
            </a:pPr>
            <a:r>
              <a:rPr lang="zh-CN" altLang="en-US" sz="2400" b="1" dirty="0">
                <a:ea typeface="楷体_GB2312" pitchFamily="49" charset="-122"/>
              </a:rPr>
              <a:t>独立性声明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6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报告名称：第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次项目</a:t>
            </a:r>
            <a:r>
              <a:rPr lang="en-US" altLang="zh-CN" dirty="0" smtClean="0"/>
              <a:t>_</a:t>
            </a:r>
            <a:r>
              <a:rPr lang="zh-CN" altLang="en-US" dirty="0" smtClean="0"/>
              <a:t>项目名称</a:t>
            </a:r>
            <a:r>
              <a:rPr lang="en-US" altLang="zh-CN" dirty="0" smtClean="0"/>
              <a:t>_</a:t>
            </a:r>
            <a:r>
              <a:rPr lang="zh-CN" altLang="en-US" dirty="0" smtClean="0"/>
              <a:t>组号</a:t>
            </a:r>
            <a:r>
              <a:rPr lang="en-US" altLang="zh-CN" dirty="0" smtClean="0"/>
              <a:t>.doc</a:t>
            </a:r>
          </a:p>
          <a:p>
            <a:r>
              <a:rPr lang="zh-CN" altLang="en-US" dirty="0" smtClean="0"/>
              <a:t>报告递交时间：</a:t>
            </a:r>
            <a:r>
              <a:rPr lang="zh-CN" altLang="en-US" b="1" dirty="0" smtClean="0">
                <a:solidFill>
                  <a:srgbClr val="FFFF00"/>
                </a:solidFill>
              </a:rPr>
              <a:t>第二周</a:t>
            </a:r>
            <a:r>
              <a:rPr lang="en-US" altLang="zh-CN" b="1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/>
              <a:t>下课之前用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交到教师机器指定目录</a:t>
            </a:r>
            <a:endParaRPr lang="en-US" altLang="zh-CN" dirty="0" smtClean="0"/>
          </a:p>
          <a:p>
            <a:r>
              <a:rPr lang="zh-CN" altLang="en-US" dirty="0" smtClean="0"/>
              <a:t>源代码、可执行程序和实际测试结果及结果分析在</a:t>
            </a:r>
            <a:r>
              <a:rPr lang="zh-CN" altLang="en-US" b="1" dirty="0" smtClean="0">
                <a:solidFill>
                  <a:srgbClr val="FFFF00"/>
                </a:solidFill>
              </a:rPr>
              <a:t>第三周周四</a:t>
            </a:r>
            <a:r>
              <a:rPr lang="zh-CN" altLang="en-US" dirty="0" smtClean="0"/>
              <a:t>下课之前</a:t>
            </a:r>
            <a:r>
              <a:rPr lang="en-US" altLang="zh-CN" dirty="0"/>
              <a:t>ftp</a:t>
            </a:r>
            <a:r>
              <a:rPr lang="zh-CN" altLang="en-US" dirty="0"/>
              <a:t>交到教师机器指定</a:t>
            </a:r>
            <a:r>
              <a:rPr lang="zh-CN" altLang="en-US" dirty="0" smtClean="0"/>
              <a:t>目录。源代码压缩打包，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请小组讨论，共同完成第一次报告的主要内容，书写及细节由报告完成人做。</a:t>
            </a:r>
            <a:endParaRPr lang="en-US" altLang="zh-CN" dirty="0" smtClean="0"/>
          </a:p>
          <a:p>
            <a:r>
              <a:rPr lang="zh-CN" altLang="en-US" dirty="0" smtClean="0"/>
              <a:t>算法分析与设计部分，把解决问题的算法思路，优缺点，改进（可能不止一种改进方案）都逐一写出。最后编程除非特别要求，可以只实现其中一种算法并说明理由。</a:t>
            </a:r>
            <a:endParaRPr lang="en-US" altLang="zh-CN" dirty="0" smtClean="0"/>
          </a:p>
          <a:p>
            <a:r>
              <a:rPr lang="zh-CN" altLang="en-US" dirty="0" smtClean="0"/>
              <a:t>本课程学习以方法学习为主，知识点掌握为次，请不要参考网络或者书本方法，希望你们小组独立完成。你们得分的标准不是哪个组的方法最优，而是独立思考过程，结果和结论分析的展现。因此，我们也不赞成预习，预习会让我们失去独立思考这最重要的一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4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802</TotalTime>
  <Words>442</Words>
  <Application>Microsoft Office PowerPoint</Application>
  <PresentationFormat>全屏显示(4:3)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穿越</vt:lpstr>
      <vt:lpstr>第一个项目：频繁模式挖掘（一）</vt:lpstr>
      <vt:lpstr>频繁模式与关联规则</vt:lpstr>
      <vt:lpstr>Apriori频繁模式挖掘</vt:lpstr>
      <vt:lpstr>Apriori频繁模式挖掘</vt:lpstr>
      <vt:lpstr>报告要求</vt:lpstr>
      <vt:lpstr>PowerPoint 演示文稿</vt:lpstr>
      <vt:lpstr>提示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DUANBING CHEN</cp:lastModifiedBy>
  <cp:revision>20</cp:revision>
  <dcterms:created xsi:type="dcterms:W3CDTF">2012-07-12T03:08:52Z</dcterms:created>
  <dcterms:modified xsi:type="dcterms:W3CDTF">2015-08-24T11:40:24Z</dcterms:modified>
</cp:coreProperties>
</file>