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72" r:id="rId7"/>
    <p:sldId id="270" r:id="rId8"/>
    <p:sldId id="271" r:id="rId9"/>
    <p:sldId id="274" r:id="rId10"/>
    <p:sldId id="264" r:id="rId11"/>
    <p:sldId id="257" r:id="rId12"/>
    <p:sldId id="267" r:id="rId13"/>
    <p:sldId id="275" r:id="rId14"/>
    <p:sldId id="268" r:id="rId15"/>
    <p:sldId id="258" r:id="rId16"/>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o Pedersen" userId="S::thbp@nextkbh.dk::538e6341-6f51-48ad-b3ff-89142c986e25" providerId="AD" clId="Web-{A57E380C-8847-4855-9398-E4BEAEDF1A59}"/>
  </pc:docChgLst>
  <pc:docChgLst>
    <pc:chgData name="Anders Roland Pedersen" userId="S::andp@nextkbh.dk::ffc637b6-4e58-4d65-baa2-8db5a8229e6f" providerId="AD" clId="Web-{E69D1AF7-A76B-4FD0-843B-3C6661C76220}"/>
  </pc:docChgLst>
  <pc:docChgLst>
    <pc:chgData name="Anders Roland Pedersen" userId="ffc637b6-4e58-4d65-baa2-8db5a8229e6f" providerId="ADAL" clId="{EF80F8B9-D2D9-4F3A-9B82-92F479D19E8C}"/>
    <pc:docChg chg="modSld">
      <pc:chgData name="Anders Roland Pedersen" userId="ffc637b6-4e58-4d65-baa2-8db5a8229e6f" providerId="ADAL" clId="{EF80F8B9-D2D9-4F3A-9B82-92F479D19E8C}" dt="2023-03-02T12:38:02.079" v="13" actId="20577"/>
      <pc:docMkLst>
        <pc:docMk/>
      </pc:docMkLst>
      <pc:sldChg chg="modSp">
        <pc:chgData name="Anders Roland Pedersen" userId="ffc637b6-4e58-4d65-baa2-8db5a8229e6f" providerId="ADAL" clId="{EF80F8B9-D2D9-4F3A-9B82-92F479D19E8C}" dt="2023-03-02T12:37:08.917" v="10" actId="20577"/>
        <pc:sldMkLst>
          <pc:docMk/>
          <pc:sldMk cId="1258803341" sldId="257"/>
        </pc:sldMkLst>
        <pc:spChg chg="mod">
          <ac:chgData name="Anders Roland Pedersen" userId="ffc637b6-4e58-4d65-baa2-8db5a8229e6f" providerId="ADAL" clId="{EF80F8B9-D2D9-4F3A-9B82-92F479D19E8C}" dt="2023-03-02T12:37:08.917" v="10" actId="20577"/>
          <ac:spMkLst>
            <pc:docMk/>
            <pc:sldMk cId="1258803341" sldId="257"/>
            <ac:spMk id="3" creationId="{00000000-0000-0000-0000-000000000000}"/>
          </ac:spMkLst>
        </pc:spChg>
      </pc:sldChg>
      <pc:sldChg chg="modSp">
        <pc:chgData name="Anders Roland Pedersen" userId="ffc637b6-4e58-4d65-baa2-8db5a8229e6f" providerId="ADAL" clId="{EF80F8B9-D2D9-4F3A-9B82-92F479D19E8C}" dt="2023-03-02T08:14:27.839" v="2" actId="20577"/>
        <pc:sldMkLst>
          <pc:docMk/>
          <pc:sldMk cId="631245656" sldId="258"/>
        </pc:sldMkLst>
        <pc:spChg chg="mod">
          <ac:chgData name="Anders Roland Pedersen" userId="ffc637b6-4e58-4d65-baa2-8db5a8229e6f" providerId="ADAL" clId="{EF80F8B9-D2D9-4F3A-9B82-92F479D19E8C}" dt="2023-03-02T08:14:27.839" v="2" actId="20577"/>
          <ac:spMkLst>
            <pc:docMk/>
            <pc:sldMk cId="631245656" sldId="258"/>
            <ac:spMk id="3" creationId="{00000000-0000-0000-0000-000000000000}"/>
          </ac:spMkLst>
        </pc:spChg>
      </pc:sldChg>
      <pc:sldChg chg="modSp">
        <pc:chgData name="Anders Roland Pedersen" userId="ffc637b6-4e58-4d65-baa2-8db5a8229e6f" providerId="ADAL" clId="{EF80F8B9-D2D9-4F3A-9B82-92F479D19E8C}" dt="2023-03-02T12:38:02.079" v="13" actId="20577"/>
        <pc:sldMkLst>
          <pc:docMk/>
          <pc:sldMk cId="2196145960" sldId="275"/>
        </pc:sldMkLst>
        <pc:spChg chg="mod">
          <ac:chgData name="Anders Roland Pedersen" userId="ffc637b6-4e58-4d65-baa2-8db5a8229e6f" providerId="ADAL" clId="{EF80F8B9-D2D9-4F3A-9B82-92F479D19E8C}" dt="2023-03-02T12:38:02.079" v="13" actId="20577"/>
          <ac:spMkLst>
            <pc:docMk/>
            <pc:sldMk cId="2196145960" sldId="275"/>
            <ac:spMk id="3" creationId="{45290B2C-0D23-4A65-981E-114653D3FFE2}"/>
          </ac:spMkLst>
        </pc:spChg>
      </pc:sldChg>
    </pc:docChg>
  </pc:docChgLst>
  <pc:docChgLst>
    <pc:chgData name="Anders Roland Pedersen" userId="S::andp@nextkbh.dk::ffc637b6-4e58-4d65-baa2-8db5a8229e6f" providerId="AD" clId="Web-{DD65E223-25EF-47DB-A393-F9B2EB9BAF40}"/>
  </pc:docChgLst>
  <pc:docChgLst>
    <pc:chgData name="Thomas Bro Pedersen" userId="S::thbp@nextkbh.dk::538e6341-6f51-48ad-b3ff-89142c986e25" providerId="AD" clId="Web-{F12D818E-AFFC-43F0-9081-61D2224397DF}"/>
  </pc:docChgLst>
  <pc:docChgLst>
    <pc:chgData name="Anders Roland Pedersen" userId="S::andp@nextkbh.dk::ffc637b6-4e58-4d65-baa2-8db5a8229e6f" providerId="AD" clId="Web-{F95182A4-B8D6-4196-96C7-7FC45FD99330}"/>
  </pc:docChgLst>
  <pc:docChgLst>
    <pc:chgData name="Thomas Bro Pedersen" userId="S::thbp@nextkbh.dk::538e6341-6f51-48ad-b3ff-89142c986e25" providerId="AD" clId="Web-{026C99C7-1866-480A-89FE-54DE342158E7}"/>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i master</a:t>
            </a:r>
          </a:p>
        </p:txBody>
      </p:sp>
      <p:sp>
        <p:nvSpPr>
          <p:cNvPr id="4" name="Pladsholder til dato 3"/>
          <p:cNvSpPr>
            <a:spLocks noGrp="1"/>
          </p:cNvSpPr>
          <p:nvPr>
            <p:ph type="dt" sz="half" idx="10"/>
          </p:nvPr>
        </p:nvSpPr>
        <p:spPr/>
        <p:txBody>
          <a:bodyPr/>
          <a:lstStyle/>
          <a:p>
            <a:fld id="{B6F011D5-35F4-427F-A810-BED8AA7FB23D}" type="datetimeFigureOut">
              <a:rPr lang="da-DK" smtClean="0"/>
              <a:t>02-03-2023</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179264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6F011D5-35F4-427F-A810-BED8AA7FB23D}" type="datetimeFigureOut">
              <a:rPr lang="da-DK" smtClean="0"/>
              <a:t>02-03-2023</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17416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6F011D5-35F4-427F-A810-BED8AA7FB23D}" type="datetimeFigureOut">
              <a:rPr lang="da-DK" smtClean="0"/>
              <a:t>02-03-2023</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145234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6F011D5-35F4-427F-A810-BED8AA7FB23D}" type="datetimeFigureOut">
              <a:rPr lang="da-DK" smtClean="0"/>
              <a:t>02-03-2023</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274215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i master</a:t>
            </a:r>
          </a:p>
        </p:txBody>
      </p:sp>
      <p:sp>
        <p:nvSpPr>
          <p:cNvPr id="4" name="Pladsholder til dato 3"/>
          <p:cNvSpPr>
            <a:spLocks noGrp="1"/>
          </p:cNvSpPr>
          <p:nvPr>
            <p:ph type="dt" sz="half" idx="10"/>
          </p:nvPr>
        </p:nvSpPr>
        <p:spPr/>
        <p:txBody>
          <a:bodyPr/>
          <a:lstStyle/>
          <a:p>
            <a:fld id="{B6F011D5-35F4-427F-A810-BED8AA7FB23D}" type="datetimeFigureOut">
              <a:rPr lang="da-DK" smtClean="0"/>
              <a:t>02-03-2023</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272676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B6F011D5-35F4-427F-A810-BED8AA7FB23D}" type="datetimeFigureOut">
              <a:rPr lang="da-DK" smtClean="0"/>
              <a:t>02-03-2023</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137765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B6F011D5-35F4-427F-A810-BED8AA7FB23D}" type="datetimeFigureOut">
              <a:rPr lang="da-DK" smtClean="0"/>
              <a:t>02-03-2023</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6924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B6F011D5-35F4-427F-A810-BED8AA7FB23D}" type="datetimeFigureOut">
              <a:rPr lang="da-DK" smtClean="0"/>
              <a:t>02-03-2023</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418154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B6F011D5-35F4-427F-A810-BED8AA7FB23D}" type="datetimeFigureOut">
              <a:rPr lang="da-DK" smtClean="0"/>
              <a:t>02-03-2023</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189399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B6F011D5-35F4-427F-A810-BED8AA7FB23D}" type="datetimeFigureOut">
              <a:rPr lang="da-DK" smtClean="0"/>
              <a:t>02-03-2023</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396017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B6F011D5-35F4-427F-A810-BED8AA7FB23D}" type="datetimeFigureOut">
              <a:rPr lang="da-DK" smtClean="0"/>
              <a:t>02-03-2023</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33300C1E-E287-4D1A-AC59-68C78698C8DC}" type="slidenum">
              <a:rPr lang="da-DK" smtClean="0"/>
              <a:t>‹nr.›</a:t>
            </a:fld>
            <a:endParaRPr lang="da-DK"/>
          </a:p>
        </p:txBody>
      </p:sp>
    </p:spTree>
    <p:extLst>
      <p:ext uri="{BB962C8B-B14F-4D97-AF65-F5344CB8AC3E}">
        <p14:creationId xmlns:p14="http://schemas.microsoft.com/office/powerpoint/2010/main" val="279169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011D5-35F4-427F-A810-BED8AA7FB23D}" type="datetimeFigureOut">
              <a:rPr lang="da-DK" smtClean="0"/>
              <a:t>02-03-2023</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00C1E-E287-4D1A-AC59-68C78698C8DC}" type="slidenum">
              <a:rPr lang="da-DK" smtClean="0"/>
              <a:t>‹nr.›</a:t>
            </a:fld>
            <a:endParaRPr lang="da-DK"/>
          </a:p>
        </p:txBody>
      </p:sp>
    </p:spTree>
    <p:extLst>
      <p:ext uri="{BB962C8B-B14F-4D97-AF65-F5344CB8AC3E}">
        <p14:creationId xmlns:p14="http://schemas.microsoft.com/office/powerpoint/2010/main" val="29569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a:t>Eksamensprojekt</a:t>
            </a:r>
          </a:p>
        </p:txBody>
      </p:sp>
      <p:sp>
        <p:nvSpPr>
          <p:cNvPr id="3" name="Undertitel 2"/>
          <p:cNvSpPr>
            <a:spLocks noGrp="1"/>
          </p:cNvSpPr>
          <p:nvPr>
            <p:ph type="subTitle" idx="1"/>
          </p:nvPr>
        </p:nvSpPr>
        <p:spPr/>
        <p:txBody>
          <a:bodyPr vert="horz" lIns="91440" tIns="45720" rIns="91440" bIns="45720" rtlCol="0" anchor="t">
            <a:normAutofit lnSpcReduction="10000"/>
          </a:bodyPr>
          <a:lstStyle/>
          <a:p>
            <a:r>
              <a:rPr lang="da-DK"/>
              <a:t>Programmering C</a:t>
            </a:r>
          </a:p>
          <a:p>
            <a:endParaRPr lang="da-DK">
              <a:cs typeface="Calibri"/>
            </a:endParaRPr>
          </a:p>
          <a:p>
            <a:r>
              <a:rPr lang="da-DK">
                <a:cs typeface="Calibri"/>
              </a:rPr>
              <a:t>Lavet af Henrik </a:t>
            </a:r>
            <a:r>
              <a:rPr lang="da-DK" err="1">
                <a:cs typeface="Calibri"/>
              </a:rPr>
              <a:t>Sterner</a:t>
            </a:r>
          </a:p>
          <a:p>
            <a:r>
              <a:rPr lang="da-DK">
                <a:cs typeface="Calibri"/>
              </a:rPr>
              <a:t>Redigeret af Anders Roland Pedersen</a:t>
            </a:r>
          </a:p>
        </p:txBody>
      </p:sp>
    </p:spTree>
    <p:extLst>
      <p:ext uri="{BB962C8B-B14F-4D97-AF65-F5344CB8AC3E}">
        <p14:creationId xmlns:p14="http://schemas.microsoft.com/office/powerpoint/2010/main" val="332177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C3931-D928-4741-8A24-A88A60FA153E}"/>
              </a:ext>
            </a:extLst>
          </p:cNvPr>
          <p:cNvSpPr>
            <a:spLocks noGrp="1"/>
          </p:cNvSpPr>
          <p:nvPr>
            <p:ph type="title"/>
          </p:nvPr>
        </p:nvSpPr>
        <p:spPr/>
        <p:txBody>
          <a:bodyPr/>
          <a:lstStyle/>
          <a:p>
            <a:r>
              <a:rPr lang="da-DK" dirty="0">
                <a:cs typeface="Calibri Light"/>
              </a:rPr>
              <a:t>Projektoplæg</a:t>
            </a:r>
            <a:endParaRPr lang="da-DK" dirty="0"/>
          </a:p>
        </p:txBody>
      </p:sp>
      <p:sp>
        <p:nvSpPr>
          <p:cNvPr id="3" name="Pladsholder til indhold 2">
            <a:extLst>
              <a:ext uri="{FF2B5EF4-FFF2-40B4-BE49-F238E27FC236}">
                <a16:creationId xmlns:a16="http://schemas.microsoft.com/office/drawing/2014/main" id="{45290B2C-0D23-4A65-981E-114653D3FFE2}"/>
              </a:ext>
            </a:extLst>
          </p:cNvPr>
          <p:cNvSpPr>
            <a:spLocks noGrp="1"/>
          </p:cNvSpPr>
          <p:nvPr>
            <p:ph idx="1"/>
          </p:nvPr>
        </p:nvSpPr>
        <p:spPr/>
        <p:txBody>
          <a:bodyPr vert="horz" lIns="91440" tIns="45720" rIns="91440" bIns="45720" rtlCol="0" anchor="t">
            <a:normAutofit/>
          </a:bodyPr>
          <a:lstStyle/>
          <a:p>
            <a:pPr marL="0" indent="0">
              <a:buNone/>
            </a:pPr>
            <a:r>
              <a:rPr lang="da-DK" dirty="0">
                <a:cs typeface="Calibri"/>
              </a:rPr>
              <a:t>Der er 2 mulige oplæg i kan vælge i mellem</a:t>
            </a:r>
          </a:p>
          <a:p>
            <a:r>
              <a:rPr lang="da-DK" dirty="0">
                <a:cs typeface="Calibri"/>
              </a:rPr>
              <a:t>1) Udvikl et nyt spil, evt. inspireret af et eksisterende kendt spil. Spillet kan </a:t>
            </a:r>
            <a:r>
              <a:rPr lang="da-DK" dirty="0" err="1">
                <a:cs typeface="Calibri"/>
              </a:rPr>
              <a:t>indholde</a:t>
            </a:r>
            <a:r>
              <a:rPr lang="da-DK" dirty="0">
                <a:cs typeface="Calibri"/>
              </a:rPr>
              <a:t>: </a:t>
            </a:r>
          </a:p>
          <a:p>
            <a:pPr lvl="1"/>
            <a:r>
              <a:rPr lang="da-DK" dirty="0">
                <a:ea typeface="+mn-lt"/>
                <a:cs typeface="+mn-lt"/>
              </a:rPr>
              <a:t>Et Highscore system.</a:t>
            </a:r>
            <a:endParaRPr lang="en-US" dirty="0">
              <a:ea typeface="+mn-lt"/>
              <a:cs typeface="+mn-lt"/>
            </a:endParaRPr>
          </a:p>
          <a:p>
            <a:pPr lvl="1"/>
            <a:r>
              <a:rPr lang="da-DK" dirty="0">
                <a:ea typeface="+mn-lt"/>
                <a:cs typeface="+mn-lt"/>
              </a:rPr>
              <a:t>Et menu system.</a:t>
            </a:r>
            <a:endParaRPr lang="da-DK" dirty="0"/>
          </a:p>
          <a:p>
            <a:r>
              <a:rPr lang="da-DK" dirty="0">
                <a:cs typeface="Calibri"/>
              </a:rPr>
              <a:t>2) Valgfrit emne.</a:t>
            </a:r>
          </a:p>
          <a:p>
            <a:pPr lvl="1"/>
            <a:endParaRPr lang="da-DK" dirty="0">
              <a:cs typeface="Calibri"/>
            </a:endParaRPr>
          </a:p>
          <a:p>
            <a:pPr lvl="1"/>
            <a:endParaRPr lang="da-DK" dirty="0">
              <a:cs typeface="Calibri"/>
            </a:endParaRPr>
          </a:p>
          <a:p>
            <a:pPr lvl="1"/>
            <a:endParaRPr lang="da-DK" dirty="0">
              <a:cs typeface="Calibri"/>
            </a:endParaRPr>
          </a:p>
        </p:txBody>
      </p:sp>
    </p:spTree>
    <p:extLst>
      <p:ext uri="{BB962C8B-B14F-4D97-AF65-F5344CB8AC3E}">
        <p14:creationId xmlns:p14="http://schemas.microsoft.com/office/powerpoint/2010/main" val="219614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Eksempler på eksamensprojekter</a:t>
            </a:r>
          </a:p>
        </p:txBody>
      </p:sp>
      <p:sp>
        <p:nvSpPr>
          <p:cNvPr id="3" name="Content Placeholder 2"/>
          <p:cNvSpPr>
            <a:spLocks noGrp="1"/>
          </p:cNvSpPr>
          <p:nvPr>
            <p:ph idx="1"/>
          </p:nvPr>
        </p:nvSpPr>
        <p:spPr/>
        <p:txBody>
          <a:bodyPr vert="horz" lIns="91440" tIns="45720" rIns="91440" bIns="45720" rtlCol="0" anchor="t">
            <a:normAutofit/>
          </a:bodyPr>
          <a:lstStyle/>
          <a:p>
            <a:r>
              <a:rPr lang="da-DK"/>
              <a:t>Konsolapplikationer i eksempelvis C#, Java, </a:t>
            </a:r>
            <a:r>
              <a:rPr lang="da-DK" err="1"/>
              <a:t>Javascript</a:t>
            </a:r>
            <a:r>
              <a:rPr lang="da-DK"/>
              <a:t> eller andet (man behøver ikke en flot bruger grænseflade</a:t>
            </a:r>
          </a:p>
          <a:p>
            <a:r>
              <a:rPr lang="da-DK"/>
              <a:t>Android app</a:t>
            </a:r>
            <a:endParaRPr lang="da-DK">
              <a:cs typeface="Calibri"/>
            </a:endParaRPr>
          </a:p>
          <a:p>
            <a:r>
              <a:rPr lang="da-DK"/>
              <a:t>Arduino projekt</a:t>
            </a:r>
            <a:endParaRPr lang="da-DK">
              <a:cs typeface="Calibri"/>
            </a:endParaRPr>
          </a:p>
          <a:p>
            <a:r>
              <a:rPr lang="da-DK"/>
              <a:t>Spil i Game Maker Studio eller </a:t>
            </a:r>
            <a:r>
              <a:rPr lang="da-DK" err="1"/>
              <a:t>Unity</a:t>
            </a:r>
            <a:endParaRPr lang="da-DK" err="1">
              <a:cs typeface="Calibri"/>
            </a:endParaRPr>
          </a:p>
          <a:p>
            <a:r>
              <a:rPr lang="da-DK"/>
              <a:t>P5 animationer</a:t>
            </a:r>
            <a:endParaRPr lang="da-DK">
              <a:cs typeface="Calibri" panose="020F0502020204030204"/>
            </a:endParaRPr>
          </a:p>
          <a:p>
            <a:pPr marL="0" indent="0">
              <a:buNone/>
            </a:pPr>
            <a:endParaRPr lang="da-DK">
              <a:cs typeface="Calibri" panose="020F0502020204030204"/>
            </a:endParaRPr>
          </a:p>
          <a:p>
            <a:pPr marL="0" indent="0">
              <a:buNone/>
            </a:pPr>
            <a:r>
              <a:rPr lang="da-DK">
                <a:cs typeface="Calibri" panose="020F0502020204030204"/>
              </a:rPr>
              <a:t>NB! Det er koden der er i fokus, ikke det visuelle. </a:t>
            </a:r>
          </a:p>
          <a:p>
            <a:pPr marL="0" indent="0">
              <a:buNone/>
            </a:pPr>
            <a:endParaRPr lang="da-DK">
              <a:cs typeface="Calibri" panose="020F0502020204030204"/>
            </a:endParaRPr>
          </a:p>
        </p:txBody>
      </p:sp>
    </p:spTree>
    <p:extLst>
      <p:ext uri="{BB962C8B-B14F-4D97-AF65-F5344CB8AC3E}">
        <p14:creationId xmlns:p14="http://schemas.microsoft.com/office/powerpoint/2010/main" val="121405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Plan for eksamens projektperioden</a:t>
            </a:r>
          </a:p>
        </p:txBody>
      </p:sp>
      <p:sp>
        <p:nvSpPr>
          <p:cNvPr id="3" name="Pladsholder til indhold 2"/>
          <p:cNvSpPr>
            <a:spLocks noGrp="1"/>
          </p:cNvSpPr>
          <p:nvPr>
            <p:ph idx="1"/>
          </p:nvPr>
        </p:nvSpPr>
        <p:spPr/>
        <p:txBody>
          <a:bodyPr vert="horz" lIns="91440" tIns="45720" rIns="91440" bIns="45720" rtlCol="0" anchor="t">
            <a:normAutofit fontScale="77500" lnSpcReduction="20000"/>
          </a:bodyPr>
          <a:lstStyle/>
          <a:p>
            <a:r>
              <a:rPr lang="da-DK" dirty="0"/>
              <a:t>Aflevering af projektbeskrivelse søndag d. 19/3</a:t>
            </a:r>
          </a:p>
          <a:p>
            <a:r>
              <a:rPr lang="da-DK" dirty="0">
                <a:cs typeface="Calibri"/>
              </a:rPr>
              <a:t>Projektbeskrivelse skal indeholde:</a:t>
            </a:r>
            <a:endParaRPr lang="da-DK" dirty="0"/>
          </a:p>
          <a:p>
            <a:pPr lvl="1"/>
            <a:r>
              <a:rPr lang="da-DK" dirty="0"/>
              <a:t>Titlen på jeres selvstændige projekt</a:t>
            </a:r>
            <a:endParaRPr lang="da-DK" dirty="0">
              <a:cs typeface="Calibri"/>
            </a:endParaRPr>
          </a:p>
          <a:p>
            <a:pPr lvl="1"/>
            <a:r>
              <a:rPr lang="da-DK" dirty="0"/>
              <a:t>Deltager(e) i projektet</a:t>
            </a:r>
            <a:endParaRPr lang="da-DK" dirty="0">
              <a:cs typeface="Calibri"/>
            </a:endParaRPr>
          </a:p>
          <a:p>
            <a:pPr lvl="1"/>
            <a:r>
              <a:rPr lang="da-DK" dirty="0"/>
              <a:t>Indledning</a:t>
            </a:r>
            <a:endParaRPr lang="da-DK" dirty="0">
              <a:cs typeface="Calibri"/>
            </a:endParaRPr>
          </a:p>
          <a:p>
            <a:pPr lvl="2"/>
            <a:r>
              <a:rPr lang="da-DK" dirty="0"/>
              <a:t>Hvad har du/I tænkt jer at lave og hvilke(t) sprog og udviklingsmiljø(er) har I tænkt jer at benytte</a:t>
            </a:r>
            <a:endParaRPr lang="da-DK" dirty="0">
              <a:cs typeface="Calibri"/>
            </a:endParaRPr>
          </a:p>
          <a:p>
            <a:pPr lvl="1"/>
            <a:r>
              <a:rPr lang="da-DK" dirty="0"/>
              <a:t>Problemformulering</a:t>
            </a:r>
            <a:endParaRPr lang="da-DK" dirty="0">
              <a:cs typeface="Calibri"/>
            </a:endParaRPr>
          </a:p>
          <a:p>
            <a:pPr lvl="2"/>
            <a:r>
              <a:rPr lang="da-DK" dirty="0"/>
              <a:t>Hvilket problem skal løses – eller beskriv spillet med ord og måske tegninger</a:t>
            </a:r>
            <a:endParaRPr lang="da-DK" dirty="0">
              <a:cs typeface="Calibri"/>
            </a:endParaRPr>
          </a:p>
          <a:p>
            <a:pPr lvl="1"/>
            <a:r>
              <a:rPr lang="da-DK" dirty="0"/>
              <a:t>Anvend </a:t>
            </a:r>
            <a:r>
              <a:rPr lang="da-DK" dirty="0" err="1"/>
              <a:t>Computional</a:t>
            </a:r>
            <a:r>
              <a:rPr lang="da-DK" dirty="0"/>
              <a:t> </a:t>
            </a:r>
            <a:r>
              <a:rPr lang="da-DK" dirty="0" err="1"/>
              <a:t>Thinking</a:t>
            </a:r>
            <a:r>
              <a:rPr lang="da-DK" dirty="0"/>
              <a:t> og skab et problemtræ over forskellige funktioner/moduler for programmet. Dette problemtræ skulle gerne i sidste enden stemme nogenlunde overens med koden I afleverer som jeres eksamensprojekt. Så brug tid på denne.</a:t>
            </a:r>
            <a:endParaRPr lang="da-DK" dirty="0">
              <a:cs typeface="Calibri"/>
            </a:endParaRPr>
          </a:p>
          <a:p>
            <a:pPr lvl="1"/>
            <a:r>
              <a:rPr lang="da-DK" dirty="0">
                <a:cs typeface="Calibri"/>
              </a:rPr>
              <a:t>Hvem skal lave hvilke dele og hvad er jeres "interface" mellem de forskellige dele/moduler.</a:t>
            </a:r>
          </a:p>
          <a:p>
            <a:pPr lvl="1"/>
            <a:r>
              <a:rPr lang="da-DK" dirty="0">
                <a:cs typeface="Calibri"/>
              </a:rPr>
              <a:t>Opstart af jeres logbog.</a:t>
            </a:r>
          </a:p>
          <a:p>
            <a:pPr marL="457200" lvl="1" indent="0">
              <a:buNone/>
            </a:pPr>
            <a:r>
              <a:rPr lang="da-DK" dirty="0">
                <a:cs typeface="Calibri"/>
              </a:rPr>
              <a:t>-----------------------------------------------------------------------------------------------------------------</a:t>
            </a:r>
          </a:p>
          <a:p>
            <a:pPr lvl="1"/>
            <a:r>
              <a:rPr lang="da-DK" dirty="0"/>
              <a:t>Vi tager en hurtig snak om jeres projekter omkring denne aflevering.</a:t>
            </a:r>
            <a:endParaRPr lang="da-DK" dirty="0">
              <a:cs typeface="Calibri"/>
            </a:endParaRPr>
          </a:p>
          <a:p>
            <a:pPr lvl="1"/>
            <a:r>
              <a:rPr lang="da-DK" dirty="0"/>
              <a:t>Vi godkender endeligt jeres projekt på baggrund af denne aflevering.</a:t>
            </a:r>
            <a:endParaRPr lang="da-DK" dirty="0">
              <a:cs typeface="Calibri"/>
            </a:endParaRPr>
          </a:p>
        </p:txBody>
      </p:sp>
      <p:pic>
        <p:nvPicPr>
          <p:cNvPr id="4" name="Pladsholder til indhold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359" y="856777"/>
            <a:ext cx="2792178" cy="2029641"/>
          </a:xfrm>
          <a:prstGeom prst="rect">
            <a:avLst/>
          </a:prstGeom>
        </p:spPr>
      </p:pic>
      <p:sp>
        <p:nvSpPr>
          <p:cNvPr id="5" name="Tekstfelt 4"/>
          <p:cNvSpPr txBox="1"/>
          <p:nvPr/>
        </p:nvSpPr>
        <p:spPr>
          <a:xfrm>
            <a:off x="8341535" y="240328"/>
            <a:ext cx="1617751" cy="369332"/>
          </a:xfrm>
          <a:prstGeom prst="rect">
            <a:avLst/>
          </a:prstGeom>
          <a:noFill/>
        </p:spPr>
        <p:txBody>
          <a:bodyPr wrap="none" rtlCol="0">
            <a:spAutoFit/>
          </a:bodyPr>
          <a:lstStyle/>
          <a:p>
            <a:r>
              <a:rPr lang="da-DK"/>
              <a:t>Modulopdeling</a:t>
            </a:r>
          </a:p>
        </p:txBody>
      </p:sp>
    </p:spTree>
    <p:extLst>
      <p:ext uri="{BB962C8B-B14F-4D97-AF65-F5344CB8AC3E}">
        <p14:creationId xmlns:p14="http://schemas.microsoft.com/office/powerpoint/2010/main" val="6312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8E5EC-C800-4132-A178-90332CEA2E14}"/>
              </a:ext>
            </a:extLst>
          </p:cNvPr>
          <p:cNvSpPr>
            <a:spLocks noGrp="1"/>
          </p:cNvSpPr>
          <p:nvPr>
            <p:ph type="title"/>
          </p:nvPr>
        </p:nvSpPr>
        <p:spPr/>
        <p:txBody>
          <a:bodyPr/>
          <a:lstStyle/>
          <a:p>
            <a:r>
              <a:rPr lang="da-DK"/>
              <a:t>Fra UVM – Læreplan</a:t>
            </a:r>
          </a:p>
        </p:txBody>
      </p:sp>
      <p:sp>
        <p:nvSpPr>
          <p:cNvPr id="3" name="Pladsholder til indhold 2">
            <a:extLst>
              <a:ext uri="{FF2B5EF4-FFF2-40B4-BE49-F238E27FC236}">
                <a16:creationId xmlns:a16="http://schemas.microsoft.com/office/drawing/2014/main" id="{3DFDCF29-3E34-4028-8036-E72985A1A721}"/>
              </a:ext>
            </a:extLst>
          </p:cNvPr>
          <p:cNvSpPr>
            <a:spLocks noGrp="1"/>
          </p:cNvSpPr>
          <p:nvPr>
            <p:ph idx="1"/>
          </p:nvPr>
        </p:nvSpPr>
        <p:spPr/>
        <p:txBody>
          <a:bodyPr>
            <a:normAutofit fontScale="92500" lnSpcReduction="10000"/>
          </a:bodyPr>
          <a:lstStyle/>
          <a:p>
            <a:r>
              <a:rPr lang="da-DK"/>
              <a:t>I den afsluttende periode af undervisningen afsættes 20 timers undervisningstid til, at eleverne med vejledning fra læreren udarbejder et eksamensprojekt i grupper på to til tre. Hvor dette ikke er muligt eller ønskeligt, kan man lade eleverne arbejde individuelt. </a:t>
            </a:r>
          </a:p>
          <a:p>
            <a:r>
              <a:rPr lang="da-DK"/>
              <a:t>Eksamensprojektet består af et produkt og en synopsis. Synopsen skal dokumentere udviklingen af det færdige produkt og har et omfang på fem til otte normalsider, eksklusiv koder, rutediagrammer, bilag mm. </a:t>
            </a:r>
          </a:p>
          <a:p>
            <a:r>
              <a:rPr lang="da-DK"/>
              <a:t>Eksamensprojektgrupperne udarbejder en fælles projektbeskrivelse, der inkluderer en beskrivelse af den enkelte eksaminands fokus. </a:t>
            </a:r>
          </a:p>
          <a:p>
            <a:r>
              <a:rPr lang="da-DK"/>
              <a:t>Projektbeskrivelsen godkendes af skolen, når beskrivelsen er tilstrækkelig fagligt bred og niveaumæssigt relevant. Eksamensprojektets synopsis er individuelt udarbejdet.</a:t>
            </a:r>
          </a:p>
        </p:txBody>
      </p:sp>
    </p:spTree>
    <p:extLst>
      <p:ext uri="{BB962C8B-B14F-4D97-AF65-F5344CB8AC3E}">
        <p14:creationId xmlns:p14="http://schemas.microsoft.com/office/powerpoint/2010/main" val="288197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EF0D45-2B25-411F-B0E0-3A96E7347682}"/>
              </a:ext>
            </a:extLst>
          </p:cNvPr>
          <p:cNvSpPr>
            <a:spLocks noGrp="1"/>
          </p:cNvSpPr>
          <p:nvPr>
            <p:ph type="title"/>
          </p:nvPr>
        </p:nvSpPr>
        <p:spPr/>
        <p:txBody>
          <a:bodyPr/>
          <a:lstStyle/>
          <a:p>
            <a:r>
              <a:rPr lang="da-DK"/>
              <a:t>Fra UVM – Læreplan</a:t>
            </a:r>
          </a:p>
        </p:txBody>
      </p:sp>
      <p:sp>
        <p:nvSpPr>
          <p:cNvPr id="3" name="Pladsholder til indhold 2">
            <a:extLst>
              <a:ext uri="{FF2B5EF4-FFF2-40B4-BE49-F238E27FC236}">
                <a16:creationId xmlns:a16="http://schemas.microsoft.com/office/drawing/2014/main" id="{6C72B9B5-1A08-4804-A602-42B3C030E791}"/>
              </a:ext>
            </a:extLst>
          </p:cNvPr>
          <p:cNvSpPr>
            <a:spLocks noGrp="1"/>
          </p:cNvSpPr>
          <p:nvPr>
            <p:ph idx="1"/>
          </p:nvPr>
        </p:nvSpPr>
        <p:spPr/>
        <p:txBody>
          <a:bodyPr>
            <a:normAutofit fontScale="92500" lnSpcReduction="10000"/>
          </a:bodyPr>
          <a:lstStyle/>
          <a:p>
            <a:r>
              <a:rPr lang="da-DK"/>
              <a:t>Eksamensprojektets synopsis er individuelt udarbejdet. Afleveringstidspunktet skal normalt være senest en uge før eksamensperiodens begyndelse. </a:t>
            </a:r>
          </a:p>
          <a:p>
            <a:r>
              <a:rPr lang="da-DK"/>
              <a:t>Eksamensprojektet indgår i grundlaget for den afsluttende standpunktskarakter, hvis der gives en sådan, og udgør grundlaget for prøven. </a:t>
            </a:r>
          </a:p>
          <a:p>
            <a:r>
              <a:rPr lang="da-DK"/>
              <a:t>Eksamensprojektets synopsis er forinden prøven ikke rettet og kommenteret af eksaminator. </a:t>
            </a:r>
          </a:p>
          <a:p>
            <a:r>
              <a:rPr lang="da-DK"/>
              <a:t>Den enkelte elev dokumenterer løbende sin faglige udvikling i en logbog. </a:t>
            </a:r>
          </a:p>
          <a:p>
            <a:r>
              <a:rPr lang="da-DK"/>
              <a:t>Dokumentationen i logbogen kan have form af f.eks. programmer, noter, synopser, programbeskrivelser og </a:t>
            </a:r>
            <a:r>
              <a:rPr lang="da-DK" err="1"/>
              <a:t>flowcharts</a:t>
            </a:r>
            <a:r>
              <a:rPr lang="da-DK"/>
              <a:t>.</a:t>
            </a:r>
          </a:p>
        </p:txBody>
      </p:sp>
    </p:spTree>
    <p:extLst>
      <p:ext uri="{BB962C8B-B14F-4D97-AF65-F5344CB8AC3E}">
        <p14:creationId xmlns:p14="http://schemas.microsoft.com/office/powerpoint/2010/main" val="312912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033657-E4FE-4BEA-8B28-81EDD51E0B7A}"/>
              </a:ext>
            </a:extLst>
          </p:cNvPr>
          <p:cNvSpPr>
            <a:spLocks noGrp="1"/>
          </p:cNvSpPr>
          <p:nvPr>
            <p:ph type="title"/>
          </p:nvPr>
        </p:nvSpPr>
        <p:spPr/>
        <p:txBody>
          <a:bodyPr/>
          <a:lstStyle/>
          <a:p>
            <a:r>
              <a:rPr lang="da-DK"/>
              <a:t>Fra UVM - Vejledning</a:t>
            </a:r>
          </a:p>
        </p:txBody>
      </p:sp>
      <p:sp>
        <p:nvSpPr>
          <p:cNvPr id="3" name="Pladsholder til indhold 2">
            <a:extLst>
              <a:ext uri="{FF2B5EF4-FFF2-40B4-BE49-F238E27FC236}">
                <a16:creationId xmlns:a16="http://schemas.microsoft.com/office/drawing/2014/main" id="{C4919E59-C012-456E-8821-608D934E2161}"/>
              </a:ext>
            </a:extLst>
          </p:cNvPr>
          <p:cNvSpPr>
            <a:spLocks noGrp="1"/>
          </p:cNvSpPr>
          <p:nvPr>
            <p:ph idx="1"/>
          </p:nvPr>
        </p:nvSpPr>
        <p:spPr/>
        <p:txBody>
          <a:bodyPr/>
          <a:lstStyle/>
          <a:p>
            <a:r>
              <a:rPr lang="da-DK"/>
              <a:t>Produktet, der omtales, er selve softwareløsningen, og synopsen, der omtales, er en skriftlig opgave, hvor eksaminandens problemstilling opridses, og hvor hele processen fra planlægning over design til udvikling og afprøvning dokumenteres. I synopsen inddrages diagrammer og andre visualiseringer, der kan visualisere elevernes tanker om struktureringen af deres software. Endvidere gennemgås udvalgte dele af softwaren på kodeniveau.</a:t>
            </a:r>
          </a:p>
          <a:p>
            <a:r>
              <a:rPr lang="da-DK"/>
              <a:t>Husk endvidere, at det i gruppernes projektbeskrivelser fremgår, hvilket ansvar den enkelte eksaminand har i projektet. Dette bør kontrolleres i forbindelse med godkendelsesprocessen.</a:t>
            </a:r>
          </a:p>
        </p:txBody>
      </p:sp>
    </p:spTree>
    <p:extLst>
      <p:ext uri="{BB962C8B-B14F-4D97-AF65-F5344CB8AC3E}">
        <p14:creationId xmlns:p14="http://schemas.microsoft.com/office/powerpoint/2010/main" val="12010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033657-E4FE-4BEA-8B28-81EDD51E0B7A}"/>
              </a:ext>
            </a:extLst>
          </p:cNvPr>
          <p:cNvSpPr>
            <a:spLocks noGrp="1"/>
          </p:cNvSpPr>
          <p:nvPr>
            <p:ph type="title"/>
          </p:nvPr>
        </p:nvSpPr>
        <p:spPr/>
        <p:txBody>
          <a:bodyPr/>
          <a:lstStyle/>
          <a:p>
            <a:r>
              <a:rPr lang="da-DK"/>
              <a:t>Fra UVM - Vejledning</a:t>
            </a:r>
          </a:p>
        </p:txBody>
      </p:sp>
      <p:sp>
        <p:nvSpPr>
          <p:cNvPr id="3" name="Pladsholder til indhold 2">
            <a:extLst>
              <a:ext uri="{FF2B5EF4-FFF2-40B4-BE49-F238E27FC236}">
                <a16:creationId xmlns:a16="http://schemas.microsoft.com/office/drawing/2014/main" id="{C4919E59-C012-456E-8821-608D934E2161}"/>
              </a:ext>
            </a:extLst>
          </p:cNvPr>
          <p:cNvSpPr>
            <a:spLocks noGrp="1"/>
          </p:cNvSpPr>
          <p:nvPr>
            <p:ph idx="1"/>
          </p:nvPr>
        </p:nvSpPr>
        <p:spPr/>
        <p:txBody>
          <a:bodyPr>
            <a:normAutofit/>
          </a:bodyPr>
          <a:lstStyle/>
          <a:p>
            <a:r>
              <a:rPr lang="da-DK"/>
              <a:t>I synopsen inddrages der diagrammer og andre visualiseringer der kan billedliggøre elevernes tanker om struktureringen af deres software. Endvidere gennemgås udvalgte dele af softwaren på kode niveau. En synopsis skal forstås som en tekst, der skrives til eksaminator og censor som forberedelse til den mundtlige eksamen. Det vil sige, at en synopsis bør give censor og eksaminator et overblik over projektet, i form af relevante abstrakte dokumentationsformer, og passende forklaringer i almindelig tekst. </a:t>
            </a:r>
          </a:p>
        </p:txBody>
      </p:sp>
    </p:spTree>
    <p:extLst>
      <p:ext uri="{BB962C8B-B14F-4D97-AF65-F5344CB8AC3E}">
        <p14:creationId xmlns:p14="http://schemas.microsoft.com/office/powerpoint/2010/main" val="121608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751F0-D193-4E51-87C0-0B6369667883}"/>
              </a:ext>
            </a:extLst>
          </p:cNvPr>
          <p:cNvSpPr>
            <a:spLocks noGrp="1"/>
          </p:cNvSpPr>
          <p:nvPr>
            <p:ph type="title"/>
          </p:nvPr>
        </p:nvSpPr>
        <p:spPr/>
        <p:txBody>
          <a:bodyPr/>
          <a:lstStyle/>
          <a:p>
            <a:r>
              <a:rPr lang="da-DK"/>
              <a:t>Fra UVM - Vejledning</a:t>
            </a:r>
          </a:p>
        </p:txBody>
      </p:sp>
      <p:sp>
        <p:nvSpPr>
          <p:cNvPr id="3" name="Pladsholder til indhold 2">
            <a:extLst>
              <a:ext uri="{FF2B5EF4-FFF2-40B4-BE49-F238E27FC236}">
                <a16:creationId xmlns:a16="http://schemas.microsoft.com/office/drawing/2014/main" id="{F6E6A5B8-0C13-40F9-8E66-7B8E1D3E9FA1}"/>
              </a:ext>
            </a:extLst>
          </p:cNvPr>
          <p:cNvSpPr>
            <a:spLocks noGrp="1"/>
          </p:cNvSpPr>
          <p:nvPr>
            <p:ph idx="1"/>
          </p:nvPr>
        </p:nvSpPr>
        <p:spPr>
          <a:xfrm>
            <a:off x="838200" y="4622523"/>
            <a:ext cx="10515600" cy="1988002"/>
          </a:xfrm>
        </p:spPr>
        <p:txBody>
          <a:bodyPr vert="horz" lIns="91440" tIns="45720" rIns="91440" bIns="45720" rtlCol="0" anchor="t">
            <a:normAutofit fontScale="77500" lnSpcReduction="20000"/>
          </a:bodyPr>
          <a:lstStyle/>
          <a:p>
            <a:r>
              <a:rPr lang="da-DK"/>
              <a:t>NB! UVM omtaler tilsyneladende journal og synopsis i flæng som det samme. </a:t>
            </a:r>
          </a:p>
          <a:p>
            <a:r>
              <a:rPr lang="da-DK"/>
              <a:t>NB! </a:t>
            </a:r>
            <a:r>
              <a:rPr lang="da-DK" err="1"/>
              <a:t>Tilsynladende</a:t>
            </a:r>
            <a:r>
              <a:rPr lang="da-DK"/>
              <a:t> vurderes det at 5-8 normalsider = 10 journal sider, og de 10 journal er et max. Vi har besluttet i de 10 sider er det der gælder. Altså tælles der ikke i normalsider, men i stedet er en side blot en side. Denne side kan så indeholder </a:t>
            </a:r>
            <a:r>
              <a:rPr lang="da-DK" err="1"/>
              <a:t>f.eks</a:t>
            </a:r>
            <a:r>
              <a:rPr lang="da-DK"/>
              <a:t> billeder eller kode. Udnyt siderne bedst muligt i forhold til god kommunikation. Nogle gang er dette i form af tekst, nogle gange er det i form af figurer/diagrammer.</a:t>
            </a:r>
            <a:endParaRPr lang="da-DK">
              <a:cs typeface="Calibri"/>
            </a:endParaRPr>
          </a:p>
          <a:p>
            <a:endParaRPr lang="da-DK"/>
          </a:p>
          <a:p>
            <a:endParaRPr lang="da-DK"/>
          </a:p>
        </p:txBody>
      </p:sp>
      <p:pic>
        <p:nvPicPr>
          <p:cNvPr id="5" name="Billede 4">
            <a:extLst>
              <a:ext uri="{FF2B5EF4-FFF2-40B4-BE49-F238E27FC236}">
                <a16:creationId xmlns:a16="http://schemas.microsoft.com/office/drawing/2014/main" id="{40A2F622-C631-4287-B56B-D169D4AC46AE}"/>
              </a:ext>
            </a:extLst>
          </p:cNvPr>
          <p:cNvPicPr>
            <a:picLocks noChangeAspect="1"/>
          </p:cNvPicPr>
          <p:nvPr/>
        </p:nvPicPr>
        <p:blipFill>
          <a:blip r:embed="rId2"/>
          <a:stretch>
            <a:fillRect/>
          </a:stretch>
        </p:blipFill>
        <p:spPr>
          <a:xfrm>
            <a:off x="1083578" y="1495797"/>
            <a:ext cx="8046378" cy="2970527"/>
          </a:xfrm>
          <a:prstGeom prst="rect">
            <a:avLst/>
          </a:prstGeom>
        </p:spPr>
      </p:pic>
    </p:spTree>
    <p:extLst>
      <p:ext uri="{BB962C8B-B14F-4D97-AF65-F5344CB8AC3E}">
        <p14:creationId xmlns:p14="http://schemas.microsoft.com/office/powerpoint/2010/main" val="68972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Hvad ligges der vægt på?</a:t>
            </a:r>
          </a:p>
        </p:txBody>
      </p:sp>
      <p:sp>
        <p:nvSpPr>
          <p:cNvPr id="3" name="Pladsholder til indhold 2"/>
          <p:cNvSpPr>
            <a:spLocks noGrp="1"/>
          </p:cNvSpPr>
          <p:nvPr>
            <p:ph idx="1"/>
          </p:nvPr>
        </p:nvSpPr>
        <p:spPr/>
        <p:txBody>
          <a:bodyPr>
            <a:normAutofit fontScale="47500" lnSpcReduction="20000"/>
          </a:bodyPr>
          <a:lstStyle/>
          <a:p>
            <a:r>
              <a:rPr lang="da-DK" sz="4200"/>
              <a:t>Eleverne skal kunne:</a:t>
            </a:r>
          </a:p>
          <a:p>
            <a:r>
              <a:rPr lang="da-DK"/>
              <a:t>– redegøre for programmering som planlægning af en computers aktiviteter, herunder interaktion med omgivelserne</a:t>
            </a:r>
          </a:p>
          <a:p>
            <a:r>
              <a:rPr lang="da-DK"/>
              <a:t>– læse enkle programmer og redegøre for deres funktionsmåde og anvendelsesmuligheder</a:t>
            </a:r>
          </a:p>
          <a:p>
            <a:r>
              <a:rPr lang="da-DK"/>
              <a:t>– rette og tilpasse enkle programmer</a:t>
            </a:r>
          </a:p>
          <a:p>
            <a:r>
              <a:rPr lang="da-DK"/>
              <a:t>– anvende eksisterende programdele og biblioteksmoduler i arbejdet med at programmere et fungerende system</a:t>
            </a:r>
          </a:p>
          <a:p>
            <a:r>
              <a:rPr lang="da-DK"/>
              <a:t>– demonstrere kreativitet og systematik i programmeringsprocessen</a:t>
            </a:r>
          </a:p>
          <a:p>
            <a:r>
              <a:rPr lang="da-DK"/>
              <a:t>– løse en enkel problemstilling gennem udviklingen af et program.</a:t>
            </a:r>
          </a:p>
          <a:p>
            <a:r>
              <a:rPr lang="da-DK" sz="4200"/>
              <a:t>Eksamens vægt – vægten er på programmet:</a:t>
            </a:r>
          </a:p>
          <a:p>
            <a:r>
              <a:rPr lang="da-DK"/>
              <a:t>– konstruere enkle programmer</a:t>
            </a:r>
          </a:p>
          <a:p>
            <a:r>
              <a:rPr lang="da-DK"/>
              <a:t>– anvende programdele og biblioteksmoduler og dokumentere deres anvendelse og oprindelse </a:t>
            </a:r>
          </a:p>
          <a:p>
            <a:r>
              <a:rPr lang="da-DK"/>
              <a:t>– dokumentere programmer, så de er forståelige</a:t>
            </a:r>
          </a:p>
          <a:p>
            <a:r>
              <a:rPr lang="da-DK"/>
              <a:t>– gå fra analyse af en given problemstilling til at opstille en løsning</a:t>
            </a:r>
          </a:p>
          <a:p>
            <a:r>
              <a:rPr lang="da-DK"/>
              <a:t>– redegøre for den arbejdsproces, der har ført til løsningen</a:t>
            </a:r>
          </a:p>
          <a:p>
            <a:r>
              <a:rPr lang="da-DK"/>
              <a:t>– reflektere over, hvordan problemstillingen ellers kunne løses</a:t>
            </a:r>
          </a:p>
          <a:p>
            <a:r>
              <a:rPr lang="da-DK"/>
              <a:t>Der gives én karakter på grundlag af en helhedsbedømmelse af eksaminandens mundtlige præstation.</a:t>
            </a:r>
          </a:p>
          <a:p>
            <a:endParaRPr lang="da-DK"/>
          </a:p>
        </p:txBody>
      </p:sp>
    </p:spTree>
    <p:extLst>
      <p:ext uri="{BB962C8B-B14F-4D97-AF65-F5344CB8AC3E}">
        <p14:creationId xmlns:p14="http://schemas.microsoft.com/office/powerpoint/2010/main" val="166122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Krav til projekt</a:t>
            </a:r>
          </a:p>
        </p:txBody>
      </p:sp>
      <p:sp>
        <p:nvSpPr>
          <p:cNvPr id="3" name="Pladsholder til indhold 2"/>
          <p:cNvSpPr>
            <a:spLocks noGrp="1"/>
          </p:cNvSpPr>
          <p:nvPr>
            <p:ph idx="1"/>
          </p:nvPr>
        </p:nvSpPr>
        <p:spPr/>
        <p:txBody>
          <a:bodyPr vert="horz" lIns="91440" tIns="45720" rIns="91440" bIns="45720" rtlCol="0" anchor="t">
            <a:normAutofit fontScale="70000" lnSpcReduction="20000"/>
          </a:bodyPr>
          <a:lstStyle/>
          <a:p>
            <a:r>
              <a:rPr lang="da-DK" dirty="0"/>
              <a:t>Aflever et produkt (programmet) og en journal på højest 10 sider (5 ekstra sider pr ekstra person, det skal i journalen være angivet hvem har skrevet hvad, samt hvem har programmeret hvad)</a:t>
            </a:r>
          </a:p>
          <a:p>
            <a:r>
              <a:rPr lang="da-DK" dirty="0"/>
              <a:t>Afleveringsfrist bliver ca. 23. april (bemærk I har andre store projekter i det tidsrum – så planlæg)</a:t>
            </a:r>
            <a:endParaRPr lang="da-DK" dirty="0">
              <a:cs typeface="Calibri"/>
            </a:endParaRPr>
          </a:p>
          <a:p>
            <a:r>
              <a:rPr lang="da-DK" dirty="0"/>
              <a:t>Jeg skal kunne køre programmet eller se det demonstreret ved afleveringen </a:t>
            </a:r>
          </a:p>
          <a:p>
            <a:r>
              <a:rPr lang="da-DK" dirty="0"/>
              <a:t>Ved eksamen skal I helst kunne demonstrere programmet, men det kan også være en slags </a:t>
            </a:r>
            <a:r>
              <a:rPr lang="da-DK" dirty="0" err="1"/>
              <a:t>powerpoint</a:t>
            </a:r>
            <a:r>
              <a:rPr lang="da-DK" dirty="0"/>
              <a:t>, der viser funktionaliteten - alt efter programtype og krav til server og installerede programmer. </a:t>
            </a:r>
          </a:p>
          <a:p>
            <a:r>
              <a:rPr lang="da-DK" dirty="0"/>
              <a:t>Guidelines </a:t>
            </a:r>
          </a:p>
          <a:p>
            <a:pPr lvl="1"/>
            <a:r>
              <a:rPr lang="da-DK" dirty="0"/>
              <a:t>300 linjes kode der repræsenterer kernestoffet.</a:t>
            </a:r>
          </a:p>
          <a:p>
            <a:pPr lvl="2"/>
            <a:r>
              <a:rPr lang="da-DK" dirty="0"/>
              <a:t>Der skal være kommentarer i koden</a:t>
            </a:r>
          </a:p>
          <a:p>
            <a:pPr lvl="1"/>
            <a:r>
              <a:rPr lang="da-DK" dirty="0"/>
              <a:t>Iterativ forbedring - </a:t>
            </a:r>
            <a:r>
              <a:rPr lang="da-DK" dirty="0" err="1"/>
              <a:t>keep</a:t>
            </a:r>
            <a:r>
              <a:rPr lang="da-DK" dirty="0"/>
              <a:t> it simple stupid – derefter udvid kompleksiteten</a:t>
            </a:r>
          </a:p>
          <a:p>
            <a:pPr lvl="1"/>
            <a:r>
              <a:rPr lang="da-DK" dirty="0"/>
              <a:t>Programmet er vigtigst – journalen primært er til jeres lærer, men censor kan også læse den</a:t>
            </a:r>
            <a:endParaRPr lang="da-DK" dirty="0">
              <a:cs typeface="Calibri"/>
            </a:endParaRPr>
          </a:p>
          <a:p>
            <a:pPr lvl="1"/>
            <a:r>
              <a:rPr lang="da-DK" dirty="0"/>
              <a:t>Til eksamen (individuel) præsenterer I produktet, og derefter dykker man ned i koden, og I forklarer hvad der sker</a:t>
            </a:r>
          </a:p>
          <a:p>
            <a:pPr lvl="1"/>
            <a:r>
              <a:rPr lang="da-DK" dirty="0"/>
              <a:t>Hvis I er to personer, der samarbejder, så skal jeres projekter være 99% adskilte. </a:t>
            </a:r>
            <a:br>
              <a:rPr lang="da-DK" dirty="0"/>
            </a:br>
            <a:endParaRPr lang="da-DK" dirty="0"/>
          </a:p>
        </p:txBody>
      </p:sp>
    </p:spTree>
    <p:extLst>
      <p:ext uri="{BB962C8B-B14F-4D97-AF65-F5344CB8AC3E}">
        <p14:creationId xmlns:p14="http://schemas.microsoft.com/office/powerpoint/2010/main" val="125880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61216"/>
            <a:ext cx="10373591" cy="653184"/>
          </a:xfrm>
        </p:spPr>
        <p:txBody>
          <a:bodyPr>
            <a:normAutofit/>
          </a:bodyPr>
          <a:lstStyle/>
          <a:p>
            <a:r>
              <a:rPr lang="da-DK" sz="2000"/>
              <a:t>Forslag til journal-indhold – peger tilbage mod det der ligges vægt på</a:t>
            </a:r>
          </a:p>
        </p:txBody>
      </p:sp>
      <p:sp>
        <p:nvSpPr>
          <p:cNvPr id="3" name="Pladsholder til indhold 2"/>
          <p:cNvSpPr>
            <a:spLocks noGrp="1"/>
          </p:cNvSpPr>
          <p:nvPr>
            <p:ph sz="half" idx="1"/>
          </p:nvPr>
        </p:nvSpPr>
        <p:spPr>
          <a:xfrm>
            <a:off x="838200" y="997527"/>
            <a:ext cx="5271656" cy="5527964"/>
          </a:xfrm>
        </p:spPr>
        <p:txBody>
          <a:bodyPr>
            <a:normAutofit fontScale="62500" lnSpcReduction="20000"/>
          </a:bodyPr>
          <a:lstStyle/>
          <a:p>
            <a:r>
              <a:rPr lang="da-DK"/>
              <a:t>Forside</a:t>
            </a:r>
          </a:p>
          <a:p>
            <a:pPr lvl="1"/>
            <a:r>
              <a:rPr lang="da-DK"/>
              <a:t>Titel, projektdeltager(e) og billede</a:t>
            </a:r>
          </a:p>
          <a:p>
            <a:r>
              <a:rPr lang="da-DK"/>
              <a:t>Abstract</a:t>
            </a:r>
          </a:p>
          <a:p>
            <a:r>
              <a:rPr lang="da-DK"/>
              <a:t>Indledning</a:t>
            </a:r>
          </a:p>
          <a:p>
            <a:pPr lvl="1"/>
            <a:r>
              <a:rPr lang="da-DK"/>
              <a:t>Hvad har du/I lavet og hvilke(t) sprog og udviklingsmiljø(er) har I benyttet</a:t>
            </a:r>
          </a:p>
          <a:p>
            <a:r>
              <a:rPr lang="da-DK"/>
              <a:t>Problemformulering</a:t>
            </a:r>
          </a:p>
          <a:p>
            <a:pPr lvl="1"/>
            <a:r>
              <a:rPr lang="da-DK"/>
              <a:t>Hvilket problem skal løses – eller beskriv spillet med ord og måske tegninger</a:t>
            </a:r>
          </a:p>
          <a:p>
            <a:pPr lvl="0"/>
            <a:r>
              <a:rPr lang="da-DK"/>
              <a:t>Problemorienteret analyse</a:t>
            </a:r>
          </a:p>
          <a:p>
            <a:pPr lvl="1"/>
            <a:r>
              <a:rPr lang="da-DK"/>
              <a:t>Analyserer hvorledes din/jeres problemstilling kan løses</a:t>
            </a:r>
          </a:p>
          <a:p>
            <a:r>
              <a:rPr lang="da-DK"/>
              <a:t>Beskrivelse af udviklingsprocessen</a:t>
            </a:r>
          </a:p>
          <a:p>
            <a:pPr lvl="1"/>
            <a:r>
              <a:rPr lang="da-DK"/>
              <a:t>Logbog eller processen i ord</a:t>
            </a:r>
          </a:p>
          <a:p>
            <a:r>
              <a:rPr lang="da-DK"/>
              <a:t>Funktionsbeskrivelse</a:t>
            </a:r>
          </a:p>
          <a:p>
            <a:pPr lvl="1"/>
            <a:r>
              <a:rPr lang="da-DK"/>
              <a:t>Skærmlayout, indtastningsmuligheder, funktionalitet – alt efter hvad det er for et program</a:t>
            </a:r>
          </a:p>
          <a:p>
            <a:r>
              <a:rPr lang="da-DK"/>
              <a:t>Dokumentation af selve programmet </a:t>
            </a:r>
          </a:p>
          <a:p>
            <a:pPr lvl="1"/>
            <a:r>
              <a:rPr lang="da-DK"/>
              <a:t>Overordnet beskrivelse af programmet, detaljeret dokumentation af dele af programmet (</a:t>
            </a:r>
            <a:r>
              <a:rPr lang="da-DK" b="1" i="1" u="sng">
                <a:solidFill>
                  <a:srgbClr val="FF0000"/>
                </a:solidFill>
              </a:rPr>
              <a:t>flowchart, pseudokode</a:t>
            </a:r>
            <a:r>
              <a:rPr lang="da-DK"/>
              <a:t>), variabler, objekter, events - igen meget afhængigt af hvad det er for et program</a:t>
            </a:r>
          </a:p>
          <a:p>
            <a:pPr lvl="1"/>
            <a:endParaRPr lang="da-DK"/>
          </a:p>
          <a:p>
            <a:endParaRPr lang="da-DK"/>
          </a:p>
          <a:p>
            <a:endParaRPr lang="da-DK"/>
          </a:p>
        </p:txBody>
      </p:sp>
      <p:sp>
        <p:nvSpPr>
          <p:cNvPr id="4" name="Pladsholder til indhold 3"/>
          <p:cNvSpPr>
            <a:spLocks noGrp="1"/>
          </p:cNvSpPr>
          <p:nvPr>
            <p:ph sz="half" idx="2"/>
          </p:nvPr>
        </p:nvSpPr>
        <p:spPr>
          <a:xfrm>
            <a:off x="6328064" y="997526"/>
            <a:ext cx="4817916" cy="5309755"/>
          </a:xfrm>
        </p:spPr>
        <p:txBody>
          <a:bodyPr>
            <a:normAutofit fontScale="55000" lnSpcReduction="20000"/>
          </a:bodyPr>
          <a:lstStyle/>
          <a:p>
            <a:r>
              <a:rPr lang="da-DK"/>
              <a:t>Teori afsnit: gennemgang af de grundlæggende principper fra kernestoffet I har benyttet</a:t>
            </a:r>
          </a:p>
          <a:p>
            <a:pPr lvl="1"/>
            <a:r>
              <a:rPr lang="da-DK"/>
              <a:t>Variabler og deres operatorer </a:t>
            </a:r>
          </a:p>
          <a:p>
            <a:pPr lvl="1"/>
            <a:r>
              <a:rPr lang="da-DK"/>
              <a:t>Primitive datatyper (</a:t>
            </a:r>
            <a:r>
              <a:rPr lang="da-DK" err="1"/>
              <a:t>integer</a:t>
            </a:r>
            <a:r>
              <a:rPr lang="da-DK"/>
              <a:t>, </a:t>
            </a:r>
            <a:r>
              <a:rPr lang="da-DK" err="1"/>
              <a:t>boolean</a:t>
            </a:r>
            <a:r>
              <a:rPr lang="da-DK"/>
              <a:t>, </a:t>
            </a:r>
            <a:r>
              <a:rPr lang="da-DK" err="1"/>
              <a:t>strings</a:t>
            </a:r>
            <a:r>
              <a:rPr lang="da-DK"/>
              <a:t>)</a:t>
            </a:r>
          </a:p>
          <a:p>
            <a:pPr lvl="1"/>
            <a:r>
              <a:rPr lang="da-DK"/>
              <a:t>Betinget udførsel</a:t>
            </a:r>
          </a:p>
          <a:p>
            <a:pPr lvl="1"/>
            <a:r>
              <a:rPr lang="da-DK"/>
              <a:t>Løkker</a:t>
            </a:r>
          </a:p>
          <a:p>
            <a:pPr lvl="1"/>
            <a:r>
              <a:rPr lang="da-DK"/>
              <a:t>Funktioner </a:t>
            </a:r>
          </a:p>
          <a:p>
            <a:pPr lvl="1"/>
            <a:r>
              <a:rPr lang="da-DK"/>
              <a:t>Ekstern funktionalitet</a:t>
            </a:r>
          </a:p>
          <a:p>
            <a:pPr marL="228600" lvl="1">
              <a:spcBef>
                <a:spcPts val="1000"/>
              </a:spcBef>
            </a:pPr>
            <a:r>
              <a:rPr lang="da-DK" sz="2700"/>
              <a:t>Test af programmet </a:t>
            </a:r>
          </a:p>
          <a:p>
            <a:pPr marL="685800" lvl="2">
              <a:spcBef>
                <a:spcPts val="1000"/>
              </a:spcBef>
            </a:pPr>
            <a:r>
              <a:rPr lang="da-DK" sz="2400"/>
              <a:t>Kan indgå, hvis f.eks. 5-10 min er for lidt til at vise styrken – tænk alle dog selve testen igennem, også for at kunne vise det til mig</a:t>
            </a:r>
          </a:p>
          <a:p>
            <a:r>
              <a:rPr lang="da-DK"/>
              <a:t>Diskussion</a:t>
            </a:r>
          </a:p>
          <a:p>
            <a:pPr lvl="1"/>
            <a:r>
              <a:rPr lang="da-DK"/>
              <a:t>Hvad kan forbedres og udvides, eller hvordan kunne du/I have gjort det anderledes</a:t>
            </a:r>
          </a:p>
          <a:p>
            <a:r>
              <a:rPr lang="da-DK"/>
              <a:t>Konklusion</a:t>
            </a:r>
          </a:p>
          <a:p>
            <a:pPr lvl="1"/>
            <a:r>
              <a:rPr lang="da-DK"/>
              <a:t>Fik du/I løst problemet i problemstillingen, eller kom spillet til at virke og er det sjovt.</a:t>
            </a:r>
          </a:p>
          <a:p>
            <a:r>
              <a:rPr lang="da-DK"/>
              <a:t>Litteraturliste</a:t>
            </a:r>
          </a:p>
          <a:p>
            <a:pPr lvl="1"/>
            <a:r>
              <a:rPr lang="da-DK"/>
              <a:t>Bøger, programmer og weblinks</a:t>
            </a:r>
          </a:p>
          <a:p>
            <a:r>
              <a:rPr lang="da-DK"/>
              <a:t>Bilag </a:t>
            </a:r>
          </a:p>
          <a:p>
            <a:pPr lvl="1"/>
            <a:r>
              <a:rPr lang="da-DK"/>
              <a:t>Selve koden</a:t>
            </a:r>
          </a:p>
          <a:p>
            <a:pPr lvl="1"/>
            <a:r>
              <a:rPr lang="da-DK"/>
              <a:t>Datadumps af test el. lign.</a:t>
            </a:r>
          </a:p>
          <a:p>
            <a:pPr lvl="1"/>
            <a:r>
              <a:rPr lang="da-DK"/>
              <a:t>Screendumps af GUI (</a:t>
            </a:r>
            <a:r>
              <a:rPr lang="da-DK" err="1"/>
              <a:t>Graphical</a:t>
            </a:r>
            <a:r>
              <a:rPr lang="da-DK"/>
              <a:t> User Interface)</a:t>
            </a:r>
          </a:p>
          <a:p>
            <a:endParaRPr lang="da-DK"/>
          </a:p>
        </p:txBody>
      </p:sp>
    </p:spTree>
    <p:extLst>
      <p:ext uri="{BB962C8B-B14F-4D97-AF65-F5344CB8AC3E}">
        <p14:creationId xmlns:p14="http://schemas.microsoft.com/office/powerpoint/2010/main" val="1384668822"/>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2E6F73BF0B5B04E953CCFB40322B0FA" ma:contentTypeVersion="2" ma:contentTypeDescription="Opret et nyt dokument." ma:contentTypeScope="" ma:versionID="31e8fc373d1bdd68bee7f1642eb465e6">
  <xsd:schema xmlns:xsd="http://www.w3.org/2001/XMLSchema" xmlns:xs="http://www.w3.org/2001/XMLSchema" xmlns:p="http://schemas.microsoft.com/office/2006/metadata/properties" xmlns:ns2="fedb65e7-68af-4727-86d0-579413d278d0" targetNamespace="http://schemas.microsoft.com/office/2006/metadata/properties" ma:root="true" ma:fieldsID="4739556d98f7820ed3158b445d3e82d7" ns2:_="">
    <xsd:import namespace="fedb65e7-68af-4727-86d0-579413d278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b65e7-68af-4727-86d0-579413d27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DC791-64F2-4B66-AE7B-F9293346EB95}">
  <ds:schemaRefs>
    <ds:schemaRef ds:uri="http://purl.org/dc/elements/1.1/"/>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fedb65e7-68af-4727-86d0-579413d278d0"/>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A8013AE-0B19-49BE-88A6-7ED506DED6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db65e7-68af-4727-86d0-579413d278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FD9F9F-9D1A-465D-B578-097F90EEDD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254</TotalTime>
  <Words>1376</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Office-tema</vt:lpstr>
      <vt:lpstr>Eksamensprojekt</vt:lpstr>
      <vt:lpstr>Fra UVM – Læreplan</vt:lpstr>
      <vt:lpstr>Fra UVM – Læreplan</vt:lpstr>
      <vt:lpstr>Fra UVM - Vejledning</vt:lpstr>
      <vt:lpstr>Fra UVM - Vejledning</vt:lpstr>
      <vt:lpstr>Fra UVM - Vejledning</vt:lpstr>
      <vt:lpstr>Hvad ligges der vægt på?</vt:lpstr>
      <vt:lpstr>Krav til projekt</vt:lpstr>
      <vt:lpstr>Forslag til journal-indhold – peger tilbage mod det der ligges vægt på</vt:lpstr>
      <vt:lpstr>Projektoplæg</vt:lpstr>
      <vt:lpstr>Eksempler på eksamensprojekter</vt:lpstr>
      <vt:lpstr>Plan for eksamens projektperioden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Eksamensprojekt</dc:title>
  <dc:creator>Jeppe Vilstrup Holm (jvh)</dc:creator>
  <cp:lastModifiedBy>Anders Roland Pedersen</cp:lastModifiedBy>
  <cp:revision>251</cp:revision>
  <cp:lastPrinted>2016-04-15T09:18:33Z</cp:lastPrinted>
  <dcterms:created xsi:type="dcterms:W3CDTF">2016-01-06T09:12:41Z</dcterms:created>
  <dcterms:modified xsi:type="dcterms:W3CDTF">2023-03-02T12:38:07Z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0x01010062E6F73BF0B5B04E953CCFB40322B0FA</vt:lpwstr>
  </property>
</Properties>
</file>