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0"/>
  </p:notesMasterIdLst>
  <p:sldIdLst>
    <p:sldId id="27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25606-6FC7-441F-AC0A-17A06AD600F6}" type="datetimeFigureOut">
              <a:rPr lang="en-ZA" smtClean="0"/>
              <a:t>2021/04/14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47E5-3CA4-4C9B-9DAB-4B4384D489F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4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6122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7227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63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72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0692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17614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483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7935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1243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515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392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948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3293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7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131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5877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133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6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0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4/14/2021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Trees:</a:t>
            </a:r>
            <a:br>
              <a:rPr lang="en-US" dirty="0" smtClean="0"/>
            </a:br>
            <a:r>
              <a:rPr lang="en-US" dirty="0" smtClean="0"/>
              <a:t>Heaps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14400"/>
            <a:ext cx="5794716" cy="5560540"/>
          </a:xfrm>
        </p:spPr>
        <p:txBody>
          <a:bodyPr>
            <a:normAutofit/>
          </a:bodyPr>
          <a:lstStyle/>
          <a:p>
            <a:r>
              <a:rPr lang="en-ZA" sz="2000" dirty="0" err="1" smtClean="0"/>
              <a:t>Dequeue</a:t>
            </a:r>
            <a:r>
              <a:rPr lang="en-ZA" sz="2000" dirty="0" smtClean="0"/>
              <a:t>: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Remove root</a:t>
            </a:r>
          </a:p>
          <a:p>
            <a:pPr lvl="1"/>
            <a:r>
              <a:rPr lang="en-ZA" dirty="0" smtClean="0"/>
              <a:t>Make sure the heap properties are preserved</a:t>
            </a:r>
            <a:endParaRPr lang="en-ZA" dirty="0"/>
          </a:p>
          <a:p>
            <a:r>
              <a:rPr lang="en-ZA" dirty="0" smtClean="0"/>
              <a:t>How do we put the two resulting heaps </a:t>
            </a:r>
            <a:br>
              <a:rPr lang="en-ZA" dirty="0" smtClean="0"/>
            </a:br>
            <a:r>
              <a:rPr lang="en-ZA" dirty="0" smtClean="0"/>
              <a:t>back together?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Preserve property (2)</a:t>
            </a:r>
            <a:r>
              <a:rPr lang="en-ZA" dirty="0" smtClean="0"/>
              <a:t>: take the rightmost leaf from the lowest level, and make it the new root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Preserve property (1)</a:t>
            </a:r>
            <a:r>
              <a:rPr lang="en-ZA" dirty="0" smtClean="0"/>
              <a:t>: swap the p=root with its</a:t>
            </a:r>
            <a:br>
              <a:rPr lang="en-ZA" dirty="0" smtClean="0"/>
            </a:br>
            <a:r>
              <a:rPr lang="en-ZA" dirty="0" smtClean="0"/>
              <a:t>largest child while (p &lt; largest child)</a:t>
            </a:r>
            <a:endParaRPr lang="en-ZA" dirty="0"/>
          </a:p>
          <a:p>
            <a:r>
              <a:rPr lang="en-ZA" dirty="0" smtClean="0"/>
              <a:t>Result:</a:t>
            </a:r>
          </a:p>
          <a:p>
            <a:pPr lvl="1"/>
            <a:r>
              <a:rPr lang="en-ZA" dirty="0" smtClean="0"/>
              <a:t>Extract root</a:t>
            </a:r>
          </a:p>
          <a:p>
            <a:pPr lvl="1"/>
            <a:r>
              <a:rPr lang="en-ZA" dirty="0" smtClean="0"/>
              <a:t>Replace root with the rightmost leaf of the</a:t>
            </a:r>
            <a:br>
              <a:rPr lang="en-ZA" dirty="0" smtClean="0"/>
            </a:br>
            <a:r>
              <a:rPr lang="en-ZA" dirty="0" smtClean="0"/>
              <a:t>last level</a:t>
            </a:r>
          </a:p>
          <a:p>
            <a:pPr lvl="1"/>
            <a:r>
              <a:rPr lang="en-ZA" dirty="0" smtClean="0"/>
              <a:t>Propagate the new root downwards till</a:t>
            </a:r>
            <a:br>
              <a:rPr lang="en-ZA" dirty="0" smtClean="0"/>
            </a:br>
            <a:r>
              <a:rPr lang="en-ZA" dirty="0" smtClean="0"/>
              <a:t>heap properties are satisfied</a:t>
            </a:r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 as Priority Queues: </a:t>
            </a:r>
            <a:r>
              <a:rPr lang="en-US" dirty="0" err="1" smtClean="0"/>
              <a:t>Dequeuing</a:t>
            </a:r>
            <a:endParaRPr lang="en-US" dirty="0"/>
          </a:p>
        </p:txBody>
      </p:sp>
      <p:sp>
        <p:nvSpPr>
          <p:cNvPr id="26" name="Text Box 114"/>
          <p:cNvSpPr txBox="1">
            <a:spLocks noChangeArrowheads="1"/>
          </p:cNvSpPr>
          <p:nvPr/>
        </p:nvSpPr>
        <p:spPr bwMode="auto">
          <a:xfrm>
            <a:off x="6105268" y="914400"/>
            <a:ext cx="303873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7  3   7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9</a:t>
            </a:r>
            <a:endParaRPr lang="en-US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6 5</a:t>
            </a:r>
          </a:p>
        </p:txBody>
      </p:sp>
      <p:sp>
        <p:nvSpPr>
          <p:cNvPr id="27" name="Line 115"/>
          <p:cNvSpPr>
            <a:spLocks noChangeShapeType="1"/>
          </p:cNvSpPr>
          <p:nvPr/>
        </p:nvSpPr>
        <p:spPr bwMode="auto">
          <a:xfrm flipH="1">
            <a:off x="7248268" y="1295400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116"/>
          <p:cNvSpPr>
            <a:spLocks noChangeShapeType="1"/>
          </p:cNvSpPr>
          <p:nvPr/>
        </p:nvSpPr>
        <p:spPr bwMode="auto">
          <a:xfrm>
            <a:off x="8010268" y="1295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117"/>
          <p:cNvSpPr>
            <a:spLocks noChangeShapeType="1"/>
          </p:cNvSpPr>
          <p:nvPr/>
        </p:nvSpPr>
        <p:spPr bwMode="auto">
          <a:xfrm flipH="1">
            <a:off x="6791068" y="1981200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 flipH="1">
            <a:off x="8315068" y="1979613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119"/>
          <p:cNvSpPr>
            <a:spLocks noChangeShapeType="1"/>
          </p:cNvSpPr>
          <p:nvPr/>
        </p:nvSpPr>
        <p:spPr bwMode="auto">
          <a:xfrm>
            <a:off x="7172068" y="1981200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120"/>
          <p:cNvSpPr>
            <a:spLocks noChangeShapeType="1"/>
          </p:cNvSpPr>
          <p:nvPr/>
        </p:nvSpPr>
        <p:spPr bwMode="auto">
          <a:xfrm>
            <a:off x="8723056" y="1979613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121"/>
          <p:cNvSpPr>
            <a:spLocks noChangeShapeType="1"/>
          </p:cNvSpPr>
          <p:nvPr/>
        </p:nvSpPr>
        <p:spPr bwMode="auto">
          <a:xfrm flipH="1">
            <a:off x="6562468" y="2590800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122"/>
          <p:cNvSpPr>
            <a:spLocks noChangeShapeType="1"/>
          </p:cNvSpPr>
          <p:nvPr/>
        </p:nvSpPr>
        <p:spPr bwMode="auto">
          <a:xfrm>
            <a:off x="6818056" y="2590800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6018771" y="3476741"/>
            <a:ext cx="303873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      </a:t>
            </a:r>
            <a:endParaRPr lang="en-US" dirty="0" smtClean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7  3   7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9</a:t>
            </a:r>
            <a:endParaRPr lang="en-US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8" name="Line 117"/>
          <p:cNvSpPr>
            <a:spLocks noChangeShapeType="1"/>
          </p:cNvSpPr>
          <p:nvPr/>
        </p:nvSpPr>
        <p:spPr bwMode="auto">
          <a:xfrm flipH="1">
            <a:off x="6688095" y="4469399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auto">
          <a:xfrm flipH="1">
            <a:off x="8212095" y="4467812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119"/>
          <p:cNvSpPr>
            <a:spLocks noChangeShapeType="1"/>
          </p:cNvSpPr>
          <p:nvPr/>
        </p:nvSpPr>
        <p:spPr bwMode="auto">
          <a:xfrm>
            <a:off x="7069095" y="4469399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120"/>
          <p:cNvSpPr>
            <a:spLocks noChangeShapeType="1"/>
          </p:cNvSpPr>
          <p:nvPr/>
        </p:nvSpPr>
        <p:spPr bwMode="auto">
          <a:xfrm>
            <a:off x="8620083" y="4467812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121"/>
          <p:cNvSpPr>
            <a:spLocks noChangeShapeType="1"/>
          </p:cNvSpPr>
          <p:nvPr/>
        </p:nvSpPr>
        <p:spPr bwMode="auto">
          <a:xfrm flipH="1">
            <a:off x="6459495" y="5078999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122"/>
          <p:cNvSpPr>
            <a:spLocks noChangeShapeType="1"/>
          </p:cNvSpPr>
          <p:nvPr/>
        </p:nvSpPr>
        <p:spPr bwMode="auto">
          <a:xfrm>
            <a:off x="6715083" y="5078999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7451018" y="3339110"/>
            <a:ext cx="665330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55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 as Priority Queues: </a:t>
            </a:r>
            <a:r>
              <a:rPr lang="en-US" dirty="0" err="1" smtClean="0"/>
              <a:t>Dequeuing</a:t>
            </a:r>
            <a:endParaRPr lang="en-US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26989" y="1073542"/>
            <a:ext cx="7880320" cy="29609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</a:rPr>
              <a:t>heapDequeue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i="1" dirty="0" smtClean="0">
                <a:solidFill>
                  <a:prstClr val="black"/>
                </a:solidFill>
              </a:rPr>
              <a:t>extract the element from the root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i="1" dirty="0" smtClean="0">
                <a:solidFill>
                  <a:prstClr val="black"/>
                </a:solidFill>
              </a:rPr>
              <a:t>put the element from the last leaf in its place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i="1" dirty="0" smtClean="0">
                <a:solidFill>
                  <a:prstClr val="black"/>
                </a:solidFill>
              </a:rPr>
              <a:t>remove the last leaf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srgbClr val="00B050"/>
                </a:solidFill>
              </a:rPr>
              <a:t>// both </a:t>
            </a:r>
            <a:r>
              <a:rPr lang="en-US" sz="2000" dirty="0" err="1" smtClean="0">
                <a:solidFill>
                  <a:srgbClr val="00B050"/>
                </a:solidFill>
              </a:rPr>
              <a:t>subtrees</a:t>
            </a:r>
            <a:r>
              <a:rPr lang="en-US" sz="2000" dirty="0" smtClean="0">
                <a:solidFill>
                  <a:srgbClr val="00B050"/>
                </a:solidFill>
              </a:rPr>
              <a:t> of the root are heaps</a:t>
            </a: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 = </a:t>
            </a:r>
            <a:r>
              <a:rPr lang="en-US" sz="2000" i="1" dirty="0" smtClean="0">
                <a:solidFill>
                  <a:prstClr val="black"/>
                </a:solidFill>
              </a:rPr>
              <a:t>the root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i="1" dirty="0" smtClean="0">
                <a:solidFill>
                  <a:prstClr val="black"/>
                </a:solidFill>
              </a:rPr>
              <a:t>is not a leaf and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 &lt; </a:t>
            </a:r>
            <a:r>
              <a:rPr lang="en-US" sz="2000" i="1" dirty="0" smtClean="0">
                <a:solidFill>
                  <a:prstClr val="black"/>
                </a:solidFill>
              </a:rPr>
              <a:t>any of its children</a:t>
            </a:r>
            <a:endParaRPr lang="en-US" sz="2000" dirty="0" smtClean="0">
              <a:solidFill>
                <a:prstClr val="black"/>
              </a:solidFill>
            </a:endParaRPr>
          </a:p>
          <a:p>
            <a:pPr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    </a:t>
            </a:r>
            <a:r>
              <a:rPr lang="en-US" sz="2000" i="1" dirty="0" smtClean="0">
                <a:solidFill>
                  <a:prstClr val="black"/>
                </a:solidFill>
              </a:rPr>
              <a:t>swap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i="1" dirty="0" smtClean="0">
                <a:solidFill>
                  <a:prstClr val="black"/>
                </a:solidFill>
              </a:rPr>
              <a:t>with the </a:t>
            </a:r>
            <a:r>
              <a:rPr lang="en-US" sz="2000" i="1" dirty="0" smtClean="0">
                <a:solidFill>
                  <a:srgbClr val="FF0000"/>
                </a:solidFill>
              </a:rPr>
              <a:t>larger</a:t>
            </a:r>
            <a:r>
              <a:rPr lang="en-US" sz="2000" i="1" dirty="0" smtClean="0">
                <a:solidFill>
                  <a:prstClr val="black"/>
                </a:solidFill>
              </a:rPr>
              <a:t> child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Text Box 114"/>
          <p:cNvSpPr txBox="1">
            <a:spLocks noChangeArrowheads="1"/>
          </p:cNvSpPr>
          <p:nvPr/>
        </p:nvSpPr>
        <p:spPr bwMode="auto">
          <a:xfrm>
            <a:off x="1126011" y="4216652"/>
            <a:ext cx="303873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7  3   7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9</a:t>
            </a:r>
            <a:endParaRPr lang="en-US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6" name="Line 115"/>
          <p:cNvSpPr>
            <a:spLocks noChangeShapeType="1"/>
          </p:cNvSpPr>
          <p:nvPr/>
        </p:nvSpPr>
        <p:spPr bwMode="auto">
          <a:xfrm flipH="1">
            <a:off x="2269011" y="4597652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116"/>
          <p:cNvSpPr>
            <a:spLocks noChangeShapeType="1"/>
          </p:cNvSpPr>
          <p:nvPr/>
        </p:nvSpPr>
        <p:spPr bwMode="auto">
          <a:xfrm>
            <a:off x="3031011" y="4597652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117"/>
          <p:cNvSpPr>
            <a:spLocks noChangeShapeType="1"/>
          </p:cNvSpPr>
          <p:nvPr/>
        </p:nvSpPr>
        <p:spPr bwMode="auto">
          <a:xfrm flipH="1">
            <a:off x="1811811" y="5283452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118"/>
          <p:cNvSpPr>
            <a:spLocks noChangeShapeType="1"/>
          </p:cNvSpPr>
          <p:nvPr/>
        </p:nvSpPr>
        <p:spPr bwMode="auto">
          <a:xfrm flipH="1">
            <a:off x="3335811" y="5281865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119"/>
          <p:cNvSpPr>
            <a:spLocks noChangeShapeType="1"/>
          </p:cNvSpPr>
          <p:nvPr/>
        </p:nvSpPr>
        <p:spPr bwMode="auto">
          <a:xfrm>
            <a:off x="2192811" y="5283452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120"/>
          <p:cNvSpPr>
            <a:spLocks noChangeShapeType="1"/>
          </p:cNvSpPr>
          <p:nvPr/>
        </p:nvSpPr>
        <p:spPr bwMode="auto">
          <a:xfrm>
            <a:off x="3743799" y="5281865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121"/>
          <p:cNvSpPr>
            <a:spLocks noChangeShapeType="1"/>
          </p:cNvSpPr>
          <p:nvPr/>
        </p:nvSpPr>
        <p:spPr bwMode="auto">
          <a:xfrm flipH="1">
            <a:off x="1583211" y="5893052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122"/>
          <p:cNvSpPr>
            <a:spLocks noChangeShapeType="1"/>
          </p:cNvSpPr>
          <p:nvPr/>
        </p:nvSpPr>
        <p:spPr bwMode="auto">
          <a:xfrm>
            <a:off x="1838799" y="5893052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570330" y="5108016"/>
            <a:ext cx="665330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2" name="Text Box 114"/>
          <p:cNvSpPr txBox="1">
            <a:spLocks noChangeArrowheads="1"/>
          </p:cNvSpPr>
          <p:nvPr/>
        </p:nvSpPr>
        <p:spPr bwMode="auto">
          <a:xfrm>
            <a:off x="5338122" y="4216652"/>
            <a:ext cx="303873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5</a:t>
            </a:r>
            <a:endParaRPr lang="en-US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7  3   7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9</a:t>
            </a:r>
            <a:endParaRPr lang="en-US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</a:t>
            </a:r>
          </a:p>
        </p:txBody>
      </p:sp>
      <p:sp>
        <p:nvSpPr>
          <p:cNvPr id="53" name="Line 115"/>
          <p:cNvSpPr>
            <a:spLocks noChangeShapeType="1"/>
          </p:cNvSpPr>
          <p:nvPr/>
        </p:nvSpPr>
        <p:spPr bwMode="auto">
          <a:xfrm flipH="1">
            <a:off x="6481122" y="4597652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116"/>
          <p:cNvSpPr>
            <a:spLocks noChangeShapeType="1"/>
          </p:cNvSpPr>
          <p:nvPr/>
        </p:nvSpPr>
        <p:spPr bwMode="auto">
          <a:xfrm>
            <a:off x="7243122" y="4597652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117"/>
          <p:cNvSpPr>
            <a:spLocks noChangeShapeType="1"/>
          </p:cNvSpPr>
          <p:nvPr/>
        </p:nvSpPr>
        <p:spPr bwMode="auto">
          <a:xfrm flipH="1">
            <a:off x="6023922" y="5283452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Line 118"/>
          <p:cNvSpPr>
            <a:spLocks noChangeShapeType="1"/>
          </p:cNvSpPr>
          <p:nvPr/>
        </p:nvSpPr>
        <p:spPr bwMode="auto">
          <a:xfrm flipH="1">
            <a:off x="7547922" y="5281865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Line 119"/>
          <p:cNvSpPr>
            <a:spLocks noChangeShapeType="1"/>
          </p:cNvSpPr>
          <p:nvPr/>
        </p:nvSpPr>
        <p:spPr bwMode="auto">
          <a:xfrm>
            <a:off x="6404922" y="5283452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Line 120"/>
          <p:cNvSpPr>
            <a:spLocks noChangeShapeType="1"/>
          </p:cNvSpPr>
          <p:nvPr/>
        </p:nvSpPr>
        <p:spPr bwMode="auto">
          <a:xfrm>
            <a:off x="7955910" y="5281865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Line 121"/>
          <p:cNvSpPr>
            <a:spLocks noChangeShapeType="1"/>
          </p:cNvSpPr>
          <p:nvPr/>
        </p:nvSpPr>
        <p:spPr bwMode="auto">
          <a:xfrm flipH="1">
            <a:off x="5795322" y="5893052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56389" y="4415481"/>
            <a:ext cx="527222" cy="337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088745" y="5112989"/>
            <a:ext cx="172264" cy="475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0123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 as Priority Queues: </a:t>
            </a:r>
            <a:r>
              <a:rPr lang="en-US" dirty="0" err="1" smtClean="0"/>
              <a:t>Dequeuing</a:t>
            </a:r>
            <a:endParaRPr lang="en-US" dirty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80540" y="140043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4 5 3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H="1">
            <a:off x="1237740" y="178143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618740" y="178143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10091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12377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H="1">
            <a:off x="17711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2" name="Group 11"/>
          <p:cNvGraphicFramePr>
            <a:graphicFrameLocks noGrp="1"/>
          </p:cNvGraphicFramePr>
          <p:nvPr>
            <p:extLst/>
          </p:nvPr>
        </p:nvGraphicFramePr>
        <p:xfrm>
          <a:off x="704340" y="3076830"/>
          <a:ext cx="1524000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9075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Freeform 30"/>
          <p:cNvSpPr>
            <a:spLocks/>
          </p:cNvSpPr>
          <p:nvPr/>
        </p:nvSpPr>
        <p:spPr bwMode="auto">
          <a:xfrm>
            <a:off x="1618740" y="1019430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609340" y="140043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4 5 3</a:t>
            </a: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28379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30665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flipH="1">
            <a:off x="35999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7" name="Group 37"/>
          <p:cNvGraphicFramePr>
            <a:graphicFrameLocks noGrp="1"/>
          </p:cNvGraphicFramePr>
          <p:nvPr>
            <p:extLst/>
          </p:nvPr>
        </p:nvGraphicFramePr>
        <p:xfrm>
          <a:off x="2533140" y="3076830"/>
          <a:ext cx="1524000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9075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4361940" y="140043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3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</a:t>
            </a:r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 flipH="1">
            <a:off x="4819140" y="178143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5200140" y="178143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 flipH="1">
            <a:off x="45905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48191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4" name="Group 79"/>
          <p:cNvGraphicFramePr>
            <a:graphicFrameLocks noGrp="1"/>
          </p:cNvGraphicFramePr>
          <p:nvPr>
            <p:extLst/>
          </p:nvPr>
        </p:nvGraphicFramePr>
        <p:xfrm>
          <a:off x="4428615" y="3076830"/>
          <a:ext cx="1304925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Freeform 80"/>
          <p:cNvSpPr>
            <a:spLocks/>
          </p:cNvSpPr>
          <p:nvPr/>
        </p:nvSpPr>
        <p:spPr bwMode="auto">
          <a:xfrm>
            <a:off x="4615940" y="1552830"/>
            <a:ext cx="355600" cy="45720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288">
                <a:moveTo>
                  <a:pt x="224" y="0"/>
                </a:moveTo>
                <a:cubicBezTo>
                  <a:pt x="144" y="24"/>
                  <a:pt x="64" y="48"/>
                  <a:pt x="32" y="96"/>
                </a:cubicBezTo>
                <a:cubicBezTo>
                  <a:pt x="0" y="144"/>
                  <a:pt x="16" y="216"/>
                  <a:pt x="32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Text Box 81"/>
          <p:cNvSpPr txBox="1">
            <a:spLocks noChangeArrowheads="1"/>
          </p:cNvSpPr>
          <p:nvPr/>
        </p:nvSpPr>
        <p:spPr bwMode="auto">
          <a:xfrm>
            <a:off x="6063740" y="140043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</a:t>
            </a: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 flipH="1">
            <a:off x="6520940" y="178143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>
            <a:off x="6901940" y="178143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 flipH="1">
            <a:off x="62923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>
            <a:off x="6520940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1" name="Group 181"/>
          <p:cNvGraphicFramePr>
            <a:graphicFrameLocks noGrp="1"/>
          </p:cNvGraphicFramePr>
          <p:nvPr>
            <p:extLst/>
          </p:nvPr>
        </p:nvGraphicFramePr>
        <p:xfrm>
          <a:off x="6130415" y="3076830"/>
          <a:ext cx="1304925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Freeform 104"/>
          <p:cNvSpPr>
            <a:spLocks/>
          </p:cNvSpPr>
          <p:nvPr/>
        </p:nvSpPr>
        <p:spPr bwMode="auto">
          <a:xfrm>
            <a:off x="4514340" y="338163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Freeform 105"/>
          <p:cNvSpPr>
            <a:spLocks/>
          </p:cNvSpPr>
          <p:nvPr/>
        </p:nvSpPr>
        <p:spPr bwMode="auto">
          <a:xfrm>
            <a:off x="3599940" y="1705230"/>
            <a:ext cx="698500" cy="990600"/>
          </a:xfrm>
          <a:custGeom>
            <a:avLst/>
            <a:gdLst>
              <a:gd name="T0" fmla="*/ 2147483647 w 440"/>
              <a:gd name="T1" fmla="*/ 2147483647 h 624"/>
              <a:gd name="T2" fmla="*/ 2147483647 w 440"/>
              <a:gd name="T3" fmla="*/ 2147483647 h 624"/>
              <a:gd name="T4" fmla="*/ 0 w 4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0" h="624">
                <a:moveTo>
                  <a:pt x="48" y="624"/>
                </a:moveTo>
                <a:cubicBezTo>
                  <a:pt x="244" y="484"/>
                  <a:pt x="440" y="344"/>
                  <a:pt x="432" y="240"/>
                </a:cubicBezTo>
                <a:cubicBezTo>
                  <a:pt x="424" y="136"/>
                  <a:pt x="72" y="4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Freeform 106"/>
          <p:cNvSpPr>
            <a:spLocks/>
          </p:cNvSpPr>
          <p:nvPr/>
        </p:nvSpPr>
        <p:spPr bwMode="auto">
          <a:xfrm>
            <a:off x="6444740" y="3381630"/>
            <a:ext cx="660400" cy="228600"/>
          </a:xfrm>
          <a:custGeom>
            <a:avLst/>
            <a:gdLst>
              <a:gd name="T0" fmla="*/ 0 w 240"/>
              <a:gd name="T1" fmla="*/ 0 h 144"/>
              <a:gd name="T2" fmla="*/ 2147483647 w 240"/>
              <a:gd name="T3" fmla="*/ 2147483647 h 144"/>
              <a:gd name="T4" fmla="*/ 2147483647 w 240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44">
                <a:moveTo>
                  <a:pt x="0" y="0"/>
                </a:moveTo>
                <a:cubicBezTo>
                  <a:pt x="52" y="72"/>
                  <a:pt x="104" y="144"/>
                  <a:pt x="144" y="144"/>
                </a:cubicBezTo>
                <a:cubicBezTo>
                  <a:pt x="184" y="144"/>
                  <a:pt x="212" y="72"/>
                  <a:pt x="24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Text Box 107"/>
          <p:cNvSpPr txBox="1">
            <a:spLocks noChangeArrowheads="1"/>
          </p:cNvSpPr>
          <p:nvPr/>
        </p:nvSpPr>
        <p:spPr bwMode="auto">
          <a:xfrm>
            <a:off x="7597265" y="140043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6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5   4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4 3</a:t>
            </a:r>
          </a:p>
        </p:txBody>
      </p:sp>
      <p:sp>
        <p:nvSpPr>
          <p:cNvPr id="76" name="Line 108"/>
          <p:cNvSpPr>
            <a:spLocks noChangeShapeType="1"/>
          </p:cNvSpPr>
          <p:nvPr/>
        </p:nvSpPr>
        <p:spPr bwMode="auto">
          <a:xfrm flipH="1">
            <a:off x="8054465" y="178143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109"/>
          <p:cNvSpPr>
            <a:spLocks noChangeShapeType="1"/>
          </p:cNvSpPr>
          <p:nvPr/>
        </p:nvSpPr>
        <p:spPr bwMode="auto">
          <a:xfrm>
            <a:off x="8435465" y="178143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Line 110"/>
          <p:cNvSpPr>
            <a:spLocks noChangeShapeType="1"/>
          </p:cNvSpPr>
          <p:nvPr/>
        </p:nvSpPr>
        <p:spPr bwMode="auto">
          <a:xfrm flipH="1">
            <a:off x="7825865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Line 111"/>
          <p:cNvSpPr>
            <a:spLocks noChangeShapeType="1"/>
          </p:cNvSpPr>
          <p:nvPr/>
        </p:nvSpPr>
        <p:spPr bwMode="auto">
          <a:xfrm>
            <a:off x="8054465" y="23148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0" name="Group 112"/>
          <p:cNvGraphicFramePr>
            <a:graphicFrameLocks noGrp="1"/>
          </p:cNvGraphicFramePr>
          <p:nvPr>
            <p:extLst/>
          </p:nvPr>
        </p:nvGraphicFramePr>
        <p:xfrm>
          <a:off x="7663940" y="3076830"/>
          <a:ext cx="1304925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Freeform 130"/>
          <p:cNvSpPr>
            <a:spLocks/>
          </p:cNvSpPr>
          <p:nvPr/>
        </p:nvSpPr>
        <p:spPr bwMode="auto">
          <a:xfrm>
            <a:off x="8349740" y="1019430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 Box 131"/>
          <p:cNvSpPr txBox="1">
            <a:spLocks noChangeArrowheads="1"/>
          </p:cNvSpPr>
          <p:nvPr/>
        </p:nvSpPr>
        <p:spPr bwMode="auto">
          <a:xfrm>
            <a:off x="637665" y="429603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5   4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4 3</a:t>
            </a:r>
          </a:p>
        </p:txBody>
      </p:sp>
      <p:sp>
        <p:nvSpPr>
          <p:cNvPr id="83" name="Line 134"/>
          <p:cNvSpPr>
            <a:spLocks noChangeShapeType="1"/>
          </p:cNvSpPr>
          <p:nvPr/>
        </p:nvSpPr>
        <p:spPr bwMode="auto">
          <a:xfrm flipH="1">
            <a:off x="866265" y="52104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135"/>
          <p:cNvSpPr>
            <a:spLocks noChangeShapeType="1"/>
          </p:cNvSpPr>
          <p:nvPr/>
        </p:nvSpPr>
        <p:spPr bwMode="auto">
          <a:xfrm>
            <a:off x="1094865" y="521043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5" name="Group 240"/>
          <p:cNvGraphicFramePr>
            <a:graphicFrameLocks noGrp="1"/>
          </p:cNvGraphicFramePr>
          <p:nvPr>
            <p:extLst/>
          </p:nvPr>
        </p:nvGraphicFramePr>
        <p:xfrm>
          <a:off x="704340" y="5896230"/>
          <a:ext cx="1304925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" name="Freeform 153"/>
          <p:cNvSpPr>
            <a:spLocks/>
          </p:cNvSpPr>
          <p:nvPr/>
        </p:nvSpPr>
        <p:spPr bwMode="auto">
          <a:xfrm>
            <a:off x="1313940" y="4600830"/>
            <a:ext cx="876300" cy="990600"/>
          </a:xfrm>
          <a:custGeom>
            <a:avLst/>
            <a:gdLst>
              <a:gd name="T0" fmla="*/ 0 w 552"/>
              <a:gd name="T1" fmla="*/ 2147483647 h 624"/>
              <a:gd name="T2" fmla="*/ 2147483647 w 552"/>
              <a:gd name="T3" fmla="*/ 2147483647 h 624"/>
              <a:gd name="T4" fmla="*/ 2147483647 w 552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2" h="624">
                <a:moveTo>
                  <a:pt x="0" y="624"/>
                </a:moveTo>
                <a:cubicBezTo>
                  <a:pt x="252" y="484"/>
                  <a:pt x="504" y="344"/>
                  <a:pt x="528" y="240"/>
                </a:cubicBezTo>
                <a:cubicBezTo>
                  <a:pt x="552" y="136"/>
                  <a:pt x="348" y="6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 Box 154"/>
          <p:cNvSpPr txBox="1">
            <a:spLocks noChangeArrowheads="1"/>
          </p:cNvSpPr>
          <p:nvPr/>
        </p:nvSpPr>
        <p:spPr bwMode="auto">
          <a:xfrm>
            <a:off x="2456940" y="426269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3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5   4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8" name="Line 155"/>
          <p:cNvSpPr>
            <a:spLocks noChangeShapeType="1"/>
          </p:cNvSpPr>
          <p:nvPr/>
        </p:nvSpPr>
        <p:spPr bwMode="auto">
          <a:xfrm flipH="1">
            <a:off x="2914140" y="464369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ine 156"/>
          <p:cNvSpPr>
            <a:spLocks noChangeShapeType="1"/>
          </p:cNvSpPr>
          <p:nvPr/>
        </p:nvSpPr>
        <p:spPr bwMode="auto">
          <a:xfrm>
            <a:off x="3295140" y="464369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Line 157"/>
          <p:cNvSpPr>
            <a:spLocks noChangeShapeType="1"/>
          </p:cNvSpPr>
          <p:nvPr/>
        </p:nvSpPr>
        <p:spPr bwMode="auto">
          <a:xfrm flipH="1">
            <a:off x="2685540" y="5177093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1" name="Group 176"/>
          <p:cNvGraphicFramePr>
            <a:graphicFrameLocks noGrp="1"/>
          </p:cNvGraphicFramePr>
          <p:nvPr>
            <p:extLst/>
          </p:nvPr>
        </p:nvGraphicFramePr>
        <p:xfrm>
          <a:off x="2588703" y="5896230"/>
          <a:ext cx="1087437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7"/>
                <a:gridCol w="217488"/>
                <a:gridCol w="215900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" name="Freeform 177"/>
          <p:cNvSpPr>
            <a:spLocks/>
          </p:cNvSpPr>
          <p:nvPr/>
        </p:nvSpPr>
        <p:spPr bwMode="auto">
          <a:xfrm>
            <a:off x="6571740" y="2162430"/>
            <a:ext cx="177800" cy="533400"/>
          </a:xfrm>
          <a:custGeom>
            <a:avLst/>
            <a:gdLst>
              <a:gd name="T0" fmla="*/ 0 w 112"/>
              <a:gd name="T1" fmla="*/ 0 h 336"/>
              <a:gd name="T2" fmla="*/ 2147483647 w 112"/>
              <a:gd name="T3" fmla="*/ 2147483647 h 336"/>
              <a:gd name="T4" fmla="*/ 2147483647 w 112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336">
                <a:moveTo>
                  <a:pt x="0" y="0"/>
                </a:moveTo>
                <a:cubicBezTo>
                  <a:pt x="40" y="44"/>
                  <a:pt x="80" y="88"/>
                  <a:pt x="96" y="144"/>
                </a:cubicBezTo>
                <a:cubicBezTo>
                  <a:pt x="112" y="200"/>
                  <a:pt x="104" y="268"/>
                  <a:pt x="96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Freeform 182"/>
          <p:cNvSpPr>
            <a:spLocks/>
          </p:cNvSpPr>
          <p:nvPr/>
        </p:nvSpPr>
        <p:spPr bwMode="auto">
          <a:xfrm>
            <a:off x="2685540" y="6158168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Freeform 185"/>
          <p:cNvSpPr>
            <a:spLocks/>
          </p:cNvSpPr>
          <p:nvPr/>
        </p:nvSpPr>
        <p:spPr bwMode="auto">
          <a:xfrm>
            <a:off x="2685540" y="4448430"/>
            <a:ext cx="355600" cy="45720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288">
                <a:moveTo>
                  <a:pt x="224" y="0"/>
                </a:moveTo>
                <a:cubicBezTo>
                  <a:pt x="144" y="24"/>
                  <a:pt x="64" y="48"/>
                  <a:pt x="32" y="96"/>
                </a:cubicBezTo>
                <a:cubicBezTo>
                  <a:pt x="0" y="144"/>
                  <a:pt x="16" y="216"/>
                  <a:pt x="32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Text Box 186"/>
          <p:cNvSpPr txBox="1">
            <a:spLocks noChangeArrowheads="1"/>
          </p:cNvSpPr>
          <p:nvPr/>
        </p:nvSpPr>
        <p:spPr bwMode="auto">
          <a:xfrm>
            <a:off x="4133340" y="4267455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5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96" name="Line 187"/>
          <p:cNvSpPr>
            <a:spLocks noChangeShapeType="1"/>
          </p:cNvSpPr>
          <p:nvPr/>
        </p:nvSpPr>
        <p:spPr bwMode="auto">
          <a:xfrm flipH="1">
            <a:off x="4590540" y="464845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188"/>
          <p:cNvSpPr>
            <a:spLocks noChangeShapeType="1"/>
          </p:cNvSpPr>
          <p:nvPr/>
        </p:nvSpPr>
        <p:spPr bwMode="auto">
          <a:xfrm>
            <a:off x="4971540" y="464845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189"/>
          <p:cNvSpPr>
            <a:spLocks noChangeShapeType="1"/>
          </p:cNvSpPr>
          <p:nvPr/>
        </p:nvSpPr>
        <p:spPr bwMode="auto">
          <a:xfrm flipH="1">
            <a:off x="4361940" y="518185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9" name="Group 190"/>
          <p:cNvGraphicFramePr>
            <a:graphicFrameLocks noGrp="1"/>
          </p:cNvGraphicFramePr>
          <p:nvPr>
            <p:extLst/>
          </p:nvPr>
        </p:nvGraphicFramePr>
        <p:xfrm>
          <a:off x="4265103" y="5896230"/>
          <a:ext cx="1087437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7"/>
                <a:gridCol w="217488"/>
                <a:gridCol w="215900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reeform 204"/>
          <p:cNvSpPr>
            <a:spLocks/>
          </p:cNvSpPr>
          <p:nvPr/>
        </p:nvSpPr>
        <p:spPr bwMode="auto">
          <a:xfrm>
            <a:off x="4588953" y="6224843"/>
            <a:ext cx="382587" cy="128587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Freeform 205"/>
          <p:cNvSpPr>
            <a:spLocks/>
          </p:cNvSpPr>
          <p:nvPr/>
        </p:nvSpPr>
        <p:spPr bwMode="auto">
          <a:xfrm>
            <a:off x="4209540" y="5029455"/>
            <a:ext cx="152400" cy="38100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288">
                <a:moveTo>
                  <a:pt x="224" y="0"/>
                </a:moveTo>
                <a:cubicBezTo>
                  <a:pt x="144" y="24"/>
                  <a:pt x="64" y="48"/>
                  <a:pt x="32" y="96"/>
                </a:cubicBezTo>
                <a:cubicBezTo>
                  <a:pt x="0" y="144"/>
                  <a:pt x="16" y="216"/>
                  <a:pt x="32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Text Box 206"/>
          <p:cNvSpPr txBox="1">
            <a:spLocks noChangeArrowheads="1"/>
          </p:cNvSpPr>
          <p:nvPr/>
        </p:nvSpPr>
        <p:spPr bwMode="auto">
          <a:xfrm>
            <a:off x="5733540" y="4267455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5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03" name="Line 207"/>
          <p:cNvSpPr>
            <a:spLocks noChangeShapeType="1"/>
          </p:cNvSpPr>
          <p:nvPr/>
        </p:nvSpPr>
        <p:spPr bwMode="auto">
          <a:xfrm flipH="1">
            <a:off x="6190740" y="464845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Line 208"/>
          <p:cNvSpPr>
            <a:spLocks noChangeShapeType="1"/>
          </p:cNvSpPr>
          <p:nvPr/>
        </p:nvSpPr>
        <p:spPr bwMode="auto">
          <a:xfrm>
            <a:off x="6571740" y="464845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Line 209"/>
          <p:cNvSpPr>
            <a:spLocks noChangeShapeType="1"/>
          </p:cNvSpPr>
          <p:nvPr/>
        </p:nvSpPr>
        <p:spPr bwMode="auto">
          <a:xfrm flipH="1">
            <a:off x="5962140" y="518185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06" name="Group 210"/>
          <p:cNvGraphicFramePr>
            <a:graphicFrameLocks noGrp="1"/>
          </p:cNvGraphicFramePr>
          <p:nvPr>
            <p:extLst/>
          </p:nvPr>
        </p:nvGraphicFramePr>
        <p:xfrm>
          <a:off x="5865303" y="5896230"/>
          <a:ext cx="1087437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7"/>
                <a:gridCol w="217488"/>
                <a:gridCol w="215900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" name="Freeform 226"/>
          <p:cNvSpPr>
            <a:spLocks/>
          </p:cNvSpPr>
          <p:nvPr/>
        </p:nvSpPr>
        <p:spPr bwMode="auto">
          <a:xfrm>
            <a:off x="6495540" y="3886455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233"/>
          <p:cNvSpPr>
            <a:spLocks noChangeShapeType="1"/>
          </p:cNvSpPr>
          <p:nvPr/>
        </p:nvSpPr>
        <p:spPr bwMode="auto">
          <a:xfrm>
            <a:off x="2990340" y="505803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Line 234"/>
          <p:cNvSpPr>
            <a:spLocks noChangeShapeType="1"/>
          </p:cNvSpPr>
          <p:nvPr/>
        </p:nvSpPr>
        <p:spPr bwMode="auto">
          <a:xfrm>
            <a:off x="4895340" y="216243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Freeform 235"/>
          <p:cNvSpPr>
            <a:spLocks/>
          </p:cNvSpPr>
          <p:nvPr/>
        </p:nvSpPr>
        <p:spPr bwMode="auto">
          <a:xfrm>
            <a:off x="6278053" y="2848230"/>
            <a:ext cx="3048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Freeform 236"/>
          <p:cNvSpPr>
            <a:spLocks/>
          </p:cNvSpPr>
          <p:nvPr/>
        </p:nvSpPr>
        <p:spPr bwMode="auto">
          <a:xfrm>
            <a:off x="4744528" y="3383218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Freeform 237"/>
          <p:cNvSpPr>
            <a:spLocks/>
          </p:cNvSpPr>
          <p:nvPr/>
        </p:nvSpPr>
        <p:spPr bwMode="auto">
          <a:xfrm>
            <a:off x="6895590" y="338163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Freeform 238"/>
          <p:cNvSpPr>
            <a:spLocks/>
          </p:cNvSpPr>
          <p:nvPr/>
        </p:nvSpPr>
        <p:spPr bwMode="auto">
          <a:xfrm>
            <a:off x="2901440" y="6185155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55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44" grpId="0" animBg="1"/>
      <p:bldP spid="45" grpId="0" animBg="1"/>
      <p:bldP spid="46" grpId="0" animBg="1"/>
      <p:bldP spid="48" grpId="0"/>
      <p:bldP spid="49" grpId="0" animBg="1"/>
      <p:bldP spid="50" grpId="0" animBg="1"/>
      <p:bldP spid="62" grpId="0" animBg="1"/>
      <p:bldP spid="63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1" grpId="0" animBg="1"/>
      <p:bldP spid="82" grpId="0"/>
      <p:bldP spid="83" grpId="0" animBg="1"/>
      <p:bldP spid="84" grpId="0" animBg="1"/>
      <p:bldP spid="86" grpId="0" animBg="1"/>
      <p:bldP spid="87" grpId="0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7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 as Priority Queues: </a:t>
            </a:r>
            <a:r>
              <a:rPr lang="en-US" dirty="0" err="1" smtClean="0"/>
              <a:t>Dequeuing</a:t>
            </a:r>
            <a:endParaRPr lang="en-US" dirty="0"/>
          </a:p>
        </p:txBody>
      </p:sp>
      <p:sp>
        <p:nvSpPr>
          <p:cNvPr id="114" name="Text Box 21"/>
          <p:cNvSpPr txBox="1">
            <a:spLocks noChangeArrowheads="1"/>
          </p:cNvSpPr>
          <p:nvPr/>
        </p:nvSpPr>
        <p:spPr bwMode="auto">
          <a:xfrm>
            <a:off x="774356" y="1498901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5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1231556" y="187990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1612556" y="1879901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24"/>
          <p:cNvSpPr>
            <a:spLocks noChangeShapeType="1"/>
          </p:cNvSpPr>
          <p:nvPr/>
        </p:nvSpPr>
        <p:spPr bwMode="auto">
          <a:xfrm flipH="1">
            <a:off x="1002956" y="241330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8" name="Group 186"/>
          <p:cNvGraphicFramePr>
            <a:graphicFrameLocks noGrp="1"/>
          </p:cNvGraphicFramePr>
          <p:nvPr>
            <p:extLst/>
          </p:nvPr>
        </p:nvGraphicFramePr>
        <p:xfrm>
          <a:off x="906119" y="3132438"/>
          <a:ext cx="1027112" cy="262080"/>
        </p:xfrm>
        <a:graphic>
          <a:graphicData uri="http://schemas.openxmlformats.org/drawingml/2006/table">
            <a:tbl>
              <a:tblPr/>
              <a:tblGrid>
                <a:gridCol w="206375"/>
                <a:gridCol w="184150"/>
                <a:gridCol w="227012"/>
                <a:gridCol w="204788"/>
                <a:gridCol w="2047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" name="Freeform 39"/>
          <p:cNvSpPr>
            <a:spLocks/>
          </p:cNvSpPr>
          <p:nvPr/>
        </p:nvSpPr>
        <p:spPr bwMode="auto">
          <a:xfrm>
            <a:off x="1536356" y="1117901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Text Box 40"/>
          <p:cNvSpPr txBox="1">
            <a:spLocks noChangeArrowheads="1"/>
          </p:cNvSpPr>
          <p:nvPr/>
        </p:nvSpPr>
        <p:spPr bwMode="auto">
          <a:xfrm>
            <a:off x="2450756" y="1498901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21" name="Line 43"/>
          <p:cNvSpPr>
            <a:spLocks noChangeShapeType="1"/>
          </p:cNvSpPr>
          <p:nvPr/>
        </p:nvSpPr>
        <p:spPr bwMode="auto">
          <a:xfrm flipH="1">
            <a:off x="2679356" y="2413301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22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95172"/>
              </p:ext>
            </p:extLst>
          </p:nvPr>
        </p:nvGraphicFramePr>
        <p:xfrm>
          <a:off x="2582519" y="3132438"/>
          <a:ext cx="1087437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7"/>
                <a:gridCol w="217488"/>
                <a:gridCol w="204787"/>
                <a:gridCol w="2286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Freeform 59"/>
          <p:cNvSpPr>
            <a:spLocks/>
          </p:cNvSpPr>
          <p:nvPr/>
        </p:nvSpPr>
        <p:spPr bwMode="auto">
          <a:xfrm>
            <a:off x="2831756" y="1727501"/>
            <a:ext cx="1308100" cy="1066800"/>
          </a:xfrm>
          <a:custGeom>
            <a:avLst/>
            <a:gdLst>
              <a:gd name="T0" fmla="*/ 0 w 824"/>
              <a:gd name="T1" fmla="*/ 2147483647 h 672"/>
              <a:gd name="T2" fmla="*/ 2147483647 w 824"/>
              <a:gd name="T3" fmla="*/ 2147483647 h 672"/>
              <a:gd name="T4" fmla="*/ 2147483647 w 824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4" h="672">
                <a:moveTo>
                  <a:pt x="0" y="672"/>
                </a:moveTo>
                <a:cubicBezTo>
                  <a:pt x="356" y="560"/>
                  <a:pt x="712" y="448"/>
                  <a:pt x="768" y="336"/>
                </a:cubicBezTo>
                <a:cubicBezTo>
                  <a:pt x="824" y="224"/>
                  <a:pt x="580" y="112"/>
                  <a:pt x="33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Text Box 60"/>
          <p:cNvSpPr txBox="1">
            <a:spLocks noChangeArrowheads="1"/>
          </p:cNvSpPr>
          <p:nvPr/>
        </p:nvSpPr>
        <p:spPr bwMode="auto">
          <a:xfrm>
            <a:off x="4376394" y="1517951"/>
            <a:ext cx="1295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3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4   4</a:t>
            </a:r>
          </a:p>
        </p:txBody>
      </p:sp>
      <p:sp>
        <p:nvSpPr>
          <p:cNvPr id="125" name="Line 61"/>
          <p:cNvSpPr>
            <a:spLocks noChangeShapeType="1"/>
          </p:cNvSpPr>
          <p:nvPr/>
        </p:nvSpPr>
        <p:spPr bwMode="auto">
          <a:xfrm flipH="1">
            <a:off x="4833594" y="1898951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62"/>
          <p:cNvSpPr>
            <a:spLocks noChangeShapeType="1"/>
          </p:cNvSpPr>
          <p:nvPr/>
        </p:nvSpPr>
        <p:spPr bwMode="auto">
          <a:xfrm>
            <a:off x="5214594" y="1898951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27" name="Group 81"/>
          <p:cNvGraphicFramePr>
            <a:graphicFrameLocks noGrp="1"/>
          </p:cNvGraphicFramePr>
          <p:nvPr>
            <p:extLst/>
          </p:nvPr>
        </p:nvGraphicFramePr>
        <p:xfrm>
          <a:off x="4706594" y="3141963"/>
          <a:ext cx="868362" cy="262080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5900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Freeform 79"/>
          <p:cNvSpPr>
            <a:spLocks/>
          </p:cNvSpPr>
          <p:nvPr/>
        </p:nvSpPr>
        <p:spPr bwMode="auto">
          <a:xfrm>
            <a:off x="4609756" y="1746551"/>
            <a:ext cx="355600" cy="45720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288">
                <a:moveTo>
                  <a:pt x="224" y="0"/>
                </a:moveTo>
                <a:cubicBezTo>
                  <a:pt x="144" y="24"/>
                  <a:pt x="64" y="48"/>
                  <a:pt x="32" y="96"/>
                </a:cubicBezTo>
                <a:cubicBezTo>
                  <a:pt x="0" y="144"/>
                  <a:pt x="16" y="216"/>
                  <a:pt x="32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Text Box 82"/>
          <p:cNvSpPr txBox="1">
            <a:spLocks noChangeArrowheads="1"/>
          </p:cNvSpPr>
          <p:nvPr/>
        </p:nvSpPr>
        <p:spPr bwMode="auto">
          <a:xfrm>
            <a:off x="5854356" y="1489376"/>
            <a:ext cx="1295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3   4</a:t>
            </a:r>
          </a:p>
        </p:txBody>
      </p:sp>
      <p:sp>
        <p:nvSpPr>
          <p:cNvPr id="130" name="Line 83"/>
          <p:cNvSpPr>
            <a:spLocks noChangeShapeType="1"/>
          </p:cNvSpPr>
          <p:nvPr/>
        </p:nvSpPr>
        <p:spPr bwMode="auto">
          <a:xfrm flipH="1">
            <a:off x="6311556" y="1870376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Line 84"/>
          <p:cNvSpPr>
            <a:spLocks noChangeShapeType="1"/>
          </p:cNvSpPr>
          <p:nvPr/>
        </p:nvSpPr>
        <p:spPr bwMode="auto">
          <a:xfrm>
            <a:off x="6692556" y="1870376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2" name="Group 188"/>
          <p:cNvGraphicFramePr>
            <a:graphicFrameLocks noGrp="1"/>
          </p:cNvGraphicFramePr>
          <p:nvPr>
            <p:extLst/>
          </p:nvPr>
        </p:nvGraphicFramePr>
        <p:xfrm>
          <a:off x="6184556" y="3132438"/>
          <a:ext cx="868363" cy="262080"/>
        </p:xfrm>
        <a:graphic>
          <a:graphicData uri="http://schemas.openxmlformats.org/drawingml/2006/table">
            <a:tbl>
              <a:tblPr/>
              <a:tblGrid>
                <a:gridCol w="217488"/>
                <a:gridCol w="215900"/>
                <a:gridCol w="217487"/>
                <a:gridCol w="2174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" name="Freeform 98"/>
          <p:cNvSpPr>
            <a:spLocks/>
          </p:cNvSpPr>
          <p:nvPr/>
        </p:nvSpPr>
        <p:spPr bwMode="auto">
          <a:xfrm>
            <a:off x="6641756" y="1075038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Text Box 99"/>
          <p:cNvSpPr txBox="1">
            <a:spLocks noChangeArrowheads="1"/>
          </p:cNvSpPr>
          <p:nvPr/>
        </p:nvSpPr>
        <p:spPr bwMode="auto">
          <a:xfrm>
            <a:off x="7327556" y="1532238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3   4</a:t>
            </a:r>
          </a:p>
        </p:txBody>
      </p:sp>
      <p:graphicFrame>
        <p:nvGraphicFramePr>
          <p:cNvPr id="135" name="Group 187"/>
          <p:cNvGraphicFramePr>
            <a:graphicFrameLocks noGrp="1"/>
          </p:cNvGraphicFramePr>
          <p:nvPr>
            <p:extLst/>
          </p:nvPr>
        </p:nvGraphicFramePr>
        <p:xfrm>
          <a:off x="7657756" y="3132438"/>
          <a:ext cx="868363" cy="262080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5900"/>
                <a:gridCol w="2174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Freeform 114"/>
          <p:cNvSpPr>
            <a:spLocks/>
          </p:cNvSpPr>
          <p:nvPr/>
        </p:nvSpPr>
        <p:spPr bwMode="auto">
          <a:xfrm>
            <a:off x="8165756" y="1760838"/>
            <a:ext cx="622300" cy="533400"/>
          </a:xfrm>
          <a:custGeom>
            <a:avLst/>
            <a:gdLst>
              <a:gd name="T0" fmla="*/ 2147483647 w 392"/>
              <a:gd name="T1" fmla="*/ 2147483647 h 336"/>
              <a:gd name="T2" fmla="*/ 2147483647 w 392"/>
              <a:gd name="T3" fmla="*/ 2147483647 h 336"/>
              <a:gd name="T4" fmla="*/ 2147483647 w 392"/>
              <a:gd name="T5" fmla="*/ 2147483647 h 336"/>
              <a:gd name="T6" fmla="*/ 0 w 39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2" h="336">
                <a:moveTo>
                  <a:pt x="240" y="336"/>
                </a:moveTo>
                <a:cubicBezTo>
                  <a:pt x="308" y="336"/>
                  <a:pt x="376" y="336"/>
                  <a:pt x="384" y="288"/>
                </a:cubicBezTo>
                <a:cubicBezTo>
                  <a:pt x="392" y="240"/>
                  <a:pt x="352" y="96"/>
                  <a:pt x="288" y="48"/>
                </a:cubicBezTo>
                <a:cubicBezTo>
                  <a:pt x="224" y="0"/>
                  <a:pt x="112" y="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Text Box 130"/>
          <p:cNvSpPr txBox="1">
            <a:spLocks noChangeArrowheads="1"/>
          </p:cNvSpPr>
          <p:nvPr/>
        </p:nvSpPr>
        <p:spPr bwMode="auto">
          <a:xfrm>
            <a:off x="825156" y="4384976"/>
            <a:ext cx="1295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</p:txBody>
      </p:sp>
      <p:sp>
        <p:nvSpPr>
          <p:cNvPr id="138" name="Line 131"/>
          <p:cNvSpPr>
            <a:spLocks noChangeShapeType="1"/>
          </p:cNvSpPr>
          <p:nvPr/>
        </p:nvSpPr>
        <p:spPr bwMode="auto">
          <a:xfrm flipH="1">
            <a:off x="1282356" y="4765976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9" name="Group 146"/>
          <p:cNvGraphicFramePr>
            <a:graphicFrameLocks noGrp="1"/>
          </p:cNvGraphicFramePr>
          <p:nvPr>
            <p:extLst/>
          </p:nvPr>
        </p:nvGraphicFramePr>
        <p:xfrm>
          <a:off x="1155356" y="5828013"/>
          <a:ext cx="650875" cy="262080"/>
        </p:xfrm>
        <a:graphic>
          <a:graphicData uri="http://schemas.openxmlformats.org/drawingml/2006/table">
            <a:tbl>
              <a:tblPr/>
              <a:tblGrid>
                <a:gridCol w="217488"/>
                <a:gridCol w="215900"/>
                <a:gridCol w="217487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" name="Freeform 148"/>
          <p:cNvSpPr>
            <a:spLocks/>
          </p:cNvSpPr>
          <p:nvPr/>
        </p:nvSpPr>
        <p:spPr bwMode="auto">
          <a:xfrm>
            <a:off x="1612556" y="3970638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Text Box 149"/>
          <p:cNvSpPr txBox="1">
            <a:spLocks noChangeArrowheads="1"/>
          </p:cNvSpPr>
          <p:nvPr/>
        </p:nvSpPr>
        <p:spPr bwMode="auto">
          <a:xfrm>
            <a:off x="2526956" y="4413551"/>
            <a:ext cx="1295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</p:txBody>
      </p:sp>
      <p:graphicFrame>
        <p:nvGraphicFramePr>
          <p:cNvPr id="142" name="Group 151"/>
          <p:cNvGraphicFramePr>
            <a:graphicFrameLocks noGrp="1"/>
          </p:cNvGraphicFramePr>
          <p:nvPr>
            <p:extLst/>
          </p:nvPr>
        </p:nvGraphicFramePr>
        <p:xfrm>
          <a:off x="2857156" y="5842301"/>
          <a:ext cx="650875" cy="262080"/>
        </p:xfrm>
        <a:graphic>
          <a:graphicData uri="http://schemas.openxmlformats.org/drawingml/2006/table">
            <a:tbl>
              <a:tblPr/>
              <a:tblGrid>
                <a:gridCol w="217488"/>
                <a:gridCol w="215900"/>
                <a:gridCol w="217487"/>
              </a:tblGrid>
              <a:tr h="261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" name="Freeform 161"/>
          <p:cNvSpPr>
            <a:spLocks/>
          </p:cNvSpPr>
          <p:nvPr/>
        </p:nvSpPr>
        <p:spPr bwMode="auto">
          <a:xfrm>
            <a:off x="3060356" y="4718351"/>
            <a:ext cx="495300" cy="457200"/>
          </a:xfrm>
          <a:custGeom>
            <a:avLst/>
            <a:gdLst>
              <a:gd name="T0" fmla="*/ 0 w 312"/>
              <a:gd name="T1" fmla="*/ 2147483647 h 288"/>
              <a:gd name="T2" fmla="*/ 2147483647 w 312"/>
              <a:gd name="T3" fmla="*/ 2147483647 h 288"/>
              <a:gd name="T4" fmla="*/ 2147483647 w 31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288">
                <a:moveTo>
                  <a:pt x="0" y="288"/>
                </a:moveTo>
                <a:cubicBezTo>
                  <a:pt x="132" y="240"/>
                  <a:pt x="264" y="192"/>
                  <a:pt x="288" y="144"/>
                </a:cubicBezTo>
                <a:cubicBezTo>
                  <a:pt x="312" y="96"/>
                  <a:pt x="228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Text Box 162"/>
          <p:cNvSpPr txBox="1">
            <a:spLocks noChangeArrowheads="1"/>
          </p:cNvSpPr>
          <p:nvPr/>
        </p:nvSpPr>
        <p:spPr bwMode="auto">
          <a:xfrm>
            <a:off x="4508156" y="43516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3</a:t>
            </a:r>
          </a:p>
        </p:txBody>
      </p:sp>
      <p:graphicFrame>
        <p:nvGraphicFramePr>
          <p:cNvPr id="145" name="Group 175"/>
          <p:cNvGraphicFramePr>
            <a:graphicFrameLocks noGrp="1"/>
          </p:cNvGraphicFramePr>
          <p:nvPr>
            <p:extLst/>
          </p:nvPr>
        </p:nvGraphicFramePr>
        <p:xfrm>
          <a:off x="4838356" y="5842301"/>
          <a:ext cx="434975" cy="262080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</a:tblGrid>
              <a:tr h="261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" name="Freeform 181"/>
          <p:cNvSpPr>
            <a:spLocks/>
          </p:cNvSpPr>
          <p:nvPr/>
        </p:nvSpPr>
        <p:spPr bwMode="auto">
          <a:xfrm>
            <a:off x="4812956" y="3437238"/>
            <a:ext cx="228600" cy="76200"/>
          </a:xfrm>
          <a:custGeom>
            <a:avLst/>
            <a:gdLst>
              <a:gd name="T0" fmla="*/ 0 w 144"/>
              <a:gd name="T1" fmla="*/ 0 h 48"/>
              <a:gd name="T2" fmla="*/ 2147483647 w 144"/>
              <a:gd name="T3" fmla="*/ 2147483647 h 48"/>
              <a:gd name="T4" fmla="*/ 2147483647 w 144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8">
                <a:moveTo>
                  <a:pt x="0" y="0"/>
                </a:moveTo>
                <a:cubicBezTo>
                  <a:pt x="12" y="24"/>
                  <a:pt x="24" y="48"/>
                  <a:pt x="48" y="48"/>
                </a:cubicBezTo>
                <a:cubicBezTo>
                  <a:pt x="72" y="48"/>
                  <a:pt x="108" y="24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7" name="Line 183"/>
          <p:cNvSpPr>
            <a:spLocks noChangeShapeType="1"/>
          </p:cNvSpPr>
          <p:nvPr/>
        </p:nvSpPr>
        <p:spPr bwMode="auto">
          <a:xfrm>
            <a:off x="4889156" y="22942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Freeform 185"/>
          <p:cNvSpPr>
            <a:spLocks/>
          </p:cNvSpPr>
          <p:nvPr/>
        </p:nvSpPr>
        <p:spPr bwMode="auto">
          <a:xfrm>
            <a:off x="5008219" y="3402313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64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 animBg="1"/>
      <p:bldP spid="123" grpId="0" animBg="1"/>
      <p:bldP spid="124" grpId="0"/>
      <p:bldP spid="125" grpId="0" animBg="1"/>
      <p:bldP spid="126" grpId="0" animBg="1"/>
      <p:bldP spid="128" grpId="0" animBg="1"/>
      <p:bldP spid="129" grpId="0"/>
      <p:bldP spid="130" grpId="0" animBg="1"/>
      <p:bldP spid="131" grpId="0" animBg="1"/>
      <p:bldP spid="133" grpId="0" animBg="1"/>
      <p:bldP spid="134" grpId="0"/>
      <p:bldP spid="136" grpId="0" animBg="1"/>
      <p:bldP spid="137" grpId="0"/>
      <p:bldP spid="138" grpId="0" animBg="1"/>
      <p:bldP spid="140" grpId="0" animBg="1"/>
      <p:bldP spid="141" grpId="0"/>
      <p:bldP spid="143" grpId="0" animBg="1"/>
      <p:bldP spid="144" grpId="0"/>
      <p:bldP spid="146" grpId="0" animBg="1"/>
      <p:bldP spid="147" grpId="0" animBg="1"/>
      <p:bldP spid="147" grpId="1" animBg="1"/>
      <p:bldP spid="148" grpId="0" animBg="1"/>
      <p:bldP spid="1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14400"/>
            <a:ext cx="7988128" cy="5560540"/>
          </a:xfrm>
        </p:spPr>
        <p:txBody>
          <a:bodyPr>
            <a:normAutofit/>
          </a:bodyPr>
          <a:lstStyle/>
          <a:p>
            <a:r>
              <a:rPr lang="en-ZA" sz="2000" dirty="0" smtClean="0"/>
              <a:t>Given an array of data, how do you </a:t>
            </a:r>
            <a:r>
              <a:rPr lang="en-ZA" sz="2000" dirty="0" smtClean="0">
                <a:solidFill>
                  <a:srgbClr val="0070C0"/>
                </a:solidFill>
              </a:rPr>
              <a:t>convert it into a heap</a:t>
            </a:r>
            <a:r>
              <a:rPr lang="en-ZA" sz="2000" dirty="0" smtClean="0"/>
              <a:t>?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Williams algorithm</a:t>
            </a:r>
            <a:r>
              <a:rPr lang="en-ZA" sz="2000" dirty="0" smtClean="0"/>
              <a:t>: </a:t>
            </a:r>
          </a:p>
          <a:p>
            <a:pPr lvl="1"/>
            <a:r>
              <a:rPr lang="en-ZA" sz="1700" dirty="0" smtClean="0"/>
              <a:t>Create an empty heap</a:t>
            </a:r>
          </a:p>
          <a:p>
            <a:pPr lvl="1"/>
            <a:r>
              <a:rPr lang="en-ZA" sz="1700" dirty="0"/>
              <a:t>I</a:t>
            </a:r>
            <a:r>
              <a:rPr lang="en-ZA" sz="1700" dirty="0" smtClean="0"/>
              <a:t>nsert elements from the array to the heap one by one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Efficiency</a:t>
            </a:r>
            <a:r>
              <a:rPr lang="en-ZA" sz="2000" dirty="0" smtClean="0"/>
              <a:t>:</a:t>
            </a:r>
          </a:p>
          <a:p>
            <a:pPr lvl="1"/>
            <a:r>
              <a:rPr lang="en-ZA" dirty="0" smtClean="0"/>
              <a:t>To insert </a:t>
            </a:r>
            <a:r>
              <a:rPr lang="en-ZA" dirty="0" smtClean="0">
                <a:solidFill>
                  <a:srgbClr val="FF0000"/>
                </a:solidFill>
              </a:rPr>
              <a:t>n</a:t>
            </a:r>
            <a:r>
              <a:rPr lang="en-ZA" dirty="0" smtClean="0"/>
              <a:t> elements: </a:t>
            </a:r>
            <a:r>
              <a:rPr lang="en-ZA" dirty="0" smtClean="0">
                <a:solidFill>
                  <a:srgbClr val="FF0000"/>
                </a:solidFill>
              </a:rPr>
              <a:t>n</a:t>
            </a:r>
            <a:r>
              <a:rPr lang="en-ZA" dirty="0" smtClean="0"/>
              <a:t> insertions</a:t>
            </a:r>
          </a:p>
          <a:p>
            <a:pPr lvl="1"/>
            <a:r>
              <a:rPr lang="en-ZA" dirty="0" smtClean="0"/>
              <a:t>To insert a single element: maximum of </a:t>
            </a:r>
            <a:r>
              <a:rPr lang="en-ZA" dirty="0" err="1" smtClean="0">
                <a:solidFill>
                  <a:srgbClr val="FF0000"/>
                </a:solidFill>
              </a:rPr>
              <a:t>lg</a:t>
            </a:r>
            <a:r>
              <a:rPr lang="en-ZA" dirty="0" smtClean="0">
                <a:solidFill>
                  <a:srgbClr val="FF0000"/>
                </a:solidFill>
              </a:rPr>
              <a:t> n</a:t>
            </a:r>
            <a:r>
              <a:rPr lang="en-ZA" dirty="0" smtClean="0"/>
              <a:t> </a:t>
            </a:r>
            <a:r>
              <a:rPr lang="en-ZA" dirty="0" smtClean="0"/>
              <a:t>upward swaps</a:t>
            </a:r>
            <a:endParaRPr lang="en-ZA" dirty="0" smtClean="0"/>
          </a:p>
          <a:p>
            <a:pPr lvl="1"/>
            <a:r>
              <a:rPr lang="en-ZA" dirty="0" smtClean="0"/>
              <a:t>Thus: </a:t>
            </a:r>
            <a:r>
              <a:rPr lang="en-ZA" dirty="0" smtClean="0">
                <a:solidFill>
                  <a:srgbClr val="FF0000"/>
                </a:solidFill>
              </a:rPr>
              <a:t>O(n </a:t>
            </a:r>
            <a:r>
              <a:rPr lang="en-ZA" dirty="0" err="1" smtClean="0">
                <a:solidFill>
                  <a:srgbClr val="FF0000"/>
                </a:solidFill>
              </a:rPr>
              <a:t>lg</a:t>
            </a:r>
            <a:r>
              <a:rPr lang="en-ZA" dirty="0" smtClean="0">
                <a:solidFill>
                  <a:srgbClr val="FF0000"/>
                </a:solidFill>
              </a:rPr>
              <a:t> n)</a:t>
            </a:r>
            <a:endParaRPr lang="en-ZA" dirty="0">
              <a:solidFill>
                <a:srgbClr val="FF0000"/>
              </a:solidFill>
            </a:endParaRPr>
          </a:p>
          <a:p>
            <a:r>
              <a:rPr lang="en-ZA" dirty="0" smtClean="0"/>
              <a:t>Is there a better way?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Floyd algorithm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Bottom-up:</a:t>
            </a:r>
            <a:r>
              <a:rPr lang="en-ZA" dirty="0" smtClean="0"/>
              <a:t> Pretend the given array is already a heap</a:t>
            </a:r>
          </a:p>
          <a:p>
            <a:pPr lvl="1"/>
            <a:r>
              <a:rPr lang="en-ZA" dirty="0" smtClean="0"/>
              <a:t>Set </a:t>
            </a:r>
            <a:r>
              <a:rPr lang="en-ZA" dirty="0">
                <a:solidFill>
                  <a:srgbClr val="0070C0"/>
                </a:solidFill>
              </a:rPr>
              <a:t>p</a:t>
            </a:r>
            <a:r>
              <a:rPr lang="en-ZA" dirty="0" smtClean="0"/>
              <a:t> to the index of the last </a:t>
            </a:r>
            <a:r>
              <a:rPr lang="en-ZA" dirty="0" smtClean="0">
                <a:solidFill>
                  <a:srgbClr val="0070C0"/>
                </a:solidFill>
              </a:rPr>
              <a:t>non-leaf </a:t>
            </a:r>
            <a:r>
              <a:rPr lang="en-ZA" dirty="0" smtClean="0"/>
              <a:t>node, set </a:t>
            </a:r>
            <a:r>
              <a:rPr lang="en-ZA" dirty="0" smtClean="0">
                <a:solidFill>
                  <a:srgbClr val="0070C0"/>
                </a:solidFill>
              </a:rPr>
              <a:t>start=p</a:t>
            </a:r>
          </a:p>
          <a:p>
            <a:pPr lvl="1"/>
            <a:r>
              <a:rPr lang="en-ZA" dirty="0" smtClean="0"/>
              <a:t>Enforce </a:t>
            </a:r>
            <a:r>
              <a:rPr lang="en-ZA" dirty="0" smtClean="0">
                <a:solidFill>
                  <a:srgbClr val="FF0000"/>
                </a:solidFill>
              </a:rPr>
              <a:t>heap property (1)</a:t>
            </a:r>
            <a:r>
              <a:rPr lang="en-ZA" dirty="0" smtClean="0"/>
              <a:t> by moving </a:t>
            </a:r>
            <a:r>
              <a:rPr lang="en-ZA" dirty="0" smtClean="0">
                <a:solidFill>
                  <a:srgbClr val="0070C0"/>
                </a:solidFill>
              </a:rPr>
              <a:t>start</a:t>
            </a:r>
            <a:r>
              <a:rPr lang="en-ZA" dirty="0" smtClean="0"/>
              <a:t> (and its value) down as far as necessary (use </a:t>
            </a:r>
            <a:r>
              <a:rPr lang="en-ZA" dirty="0" smtClean="0"/>
              <a:t>loop in</a:t>
            </a:r>
            <a:r>
              <a:rPr lang="en-ZA" dirty="0" smtClean="0"/>
              <a:t> </a:t>
            </a:r>
            <a:r>
              <a:rPr lang="en-ZA" dirty="0" err="1" smtClean="0"/>
              <a:t>dequeuing</a:t>
            </a:r>
            <a:r>
              <a:rPr lang="en-ZA" dirty="0" smtClean="0"/>
              <a:t> process)</a:t>
            </a:r>
          </a:p>
          <a:p>
            <a:pPr lvl="1"/>
            <a:r>
              <a:rPr lang="en-ZA" dirty="0" smtClean="0"/>
              <a:t>Set </a:t>
            </a:r>
            <a:r>
              <a:rPr lang="en-ZA" dirty="0">
                <a:solidFill>
                  <a:srgbClr val="0070C0"/>
                </a:solidFill>
              </a:rPr>
              <a:t>p</a:t>
            </a:r>
            <a:r>
              <a:rPr lang="en-ZA" dirty="0" smtClean="0"/>
              <a:t> to the previous non-leaf node</a:t>
            </a:r>
          </a:p>
          <a:p>
            <a:pPr lvl="1"/>
            <a:r>
              <a:rPr lang="en-ZA" dirty="0" smtClean="0"/>
              <a:t>Repeat while </a:t>
            </a:r>
            <a:r>
              <a:rPr lang="en-ZA" dirty="0" smtClean="0">
                <a:solidFill>
                  <a:srgbClr val="0070C0"/>
                </a:solidFill>
              </a:rPr>
              <a:t>p &gt;= 0 </a:t>
            </a:r>
            <a:r>
              <a:rPr lang="en-ZA" dirty="0" smtClean="0"/>
              <a:t>(move from last non-leaf to first non-leaf)</a:t>
            </a:r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Heapifying</a:t>
            </a:r>
            <a:r>
              <a:rPr lang="en-US" dirty="0" smtClean="0"/>
              <a:t>” arrays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96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400"/>
                <a:ext cx="7988128" cy="5560540"/>
              </a:xfrm>
            </p:spPr>
            <p:txBody>
              <a:bodyPr>
                <a:normAutofit/>
              </a:bodyPr>
              <a:lstStyle/>
              <a:p>
                <a:endParaRPr lang="en-ZA" dirty="0" smtClean="0">
                  <a:solidFill>
                    <a:srgbClr val="00B050"/>
                  </a:solidFill>
                </a:endParaRPr>
              </a:p>
              <a:p>
                <a:endParaRPr lang="en-ZA" dirty="0">
                  <a:solidFill>
                    <a:srgbClr val="00B050"/>
                  </a:solidFill>
                </a:endParaRPr>
              </a:p>
              <a:p>
                <a:endParaRPr lang="en-ZA" dirty="0" smtClean="0">
                  <a:solidFill>
                    <a:srgbClr val="00B050"/>
                  </a:solidFill>
                </a:endParaRPr>
              </a:p>
              <a:p>
                <a:endParaRPr lang="en-ZA" dirty="0" smtClean="0">
                  <a:solidFill>
                    <a:srgbClr val="00B050"/>
                  </a:solidFill>
                </a:endParaRPr>
              </a:p>
              <a:p>
                <a:endParaRPr lang="en-ZA" dirty="0">
                  <a:solidFill>
                    <a:srgbClr val="00B050"/>
                  </a:solidFill>
                </a:endParaRPr>
              </a:p>
              <a:p>
                <a:endParaRPr lang="en-ZA" dirty="0" smtClean="0">
                  <a:solidFill>
                    <a:srgbClr val="00B050"/>
                  </a:solidFill>
                </a:endParaRPr>
              </a:p>
              <a:p>
                <a:r>
                  <a:rPr lang="en-ZA" dirty="0" smtClean="0"/>
                  <a:t>How do we find the last non-leaf node?</a:t>
                </a:r>
              </a:p>
              <a:p>
                <a:endParaRPr lang="en-ZA" dirty="0">
                  <a:solidFill>
                    <a:srgbClr val="00B050"/>
                  </a:solidFill>
                </a:endParaRPr>
              </a:p>
              <a:p>
                <a:endParaRPr lang="en-ZA" dirty="0" smtClean="0">
                  <a:solidFill>
                    <a:srgbClr val="00B050"/>
                  </a:solidFill>
                </a:endParaRPr>
              </a:p>
              <a:p>
                <a:endParaRPr lang="en-ZA" dirty="0">
                  <a:solidFill>
                    <a:srgbClr val="00B050"/>
                  </a:solidFill>
                </a:endParaRPr>
              </a:p>
              <a:p>
                <a:r>
                  <a:rPr lang="en-ZA" dirty="0" smtClean="0"/>
                  <a:t>Thus, take the index of the last element,</a:t>
                </a:r>
                <a:br>
                  <a:rPr lang="en-ZA" dirty="0" smtClean="0"/>
                </a:br>
                <a:r>
                  <a:rPr lang="en-ZA" dirty="0" smtClean="0"/>
                  <a:t>and calculate the parent:</a:t>
                </a:r>
              </a:p>
              <a:p>
                <a:pPr lvl="1"/>
                <a:r>
                  <a:rPr lang="en-ZA" dirty="0" smtClean="0"/>
                  <a:t>Index of 5: </a:t>
                </a:r>
                <a:r>
                  <a:rPr lang="en-ZA" dirty="0" smtClean="0">
                    <a:solidFill>
                      <a:srgbClr val="C00000"/>
                    </a:solidFill>
                  </a:rPr>
                  <a:t>8</a:t>
                </a:r>
              </a:p>
              <a:p>
                <a:pPr lvl="1"/>
                <a:r>
                  <a:rPr lang="en-ZA" dirty="0" smtClean="0"/>
                  <a:t>Parent of 5: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dirty="0">
                            <a:solidFill>
                              <a:srgbClr val="C00000"/>
                            </a:solidFill>
                          </a:rPr>
                          <m:t>( 8 − 1 )/2</m:t>
                        </m:r>
                      </m:e>
                    </m:d>
                  </m:oMath>
                </a14:m>
                <a:r>
                  <a:rPr lang="en-ZA" dirty="0" smtClean="0">
                    <a:solidFill>
                      <a:srgbClr val="C00000"/>
                    </a:solidFill>
                  </a:rPr>
                  <a:t> = 3</a:t>
                </a:r>
              </a:p>
              <a:p>
                <a:pPr lvl="1"/>
                <a:r>
                  <a:rPr lang="en-ZA" dirty="0" smtClean="0"/>
                  <a:t>Value at index 3: </a:t>
                </a:r>
                <a:r>
                  <a:rPr lang="en-ZA" dirty="0" smtClean="0">
                    <a:solidFill>
                      <a:srgbClr val="C00000"/>
                    </a:solidFill>
                  </a:rPr>
                  <a:t>7</a:t>
                </a:r>
                <a:endParaRPr lang="en-ZA" sz="2000" dirty="0"/>
              </a:p>
              <a:p>
                <a:endParaRPr lang="en-ZA" sz="2000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400"/>
                <a:ext cx="7988128" cy="5560540"/>
              </a:xfrm>
              <a:blipFill rotWithShape="0">
                <a:blip r:embed="rId4"/>
                <a:stretch>
                  <a:fillRect l="-763" b="-54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Heapifying</a:t>
            </a:r>
            <a:r>
              <a:rPr lang="en-US" dirty="0" smtClean="0"/>
              <a:t>” arrays</a:t>
            </a:r>
            <a:endParaRPr lang="en-US" dirty="0"/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794199" y="914400"/>
            <a:ext cx="6691330" cy="2031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FloydAlgorithm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(data[])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i="1" dirty="0">
                <a:solidFill>
                  <a:prstClr val="black"/>
                </a:solidFill>
              </a:rPr>
              <a:t>index of the last </a:t>
            </a:r>
            <a:r>
              <a:rPr lang="en-US" i="1" dirty="0" err="1" smtClean="0">
                <a:solidFill>
                  <a:prstClr val="black"/>
                </a:solidFill>
              </a:rPr>
              <a:t>nonleaf</a:t>
            </a:r>
            <a:endParaRPr lang="en-US" i="1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prstClr val="black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&gt;=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0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r>
              <a:rPr lang="en-US" i="1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prstClr val="black"/>
                </a:solidFill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is not a leaf and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data[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]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&lt; </a:t>
            </a:r>
            <a:r>
              <a:rPr lang="en-US" i="1" dirty="0">
                <a:solidFill>
                  <a:prstClr val="black"/>
                </a:solidFill>
              </a:rPr>
              <a:t>any of its children</a:t>
            </a:r>
            <a:endParaRPr lang="en-US" dirty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</a:rPr>
              <a:t>            </a:t>
            </a:r>
            <a:r>
              <a:rPr lang="en-US" i="1" dirty="0">
                <a:solidFill>
                  <a:prstClr val="black"/>
                </a:solidFill>
              </a:rPr>
              <a:t>swap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with the larger child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- 1;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i="1" dirty="0" smtClean="0">
                <a:solidFill>
                  <a:srgbClr val="00B050"/>
                </a:solidFill>
              </a:rPr>
              <a:t>index </a:t>
            </a:r>
            <a:r>
              <a:rPr lang="en-US" i="1" dirty="0">
                <a:solidFill>
                  <a:srgbClr val="00B050"/>
                </a:solidFill>
              </a:rPr>
              <a:t>of the </a:t>
            </a:r>
            <a:r>
              <a:rPr lang="en-US" i="1" dirty="0" smtClean="0">
                <a:solidFill>
                  <a:srgbClr val="00B050"/>
                </a:solidFill>
              </a:rPr>
              <a:t>previous non-leaf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6105268" y="3400542"/>
            <a:ext cx="3886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9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" name="Line 115"/>
          <p:cNvSpPr>
            <a:spLocks noChangeShapeType="1"/>
          </p:cNvSpPr>
          <p:nvPr/>
        </p:nvSpPr>
        <p:spPr bwMode="auto">
          <a:xfrm flipH="1">
            <a:off x="7248268" y="3781542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116"/>
          <p:cNvSpPr>
            <a:spLocks noChangeShapeType="1"/>
          </p:cNvSpPr>
          <p:nvPr/>
        </p:nvSpPr>
        <p:spPr bwMode="auto">
          <a:xfrm>
            <a:off x="8010268" y="3781542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117"/>
          <p:cNvSpPr>
            <a:spLocks noChangeShapeType="1"/>
          </p:cNvSpPr>
          <p:nvPr/>
        </p:nvSpPr>
        <p:spPr bwMode="auto">
          <a:xfrm flipH="1">
            <a:off x="6791068" y="4467342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118"/>
          <p:cNvSpPr>
            <a:spLocks noChangeShapeType="1"/>
          </p:cNvSpPr>
          <p:nvPr/>
        </p:nvSpPr>
        <p:spPr bwMode="auto">
          <a:xfrm flipH="1">
            <a:off x="8315068" y="4465755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7172068" y="4467342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120"/>
          <p:cNvSpPr>
            <a:spLocks noChangeShapeType="1"/>
          </p:cNvSpPr>
          <p:nvPr/>
        </p:nvSpPr>
        <p:spPr bwMode="auto">
          <a:xfrm>
            <a:off x="8723056" y="4465755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121"/>
          <p:cNvSpPr>
            <a:spLocks noChangeShapeType="1"/>
          </p:cNvSpPr>
          <p:nvPr/>
        </p:nvSpPr>
        <p:spPr bwMode="auto">
          <a:xfrm flipH="1">
            <a:off x="6562468" y="5076942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22"/>
          <p:cNvSpPr>
            <a:spLocks noChangeShapeType="1"/>
          </p:cNvSpPr>
          <p:nvPr/>
        </p:nvSpPr>
        <p:spPr bwMode="auto">
          <a:xfrm>
            <a:off x="6818056" y="5076942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/>
              <p:cNvSpPr/>
              <p:nvPr/>
            </p:nvSpPr>
            <p:spPr>
              <a:xfrm>
                <a:off x="794200" y="3615702"/>
                <a:ext cx="5637492" cy="88742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en-ZA" sz="1600" dirty="0">
                    <a:solidFill>
                      <a:prstClr val="black"/>
                    </a:solidFill>
                  </a:rPr>
                  <a:t>E</a:t>
                </a:r>
                <a:r>
                  <a:rPr lang="en-ZA" sz="1600" dirty="0" smtClean="0">
                    <a:solidFill>
                      <a:prstClr val="black"/>
                    </a:solidFill>
                  </a:rPr>
                  <a:t>lement</a:t>
                </a:r>
                <a:r>
                  <a:rPr lang="en-ZA" sz="1600" dirty="0">
                    <a:solidFill>
                      <a:prstClr val="black"/>
                    </a:solidFill>
                  </a:rPr>
                  <a:t> 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arr</a:t>
                </a:r>
                <a:r>
                  <a:rPr lang="en-ZA" sz="1600" dirty="0">
                    <a:solidFill>
                      <a:srgbClr val="4472C4"/>
                    </a:solidFill>
                  </a:rPr>
                  <a:t>[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i</a:t>
                </a:r>
                <a:r>
                  <a:rPr lang="en-ZA" sz="1600" dirty="0">
                    <a:solidFill>
                      <a:srgbClr val="4472C4"/>
                    </a:solidFill>
                  </a:rPr>
                  <a:t>] </a:t>
                </a:r>
                <a:r>
                  <a:rPr lang="en-ZA" sz="1600" dirty="0">
                    <a:solidFill>
                      <a:prstClr val="black"/>
                    </a:solidFill>
                  </a:rPr>
                  <a:t>has children at  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arr</a:t>
                </a:r>
                <a:r>
                  <a:rPr lang="en-ZA" sz="1600" dirty="0">
                    <a:solidFill>
                      <a:srgbClr val="4472C4"/>
                    </a:solidFill>
                  </a:rPr>
                  <a:t>[2</a:t>
                </a:r>
                <a:r>
                  <a:rPr lang="en-ZA" sz="1600" i="1" dirty="0">
                    <a:solidFill>
                      <a:srgbClr val="4472C4"/>
                    </a:solidFill>
                  </a:rPr>
                  <a:t>i </a:t>
                </a:r>
                <a:r>
                  <a:rPr lang="en-ZA" sz="1600" dirty="0">
                    <a:solidFill>
                      <a:srgbClr val="4472C4"/>
                    </a:solidFill>
                  </a:rPr>
                  <a:t>+ 1]</a:t>
                </a:r>
                <a:r>
                  <a:rPr lang="en-ZA" sz="1600" dirty="0">
                    <a:solidFill>
                      <a:prstClr val="black"/>
                    </a:solidFill>
                  </a:rPr>
                  <a:t> and 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arr</a:t>
                </a:r>
                <a:r>
                  <a:rPr lang="en-ZA" sz="1600" dirty="0">
                    <a:solidFill>
                      <a:srgbClr val="4472C4"/>
                    </a:solidFill>
                  </a:rPr>
                  <a:t>[2</a:t>
                </a:r>
                <a:r>
                  <a:rPr lang="en-ZA" sz="1600" i="1" dirty="0">
                    <a:solidFill>
                      <a:srgbClr val="4472C4"/>
                    </a:solidFill>
                  </a:rPr>
                  <a:t>i</a:t>
                </a:r>
                <a:r>
                  <a:rPr lang="en-ZA" sz="1600" dirty="0">
                    <a:solidFill>
                      <a:srgbClr val="4472C4"/>
                    </a:solidFill>
                  </a:rPr>
                  <a:t> + 2</a:t>
                </a:r>
                <a:r>
                  <a:rPr lang="en-ZA" sz="1600" dirty="0" smtClean="0">
                    <a:solidFill>
                      <a:srgbClr val="4472C4"/>
                    </a:solidFill>
                  </a:rPr>
                  <a:t>] </a:t>
                </a:r>
                <a:r>
                  <a:rPr lang="en-ZA" sz="1600" dirty="0" smtClean="0">
                    <a:solidFill>
                      <a:prstClr val="black"/>
                    </a:solidFill>
                  </a:rPr>
                  <a:t>and parent at </a:t>
                </a:r>
                <a:r>
                  <a:rPr lang="en-ZA" sz="1700" i="1" dirty="0">
                    <a:solidFill>
                      <a:srgbClr val="4472C4"/>
                    </a:solidFill>
                  </a:rPr>
                  <a:t>arr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7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dirty="0">
                            <a:solidFill>
                              <a:srgbClr val="4472C4"/>
                            </a:solidFill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ZA" sz="1700" i="1" dirty="0">
                            <a:solidFill>
                              <a:srgbClr val="4472C4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ZA" sz="1700" dirty="0">
                            <a:solidFill>
                              <a:srgbClr val="4472C4"/>
                            </a:solidFill>
                          </a:rPr>
                          <m:t> − 1 )/2</m:t>
                        </m:r>
                      </m:e>
                    </m:d>
                  </m:oMath>
                </a14:m>
                <a:endParaRPr lang="en-ZA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00" y="3615702"/>
                <a:ext cx="5637492" cy="88742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182113" y="6104100"/>
          <a:ext cx="3706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78"/>
                <a:gridCol w="411778"/>
                <a:gridCol w="411778"/>
                <a:gridCol w="411778"/>
                <a:gridCol w="411778"/>
                <a:gridCol w="411778"/>
                <a:gridCol w="411778"/>
                <a:gridCol w="411778"/>
                <a:gridCol w="411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ZA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ZA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ZA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ZA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ZA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182113" y="6474940"/>
          <a:ext cx="3706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78"/>
                <a:gridCol w="411778"/>
                <a:gridCol w="411778"/>
                <a:gridCol w="411778"/>
                <a:gridCol w="411778"/>
                <a:gridCol w="411778"/>
                <a:gridCol w="411778"/>
                <a:gridCol w="411778"/>
                <a:gridCol w="4117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0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5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6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7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8</a:t>
                      </a:r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3728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Heapifying</a:t>
            </a:r>
            <a:r>
              <a:rPr lang="en-US" dirty="0" smtClean="0"/>
              <a:t>” arrays: Floyd’s Algorithm</a:t>
            </a:r>
            <a:endParaRPr lang="en-US" dirty="0"/>
          </a:p>
        </p:txBody>
      </p:sp>
      <p:graphicFrame>
        <p:nvGraphicFramePr>
          <p:cNvPr id="17" name="Group 227"/>
          <p:cNvGraphicFramePr>
            <a:graphicFrameLocks noGrp="1"/>
          </p:cNvGraphicFramePr>
          <p:nvPr>
            <p:extLst/>
          </p:nvPr>
        </p:nvGraphicFramePr>
        <p:xfrm>
          <a:off x="1476633" y="268347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552833" y="1007075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6   3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7 5 4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2010033" y="13880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91033" y="13880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17814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20100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25434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2010033" y="3064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186121" y="320417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0">
                <a:solidFill>
                  <a:prstClr val="black"/>
                </a:solidFill>
                <a:latin typeface="Arial Unicode MS" pitchFamily="34" charset="-128"/>
              </a:rPr>
              <a:t>last nonleaf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3534033" y="1007075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7 5 4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45246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>
            <a:off x="4600833" y="1769075"/>
            <a:ext cx="254000" cy="533400"/>
          </a:xfrm>
          <a:custGeom>
            <a:avLst/>
            <a:gdLst>
              <a:gd name="T0" fmla="*/ 2147483647 w 160"/>
              <a:gd name="T1" fmla="*/ 0 h 336"/>
              <a:gd name="T2" fmla="*/ 2147483647 w 160"/>
              <a:gd name="T3" fmla="*/ 2147483647 h 336"/>
              <a:gd name="T4" fmla="*/ 0 w 160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336">
                <a:moveTo>
                  <a:pt x="96" y="0"/>
                </a:moveTo>
                <a:cubicBezTo>
                  <a:pt x="128" y="92"/>
                  <a:pt x="160" y="184"/>
                  <a:pt x="144" y="240"/>
                </a:cubicBezTo>
                <a:cubicBezTo>
                  <a:pt x="128" y="296"/>
                  <a:pt x="64" y="316"/>
                  <a:pt x="0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9" name="Group 231"/>
          <p:cNvGraphicFramePr>
            <a:graphicFrameLocks noGrp="1"/>
          </p:cNvGraphicFramePr>
          <p:nvPr>
            <p:extLst/>
          </p:nvPr>
        </p:nvGraphicFramePr>
        <p:xfrm>
          <a:off x="3610233" y="268347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Freeform 58"/>
          <p:cNvSpPr>
            <a:spLocks/>
          </p:cNvSpPr>
          <p:nvPr/>
        </p:nvSpPr>
        <p:spPr bwMode="auto">
          <a:xfrm>
            <a:off x="4143633" y="3064475"/>
            <a:ext cx="609600" cy="76200"/>
          </a:xfrm>
          <a:custGeom>
            <a:avLst/>
            <a:gdLst>
              <a:gd name="T0" fmla="*/ 0 w 384"/>
              <a:gd name="T1" fmla="*/ 0 h 48"/>
              <a:gd name="T2" fmla="*/ 2147483647 w 384"/>
              <a:gd name="T3" fmla="*/ 2147483647 h 48"/>
              <a:gd name="T4" fmla="*/ 2147483647 w 384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59"/>
          <p:cNvSpPr txBox="1">
            <a:spLocks noChangeArrowheads="1"/>
          </p:cNvSpPr>
          <p:nvPr/>
        </p:nvSpPr>
        <p:spPr bwMode="auto">
          <a:xfrm>
            <a:off x="6201033" y="1540475"/>
            <a:ext cx="68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 flipH="1">
            <a:off x="64296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3" name="Group 235"/>
          <p:cNvGraphicFramePr>
            <a:graphicFrameLocks noGrp="1"/>
          </p:cNvGraphicFramePr>
          <p:nvPr>
            <p:extLst/>
          </p:nvPr>
        </p:nvGraphicFramePr>
        <p:xfrm>
          <a:off x="5515233" y="268347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Line 82"/>
          <p:cNvSpPr>
            <a:spLocks noChangeShapeType="1"/>
          </p:cNvSpPr>
          <p:nvPr/>
        </p:nvSpPr>
        <p:spPr bwMode="auto">
          <a:xfrm flipH="1">
            <a:off x="56676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83"/>
          <p:cNvSpPr>
            <a:spLocks noChangeShapeType="1"/>
          </p:cNvSpPr>
          <p:nvPr/>
        </p:nvSpPr>
        <p:spPr bwMode="auto">
          <a:xfrm>
            <a:off x="5896233" y="19214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 Box 84"/>
          <p:cNvSpPr txBox="1">
            <a:spLocks noChangeArrowheads="1"/>
          </p:cNvSpPr>
          <p:nvPr/>
        </p:nvSpPr>
        <p:spPr bwMode="auto">
          <a:xfrm>
            <a:off x="5439033" y="1540475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7 5</a:t>
            </a: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5820033" y="3064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Freeform 112"/>
          <p:cNvSpPr>
            <a:spLocks/>
          </p:cNvSpPr>
          <p:nvPr/>
        </p:nvSpPr>
        <p:spPr bwMode="auto">
          <a:xfrm>
            <a:off x="5400933" y="1769075"/>
            <a:ext cx="342900" cy="533400"/>
          </a:xfrm>
          <a:custGeom>
            <a:avLst/>
            <a:gdLst>
              <a:gd name="T0" fmla="*/ 2147483647 w 216"/>
              <a:gd name="T1" fmla="*/ 0 h 336"/>
              <a:gd name="T2" fmla="*/ 2147483647 w 216"/>
              <a:gd name="T3" fmla="*/ 2147483647 h 336"/>
              <a:gd name="T4" fmla="*/ 2147483647 w 216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 Box 113"/>
          <p:cNvSpPr txBox="1">
            <a:spLocks noChangeArrowheads="1"/>
          </p:cNvSpPr>
          <p:nvPr/>
        </p:nvSpPr>
        <p:spPr bwMode="auto">
          <a:xfrm>
            <a:off x="1933833" y="4436075"/>
            <a:ext cx="68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40" name="Line 114"/>
          <p:cNvSpPr>
            <a:spLocks noChangeShapeType="1"/>
          </p:cNvSpPr>
          <p:nvPr/>
        </p:nvSpPr>
        <p:spPr bwMode="auto">
          <a:xfrm flipH="1">
            <a:off x="21624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1" name="Group 239"/>
          <p:cNvGraphicFramePr>
            <a:graphicFrameLocks noGrp="1"/>
          </p:cNvGraphicFramePr>
          <p:nvPr>
            <p:extLst/>
          </p:nvPr>
        </p:nvGraphicFramePr>
        <p:xfrm>
          <a:off x="1248033" y="565527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Line 133"/>
          <p:cNvSpPr>
            <a:spLocks noChangeShapeType="1"/>
          </p:cNvSpPr>
          <p:nvPr/>
        </p:nvSpPr>
        <p:spPr bwMode="auto">
          <a:xfrm flipH="1">
            <a:off x="14004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134"/>
          <p:cNvSpPr>
            <a:spLocks noChangeShapeType="1"/>
          </p:cNvSpPr>
          <p:nvPr/>
        </p:nvSpPr>
        <p:spPr bwMode="auto">
          <a:xfrm>
            <a:off x="16290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 Box 135"/>
          <p:cNvSpPr txBox="1">
            <a:spLocks noChangeArrowheads="1"/>
          </p:cNvSpPr>
          <p:nvPr/>
        </p:nvSpPr>
        <p:spPr bwMode="auto">
          <a:xfrm>
            <a:off x="1171833" y="4436075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6 5</a:t>
            </a:r>
          </a:p>
        </p:txBody>
      </p:sp>
      <p:sp>
        <p:nvSpPr>
          <p:cNvPr id="45" name="Freeform 138"/>
          <p:cNvSpPr>
            <a:spLocks/>
          </p:cNvSpPr>
          <p:nvPr/>
        </p:nvSpPr>
        <p:spPr bwMode="auto">
          <a:xfrm>
            <a:off x="5820033" y="3064475"/>
            <a:ext cx="457200" cy="76200"/>
          </a:xfrm>
          <a:custGeom>
            <a:avLst/>
            <a:gdLst>
              <a:gd name="T0" fmla="*/ 0 w 288"/>
              <a:gd name="T1" fmla="*/ 0 h 48"/>
              <a:gd name="T2" fmla="*/ 2147483647 w 288"/>
              <a:gd name="T3" fmla="*/ 2147483647 h 48"/>
              <a:gd name="T4" fmla="*/ 2147483647 w 28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48" y="24"/>
                  <a:pt x="96" y="48"/>
                  <a:pt x="144" y="48"/>
                </a:cubicBezTo>
                <a:cubicBezTo>
                  <a:pt x="192" y="48"/>
                  <a:pt x="240" y="2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139"/>
          <p:cNvSpPr>
            <a:spLocks noChangeShapeType="1"/>
          </p:cNvSpPr>
          <p:nvPr/>
        </p:nvSpPr>
        <p:spPr bwMode="auto">
          <a:xfrm>
            <a:off x="1324233" y="59600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Text Box 140"/>
          <p:cNvSpPr txBox="1">
            <a:spLocks noChangeArrowheads="1"/>
          </p:cNvSpPr>
          <p:nvPr/>
        </p:nvSpPr>
        <p:spPr bwMode="auto">
          <a:xfrm>
            <a:off x="1171833" y="39026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4</a:t>
            </a:r>
          </a:p>
        </p:txBody>
      </p:sp>
      <p:sp>
        <p:nvSpPr>
          <p:cNvPr id="48" name="Line 141"/>
          <p:cNvSpPr>
            <a:spLocks noChangeShapeType="1"/>
          </p:cNvSpPr>
          <p:nvPr/>
        </p:nvSpPr>
        <p:spPr bwMode="auto">
          <a:xfrm flipH="1">
            <a:off x="1629033" y="42836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142"/>
          <p:cNvSpPr>
            <a:spLocks noChangeShapeType="1"/>
          </p:cNvSpPr>
          <p:nvPr/>
        </p:nvSpPr>
        <p:spPr bwMode="auto">
          <a:xfrm>
            <a:off x="2010033" y="42836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Freeform 146"/>
          <p:cNvSpPr>
            <a:spLocks/>
          </p:cNvSpPr>
          <p:nvPr/>
        </p:nvSpPr>
        <p:spPr bwMode="auto">
          <a:xfrm>
            <a:off x="1324233" y="4055075"/>
            <a:ext cx="457200" cy="457200"/>
          </a:xfrm>
          <a:custGeom>
            <a:avLst/>
            <a:gdLst>
              <a:gd name="T0" fmla="*/ 2147483647 w 216"/>
              <a:gd name="T1" fmla="*/ 0 h 336"/>
              <a:gd name="T2" fmla="*/ 2147483647 w 216"/>
              <a:gd name="T3" fmla="*/ 2147483647 h 336"/>
              <a:gd name="T4" fmla="*/ 2147483647 w 216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147"/>
          <p:cNvSpPr>
            <a:spLocks/>
          </p:cNvSpPr>
          <p:nvPr/>
        </p:nvSpPr>
        <p:spPr bwMode="auto">
          <a:xfrm>
            <a:off x="1324233" y="5960075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Text Box 148"/>
          <p:cNvSpPr txBox="1">
            <a:spLocks noChangeArrowheads="1"/>
          </p:cNvSpPr>
          <p:nvPr/>
        </p:nvSpPr>
        <p:spPr bwMode="auto">
          <a:xfrm>
            <a:off x="3457833" y="3902675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4   4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6 5 3</a:t>
            </a:r>
          </a:p>
        </p:txBody>
      </p:sp>
      <p:sp>
        <p:nvSpPr>
          <p:cNvPr id="53" name="Line 149"/>
          <p:cNvSpPr>
            <a:spLocks noChangeShapeType="1"/>
          </p:cNvSpPr>
          <p:nvPr/>
        </p:nvSpPr>
        <p:spPr bwMode="auto">
          <a:xfrm flipH="1">
            <a:off x="3915033" y="42836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Line 150"/>
          <p:cNvSpPr>
            <a:spLocks noChangeShapeType="1"/>
          </p:cNvSpPr>
          <p:nvPr/>
        </p:nvSpPr>
        <p:spPr bwMode="auto">
          <a:xfrm>
            <a:off x="4296033" y="42836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151"/>
          <p:cNvSpPr>
            <a:spLocks noChangeShapeType="1"/>
          </p:cNvSpPr>
          <p:nvPr/>
        </p:nvSpPr>
        <p:spPr bwMode="auto">
          <a:xfrm flipH="1">
            <a:off x="36864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Line 152"/>
          <p:cNvSpPr>
            <a:spLocks noChangeShapeType="1"/>
          </p:cNvSpPr>
          <p:nvPr/>
        </p:nvSpPr>
        <p:spPr bwMode="auto">
          <a:xfrm>
            <a:off x="39150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Line 153"/>
          <p:cNvSpPr>
            <a:spLocks noChangeShapeType="1"/>
          </p:cNvSpPr>
          <p:nvPr/>
        </p:nvSpPr>
        <p:spPr bwMode="auto">
          <a:xfrm flipH="1">
            <a:off x="44484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58" name="Group 243"/>
          <p:cNvGraphicFramePr>
            <a:graphicFrameLocks noGrp="1"/>
          </p:cNvGraphicFramePr>
          <p:nvPr>
            <p:extLst/>
          </p:nvPr>
        </p:nvGraphicFramePr>
        <p:xfrm>
          <a:off x="3381633" y="565527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Freeform 172"/>
          <p:cNvSpPr>
            <a:spLocks/>
          </p:cNvSpPr>
          <p:nvPr/>
        </p:nvSpPr>
        <p:spPr bwMode="auto">
          <a:xfrm>
            <a:off x="3343533" y="4664675"/>
            <a:ext cx="342900" cy="533400"/>
          </a:xfrm>
          <a:custGeom>
            <a:avLst/>
            <a:gdLst>
              <a:gd name="T0" fmla="*/ 2147483647 w 216"/>
              <a:gd name="T1" fmla="*/ 0 h 336"/>
              <a:gd name="T2" fmla="*/ 2147483647 w 216"/>
              <a:gd name="T3" fmla="*/ 2147483647 h 336"/>
              <a:gd name="T4" fmla="*/ 2147483647 w 216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336">
                <a:moveTo>
                  <a:pt x="216" y="0"/>
                </a:moveTo>
                <a:cubicBezTo>
                  <a:pt x="132" y="44"/>
                  <a:pt x="48" y="88"/>
                  <a:pt x="24" y="144"/>
                </a:cubicBezTo>
                <a:cubicBezTo>
                  <a:pt x="0" y="200"/>
                  <a:pt x="36" y="268"/>
                  <a:pt x="72" y="33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Freeform 173"/>
          <p:cNvSpPr>
            <a:spLocks/>
          </p:cNvSpPr>
          <p:nvPr/>
        </p:nvSpPr>
        <p:spPr bwMode="auto">
          <a:xfrm>
            <a:off x="3686433" y="6036275"/>
            <a:ext cx="457200" cy="76200"/>
          </a:xfrm>
          <a:custGeom>
            <a:avLst/>
            <a:gdLst>
              <a:gd name="T0" fmla="*/ 0 w 288"/>
              <a:gd name="T1" fmla="*/ 0 h 48"/>
              <a:gd name="T2" fmla="*/ 2147483647 w 288"/>
              <a:gd name="T3" fmla="*/ 2147483647 h 48"/>
              <a:gd name="T4" fmla="*/ 2147483647 w 288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48">
                <a:moveTo>
                  <a:pt x="0" y="0"/>
                </a:moveTo>
                <a:cubicBezTo>
                  <a:pt x="48" y="24"/>
                  <a:pt x="96" y="48"/>
                  <a:pt x="144" y="48"/>
                </a:cubicBezTo>
                <a:cubicBezTo>
                  <a:pt x="192" y="48"/>
                  <a:pt x="240" y="2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Text Box 174"/>
          <p:cNvSpPr txBox="1">
            <a:spLocks noChangeArrowheads="1"/>
          </p:cNvSpPr>
          <p:nvPr/>
        </p:nvSpPr>
        <p:spPr bwMode="auto">
          <a:xfrm>
            <a:off x="5667633" y="3902675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7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4 5 3</a:t>
            </a:r>
          </a:p>
        </p:txBody>
      </p:sp>
      <p:sp>
        <p:nvSpPr>
          <p:cNvPr id="62" name="Line 175"/>
          <p:cNvSpPr>
            <a:spLocks noChangeShapeType="1"/>
          </p:cNvSpPr>
          <p:nvPr/>
        </p:nvSpPr>
        <p:spPr bwMode="auto">
          <a:xfrm flipH="1">
            <a:off x="6124833" y="42836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176"/>
          <p:cNvSpPr>
            <a:spLocks noChangeShapeType="1"/>
          </p:cNvSpPr>
          <p:nvPr/>
        </p:nvSpPr>
        <p:spPr bwMode="auto">
          <a:xfrm>
            <a:off x="6505833" y="42836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177"/>
          <p:cNvSpPr>
            <a:spLocks noChangeShapeType="1"/>
          </p:cNvSpPr>
          <p:nvPr/>
        </p:nvSpPr>
        <p:spPr bwMode="auto">
          <a:xfrm flipH="1">
            <a:off x="58962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178"/>
          <p:cNvSpPr>
            <a:spLocks noChangeShapeType="1"/>
          </p:cNvSpPr>
          <p:nvPr/>
        </p:nvSpPr>
        <p:spPr bwMode="auto">
          <a:xfrm>
            <a:off x="61248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179"/>
          <p:cNvSpPr>
            <a:spLocks noChangeShapeType="1"/>
          </p:cNvSpPr>
          <p:nvPr/>
        </p:nvSpPr>
        <p:spPr bwMode="auto">
          <a:xfrm flipH="1">
            <a:off x="6658233" y="4817075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7" name="Group 247"/>
          <p:cNvGraphicFramePr>
            <a:graphicFrameLocks noGrp="1"/>
          </p:cNvGraphicFramePr>
          <p:nvPr>
            <p:extLst/>
          </p:nvPr>
        </p:nvGraphicFramePr>
        <p:xfrm>
          <a:off x="5591433" y="5655275"/>
          <a:ext cx="1241425" cy="304800"/>
        </p:xfrm>
        <a:graphic>
          <a:graphicData uri="http://schemas.openxmlformats.org/drawingml/2006/table">
            <a:tbl>
              <a:tblPr/>
              <a:tblGrid>
                <a:gridCol w="207963"/>
                <a:gridCol w="206375"/>
                <a:gridCol w="206375"/>
                <a:gridCol w="206375"/>
                <a:gridCol w="206375"/>
                <a:gridCol w="2079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Freeform 205"/>
          <p:cNvSpPr>
            <a:spLocks/>
          </p:cNvSpPr>
          <p:nvPr/>
        </p:nvSpPr>
        <p:spPr bwMode="auto">
          <a:xfrm>
            <a:off x="5667633" y="2454875"/>
            <a:ext cx="3048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206"/>
          <p:cNvSpPr>
            <a:spLocks noChangeShapeType="1"/>
          </p:cNvSpPr>
          <p:nvPr/>
        </p:nvSpPr>
        <p:spPr bwMode="auto">
          <a:xfrm>
            <a:off x="1705233" y="46646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Freeform 207"/>
          <p:cNvSpPr>
            <a:spLocks/>
          </p:cNvSpPr>
          <p:nvPr/>
        </p:nvSpPr>
        <p:spPr bwMode="auto">
          <a:xfrm>
            <a:off x="3686433" y="5350475"/>
            <a:ext cx="3048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Freeform 248"/>
          <p:cNvSpPr>
            <a:spLocks/>
          </p:cNvSpPr>
          <p:nvPr/>
        </p:nvSpPr>
        <p:spPr bwMode="auto">
          <a:xfrm>
            <a:off x="6256596" y="3064475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Freeform 249"/>
          <p:cNvSpPr>
            <a:spLocks/>
          </p:cNvSpPr>
          <p:nvPr/>
        </p:nvSpPr>
        <p:spPr bwMode="auto">
          <a:xfrm>
            <a:off x="1570296" y="602040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Freeform 250"/>
          <p:cNvSpPr>
            <a:spLocks/>
          </p:cNvSpPr>
          <p:nvPr/>
        </p:nvSpPr>
        <p:spPr bwMode="auto">
          <a:xfrm>
            <a:off x="4105533" y="602040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6">
                <a:moveTo>
                  <a:pt x="0" y="0"/>
                </a:moveTo>
                <a:cubicBezTo>
                  <a:pt x="36" y="48"/>
                  <a:pt x="72" y="96"/>
                  <a:pt x="96" y="96"/>
                </a:cubicBezTo>
                <a:cubicBezTo>
                  <a:pt x="120" y="96"/>
                  <a:pt x="132" y="48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251"/>
          <p:cNvSpPr>
            <a:spLocks noChangeShapeType="1"/>
          </p:cNvSpPr>
          <p:nvPr/>
        </p:nvSpPr>
        <p:spPr bwMode="auto">
          <a:xfrm>
            <a:off x="4143633" y="3064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Text Box 252"/>
          <p:cNvSpPr txBox="1">
            <a:spLocks noChangeArrowheads="1"/>
          </p:cNvSpPr>
          <p:nvPr/>
        </p:nvSpPr>
        <p:spPr bwMode="auto">
          <a:xfrm>
            <a:off x="4450021" y="156905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76" name="Text Box 253"/>
          <p:cNvSpPr txBox="1">
            <a:spLocks noChangeArrowheads="1"/>
          </p:cNvSpPr>
          <p:nvPr/>
        </p:nvSpPr>
        <p:spPr bwMode="auto">
          <a:xfrm>
            <a:off x="5602546" y="153095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7" name="Line 254"/>
          <p:cNvSpPr>
            <a:spLocks noChangeShapeType="1"/>
          </p:cNvSpPr>
          <p:nvPr/>
        </p:nvSpPr>
        <p:spPr bwMode="auto">
          <a:xfrm>
            <a:off x="3491171" y="6020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323395" y="1124848"/>
            <a:ext cx="1425446" cy="79456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Efficiency:</a:t>
            </a:r>
          </a:p>
          <a:p>
            <a:pPr algn="ctr"/>
            <a:r>
              <a:rPr lang="en-ZA" dirty="0" smtClean="0">
                <a:solidFill>
                  <a:srgbClr val="FF0000"/>
                </a:solidFill>
              </a:rPr>
              <a:t>O(n)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323395" y="2131731"/>
            <a:ext cx="1425446" cy="127697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4472C4"/>
                </a:solidFill>
              </a:rPr>
              <a:t>That’s better than </a:t>
            </a:r>
          </a:p>
          <a:p>
            <a:pPr algn="ctr"/>
            <a:r>
              <a:rPr lang="en-ZA" dirty="0" smtClean="0">
                <a:solidFill>
                  <a:srgbClr val="4472C4"/>
                </a:solidFill>
              </a:rPr>
              <a:t>O(n </a:t>
            </a:r>
            <a:r>
              <a:rPr lang="en-ZA" dirty="0" err="1" smtClean="0">
                <a:solidFill>
                  <a:srgbClr val="4472C4"/>
                </a:solidFill>
              </a:rPr>
              <a:t>lg</a:t>
            </a:r>
            <a:r>
              <a:rPr lang="en-ZA" dirty="0" smtClean="0">
                <a:solidFill>
                  <a:srgbClr val="4472C4"/>
                </a:solidFill>
              </a:rPr>
              <a:t> n)!</a:t>
            </a:r>
            <a:endParaRPr lang="en-ZA" dirty="0">
              <a:solidFill>
                <a:srgbClr val="4472C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2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utoUpdateAnimBg="0"/>
      <p:bldP spid="26" grpId="0" build="allAtOnce" autoUpdateAnimBg="0"/>
      <p:bldP spid="27" grpId="0" animBg="1"/>
      <p:bldP spid="28" grpId="0" animBg="1"/>
      <p:bldP spid="30" grpId="0" animBg="1"/>
      <p:bldP spid="31" grpId="0" autoUpdateAnimBg="0"/>
      <p:bldP spid="32" grpId="0" animBg="1"/>
      <p:bldP spid="34" grpId="0" animBg="1"/>
      <p:bldP spid="35" grpId="0" animBg="1"/>
      <p:bldP spid="36" grpId="0" autoUpdateAnimBg="0"/>
      <p:bldP spid="37" grpId="0" animBg="1"/>
      <p:bldP spid="38" grpId="0" animBg="1"/>
      <p:bldP spid="39" grpId="0" autoUpdateAnimBg="0"/>
      <p:bldP spid="40" grpId="0" animBg="1"/>
      <p:bldP spid="42" grpId="0" animBg="1"/>
      <p:bldP spid="43" grpId="0" animBg="1"/>
      <p:bldP spid="44" grpId="0" autoUpdateAnimBg="0"/>
      <p:bldP spid="45" grpId="0" animBg="1"/>
      <p:bldP spid="46" grpId="0" animBg="1"/>
      <p:bldP spid="47" grpId="0" autoUpdateAnimBg="0"/>
      <p:bldP spid="48" grpId="0" animBg="1"/>
      <p:bldP spid="49" grpId="0" animBg="1"/>
      <p:bldP spid="50" grpId="0" animBg="1"/>
      <p:bldP spid="51" grpId="0" animBg="1"/>
      <p:bldP spid="52" grpId="0" autoUpdateAnimBg="0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utoUpdateAnimBg="0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utoUpdateAnimBg="0"/>
      <p:bldP spid="76" grpId="0" autoUpdateAnimBg="0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3921593"/>
            <a:ext cx="7988128" cy="2841671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Another kind of </a:t>
            </a:r>
            <a:r>
              <a:rPr lang="en-ZA" sz="2000" dirty="0" smtClean="0">
                <a:solidFill>
                  <a:srgbClr val="0070C0"/>
                </a:solidFill>
              </a:rPr>
              <a:t>binary tree</a:t>
            </a:r>
          </a:p>
          <a:p>
            <a:r>
              <a:rPr lang="en-ZA" sz="2000" dirty="0" smtClean="0"/>
              <a:t>A binary tree is a </a:t>
            </a:r>
            <a:r>
              <a:rPr lang="en-ZA" sz="2000" u="sng" dirty="0" smtClean="0"/>
              <a:t>max heap</a:t>
            </a:r>
            <a:r>
              <a:rPr lang="en-ZA" sz="2000" dirty="0" smtClean="0"/>
              <a:t> if it satisfies the following two properties: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/>
              <a:t>The </a:t>
            </a:r>
            <a:r>
              <a:rPr lang="en-ZA" sz="1700" dirty="0"/>
              <a:t>value of each node</a:t>
            </a:r>
            <a:r>
              <a:rPr lang="en-ZA" sz="1700" dirty="0">
                <a:solidFill>
                  <a:srgbClr val="00B050"/>
                </a:solidFill>
              </a:rPr>
              <a:t> </a:t>
            </a:r>
            <a:r>
              <a:rPr lang="en-ZA" sz="1700" dirty="0">
                <a:solidFill>
                  <a:srgbClr val="FF0000"/>
                </a:solidFill>
              </a:rPr>
              <a:t>is greater than or </a:t>
            </a:r>
            <a:r>
              <a:rPr lang="en-ZA" sz="1700" dirty="0" smtClean="0">
                <a:solidFill>
                  <a:srgbClr val="FF0000"/>
                </a:solidFill>
              </a:rPr>
              <a:t>equal to </a:t>
            </a:r>
            <a:r>
              <a:rPr lang="en-ZA" sz="1700" dirty="0" smtClean="0"/>
              <a:t>the </a:t>
            </a:r>
            <a:r>
              <a:rPr lang="en-ZA" sz="1700" dirty="0"/>
              <a:t>values stored in each of its </a:t>
            </a:r>
            <a:r>
              <a:rPr lang="en-ZA" sz="1700" dirty="0" smtClean="0">
                <a:solidFill>
                  <a:srgbClr val="00B050"/>
                </a:solidFill>
              </a:rPr>
              <a:t>children</a:t>
            </a:r>
            <a:endParaRPr lang="en-ZA" sz="1700" dirty="0">
              <a:solidFill>
                <a:srgbClr val="00B050"/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/>
              <a:t>The </a:t>
            </a:r>
            <a:r>
              <a:rPr lang="en-ZA" sz="1700" dirty="0"/>
              <a:t>tree is</a:t>
            </a:r>
            <a:r>
              <a:rPr lang="en-ZA" sz="1700" dirty="0">
                <a:solidFill>
                  <a:srgbClr val="00B050"/>
                </a:solidFill>
              </a:rPr>
              <a:t> </a:t>
            </a:r>
            <a:r>
              <a:rPr lang="en-ZA" sz="1700" dirty="0" smtClean="0">
                <a:solidFill>
                  <a:srgbClr val="0070C0"/>
                </a:solidFill>
              </a:rPr>
              <a:t>perfectly </a:t>
            </a:r>
            <a:r>
              <a:rPr lang="en-ZA" sz="1700" dirty="0">
                <a:solidFill>
                  <a:srgbClr val="0070C0"/>
                </a:solidFill>
              </a:rPr>
              <a:t>balanced </a:t>
            </a:r>
            <a:r>
              <a:rPr lang="en-ZA" sz="1700" dirty="0"/>
              <a:t>and the leaves in the last level are all in the </a:t>
            </a:r>
            <a:r>
              <a:rPr lang="en-ZA" sz="1700" dirty="0">
                <a:solidFill>
                  <a:schemeClr val="accent6"/>
                </a:solidFill>
              </a:rPr>
              <a:t>leftmost positions</a:t>
            </a:r>
            <a:r>
              <a:rPr lang="en-ZA" sz="1700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9762" y="187539"/>
            <a:ext cx="4493225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5132988" y="765935"/>
            <a:ext cx="3124200" cy="60960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44546A"/>
                </a:solidFill>
              </a:rPr>
              <a:t>Heap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774415" y="764347"/>
            <a:ext cx="410933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rgbClr val="ED7D31"/>
                </a:solidFill>
              </a:rPr>
              <a:t>Binary Search Tree</a:t>
            </a:r>
            <a:endParaRPr lang="en-US" sz="2400" dirty="0">
              <a:solidFill>
                <a:srgbClr val="ED7D31"/>
              </a:solidFill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5039325" y="2334384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6352188" y="1377122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6428388" y="145332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434613" y="302018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≤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868125" y="2334384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7263413" y="302018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≤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V="1">
            <a:off x="5853713" y="1908934"/>
            <a:ext cx="536575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H="1" flipV="1">
            <a:off x="6977755" y="1908934"/>
            <a:ext cx="69215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>
            <a:off x="1079658" y="2337108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2392521" y="1379846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2468721" y="145604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1474946" y="302290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58" name="AutoShape 18"/>
          <p:cNvSpPr>
            <a:spLocks noChangeArrowheads="1"/>
          </p:cNvSpPr>
          <p:nvPr/>
        </p:nvSpPr>
        <p:spPr bwMode="auto">
          <a:xfrm>
            <a:off x="2908458" y="2337108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3303746" y="302290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el</a:t>
            </a:r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894046" y="1911658"/>
            <a:ext cx="536575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 flipV="1">
            <a:off x="3009123" y="1911658"/>
            <a:ext cx="69215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78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88541"/>
            <a:ext cx="7988128" cy="5774723"/>
          </a:xfrm>
        </p:spPr>
        <p:txBody>
          <a:bodyPr>
            <a:normAutofit/>
          </a:bodyPr>
          <a:lstStyle/>
          <a:p>
            <a:r>
              <a:rPr lang="en-ZA" sz="2300" dirty="0" smtClean="0"/>
              <a:t>Examples: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22" name="Text Box 610"/>
          <p:cNvSpPr txBox="1">
            <a:spLocks noChangeArrowheads="1"/>
          </p:cNvSpPr>
          <p:nvPr/>
        </p:nvSpPr>
        <p:spPr bwMode="auto">
          <a:xfrm>
            <a:off x="1138881" y="1614337"/>
            <a:ext cx="3200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  20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7   3   7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9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6   5</a:t>
            </a:r>
          </a:p>
        </p:txBody>
      </p:sp>
      <p:sp>
        <p:nvSpPr>
          <p:cNvPr id="23" name="Line 611"/>
          <p:cNvSpPr>
            <a:spLocks noChangeShapeType="1"/>
          </p:cNvSpPr>
          <p:nvPr/>
        </p:nvSpPr>
        <p:spPr bwMode="auto">
          <a:xfrm flipH="1">
            <a:off x="2358081" y="1995337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612"/>
          <p:cNvSpPr>
            <a:spLocks noChangeShapeType="1"/>
          </p:cNvSpPr>
          <p:nvPr/>
        </p:nvSpPr>
        <p:spPr bwMode="auto">
          <a:xfrm>
            <a:off x="3043881" y="19953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613"/>
          <p:cNvSpPr>
            <a:spLocks noChangeShapeType="1"/>
          </p:cNvSpPr>
          <p:nvPr/>
        </p:nvSpPr>
        <p:spPr bwMode="auto">
          <a:xfrm flipH="1">
            <a:off x="1824681" y="25287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614"/>
          <p:cNvSpPr>
            <a:spLocks noChangeShapeType="1"/>
          </p:cNvSpPr>
          <p:nvPr/>
        </p:nvSpPr>
        <p:spPr bwMode="auto">
          <a:xfrm flipH="1">
            <a:off x="3196281" y="25287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Line 615"/>
          <p:cNvSpPr>
            <a:spLocks noChangeShapeType="1"/>
          </p:cNvSpPr>
          <p:nvPr/>
        </p:nvSpPr>
        <p:spPr bwMode="auto">
          <a:xfrm>
            <a:off x="2205681" y="252873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616"/>
          <p:cNvSpPr>
            <a:spLocks noChangeShapeType="1"/>
          </p:cNvSpPr>
          <p:nvPr/>
        </p:nvSpPr>
        <p:spPr bwMode="auto">
          <a:xfrm>
            <a:off x="3577281" y="25287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617"/>
          <p:cNvSpPr>
            <a:spLocks noChangeShapeType="1"/>
          </p:cNvSpPr>
          <p:nvPr/>
        </p:nvSpPr>
        <p:spPr bwMode="auto">
          <a:xfrm flipH="1">
            <a:off x="1410344" y="3062137"/>
            <a:ext cx="19050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618"/>
          <p:cNvSpPr>
            <a:spLocks noChangeShapeType="1"/>
          </p:cNvSpPr>
          <p:nvPr/>
        </p:nvSpPr>
        <p:spPr bwMode="auto">
          <a:xfrm>
            <a:off x="1748481" y="306213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703"/>
          <p:cNvSpPr txBox="1">
            <a:spLocks noChangeArrowheads="1"/>
          </p:cNvSpPr>
          <p:nvPr/>
        </p:nvSpPr>
        <p:spPr bwMode="auto">
          <a:xfrm>
            <a:off x="5029200" y="3978275"/>
            <a:ext cx="32004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    20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7   3   7   8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6       5</a:t>
            </a:r>
          </a:p>
        </p:txBody>
      </p:sp>
      <p:sp>
        <p:nvSpPr>
          <p:cNvPr id="32" name="Line 704"/>
          <p:cNvSpPr>
            <a:spLocks noChangeShapeType="1"/>
          </p:cNvSpPr>
          <p:nvPr/>
        </p:nvSpPr>
        <p:spPr bwMode="auto">
          <a:xfrm flipH="1">
            <a:off x="6248400" y="435927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705"/>
          <p:cNvSpPr>
            <a:spLocks noChangeShapeType="1"/>
          </p:cNvSpPr>
          <p:nvPr/>
        </p:nvSpPr>
        <p:spPr bwMode="auto">
          <a:xfrm>
            <a:off x="6934200" y="43592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706"/>
          <p:cNvSpPr>
            <a:spLocks noChangeShapeType="1"/>
          </p:cNvSpPr>
          <p:nvPr/>
        </p:nvSpPr>
        <p:spPr bwMode="auto">
          <a:xfrm flipH="1">
            <a:off x="5715000" y="48926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707"/>
          <p:cNvSpPr>
            <a:spLocks noChangeShapeType="1"/>
          </p:cNvSpPr>
          <p:nvPr/>
        </p:nvSpPr>
        <p:spPr bwMode="auto">
          <a:xfrm flipH="1">
            <a:off x="7086600" y="48926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708"/>
          <p:cNvSpPr>
            <a:spLocks noChangeShapeType="1"/>
          </p:cNvSpPr>
          <p:nvPr/>
        </p:nvSpPr>
        <p:spPr bwMode="auto">
          <a:xfrm>
            <a:off x="6096000" y="48926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709"/>
          <p:cNvSpPr>
            <a:spLocks noChangeShapeType="1"/>
          </p:cNvSpPr>
          <p:nvPr/>
        </p:nvSpPr>
        <p:spPr bwMode="auto">
          <a:xfrm>
            <a:off x="7467600" y="4892675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711"/>
          <p:cNvSpPr>
            <a:spLocks noChangeShapeType="1"/>
          </p:cNvSpPr>
          <p:nvPr/>
        </p:nvSpPr>
        <p:spPr bwMode="auto">
          <a:xfrm flipH="1">
            <a:off x="6759575" y="5426075"/>
            <a:ext cx="174625" cy="3032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714"/>
          <p:cNvSpPr>
            <a:spLocks noChangeShapeType="1"/>
          </p:cNvSpPr>
          <p:nvPr/>
        </p:nvSpPr>
        <p:spPr bwMode="auto">
          <a:xfrm flipH="1">
            <a:off x="5302250" y="5426075"/>
            <a:ext cx="188913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717"/>
          <p:cNvSpPr>
            <a:spLocks noChangeArrowheads="1"/>
          </p:cNvSpPr>
          <p:nvPr/>
        </p:nvSpPr>
        <p:spPr bwMode="auto">
          <a:xfrm rot="2214487">
            <a:off x="6550025" y="4946650"/>
            <a:ext cx="576263" cy="12255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610"/>
          <p:cNvSpPr txBox="1">
            <a:spLocks noChangeArrowheads="1"/>
          </p:cNvSpPr>
          <p:nvPr/>
        </p:nvSpPr>
        <p:spPr bwMode="auto">
          <a:xfrm>
            <a:off x="957263" y="4161282"/>
            <a:ext cx="3200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  20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7   3   7 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18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6   5</a:t>
            </a:r>
          </a:p>
        </p:txBody>
      </p:sp>
      <p:sp>
        <p:nvSpPr>
          <p:cNvPr id="42" name="Line 611"/>
          <p:cNvSpPr>
            <a:spLocks noChangeShapeType="1"/>
          </p:cNvSpPr>
          <p:nvPr/>
        </p:nvSpPr>
        <p:spPr bwMode="auto">
          <a:xfrm flipH="1">
            <a:off x="2176463" y="4542282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612"/>
          <p:cNvSpPr>
            <a:spLocks noChangeShapeType="1"/>
          </p:cNvSpPr>
          <p:nvPr/>
        </p:nvSpPr>
        <p:spPr bwMode="auto">
          <a:xfrm>
            <a:off x="2862263" y="4542282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613"/>
          <p:cNvSpPr>
            <a:spLocks noChangeShapeType="1"/>
          </p:cNvSpPr>
          <p:nvPr/>
        </p:nvSpPr>
        <p:spPr bwMode="auto">
          <a:xfrm flipH="1">
            <a:off x="1643063" y="5075682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614"/>
          <p:cNvSpPr>
            <a:spLocks noChangeShapeType="1"/>
          </p:cNvSpPr>
          <p:nvPr/>
        </p:nvSpPr>
        <p:spPr bwMode="auto">
          <a:xfrm flipH="1">
            <a:off x="3014663" y="507568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615"/>
          <p:cNvSpPr>
            <a:spLocks noChangeShapeType="1"/>
          </p:cNvSpPr>
          <p:nvPr/>
        </p:nvSpPr>
        <p:spPr bwMode="auto">
          <a:xfrm>
            <a:off x="2024063" y="5075682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616"/>
          <p:cNvSpPr>
            <a:spLocks noChangeShapeType="1"/>
          </p:cNvSpPr>
          <p:nvPr/>
        </p:nvSpPr>
        <p:spPr bwMode="auto">
          <a:xfrm>
            <a:off x="3395663" y="5075682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617"/>
          <p:cNvSpPr>
            <a:spLocks noChangeShapeType="1"/>
          </p:cNvSpPr>
          <p:nvPr/>
        </p:nvSpPr>
        <p:spPr bwMode="auto">
          <a:xfrm flipH="1">
            <a:off x="1228726" y="5609082"/>
            <a:ext cx="19050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618"/>
          <p:cNvSpPr>
            <a:spLocks noChangeShapeType="1"/>
          </p:cNvSpPr>
          <p:nvPr/>
        </p:nvSpPr>
        <p:spPr bwMode="auto">
          <a:xfrm>
            <a:off x="1566863" y="5609082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 Box 610"/>
          <p:cNvSpPr txBox="1">
            <a:spLocks noChangeArrowheads="1"/>
          </p:cNvSpPr>
          <p:nvPr/>
        </p:nvSpPr>
        <p:spPr bwMode="auto">
          <a:xfrm>
            <a:off x="4997278" y="1552917"/>
            <a:ext cx="3200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4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10      5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17  13  7   9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26  45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69" name="Line 611"/>
          <p:cNvSpPr>
            <a:spLocks noChangeShapeType="1"/>
          </p:cNvSpPr>
          <p:nvPr/>
        </p:nvSpPr>
        <p:spPr bwMode="auto">
          <a:xfrm flipH="1">
            <a:off x="6216478" y="1933917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612"/>
          <p:cNvSpPr>
            <a:spLocks noChangeShapeType="1"/>
          </p:cNvSpPr>
          <p:nvPr/>
        </p:nvSpPr>
        <p:spPr bwMode="auto">
          <a:xfrm>
            <a:off x="6759575" y="1926486"/>
            <a:ext cx="447503" cy="2322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613"/>
          <p:cNvSpPr>
            <a:spLocks noChangeShapeType="1"/>
          </p:cNvSpPr>
          <p:nvPr/>
        </p:nvSpPr>
        <p:spPr bwMode="auto">
          <a:xfrm flipH="1">
            <a:off x="5683078" y="246731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614"/>
          <p:cNvSpPr>
            <a:spLocks noChangeShapeType="1"/>
          </p:cNvSpPr>
          <p:nvPr/>
        </p:nvSpPr>
        <p:spPr bwMode="auto">
          <a:xfrm flipH="1">
            <a:off x="7054678" y="24673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615"/>
          <p:cNvSpPr>
            <a:spLocks noChangeShapeType="1"/>
          </p:cNvSpPr>
          <p:nvPr/>
        </p:nvSpPr>
        <p:spPr bwMode="auto">
          <a:xfrm>
            <a:off x="6064078" y="24673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616"/>
          <p:cNvSpPr>
            <a:spLocks noChangeShapeType="1"/>
          </p:cNvSpPr>
          <p:nvPr/>
        </p:nvSpPr>
        <p:spPr bwMode="auto">
          <a:xfrm>
            <a:off x="7435678" y="246731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617"/>
          <p:cNvSpPr>
            <a:spLocks noChangeShapeType="1"/>
          </p:cNvSpPr>
          <p:nvPr/>
        </p:nvSpPr>
        <p:spPr bwMode="auto">
          <a:xfrm flipH="1">
            <a:off x="5268741" y="3000717"/>
            <a:ext cx="19050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618"/>
          <p:cNvSpPr>
            <a:spLocks noChangeShapeType="1"/>
          </p:cNvSpPr>
          <p:nvPr/>
        </p:nvSpPr>
        <p:spPr bwMode="auto">
          <a:xfrm>
            <a:off x="5606878" y="3000717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532808" y="1230162"/>
            <a:ext cx="906935" cy="68108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0070C0"/>
                </a:solidFill>
              </a:rPr>
              <a:t>Max Heap</a:t>
            </a:r>
            <a:endParaRPr lang="en-ZA" dirty="0">
              <a:solidFill>
                <a:srgbClr val="0070C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514548" y="1234461"/>
            <a:ext cx="906935" cy="68108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0070C0"/>
                </a:solidFill>
              </a:rPr>
              <a:t>Min Heap</a:t>
            </a:r>
            <a:endParaRPr lang="en-ZA" dirty="0">
              <a:solidFill>
                <a:srgbClr val="0070C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384253" y="5930078"/>
            <a:ext cx="1660525" cy="6810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Not a heap: violates (1)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232306" y="5930078"/>
            <a:ext cx="1660525" cy="6810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Not a heap: violates (2)</a:t>
            </a:r>
            <a:endParaRPr lang="en-ZA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85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24930"/>
            <a:ext cx="7988128" cy="5774723"/>
          </a:xfrm>
        </p:spPr>
        <p:txBody>
          <a:bodyPr>
            <a:normAutofit/>
          </a:bodyPr>
          <a:lstStyle/>
          <a:p>
            <a:r>
              <a:rPr lang="en-ZA" sz="1800" dirty="0" smtClean="0"/>
              <a:t>Why are we interested in heaps?</a:t>
            </a:r>
          </a:p>
          <a:p>
            <a:r>
              <a:rPr lang="en-ZA" sz="1800" dirty="0" smtClean="0"/>
              <a:t>Can we perform efficient binary search on heaps?</a:t>
            </a:r>
          </a:p>
          <a:p>
            <a:r>
              <a:rPr lang="en-ZA" sz="1800" dirty="0" smtClean="0"/>
              <a:t>What about accessing the smallest/largest element?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>
                <a:solidFill>
                  <a:srgbClr val="FF0000"/>
                </a:solidFill>
              </a:rPr>
              <a:t>Max heap </a:t>
            </a:r>
            <a:r>
              <a:rPr lang="en-ZA" sz="1600" dirty="0" smtClean="0"/>
              <a:t>provides immediate </a:t>
            </a:r>
            <a:r>
              <a:rPr lang="en-ZA" sz="1600" i="1" dirty="0"/>
              <a:t>O(1)</a:t>
            </a:r>
            <a:r>
              <a:rPr lang="en-ZA" sz="1600" dirty="0"/>
              <a:t> access to </a:t>
            </a:r>
            <a:r>
              <a:rPr lang="en-ZA" sz="1600" dirty="0" smtClean="0"/>
              <a:t>the </a:t>
            </a:r>
            <a:r>
              <a:rPr lang="en-ZA" sz="1600" dirty="0" smtClean="0">
                <a:solidFill>
                  <a:srgbClr val="FF0000"/>
                </a:solidFill>
              </a:rPr>
              <a:t>largest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>
                <a:solidFill>
                  <a:schemeClr val="accent5"/>
                </a:solidFill>
              </a:rPr>
              <a:t>Min heap </a:t>
            </a:r>
            <a:r>
              <a:rPr lang="en-ZA" sz="1600" dirty="0"/>
              <a:t>provides immediate </a:t>
            </a:r>
            <a:r>
              <a:rPr lang="en-ZA" sz="1600" i="1" dirty="0" smtClean="0"/>
              <a:t>O(1)</a:t>
            </a:r>
            <a:r>
              <a:rPr lang="en-ZA" sz="1600" dirty="0" smtClean="0"/>
              <a:t> access </a:t>
            </a:r>
            <a:r>
              <a:rPr lang="en-ZA" sz="1600" dirty="0"/>
              <a:t>to the </a:t>
            </a:r>
            <a:r>
              <a:rPr lang="en-ZA" sz="1600" dirty="0" smtClean="0">
                <a:solidFill>
                  <a:schemeClr val="accent5"/>
                </a:solidFill>
              </a:rPr>
              <a:t>smallest element</a:t>
            </a:r>
          </a:p>
          <a:p>
            <a:r>
              <a:rPr lang="en-ZA" sz="1800" dirty="0" smtClean="0"/>
              <a:t>Can this be useful?</a:t>
            </a:r>
          </a:p>
          <a:p>
            <a:r>
              <a:rPr lang="en-ZA" sz="1800" dirty="0" smtClean="0"/>
              <a:t>Consider </a:t>
            </a:r>
            <a:r>
              <a:rPr lang="en-ZA" sz="1800" dirty="0" smtClean="0">
                <a:solidFill>
                  <a:srgbClr val="0070C0"/>
                </a:solidFill>
              </a:rPr>
              <a:t>priority queues</a:t>
            </a:r>
            <a:r>
              <a:rPr lang="en-ZA" sz="1800" dirty="0" smtClean="0"/>
              <a:t>:</a:t>
            </a:r>
          </a:p>
          <a:p>
            <a:pPr lvl="1"/>
            <a:r>
              <a:rPr lang="en-ZA" sz="1600" dirty="0" smtClean="0"/>
              <a:t>Items are processed on first-come-first-serve basis (FIFO)</a:t>
            </a:r>
          </a:p>
          <a:p>
            <a:pPr lvl="1"/>
            <a:r>
              <a:rPr lang="en-ZA" sz="1600" dirty="0" smtClean="0">
                <a:solidFill>
                  <a:srgbClr val="FF0000"/>
                </a:solidFill>
              </a:rPr>
              <a:t>Every item in the queue has a priority tag</a:t>
            </a:r>
          </a:p>
          <a:p>
            <a:pPr lvl="1"/>
            <a:r>
              <a:rPr lang="en-ZA" sz="1600" dirty="0" smtClean="0"/>
              <a:t>Items of higher priority are pushed in front of the items of lower priority</a:t>
            </a:r>
          </a:p>
          <a:p>
            <a:pPr lvl="1"/>
            <a:r>
              <a:rPr lang="en-ZA" sz="1600" dirty="0" smtClean="0"/>
              <a:t>Items with the highest priority will always be processed first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7906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2" y="4121901"/>
            <a:ext cx="35814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150"/>
          <a:stretch/>
        </p:blipFill>
        <p:spPr>
          <a:xfrm>
            <a:off x="3015868" y="4379999"/>
            <a:ext cx="5438775" cy="241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961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71289"/>
            <a:ext cx="7988128" cy="566726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Max-heaps make great </a:t>
            </a:r>
            <a:r>
              <a:rPr lang="en-ZA" sz="2000" dirty="0" smtClean="0">
                <a:solidFill>
                  <a:srgbClr val="0070C0"/>
                </a:solidFill>
              </a:rPr>
              <a:t>priority queues</a:t>
            </a:r>
            <a:r>
              <a:rPr lang="en-ZA" sz="2000" dirty="0" smtClean="0"/>
              <a:t>: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pPr marL="0" indent="0">
              <a:buNone/>
            </a:pPr>
            <a:endParaRPr lang="en-ZA" sz="2000" dirty="0" smtClean="0"/>
          </a:p>
          <a:p>
            <a:r>
              <a:rPr lang="en-ZA" sz="2000" dirty="0" smtClean="0">
                <a:solidFill>
                  <a:srgbClr val="FF0000"/>
                </a:solidFill>
              </a:rPr>
              <a:t>Root</a:t>
            </a:r>
            <a:r>
              <a:rPr lang="en-ZA" sz="2000" dirty="0" smtClean="0"/>
              <a:t> item is the front of the queue</a:t>
            </a:r>
          </a:p>
          <a:p>
            <a:r>
              <a:rPr lang="en-ZA" sz="2000" dirty="0" smtClean="0"/>
              <a:t>Perfectly balanced tree structure – path to every leaf is </a:t>
            </a:r>
            <a:r>
              <a:rPr lang="en-ZA" sz="2000" i="1" dirty="0" err="1" smtClean="0">
                <a:solidFill>
                  <a:srgbClr val="0070C0"/>
                </a:solidFill>
              </a:rPr>
              <a:t>lg</a:t>
            </a:r>
            <a:r>
              <a:rPr lang="en-ZA" sz="2000" i="1" dirty="0" smtClean="0">
                <a:solidFill>
                  <a:srgbClr val="0070C0"/>
                </a:solidFill>
              </a:rPr>
              <a:t> n</a:t>
            </a:r>
          </a:p>
          <a:p>
            <a:r>
              <a:rPr lang="en-ZA" sz="2000" dirty="0" smtClean="0"/>
              <a:t>We need </a:t>
            </a:r>
            <a:r>
              <a:rPr lang="en-ZA" sz="2000" dirty="0" err="1" smtClean="0">
                <a:solidFill>
                  <a:srgbClr val="FF0000"/>
                </a:solidFill>
              </a:rPr>
              <a:t>enqueue</a:t>
            </a:r>
            <a:r>
              <a:rPr lang="en-ZA" sz="2000" dirty="0" smtClean="0">
                <a:solidFill>
                  <a:srgbClr val="FF0000"/>
                </a:solidFill>
              </a:rPr>
              <a:t>()</a:t>
            </a:r>
            <a:r>
              <a:rPr lang="en-ZA" sz="2000" dirty="0" smtClean="0"/>
              <a:t> and </a:t>
            </a:r>
            <a:r>
              <a:rPr lang="en-ZA" sz="2000" dirty="0" err="1" smtClean="0">
                <a:solidFill>
                  <a:srgbClr val="FF0000"/>
                </a:solidFill>
              </a:rPr>
              <a:t>dequeue</a:t>
            </a:r>
            <a:r>
              <a:rPr lang="en-ZA" sz="2000" dirty="0" smtClean="0">
                <a:solidFill>
                  <a:srgbClr val="FF0000"/>
                </a:solidFill>
              </a:rPr>
              <a:t>()</a:t>
            </a:r>
            <a:r>
              <a:rPr lang="en-ZA" sz="2000" dirty="0" smtClean="0"/>
              <a:t> algorithms!</a:t>
            </a:r>
            <a:endParaRPr lang="en-ZA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31435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3" t="15918"/>
          <a:stretch/>
        </p:blipFill>
        <p:spPr>
          <a:xfrm>
            <a:off x="1146251" y="1846403"/>
            <a:ext cx="2157122" cy="3001653"/>
          </a:xfrm>
          <a:prstGeom prst="rect">
            <a:avLst/>
          </a:prstGeom>
        </p:spPr>
      </p:pic>
      <p:sp>
        <p:nvSpPr>
          <p:cNvPr id="7" name="Text Box 610"/>
          <p:cNvSpPr txBox="1">
            <a:spLocks noChangeArrowheads="1"/>
          </p:cNvSpPr>
          <p:nvPr/>
        </p:nvSpPr>
        <p:spPr bwMode="auto">
          <a:xfrm>
            <a:off x="4761469" y="2498213"/>
            <a:ext cx="320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97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82     61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37  24  21</a:t>
            </a:r>
            <a:endParaRPr lang="en-US" sz="240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8" name="Line 611"/>
          <p:cNvSpPr>
            <a:spLocks noChangeShapeType="1"/>
          </p:cNvSpPr>
          <p:nvPr/>
        </p:nvSpPr>
        <p:spPr bwMode="auto">
          <a:xfrm flipH="1">
            <a:off x="5980669" y="28792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612"/>
          <p:cNvSpPr>
            <a:spLocks noChangeShapeType="1"/>
          </p:cNvSpPr>
          <p:nvPr/>
        </p:nvSpPr>
        <p:spPr bwMode="auto">
          <a:xfrm>
            <a:off x="6666469" y="287921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613"/>
          <p:cNvSpPr>
            <a:spLocks noChangeShapeType="1"/>
          </p:cNvSpPr>
          <p:nvPr/>
        </p:nvSpPr>
        <p:spPr bwMode="auto">
          <a:xfrm flipH="1">
            <a:off x="5447269" y="3412613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614"/>
          <p:cNvSpPr>
            <a:spLocks noChangeShapeType="1"/>
          </p:cNvSpPr>
          <p:nvPr/>
        </p:nvSpPr>
        <p:spPr bwMode="auto">
          <a:xfrm flipH="1">
            <a:off x="6818869" y="341261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615"/>
          <p:cNvSpPr>
            <a:spLocks noChangeShapeType="1"/>
          </p:cNvSpPr>
          <p:nvPr/>
        </p:nvSpPr>
        <p:spPr bwMode="auto">
          <a:xfrm>
            <a:off x="5828269" y="341261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605563" y="2932233"/>
            <a:ext cx="991149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5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07678"/>
            <a:ext cx="7988128" cy="566726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Heaps are typically </a:t>
            </a:r>
            <a:br>
              <a:rPr lang="en-ZA" sz="2000" dirty="0" smtClean="0"/>
            </a:br>
            <a:r>
              <a:rPr lang="en-ZA" sz="2000" dirty="0" smtClean="0"/>
              <a:t>implemented using </a:t>
            </a:r>
            <a:r>
              <a:rPr lang="en-ZA" sz="2000" dirty="0" smtClean="0">
                <a:solidFill>
                  <a:srgbClr val="0070C0"/>
                </a:solidFill>
              </a:rPr>
              <a:t>arrays</a:t>
            </a:r>
            <a:endParaRPr lang="en-ZA" sz="2000" dirty="0"/>
          </a:p>
          <a:p>
            <a:r>
              <a:rPr lang="en-ZA" sz="2000" dirty="0" smtClean="0"/>
              <a:t>Successive node values stored</a:t>
            </a:r>
            <a:br>
              <a:rPr lang="en-ZA" sz="2000" dirty="0" smtClean="0"/>
            </a:br>
            <a:r>
              <a:rPr lang="en-ZA" sz="2000" dirty="0" smtClean="0"/>
              <a:t>in</a:t>
            </a:r>
            <a:r>
              <a:rPr lang="en-ZA" sz="2000" dirty="0"/>
              <a:t> </a:t>
            </a:r>
            <a:r>
              <a:rPr lang="en-ZA" sz="2000" dirty="0" smtClean="0"/>
              <a:t>breadth-first manner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graphicFrame>
        <p:nvGraphicFramePr>
          <p:cNvPr id="15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60973"/>
              </p:ext>
            </p:extLst>
          </p:nvPr>
        </p:nvGraphicFramePr>
        <p:xfrm>
          <a:off x="1394254" y="5495958"/>
          <a:ext cx="62484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Freeform 71"/>
          <p:cNvSpPr>
            <a:spLocks/>
          </p:cNvSpPr>
          <p:nvPr/>
        </p:nvSpPr>
        <p:spPr bwMode="auto">
          <a:xfrm>
            <a:off x="1699054" y="6029358"/>
            <a:ext cx="685800" cy="3048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60" y="96"/>
                  <a:pt x="120" y="192"/>
                  <a:pt x="192" y="192"/>
                </a:cubicBezTo>
                <a:cubicBezTo>
                  <a:pt x="264" y="192"/>
                  <a:pt x="348" y="96"/>
                  <a:pt x="4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reeform 72"/>
          <p:cNvSpPr>
            <a:spLocks/>
          </p:cNvSpPr>
          <p:nvPr/>
        </p:nvSpPr>
        <p:spPr bwMode="auto">
          <a:xfrm>
            <a:off x="1699054" y="6029358"/>
            <a:ext cx="1295400" cy="609600"/>
          </a:xfrm>
          <a:custGeom>
            <a:avLst/>
            <a:gdLst>
              <a:gd name="T0" fmla="*/ 0 w 816"/>
              <a:gd name="T1" fmla="*/ 0 h 384"/>
              <a:gd name="T2" fmla="*/ 2147483647 w 816"/>
              <a:gd name="T3" fmla="*/ 2147483647 h 384"/>
              <a:gd name="T4" fmla="*/ 2147483647 w 816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384">
                <a:moveTo>
                  <a:pt x="0" y="0"/>
                </a:moveTo>
                <a:cubicBezTo>
                  <a:pt x="148" y="192"/>
                  <a:pt x="296" y="384"/>
                  <a:pt x="432" y="384"/>
                </a:cubicBezTo>
                <a:cubicBezTo>
                  <a:pt x="568" y="384"/>
                  <a:pt x="692" y="192"/>
                  <a:pt x="8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 73"/>
          <p:cNvSpPr>
            <a:spLocks/>
          </p:cNvSpPr>
          <p:nvPr/>
        </p:nvSpPr>
        <p:spPr bwMode="auto">
          <a:xfrm>
            <a:off x="2384854" y="6029358"/>
            <a:ext cx="1219200" cy="609600"/>
          </a:xfrm>
          <a:custGeom>
            <a:avLst/>
            <a:gdLst>
              <a:gd name="T0" fmla="*/ 0 w 768"/>
              <a:gd name="T1" fmla="*/ 0 h 384"/>
              <a:gd name="T2" fmla="*/ 2147483647 w 768"/>
              <a:gd name="T3" fmla="*/ 2147483647 h 384"/>
              <a:gd name="T4" fmla="*/ 2147483647 w 768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84">
                <a:moveTo>
                  <a:pt x="0" y="0"/>
                </a:moveTo>
                <a:cubicBezTo>
                  <a:pt x="128" y="192"/>
                  <a:pt x="256" y="384"/>
                  <a:pt x="384" y="384"/>
                </a:cubicBezTo>
                <a:cubicBezTo>
                  <a:pt x="512" y="384"/>
                  <a:pt x="640" y="192"/>
                  <a:pt x="768" y="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2384854" y="6029358"/>
            <a:ext cx="1828800" cy="609600"/>
          </a:xfrm>
          <a:custGeom>
            <a:avLst/>
            <a:gdLst>
              <a:gd name="T0" fmla="*/ 0 w 1152"/>
              <a:gd name="T1" fmla="*/ 0 h 384"/>
              <a:gd name="T2" fmla="*/ 2147483647 w 1152"/>
              <a:gd name="T3" fmla="*/ 2147483647 h 384"/>
              <a:gd name="T4" fmla="*/ 2147483647 w 115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384">
                <a:moveTo>
                  <a:pt x="0" y="0"/>
                </a:moveTo>
                <a:cubicBezTo>
                  <a:pt x="168" y="192"/>
                  <a:pt x="336" y="384"/>
                  <a:pt x="528" y="384"/>
                </a:cubicBezTo>
                <a:cubicBezTo>
                  <a:pt x="720" y="384"/>
                  <a:pt x="936" y="192"/>
                  <a:pt x="1152" y="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Freeform 75"/>
          <p:cNvSpPr>
            <a:spLocks/>
          </p:cNvSpPr>
          <p:nvPr/>
        </p:nvSpPr>
        <p:spPr bwMode="auto">
          <a:xfrm>
            <a:off x="2994454" y="6029358"/>
            <a:ext cx="1828800" cy="609600"/>
          </a:xfrm>
          <a:custGeom>
            <a:avLst/>
            <a:gdLst>
              <a:gd name="T0" fmla="*/ 0 w 1152"/>
              <a:gd name="T1" fmla="*/ 0 h 384"/>
              <a:gd name="T2" fmla="*/ 2147483647 w 1152"/>
              <a:gd name="T3" fmla="*/ 2147483647 h 384"/>
              <a:gd name="T4" fmla="*/ 2147483647 w 115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384">
                <a:moveTo>
                  <a:pt x="0" y="0"/>
                </a:moveTo>
                <a:cubicBezTo>
                  <a:pt x="192" y="192"/>
                  <a:pt x="384" y="384"/>
                  <a:pt x="576" y="384"/>
                </a:cubicBezTo>
                <a:cubicBezTo>
                  <a:pt x="768" y="384"/>
                  <a:pt x="960" y="192"/>
                  <a:pt x="1152" y="0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reeform 76"/>
          <p:cNvSpPr>
            <a:spLocks/>
          </p:cNvSpPr>
          <p:nvPr/>
        </p:nvSpPr>
        <p:spPr bwMode="auto">
          <a:xfrm>
            <a:off x="2994454" y="6029358"/>
            <a:ext cx="2438400" cy="685800"/>
          </a:xfrm>
          <a:custGeom>
            <a:avLst/>
            <a:gdLst>
              <a:gd name="T0" fmla="*/ 0 w 1536"/>
              <a:gd name="T1" fmla="*/ 0 h 432"/>
              <a:gd name="T2" fmla="*/ 2147483647 w 1536"/>
              <a:gd name="T3" fmla="*/ 2147483647 h 432"/>
              <a:gd name="T4" fmla="*/ 2147483647 w 1536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432">
                <a:moveTo>
                  <a:pt x="0" y="0"/>
                </a:moveTo>
                <a:cubicBezTo>
                  <a:pt x="352" y="216"/>
                  <a:pt x="704" y="432"/>
                  <a:pt x="960" y="432"/>
                </a:cubicBezTo>
                <a:cubicBezTo>
                  <a:pt x="1216" y="432"/>
                  <a:pt x="1376" y="216"/>
                  <a:pt x="1536" y="0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77"/>
          <p:cNvSpPr>
            <a:spLocks/>
          </p:cNvSpPr>
          <p:nvPr/>
        </p:nvSpPr>
        <p:spPr bwMode="auto">
          <a:xfrm>
            <a:off x="3604054" y="6029358"/>
            <a:ext cx="2438400" cy="685800"/>
          </a:xfrm>
          <a:custGeom>
            <a:avLst/>
            <a:gdLst>
              <a:gd name="T0" fmla="*/ 0 w 1536"/>
              <a:gd name="T1" fmla="*/ 0 h 432"/>
              <a:gd name="T2" fmla="*/ 2147483647 w 1536"/>
              <a:gd name="T3" fmla="*/ 2147483647 h 432"/>
              <a:gd name="T4" fmla="*/ 2147483647 w 1536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432">
                <a:moveTo>
                  <a:pt x="0" y="0"/>
                </a:moveTo>
                <a:cubicBezTo>
                  <a:pt x="280" y="216"/>
                  <a:pt x="560" y="432"/>
                  <a:pt x="816" y="432"/>
                </a:cubicBezTo>
                <a:cubicBezTo>
                  <a:pt x="1072" y="432"/>
                  <a:pt x="1304" y="216"/>
                  <a:pt x="1536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78"/>
          <p:cNvSpPr>
            <a:spLocks/>
          </p:cNvSpPr>
          <p:nvPr/>
        </p:nvSpPr>
        <p:spPr bwMode="auto">
          <a:xfrm>
            <a:off x="3604054" y="6029358"/>
            <a:ext cx="3048000" cy="685800"/>
          </a:xfrm>
          <a:custGeom>
            <a:avLst/>
            <a:gdLst>
              <a:gd name="T0" fmla="*/ 0 w 1920"/>
              <a:gd name="T1" fmla="*/ 0 h 432"/>
              <a:gd name="T2" fmla="*/ 2147483647 w 1920"/>
              <a:gd name="T3" fmla="*/ 2147483647 h 432"/>
              <a:gd name="T4" fmla="*/ 2147483647 w 1920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0" h="432">
                <a:moveTo>
                  <a:pt x="0" y="0"/>
                </a:moveTo>
                <a:cubicBezTo>
                  <a:pt x="320" y="216"/>
                  <a:pt x="640" y="432"/>
                  <a:pt x="960" y="432"/>
                </a:cubicBezTo>
                <a:cubicBezTo>
                  <a:pt x="1280" y="432"/>
                  <a:pt x="1600" y="216"/>
                  <a:pt x="1920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5" name="Group 79"/>
          <p:cNvGraphicFramePr>
            <a:graphicFrameLocks noGrp="1"/>
          </p:cNvGraphicFramePr>
          <p:nvPr>
            <p:extLst/>
          </p:nvPr>
        </p:nvGraphicFramePr>
        <p:xfrm>
          <a:off x="1394254" y="4962558"/>
          <a:ext cx="62484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114"/>
          <p:cNvSpPr txBox="1">
            <a:spLocks noChangeArrowheads="1"/>
          </p:cNvSpPr>
          <p:nvPr/>
        </p:nvSpPr>
        <p:spPr bwMode="auto">
          <a:xfrm>
            <a:off x="1313935" y="2328742"/>
            <a:ext cx="3886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7  3   7  10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6 5</a:t>
            </a:r>
          </a:p>
        </p:txBody>
      </p:sp>
      <p:sp>
        <p:nvSpPr>
          <p:cNvPr id="27" name="Line 115"/>
          <p:cNvSpPr>
            <a:spLocks noChangeShapeType="1"/>
          </p:cNvSpPr>
          <p:nvPr/>
        </p:nvSpPr>
        <p:spPr bwMode="auto">
          <a:xfrm flipH="1">
            <a:off x="2456935" y="2709742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116"/>
          <p:cNvSpPr>
            <a:spLocks noChangeShapeType="1"/>
          </p:cNvSpPr>
          <p:nvPr/>
        </p:nvSpPr>
        <p:spPr bwMode="auto">
          <a:xfrm>
            <a:off x="3218935" y="2709742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117"/>
          <p:cNvSpPr>
            <a:spLocks noChangeShapeType="1"/>
          </p:cNvSpPr>
          <p:nvPr/>
        </p:nvSpPr>
        <p:spPr bwMode="auto">
          <a:xfrm flipH="1">
            <a:off x="1999735" y="3395542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 flipH="1">
            <a:off x="3523735" y="3393955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119"/>
          <p:cNvSpPr>
            <a:spLocks noChangeShapeType="1"/>
          </p:cNvSpPr>
          <p:nvPr/>
        </p:nvSpPr>
        <p:spPr bwMode="auto">
          <a:xfrm>
            <a:off x="2380735" y="3395542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120"/>
          <p:cNvSpPr>
            <a:spLocks noChangeShapeType="1"/>
          </p:cNvSpPr>
          <p:nvPr/>
        </p:nvSpPr>
        <p:spPr bwMode="auto">
          <a:xfrm>
            <a:off x="3931723" y="3393955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121"/>
          <p:cNvSpPr>
            <a:spLocks noChangeShapeType="1"/>
          </p:cNvSpPr>
          <p:nvPr/>
        </p:nvSpPr>
        <p:spPr bwMode="auto">
          <a:xfrm flipH="1">
            <a:off x="1771135" y="4005142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122"/>
          <p:cNvSpPr>
            <a:spLocks noChangeShapeType="1"/>
          </p:cNvSpPr>
          <p:nvPr/>
        </p:nvSpPr>
        <p:spPr bwMode="auto">
          <a:xfrm>
            <a:off x="2026723" y="4005142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5" name="Group 143"/>
          <p:cNvGraphicFramePr>
            <a:graphicFrameLocks noGrp="1"/>
          </p:cNvGraphicFramePr>
          <p:nvPr>
            <p:extLst/>
          </p:nvPr>
        </p:nvGraphicFramePr>
        <p:xfrm>
          <a:off x="4899454" y="847758"/>
          <a:ext cx="3810000" cy="1295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parent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left 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right 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157"/>
          <p:cNvGraphicFramePr>
            <a:graphicFrameLocks noGrp="1"/>
          </p:cNvGraphicFramePr>
          <p:nvPr>
            <p:extLst/>
          </p:nvPr>
        </p:nvGraphicFramePr>
        <p:xfrm>
          <a:off x="4899454" y="2143158"/>
          <a:ext cx="3810000" cy="533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167"/>
          <p:cNvGraphicFramePr>
            <a:graphicFrameLocks noGrp="1"/>
          </p:cNvGraphicFramePr>
          <p:nvPr>
            <p:extLst/>
          </p:nvPr>
        </p:nvGraphicFramePr>
        <p:xfrm>
          <a:off x="4899454" y="2676558"/>
          <a:ext cx="3810000" cy="5270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177"/>
          <p:cNvGraphicFramePr>
            <a:graphicFrameLocks noGrp="1"/>
          </p:cNvGraphicFramePr>
          <p:nvPr>
            <p:extLst/>
          </p:nvPr>
        </p:nvGraphicFramePr>
        <p:xfrm>
          <a:off x="4899454" y="3209958"/>
          <a:ext cx="3810000" cy="528638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187"/>
          <p:cNvGraphicFramePr>
            <a:graphicFrameLocks noGrp="1"/>
          </p:cNvGraphicFramePr>
          <p:nvPr>
            <p:extLst/>
          </p:nvPr>
        </p:nvGraphicFramePr>
        <p:xfrm>
          <a:off x="4899454" y="3743358"/>
          <a:ext cx="3810000" cy="5270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97"/>
          <p:cNvGraphicFramePr>
            <a:graphicFrameLocks noGrp="1"/>
          </p:cNvGraphicFramePr>
          <p:nvPr>
            <p:extLst/>
          </p:nvPr>
        </p:nvGraphicFramePr>
        <p:xfrm>
          <a:off x="4899454" y="4276758"/>
          <a:ext cx="3810000" cy="5270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 Box 208"/>
          <p:cNvSpPr txBox="1">
            <a:spLocks noChangeArrowheads="1"/>
          </p:cNvSpPr>
          <p:nvPr/>
        </p:nvSpPr>
        <p:spPr bwMode="auto">
          <a:xfrm>
            <a:off x="6359954" y="4318033"/>
            <a:ext cx="1114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2</a:t>
            </a:r>
            <a:r>
              <a:rPr lang="en-US" sz="2400" b="0">
                <a:solidFill>
                  <a:prstClr val="black"/>
                </a:solidFill>
                <a:cs typeface="Times New Roman" pitchFamily="18" charset="0"/>
              </a:rPr>
              <a:t>∙</a:t>
            </a:r>
            <a:r>
              <a:rPr lang="en-US" sz="2400" b="0" i="1">
                <a:solidFill>
                  <a:prstClr val="black"/>
                </a:solidFill>
                <a:latin typeface="Arial Unicode MS" pitchFamily="34" charset="-128"/>
              </a:rPr>
              <a:t>i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+1</a:t>
            </a:r>
          </a:p>
        </p:txBody>
      </p:sp>
      <p:sp>
        <p:nvSpPr>
          <p:cNvPr id="42" name="Text Box 209"/>
          <p:cNvSpPr txBox="1">
            <a:spLocks noChangeArrowheads="1"/>
          </p:cNvSpPr>
          <p:nvPr/>
        </p:nvSpPr>
        <p:spPr bwMode="auto">
          <a:xfrm>
            <a:off x="7626779" y="4318033"/>
            <a:ext cx="1114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2</a:t>
            </a:r>
            <a:r>
              <a:rPr lang="en-US" sz="2400" b="0">
                <a:solidFill>
                  <a:prstClr val="black"/>
                </a:solidFill>
                <a:cs typeface="Times New Roman" pitchFamily="18" charset="0"/>
              </a:rPr>
              <a:t>∙</a:t>
            </a:r>
            <a:r>
              <a:rPr lang="en-US" sz="2400" b="0" i="1">
                <a:solidFill>
                  <a:prstClr val="black"/>
                </a:solidFill>
                <a:latin typeface="Arial Unicode MS" pitchFamily="34" charset="-128"/>
              </a:rPr>
              <a:t>i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+2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77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1" grpId="0"/>
      <p:bldP spid="42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07678"/>
                <a:ext cx="7988128" cy="5667262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/>
                  <a:t>For each index </a:t>
                </a:r>
                <a:r>
                  <a:rPr lang="en-ZA" sz="2000" i="1" dirty="0" err="1">
                    <a:solidFill>
                      <a:schemeClr val="accent5"/>
                    </a:solidFill>
                  </a:rPr>
                  <a:t>i</a:t>
                </a:r>
                <a:r>
                  <a:rPr lang="en-ZA" sz="2000" dirty="0"/>
                  <a:t>, </a:t>
                </a:r>
                <a:endParaRPr lang="en-ZA" sz="2000" dirty="0" smtClean="0"/>
              </a:p>
              <a:p>
                <a:pPr lvl="1"/>
                <a:r>
                  <a:rPr lang="en-ZA" sz="1700" dirty="0" smtClean="0"/>
                  <a:t>element</a:t>
                </a:r>
                <a:r>
                  <a:rPr lang="en-ZA" sz="1700" dirty="0"/>
                  <a:t> </a:t>
                </a:r>
                <a:r>
                  <a:rPr lang="en-ZA" sz="1700" i="1" dirty="0" err="1">
                    <a:solidFill>
                      <a:schemeClr val="accent5"/>
                    </a:solidFill>
                  </a:rPr>
                  <a:t>arr</a:t>
                </a:r>
                <a:r>
                  <a:rPr lang="en-ZA" sz="1700" dirty="0">
                    <a:solidFill>
                      <a:schemeClr val="accent5"/>
                    </a:solidFill>
                  </a:rPr>
                  <a:t>[</a:t>
                </a:r>
                <a:r>
                  <a:rPr lang="en-ZA" sz="1700" i="1" dirty="0" err="1">
                    <a:solidFill>
                      <a:schemeClr val="accent5"/>
                    </a:solidFill>
                  </a:rPr>
                  <a:t>i</a:t>
                </a:r>
                <a:r>
                  <a:rPr lang="en-ZA" sz="1700" dirty="0">
                    <a:solidFill>
                      <a:schemeClr val="accent5"/>
                    </a:solidFill>
                  </a:rPr>
                  <a:t>] </a:t>
                </a:r>
                <a:r>
                  <a:rPr lang="en-ZA" sz="1700" dirty="0" smtClean="0"/>
                  <a:t>has </a:t>
                </a:r>
                <a:r>
                  <a:rPr lang="en-ZA" sz="1700" dirty="0"/>
                  <a:t>children at </a:t>
                </a:r>
                <a:r>
                  <a:rPr lang="en-ZA" sz="1700" dirty="0" smtClean="0"/>
                  <a:t/>
                </a:r>
                <a:br>
                  <a:rPr lang="en-ZA" sz="1700" dirty="0" smtClean="0"/>
                </a:br>
                <a:r>
                  <a:rPr lang="en-ZA" sz="1700" i="1" dirty="0" err="1" smtClean="0">
                    <a:solidFill>
                      <a:schemeClr val="accent5"/>
                    </a:solidFill>
                  </a:rPr>
                  <a:t>arr</a:t>
                </a:r>
                <a:r>
                  <a:rPr lang="en-ZA" sz="1700" dirty="0" smtClean="0">
                    <a:solidFill>
                      <a:schemeClr val="accent5"/>
                    </a:solidFill>
                  </a:rPr>
                  <a:t>[2</a:t>
                </a:r>
                <a:r>
                  <a:rPr lang="en-ZA" sz="1700" i="1" dirty="0" smtClean="0">
                    <a:solidFill>
                      <a:schemeClr val="accent5"/>
                    </a:solidFill>
                  </a:rPr>
                  <a:t>i</a:t>
                </a:r>
                <a:r>
                  <a:rPr lang="en-ZA" sz="1700" i="1" dirty="0">
                    <a:solidFill>
                      <a:schemeClr val="accent5"/>
                    </a:solidFill>
                  </a:rPr>
                  <a:t> </a:t>
                </a:r>
                <a:r>
                  <a:rPr lang="en-ZA" sz="1700" dirty="0">
                    <a:solidFill>
                      <a:schemeClr val="accent5"/>
                    </a:solidFill>
                  </a:rPr>
                  <a:t>+ 1]</a:t>
                </a:r>
                <a:r>
                  <a:rPr lang="en-ZA" sz="1700" dirty="0"/>
                  <a:t> and </a:t>
                </a:r>
                <a:r>
                  <a:rPr lang="en-ZA" sz="1700" i="1" dirty="0" err="1" smtClean="0">
                    <a:solidFill>
                      <a:schemeClr val="accent5"/>
                    </a:solidFill>
                  </a:rPr>
                  <a:t>arr</a:t>
                </a:r>
                <a:r>
                  <a:rPr lang="en-ZA" sz="1700" dirty="0" smtClean="0">
                    <a:solidFill>
                      <a:schemeClr val="accent5"/>
                    </a:solidFill>
                  </a:rPr>
                  <a:t>[2</a:t>
                </a:r>
                <a:r>
                  <a:rPr lang="en-ZA" sz="1700" i="1" dirty="0" smtClean="0">
                    <a:solidFill>
                      <a:schemeClr val="accent5"/>
                    </a:solidFill>
                  </a:rPr>
                  <a:t>i</a:t>
                </a:r>
                <a:r>
                  <a:rPr lang="en-ZA" sz="1700" dirty="0">
                    <a:solidFill>
                      <a:schemeClr val="accent5"/>
                    </a:solidFill>
                  </a:rPr>
                  <a:t> + 2</a:t>
                </a:r>
                <a:r>
                  <a:rPr lang="en-ZA" sz="1700" dirty="0" smtClean="0">
                    <a:solidFill>
                      <a:schemeClr val="accent5"/>
                    </a:solidFill>
                  </a:rPr>
                  <a:t>]</a:t>
                </a:r>
              </a:p>
              <a:p>
                <a:pPr lvl="1"/>
                <a:r>
                  <a:rPr lang="en-ZA" sz="1700" dirty="0" smtClean="0"/>
                  <a:t>and </a:t>
                </a:r>
                <a:r>
                  <a:rPr lang="en-ZA" sz="1700" dirty="0"/>
                  <a:t>the parent at </a:t>
                </a:r>
                <a:r>
                  <a:rPr lang="en-ZA" sz="1700" dirty="0" smtClean="0"/>
                  <a:t/>
                </a:r>
                <a:br>
                  <a:rPr lang="en-ZA" sz="1700" dirty="0" smtClean="0"/>
                </a:br>
                <a:r>
                  <a:rPr lang="en-ZA" sz="1700" i="1" dirty="0" err="1" smtClean="0">
                    <a:solidFill>
                      <a:schemeClr val="accent5"/>
                    </a:solidFill>
                  </a:rPr>
                  <a:t>arr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7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dirty="0">
                            <a:solidFill>
                              <a:schemeClr val="accent5"/>
                            </a:solidFill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ZA" sz="1700" i="1" dirty="0">
                            <a:solidFill>
                              <a:schemeClr val="accent5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ZA" sz="1700" dirty="0">
                            <a:solidFill>
                              <a:schemeClr val="accent5"/>
                            </a:solidFill>
                          </a:rPr>
                          <m:t> − 1 )/2</m:t>
                        </m:r>
                      </m:e>
                    </m:d>
                  </m:oMath>
                </a14:m>
                <a:endParaRPr lang="en-ZA" sz="1700" dirty="0">
                  <a:solidFill>
                    <a:schemeClr val="accent5"/>
                  </a:solidFill>
                </a:endParaRPr>
              </a:p>
              <a:p>
                <a:endParaRPr lang="en-ZA" sz="2000" dirty="0" smtClean="0"/>
              </a:p>
              <a:p>
                <a:endParaRPr lang="en-ZA" sz="2000" dirty="0"/>
              </a:p>
              <a:p>
                <a:endParaRPr lang="en-ZA" sz="2000" dirty="0" smtClean="0"/>
              </a:p>
              <a:p>
                <a:endParaRPr lang="en-ZA" sz="2000" dirty="0"/>
              </a:p>
              <a:p>
                <a:endParaRPr lang="en-ZA" sz="2000" dirty="0" smtClean="0"/>
              </a:p>
              <a:p>
                <a:endParaRPr lang="en-ZA" sz="2000" dirty="0"/>
              </a:p>
              <a:p>
                <a:endParaRPr lang="en-ZA" sz="2000" dirty="0" smtClean="0"/>
              </a:p>
              <a:p>
                <a:endParaRPr lang="en-ZA" sz="2000" dirty="0"/>
              </a:p>
              <a:p>
                <a:endParaRPr lang="en-ZA" sz="2000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07678"/>
                <a:ext cx="7988128" cy="5667262"/>
              </a:xfrm>
              <a:blipFill rotWithShape="0">
                <a:blip r:embed="rId5"/>
                <a:stretch>
                  <a:fillRect l="-686" t="-10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341612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graphicFrame>
        <p:nvGraphicFramePr>
          <p:cNvPr id="15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14527"/>
              </p:ext>
            </p:extLst>
          </p:nvPr>
        </p:nvGraphicFramePr>
        <p:xfrm>
          <a:off x="1394254" y="5495958"/>
          <a:ext cx="62484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Freeform 71"/>
          <p:cNvSpPr>
            <a:spLocks/>
          </p:cNvSpPr>
          <p:nvPr/>
        </p:nvSpPr>
        <p:spPr bwMode="auto">
          <a:xfrm>
            <a:off x="1699054" y="6029358"/>
            <a:ext cx="685800" cy="3048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60" y="96"/>
                  <a:pt x="120" y="192"/>
                  <a:pt x="192" y="192"/>
                </a:cubicBezTo>
                <a:cubicBezTo>
                  <a:pt x="264" y="192"/>
                  <a:pt x="348" y="96"/>
                  <a:pt x="4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reeform 72"/>
          <p:cNvSpPr>
            <a:spLocks/>
          </p:cNvSpPr>
          <p:nvPr/>
        </p:nvSpPr>
        <p:spPr bwMode="auto">
          <a:xfrm>
            <a:off x="1699054" y="6029358"/>
            <a:ext cx="1295400" cy="609600"/>
          </a:xfrm>
          <a:custGeom>
            <a:avLst/>
            <a:gdLst>
              <a:gd name="T0" fmla="*/ 0 w 816"/>
              <a:gd name="T1" fmla="*/ 0 h 384"/>
              <a:gd name="T2" fmla="*/ 2147483647 w 816"/>
              <a:gd name="T3" fmla="*/ 2147483647 h 384"/>
              <a:gd name="T4" fmla="*/ 2147483647 w 816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384">
                <a:moveTo>
                  <a:pt x="0" y="0"/>
                </a:moveTo>
                <a:cubicBezTo>
                  <a:pt x="148" y="192"/>
                  <a:pt x="296" y="384"/>
                  <a:pt x="432" y="384"/>
                </a:cubicBezTo>
                <a:cubicBezTo>
                  <a:pt x="568" y="384"/>
                  <a:pt x="692" y="192"/>
                  <a:pt x="8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 73"/>
          <p:cNvSpPr>
            <a:spLocks/>
          </p:cNvSpPr>
          <p:nvPr/>
        </p:nvSpPr>
        <p:spPr bwMode="auto">
          <a:xfrm>
            <a:off x="2384854" y="6029358"/>
            <a:ext cx="1219200" cy="609600"/>
          </a:xfrm>
          <a:custGeom>
            <a:avLst/>
            <a:gdLst>
              <a:gd name="T0" fmla="*/ 0 w 768"/>
              <a:gd name="T1" fmla="*/ 0 h 384"/>
              <a:gd name="T2" fmla="*/ 2147483647 w 768"/>
              <a:gd name="T3" fmla="*/ 2147483647 h 384"/>
              <a:gd name="T4" fmla="*/ 2147483647 w 768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84">
                <a:moveTo>
                  <a:pt x="0" y="0"/>
                </a:moveTo>
                <a:cubicBezTo>
                  <a:pt x="128" y="192"/>
                  <a:pt x="256" y="384"/>
                  <a:pt x="384" y="384"/>
                </a:cubicBezTo>
                <a:cubicBezTo>
                  <a:pt x="512" y="384"/>
                  <a:pt x="640" y="192"/>
                  <a:pt x="768" y="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2384854" y="6029358"/>
            <a:ext cx="1828800" cy="609600"/>
          </a:xfrm>
          <a:custGeom>
            <a:avLst/>
            <a:gdLst>
              <a:gd name="T0" fmla="*/ 0 w 1152"/>
              <a:gd name="T1" fmla="*/ 0 h 384"/>
              <a:gd name="T2" fmla="*/ 2147483647 w 1152"/>
              <a:gd name="T3" fmla="*/ 2147483647 h 384"/>
              <a:gd name="T4" fmla="*/ 2147483647 w 115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384">
                <a:moveTo>
                  <a:pt x="0" y="0"/>
                </a:moveTo>
                <a:cubicBezTo>
                  <a:pt x="168" y="192"/>
                  <a:pt x="336" y="384"/>
                  <a:pt x="528" y="384"/>
                </a:cubicBezTo>
                <a:cubicBezTo>
                  <a:pt x="720" y="384"/>
                  <a:pt x="936" y="192"/>
                  <a:pt x="1152" y="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Freeform 75"/>
          <p:cNvSpPr>
            <a:spLocks/>
          </p:cNvSpPr>
          <p:nvPr/>
        </p:nvSpPr>
        <p:spPr bwMode="auto">
          <a:xfrm>
            <a:off x="2994454" y="6029358"/>
            <a:ext cx="1828800" cy="609600"/>
          </a:xfrm>
          <a:custGeom>
            <a:avLst/>
            <a:gdLst>
              <a:gd name="T0" fmla="*/ 0 w 1152"/>
              <a:gd name="T1" fmla="*/ 0 h 384"/>
              <a:gd name="T2" fmla="*/ 2147483647 w 1152"/>
              <a:gd name="T3" fmla="*/ 2147483647 h 384"/>
              <a:gd name="T4" fmla="*/ 2147483647 w 115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384">
                <a:moveTo>
                  <a:pt x="0" y="0"/>
                </a:moveTo>
                <a:cubicBezTo>
                  <a:pt x="192" y="192"/>
                  <a:pt x="384" y="384"/>
                  <a:pt x="576" y="384"/>
                </a:cubicBezTo>
                <a:cubicBezTo>
                  <a:pt x="768" y="384"/>
                  <a:pt x="960" y="192"/>
                  <a:pt x="1152" y="0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reeform 76"/>
          <p:cNvSpPr>
            <a:spLocks/>
          </p:cNvSpPr>
          <p:nvPr/>
        </p:nvSpPr>
        <p:spPr bwMode="auto">
          <a:xfrm>
            <a:off x="2994454" y="6029358"/>
            <a:ext cx="2438400" cy="685800"/>
          </a:xfrm>
          <a:custGeom>
            <a:avLst/>
            <a:gdLst>
              <a:gd name="T0" fmla="*/ 0 w 1536"/>
              <a:gd name="T1" fmla="*/ 0 h 432"/>
              <a:gd name="T2" fmla="*/ 2147483647 w 1536"/>
              <a:gd name="T3" fmla="*/ 2147483647 h 432"/>
              <a:gd name="T4" fmla="*/ 2147483647 w 1536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432">
                <a:moveTo>
                  <a:pt x="0" y="0"/>
                </a:moveTo>
                <a:cubicBezTo>
                  <a:pt x="352" y="216"/>
                  <a:pt x="704" y="432"/>
                  <a:pt x="960" y="432"/>
                </a:cubicBezTo>
                <a:cubicBezTo>
                  <a:pt x="1216" y="432"/>
                  <a:pt x="1376" y="216"/>
                  <a:pt x="1536" y="0"/>
                </a:cubicBezTo>
              </a:path>
            </a:pathLst>
          </a:cu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77"/>
          <p:cNvSpPr>
            <a:spLocks/>
          </p:cNvSpPr>
          <p:nvPr/>
        </p:nvSpPr>
        <p:spPr bwMode="auto">
          <a:xfrm>
            <a:off x="3604054" y="6029358"/>
            <a:ext cx="2438400" cy="685800"/>
          </a:xfrm>
          <a:custGeom>
            <a:avLst/>
            <a:gdLst>
              <a:gd name="T0" fmla="*/ 0 w 1536"/>
              <a:gd name="T1" fmla="*/ 0 h 432"/>
              <a:gd name="T2" fmla="*/ 2147483647 w 1536"/>
              <a:gd name="T3" fmla="*/ 2147483647 h 432"/>
              <a:gd name="T4" fmla="*/ 2147483647 w 1536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432">
                <a:moveTo>
                  <a:pt x="0" y="0"/>
                </a:moveTo>
                <a:cubicBezTo>
                  <a:pt x="280" y="216"/>
                  <a:pt x="560" y="432"/>
                  <a:pt x="816" y="432"/>
                </a:cubicBezTo>
                <a:cubicBezTo>
                  <a:pt x="1072" y="432"/>
                  <a:pt x="1304" y="216"/>
                  <a:pt x="1536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78"/>
          <p:cNvSpPr>
            <a:spLocks/>
          </p:cNvSpPr>
          <p:nvPr/>
        </p:nvSpPr>
        <p:spPr bwMode="auto">
          <a:xfrm>
            <a:off x="3604054" y="6029358"/>
            <a:ext cx="3048000" cy="685800"/>
          </a:xfrm>
          <a:custGeom>
            <a:avLst/>
            <a:gdLst>
              <a:gd name="T0" fmla="*/ 0 w 1920"/>
              <a:gd name="T1" fmla="*/ 0 h 432"/>
              <a:gd name="T2" fmla="*/ 2147483647 w 1920"/>
              <a:gd name="T3" fmla="*/ 2147483647 h 432"/>
              <a:gd name="T4" fmla="*/ 2147483647 w 1920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0" h="432">
                <a:moveTo>
                  <a:pt x="0" y="0"/>
                </a:moveTo>
                <a:cubicBezTo>
                  <a:pt x="320" y="216"/>
                  <a:pt x="640" y="432"/>
                  <a:pt x="960" y="432"/>
                </a:cubicBezTo>
                <a:cubicBezTo>
                  <a:pt x="1280" y="432"/>
                  <a:pt x="1600" y="216"/>
                  <a:pt x="1920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5" name="Group 79"/>
          <p:cNvGraphicFramePr>
            <a:graphicFrameLocks noGrp="1"/>
          </p:cNvGraphicFramePr>
          <p:nvPr>
            <p:extLst/>
          </p:nvPr>
        </p:nvGraphicFramePr>
        <p:xfrm>
          <a:off x="1394254" y="4962558"/>
          <a:ext cx="6248400" cy="533400"/>
        </p:xfrm>
        <a:graphic>
          <a:graphicData uri="http://schemas.openxmlformats.org/drawingml/2006/table">
            <a:tbl>
              <a:tblPr/>
              <a:tblGrid>
                <a:gridCol w="625475"/>
                <a:gridCol w="623888"/>
                <a:gridCol w="625475"/>
                <a:gridCol w="623887"/>
                <a:gridCol w="625475"/>
                <a:gridCol w="625475"/>
                <a:gridCol w="623888"/>
                <a:gridCol w="625475"/>
                <a:gridCol w="623887"/>
                <a:gridCol w="6254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114"/>
          <p:cNvSpPr txBox="1">
            <a:spLocks noChangeArrowheads="1"/>
          </p:cNvSpPr>
          <p:nvPr/>
        </p:nvSpPr>
        <p:spPr bwMode="auto">
          <a:xfrm>
            <a:off x="1313935" y="2328742"/>
            <a:ext cx="3886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7  3   7  10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6 5</a:t>
            </a:r>
          </a:p>
        </p:txBody>
      </p:sp>
      <p:sp>
        <p:nvSpPr>
          <p:cNvPr id="27" name="Line 115"/>
          <p:cNvSpPr>
            <a:spLocks noChangeShapeType="1"/>
          </p:cNvSpPr>
          <p:nvPr/>
        </p:nvSpPr>
        <p:spPr bwMode="auto">
          <a:xfrm flipH="1">
            <a:off x="2456935" y="2709742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116"/>
          <p:cNvSpPr>
            <a:spLocks noChangeShapeType="1"/>
          </p:cNvSpPr>
          <p:nvPr/>
        </p:nvSpPr>
        <p:spPr bwMode="auto">
          <a:xfrm>
            <a:off x="3218935" y="2709742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117"/>
          <p:cNvSpPr>
            <a:spLocks noChangeShapeType="1"/>
          </p:cNvSpPr>
          <p:nvPr/>
        </p:nvSpPr>
        <p:spPr bwMode="auto">
          <a:xfrm flipH="1">
            <a:off x="1999735" y="3395542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 flipH="1">
            <a:off x="3523735" y="3393955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119"/>
          <p:cNvSpPr>
            <a:spLocks noChangeShapeType="1"/>
          </p:cNvSpPr>
          <p:nvPr/>
        </p:nvSpPr>
        <p:spPr bwMode="auto">
          <a:xfrm>
            <a:off x="2380735" y="3395542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120"/>
          <p:cNvSpPr>
            <a:spLocks noChangeShapeType="1"/>
          </p:cNvSpPr>
          <p:nvPr/>
        </p:nvSpPr>
        <p:spPr bwMode="auto">
          <a:xfrm>
            <a:off x="3931723" y="3393955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121"/>
          <p:cNvSpPr>
            <a:spLocks noChangeShapeType="1"/>
          </p:cNvSpPr>
          <p:nvPr/>
        </p:nvSpPr>
        <p:spPr bwMode="auto">
          <a:xfrm flipH="1">
            <a:off x="1771135" y="4005142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122"/>
          <p:cNvSpPr>
            <a:spLocks noChangeShapeType="1"/>
          </p:cNvSpPr>
          <p:nvPr/>
        </p:nvSpPr>
        <p:spPr bwMode="auto">
          <a:xfrm>
            <a:off x="2026723" y="4005142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5" name="Group 143"/>
          <p:cNvGraphicFramePr>
            <a:graphicFrameLocks noGrp="1"/>
          </p:cNvGraphicFramePr>
          <p:nvPr>
            <p:extLst/>
          </p:nvPr>
        </p:nvGraphicFramePr>
        <p:xfrm>
          <a:off x="4899454" y="847758"/>
          <a:ext cx="3810000" cy="1295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parent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left 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right 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157"/>
          <p:cNvGraphicFramePr>
            <a:graphicFrameLocks noGrp="1"/>
          </p:cNvGraphicFramePr>
          <p:nvPr>
            <p:extLst/>
          </p:nvPr>
        </p:nvGraphicFramePr>
        <p:xfrm>
          <a:off x="4899454" y="2143158"/>
          <a:ext cx="3810000" cy="533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167"/>
          <p:cNvGraphicFramePr>
            <a:graphicFrameLocks noGrp="1"/>
          </p:cNvGraphicFramePr>
          <p:nvPr>
            <p:extLst/>
          </p:nvPr>
        </p:nvGraphicFramePr>
        <p:xfrm>
          <a:off x="4899454" y="2676558"/>
          <a:ext cx="3810000" cy="5270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177"/>
          <p:cNvGraphicFramePr>
            <a:graphicFrameLocks noGrp="1"/>
          </p:cNvGraphicFramePr>
          <p:nvPr>
            <p:extLst/>
          </p:nvPr>
        </p:nvGraphicFramePr>
        <p:xfrm>
          <a:off x="4899454" y="3209958"/>
          <a:ext cx="3810000" cy="528638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187"/>
          <p:cNvGraphicFramePr>
            <a:graphicFrameLocks noGrp="1"/>
          </p:cNvGraphicFramePr>
          <p:nvPr>
            <p:extLst/>
          </p:nvPr>
        </p:nvGraphicFramePr>
        <p:xfrm>
          <a:off x="4899454" y="3743358"/>
          <a:ext cx="3810000" cy="5270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97"/>
          <p:cNvGraphicFramePr>
            <a:graphicFrameLocks noGrp="1"/>
          </p:cNvGraphicFramePr>
          <p:nvPr>
            <p:extLst/>
          </p:nvPr>
        </p:nvGraphicFramePr>
        <p:xfrm>
          <a:off x="4899454" y="4276758"/>
          <a:ext cx="3810000" cy="5270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 Box 208"/>
          <p:cNvSpPr txBox="1">
            <a:spLocks noChangeArrowheads="1"/>
          </p:cNvSpPr>
          <p:nvPr/>
        </p:nvSpPr>
        <p:spPr bwMode="auto">
          <a:xfrm>
            <a:off x="6359954" y="4318033"/>
            <a:ext cx="1114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2</a:t>
            </a:r>
            <a:r>
              <a:rPr lang="en-US" sz="2400" b="0">
                <a:solidFill>
                  <a:prstClr val="black"/>
                </a:solidFill>
                <a:cs typeface="Times New Roman" pitchFamily="18" charset="0"/>
              </a:rPr>
              <a:t>∙</a:t>
            </a:r>
            <a:r>
              <a:rPr lang="en-US" sz="2400" b="0" i="1">
                <a:solidFill>
                  <a:prstClr val="black"/>
                </a:solidFill>
                <a:latin typeface="Arial Unicode MS" pitchFamily="34" charset="-128"/>
              </a:rPr>
              <a:t>i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+1</a:t>
            </a:r>
          </a:p>
        </p:txBody>
      </p:sp>
      <p:sp>
        <p:nvSpPr>
          <p:cNvPr id="42" name="Text Box 209"/>
          <p:cNvSpPr txBox="1">
            <a:spLocks noChangeArrowheads="1"/>
          </p:cNvSpPr>
          <p:nvPr/>
        </p:nvSpPr>
        <p:spPr bwMode="auto">
          <a:xfrm>
            <a:off x="7626779" y="4318033"/>
            <a:ext cx="11144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2</a:t>
            </a:r>
            <a:r>
              <a:rPr lang="en-US" sz="2400" b="0">
                <a:solidFill>
                  <a:prstClr val="black"/>
                </a:solidFill>
                <a:cs typeface="Times New Roman" pitchFamily="18" charset="0"/>
              </a:rPr>
              <a:t>∙</a:t>
            </a:r>
            <a:r>
              <a:rPr lang="en-US" sz="2400" b="0" i="1">
                <a:solidFill>
                  <a:prstClr val="black"/>
                </a:solidFill>
                <a:latin typeface="Arial Unicode MS" pitchFamily="34" charset="-128"/>
              </a:rPr>
              <a:t>i </a:t>
            </a:r>
            <a:r>
              <a:rPr lang="en-US" sz="2400" b="0">
                <a:solidFill>
                  <a:prstClr val="black"/>
                </a:solidFill>
                <a:latin typeface="Arial Unicode MS" pitchFamily="34" charset="-128"/>
              </a:rPr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326904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14400"/>
            <a:ext cx="7988128" cy="5560540"/>
          </a:xfrm>
        </p:spPr>
        <p:txBody>
          <a:bodyPr>
            <a:normAutofit/>
          </a:bodyPr>
          <a:lstStyle/>
          <a:p>
            <a:r>
              <a:rPr lang="en-ZA" dirty="0" err="1" smtClean="0"/>
              <a:t>Enqueue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/>
              <a:t>Add an element</a:t>
            </a:r>
          </a:p>
          <a:p>
            <a:pPr lvl="1"/>
            <a:r>
              <a:rPr lang="en-ZA" dirty="0" smtClean="0"/>
              <a:t>Make sure the heap properties are preserved</a:t>
            </a:r>
            <a:endParaRPr lang="en-ZA" dirty="0"/>
          </a:p>
          <a:p>
            <a:r>
              <a:rPr lang="en-ZA" dirty="0" smtClean="0"/>
              <a:t>What’s the best place to add an element?</a:t>
            </a:r>
          </a:p>
          <a:p>
            <a:pPr lvl="1"/>
            <a:r>
              <a:rPr lang="en-ZA" dirty="0" smtClean="0"/>
              <a:t>Leftmost leaf position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Why?</a:t>
            </a:r>
            <a:r>
              <a:rPr lang="en-ZA" dirty="0" smtClean="0"/>
              <a:t> Because property (2) must be preserved</a:t>
            </a:r>
            <a:endParaRPr lang="en-ZA" dirty="0"/>
          </a:p>
          <a:p>
            <a:r>
              <a:rPr lang="en-ZA" dirty="0" err="1" smtClean="0"/>
              <a:t>Enqueue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/>
              <a:t>Add element to the open </a:t>
            </a:r>
            <a:r>
              <a:rPr lang="en-ZA" i="1" dirty="0" smtClean="0">
                <a:solidFill>
                  <a:schemeClr val="accent5"/>
                </a:solidFill>
              </a:rPr>
              <a:t>leftmost leaf </a:t>
            </a:r>
            <a:r>
              <a:rPr lang="en-ZA" dirty="0" smtClean="0"/>
              <a:t>position</a:t>
            </a:r>
          </a:p>
          <a:p>
            <a:pPr lvl="1"/>
            <a:r>
              <a:rPr lang="en-ZA" dirty="0" smtClean="0"/>
              <a:t>Swap the element with its parent while</a:t>
            </a:r>
            <a:br>
              <a:rPr lang="en-ZA" dirty="0" smtClean="0"/>
            </a:br>
            <a:r>
              <a:rPr lang="en-ZA" i="1" dirty="0" smtClean="0">
                <a:solidFill>
                  <a:srgbClr val="0070C0"/>
                </a:solidFill>
              </a:rPr>
              <a:t>element &gt; parent</a:t>
            </a:r>
            <a:r>
              <a:rPr lang="en-ZA" i="1" dirty="0" smtClean="0"/>
              <a:t> &amp;&amp; </a:t>
            </a:r>
            <a:r>
              <a:rPr lang="en-ZA" i="1" dirty="0" smtClean="0">
                <a:solidFill>
                  <a:srgbClr val="0070C0"/>
                </a:solidFill>
              </a:rPr>
              <a:t>element != root</a:t>
            </a:r>
            <a:endParaRPr lang="en-ZA" sz="2000" dirty="0" smtClean="0">
              <a:solidFill>
                <a:srgbClr val="0070C0"/>
              </a:solidFill>
            </a:endParaRP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 as Priority Queues: </a:t>
            </a:r>
            <a:r>
              <a:rPr lang="en-US" dirty="0" err="1" smtClean="0"/>
              <a:t>Enqueuing</a:t>
            </a:r>
            <a:endParaRPr lang="en-US" dirty="0"/>
          </a:p>
        </p:txBody>
      </p:sp>
      <p:sp>
        <p:nvSpPr>
          <p:cNvPr id="26" name="Text Box 114"/>
          <p:cNvSpPr txBox="1">
            <a:spLocks noChangeArrowheads="1"/>
          </p:cNvSpPr>
          <p:nvPr/>
        </p:nvSpPr>
        <p:spPr bwMode="auto">
          <a:xfrm>
            <a:off x="6006414" y="4157253"/>
            <a:ext cx="303873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 10     15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 7  3   7 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9</a:t>
            </a:r>
            <a:endParaRPr lang="en-US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 6 5</a:t>
            </a:r>
          </a:p>
        </p:txBody>
      </p:sp>
      <p:sp>
        <p:nvSpPr>
          <p:cNvPr id="27" name="Line 115"/>
          <p:cNvSpPr>
            <a:spLocks noChangeShapeType="1"/>
          </p:cNvSpPr>
          <p:nvPr/>
        </p:nvSpPr>
        <p:spPr bwMode="auto">
          <a:xfrm flipH="1">
            <a:off x="7149414" y="4538253"/>
            <a:ext cx="4460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116"/>
          <p:cNvSpPr>
            <a:spLocks noChangeShapeType="1"/>
          </p:cNvSpPr>
          <p:nvPr/>
        </p:nvSpPr>
        <p:spPr bwMode="auto">
          <a:xfrm>
            <a:off x="7911414" y="4538253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117"/>
          <p:cNvSpPr>
            <a:spLocks noChangeShapeType="1"/>
          </p:cNvSpPr>
          <p:nvPr/>
        </p:nvSpPr>
        <p:spPr bwMode="auto">
          <a:xfrm flipH="1">
            <a:off x="6692214" y="5224053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 flipH="1">
            <a:off x="8216214" y="5222466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119"/>
          <p:cNvSpPr>
            <a:spLocks noChangeShapeType="1"/>
          </p:cNvSpPr>
          <p:nvPr/>
        </p:nvSpPr>
        <p:spPr bwMode="auto">
          <a:xfrm>
            <a:off x="7073214" y="5224053"/>
            <a:ext cx="18573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120"/>
          <p:cNvSpPr>
            <a:spLocks noChangeShapeType="1"/>
          </p:cNvSpPr>
          <p:nvPr/>
        </p:nvSpPr>
        <p:spPr bwMode="auto">
          <a:xfrm>
            <a:off x="8624202" y="5222466"/>
            <a:ext cx="1254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121"/>
          <p:cNvSpPr>
            <a:spLocks noChangeShapeType="1"/>
          </p:cNvSpPr>
          <p:nvPr/>
        </p:nvSpPr>
        <p:spPr bwMode="auto">
          <a:xfrm flipH="1">
            <a:off x="6463614" y="5833653"/>
            <a:ext cx="1095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122"/>
          <p:cNvSpPr>
            <a:spLocks noChangeShapeType="1"/>
          </p:cNvSpPr>
          <p:nvPr/>
        </p:nvSpPr>
        <p:spPr bwMode="auto">
          <a:xfrm>
            <a:off x="6719202" y="5833653"/>
            <a:ext cx="125412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17840" y="4690653"/>
            <a:ext cx="5529862" cy="15753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</a:rPr>
              <a:t>heapEnqueue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(el)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i="1" dirty="0">
                <a:solidFill>
                  <a:prstClr val="black"/>
                </a:solidFill>
              </a:rPr>
              <a:t>put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el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at the end of heap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</a:rPr>
              <a:t>el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>
                <a:solidFill>
                  <a:prstClr val="black"/>
                </a:solidFill>
              </a:rPr>
              <a:t>is not in the </a:t>
            </a:r>
            <a:r>
              <a:rPr lang="en-US" sz="1600" i="1" dirty="0" smtClean="0">
                <a:solidFill>
                  <a:prstClr val="black"/>
                </a:solidFill>
              </a:rPr>
              <a:t>root and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el</a:t>
            </a:r>
            <a:r>
              <a:rPr lang="en-US" dirty="0">
                <a:solidFill>
                  <a:prstClr val="black"/>
                </a:solidFill>
              </a:rPr>
              <a:t> &gt; </a:t>
            </a:r>
            <a:r>
              <a:rPr lang="en-US" sz="1600" i="1" dirty="0">
                <a:solidFill>
                  <a:prstClr val="black"/>
                </a:solidFill>
              </a:rPr>
              <a:t>parent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i="1" dirty="0">
                <a:solidFill>
                  <a:prstClr val="black"/>
                </a:solidFill>
              </a:rPr>
              <a:t>swap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el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with its parent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5" name="Line 121"/>
          <p:cNvSpPr>
            <a:spLocks noChangeShapeType="1"/>
          </p:cNvSpPr>
          <p:nvPr/>
        </p:nvSpPr>
        <p:spPr bwMode="auto">
          <a:xfrm flipH="1">
            <a:off x="7127189" y="5835078"/>
            <a:ext cx="109538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2683" y="6076577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endParaRPr lang="en-ZA" sz="2400" b="1" dirty="0" err="1" smtClean="0">
              <a:ln>
                <a:solidFill>
                  <a:srgbClr val="5B9BD5">
                    <a:lumMod val="20000"/>
                    <a:lumOff val="80000"/>
                  </a:srgbClr>
                </a:solidFill>
              </a:ln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07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5" grpId="0" animBg="1"/>
      <p:bldP spid="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7125"/>
            <a:ext cx="7419718" cy="516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Heaps: </a:t>
            </a:r>
            <a:r>
              <a:rPr lang="en-US" dirty="0" err="1" smtClean="0"/>
              <a:t>Enqueuing</a:t>
            </a:r>
            <a:endParaRPr lang="en-US" dirty="0"/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1905000" y="16906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00" name="Text Box 204"/>
          <p:cNvSpPr txBox="1">
            <a:spLocks noChangeArrowheads="1"/>
          </p:cNvSpPr>
          <p:nvPr/>
        </p:nvSpPr>
        <p:spPr bwMode="auto">
          <a:xfrm>
            <a:off x="2667000" y="1690688"/>
            <a:ext cx="685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01" name="Line 205"/>
          <p:cNvSpPr>
            <a:spLocks noChangeShapeType="1"/>
          </p:cNvSpPr>
          <p:nvPr/>
        </p:nvSpPr>
        <p:spPr bwMode="auto">
          <a:xfrm flipH="1">
            <a:off x="2895600" y="2071688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" name="Freeform 206"/>
          <p:cNvSpPr>
            <a:spLocks/>
          </p:cNvSpPr>
          <p:nvPr/>
        </p:nvSpPr>
        <p:spPr bwMode="auto">
          <a:xfrm>
            <a:off x="3048000" y="1919288"/>
            <a:ext cx="254000" cy="533400"/>
          </a:xfrm>
          <a:custGeom>
            <a:avLst/>
            <a:gdLst>
              <a:gd name="T0" fmla="*/ 2147483647 w 160"/>
              <a:gd name="T1" fmla="*/ 0 h 336"/>
              <a:gd name="T2" fmla="*/ 2147483647 w 160"/>
              <a:gd name="T3" fmla="*/ 2147483647 h 336"/>
              <a:gd name="T4" fmla="*/ 0 w 160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336">
                <a:moveTo>
                  <a:pt x="96" y="0"/>
                </a:moveTo>
                <a:cubicBezTo>
                  <a:pt x="128" y="68"/>
                  <a:pt x="160" y="136"/>
                  <a:pt x="144" y="192"/>
                </a:cubicBezTo>
                <a:cubicBezTo>
                  <a:pt x="128" y="248"/>
                  <a:pt x="64" y="292"/>
                  <a:pt x="0" y="336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" name="Text Box 207"/>
          <p:cNvSpPr txBox="1">
            <a:spLocks noChangeArrowheads="1"/>
          </p:cNvSpPr>
          <p:nvPr/>
        </p:nvSpPr>
        <p:spPr bwMode="auto">
          <a:xfrm>
            <a:off x="3962400" y="1690688"/>
            <a:ext cx="685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6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04" name="Line 208"/>
          <p:cNvSpPr>
            <a:spLocks noChangeShapeType="1"/>
          </p:cNvSpPr>
          <p:nvPr/>
        </p:nvSpPr>
        <p:spPr bwMode="auto">
          <a:xfrm flipH="1">
            <a:off x="4191000" y="2071688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5" name="Text Box 210"/>
          <p:cNvSpPr txBox="1">
            <a:spLocks noChangeArrowheads="1"/>
          </p:cNvSpPr>
          <p:nvPr/>
        </p:nvSpPr>
        <p:spPr bwMode="auto">
          <a:xfrm>
            <a:off x="609600" y="161448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0" kern="0">
                <a:solidFill>
                  <a:prstClr val="black"/>
                </a:solidFill>
              </a:rPr>
              <a:t>empty</a:t>
            </a:r>
          </a:p>
        </p:txBody>
      </p:sp>
      <p:sp>
        <p:nvSpPr>
          <p:cNvPr id="106" name="Text Box 217"/>
          <p:cNvSpPr txBox="1">
            <a:spLocks noChangeArrowheads="1"/>
          </p:cNvSpPr>
          <p:nvPr/>
        </p:nvSpPr>
        <p:spPr bwMode="auto">
          <a:xfrm>
            <a:off x="5181600" y="1676400"/>
            <a:ext cx="83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6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07" name="Line 218"/>
          <p:cNvSpPr>
            <a:spLocks noChangeShapeType="1"/>
          </p:cNvSpPr>
          <p:nvPr/>
        </p:nvSpPr>
        <p:spPr bwMode="auto">
          <a:xfrm flipH="1">
            <a:off x="5410200" y="2057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8" name="Line 221"/>
          <p:cNvSpPr>
            <a:spLocks noChangeShapeType="1"/>
          </p:cNvSpPr>
          <p:nvPr/>
        </p:nvSpPr>
        <p:spPr bwMode="auto">
          <a:xfrm>
            <a:off x="5638800" y="2057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9" name="Text Box 222"/>
          <p:cNvSpPr txBox="1">
            <a:spLocks noChangeArrowheads="1"/>
          </p:cNvSpPr>
          <p:nvPr/>
        </p:nvSpPr>
        <p:spPr bwMode="auto">
          <a:xfrm>
            <a:off x="6477000" y="1662113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6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</a:t>
            </a: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10" name="Line 223"/>
          <p:cNvSpPr>
            <a:spLocks noChangeShapeType="1"/>
          </p:cNvSpPr>
          <p:nvPr/>
        </p:nvSpPr>
        <p:spPr bwMode="auto">
          <a:xfrm flipH="1">
            <a:off x="6858000" y="2043113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1" name="Line 224"/>
          <p:cNvSpPr>
            <a:spLocks noChangeShapeType="1"/>
          </p:cNvSpPr>
          <p:nvPr/>
        </p:nvSpPr>
        <p:spPr bwMode="auto">
          <a:xfrm>
            <a:off x="7086600" y="2043113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2" name="Line 225"/>
          <p:cNvSpPr>
            <a:spLocks noChangeShapeType="1"/>
          </p:cNvSpPr>
          <p:nvPr/>
        </p:nvSpPr>
        <p:spPr bwMode="auto">
          <a:xfrm flipH="1">
            <a:off x="6705600" y="2576513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3" name="Freeform 227"/>
          <p:cNvSpPr>
            <a:spLocks/>
          </p:cNvSpPr>
          <p:nvPr/>
        </p:nvSpPr>
        <p:spPr bwMode="auto">
          <a:xfrm>
            <a:off x="6451600" y="2424113"/>
            <a:ext cx="254000" cy="457200"/>
          </a:xfrm>
          <a:custGeom>
            <a:avLst/>
            <a:gdLst>
              <a:gd name="T0" fmla="*/ 2147483647 w 160"/>
              <a:gd name="T1" fmla="*/ 0 h 288"/>
              <a:gd name="T2" fmla="*/ 2147483647 w 160"/>
              <a:gd name="T3" fmla="*/ 2147483647 h 288"/>
              <a:gd name="T4" fmla="*/ 2147483647 w 160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288">
                <a:moveTo>
                  <a:pt x="160" y="0"/>
                </a:moveTo>
                <a:cubicBezTo>
                  <a:pt x="96" y="48"/>
                  <a:pt x="32" y="96"/>
                  <a:pt x="16" y="144"/>
                </a:cubicBezTo>
                <a:cubicBezTo>
                  <a:pt x="0" y="192"/>
                  <a:pt x="32" y="240"/>
                  <a:pt x="64" y="288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4" name="Text Box 228"/>
          <p:cNvSpPr txBox="1">
            <a:spLocks noChangeArrowheads="1"/>
          </p:cNvSpPr>
          <p:nvPr/>
        </p:nvSpPr>
        <p:spPr bwMode="auto">
          <a:xfrm>
            <a:off x="7620000" y="1662113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6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7</a:t>
            </a: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15" name="Line 229"/>
          <p:cNvSpPr>
            <a:spLocks noChangeShapeType="1"/>
          </p:cNvSpPr>
          <p:nvPr/>
        </p:nvSpPr>
        <p:spPr bwMode="auto">
          <a:xfrm flipH="1">
            <a:off x="8001000" y="2046288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6" name="Line 230"/>
          <p:cNvSpPr>
            <a:spLocks noChangeShapeType="1"/>
          </p:cNvSpPr>
          <p:nvPr/>
        </p:nvSpPr>
        <p:spPr bwMode="auto">
          <a:xfrm>
            <a:off x="8229600" y="2046288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" name="Line 231"/>
          <p:cNvSpPr>
            <a:spLocks noChangeShapeType="1"/>
          </p:cNvSpPr>
          <p:nvPr/>
        </p:nvSpPr>
        <p:spPr bwMode="auto">
          <a:xfrm flipH="1">
            <a:off x="7848600" y="2624138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8" name="Freeform 232"/>
          <p:cNvSpPr>
            <a:spLocks/>
          </p:cNvSpPr>
          <p:nvPr/>
        </p:nvSpPr>
        <p:spPr bwMode="auto">
          <a:xfrm>
            <a:off x="7696200" y="1938338"/>
            <a:ext cx="254000" cy="457200"/>
          </a:xfrm>
          <a:custGeom>
            <a:avLst/>
            <a:gdLst>
              <a:gd name="T0" fmla="*/ 2147483647 w 160"/>
              <a:gd name="T1" fmla="*/ 0 h 288"/>
              <a:gd name="T2" fmla="*/ 2147483647 w 160"/>
              <a:gd name="T3" fmla="*/ 2147483647 h 288"/>
              <a:gd name="T4" fmla="*/ 2147483647 w 160"/>
              <a:gd name="T5" fmla="*/ 2147483647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288">
                <a:moveTo>
                  <a:pt x="160" y="0"/>
                </a:moveTo>
                <a:cubicBezTo>
                  <a:pt x="96" y="48"/>
                  <a:pt x="32" y="96"/>
                  <a:pt x="16" y="144"/>
                </a:cubicBezTo>
                <a:cubicBezTo>
                  <a:pt x="0" y="192"/>
                  <a:pt x="32" y="240"/>
                  <a:pt x="64" y="288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9" name="Text Box 233"/>
          <p:cNvSpPr txBox="1">
            <a:spLocks noChangeArrowheads="1"/>
          </p:cNvSpPr>
          <p:nvPr/>
        </p:nvSpPr>
        <p:spPr bwMode="auto">
          <a:xfrm>
            <a:off x="609600" y="457200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20" name="Line 234"/>
          <p:cNvSpPr>
            <a:spLocks noChangeShapeType="1"/>
          </p:cNvSpPr>
          <p:nvPr/>
        </p:nvSpPr>
        <p:spPr bwMode="auto">
          <a:xfrm flipH="1">
            <a:off x="990600" y="49530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1" name="Line 235"/>
          <p:cNvSpPr>
            <a:spLocks noChangeShapeType="1"/>
          </p:cNvSpPr>
          <p:nvPr/>
        </p:nvSpPr>
        <p:spPr bwMode="auto">
          <a:xfrm>
            <a:off x="1219200" y="49530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2" name="Line 236"/>
          <p:cNvSpPr>
            <a:spLocks noChangeShapeType="1"/>
          </p:cNvSpPr>
          <p:nvPr/>
        </p:nvSpPr>
        <p:spPr bwMode="auto">
          <a:xfrm flipH="1">
            <a:off x="838200" y="5486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3" name="Text Box 238"/>
          <p:cNvSpPr txBox="1">
            <a:spLocks noChangeArrowheads="1"/>
          </p:cNvSpPr>
          <p:nvPr/>
        </p:nvSpPr>
        <p:spPr bwMode="auto">
          <a:xfrm>
            <a:off x="12954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24" name="Freeform 239"/>
          <p:cNvSpPr>
            <a:spLocks/>
          </p:cNvSpPr>
          <p:nvPr/>
        </p:nvSpPr>
        <p:spPr bwMode="auto">
          <a:xfrm>
            <a:off x="1219200" y="4114800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rgbClr val="9C525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" name="Text Box 241"/>
          <p:cNvSpPr txBox="1">
            <a:spLocks noChangeArrowheads="1"/>
          </p:cNvSpPr>
          <p:nvPr/>
        </p:nvSpPr>
        <p:spPr bwMode="auto">
          <a:xfrm>
            <a:off x="2209800" y="8524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6" name="Freeform 242"/>
          <p:cNvSpPr>
            <a:spLocks/>
          </p:cNvSpPr>
          <p:nvPr/>
        </p:nvSpPr>
        <p:spPr bwMode="auto">
          <a:xfrm>
            <a:off x="2133600" y="1233488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rgbClr val="9C525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7" name="Text Box 243"/>
          <p:cNvSpPr txBox="1">
            <a:spLocks noChangeArrowheads="1"/>
          </p:cNvSpPr>
          <p:nvPr/>
        </p:nvSpPr>
        <p:spPr bwMode="auto">
          <a:xfrm>
            <a:off x="1143000" y="8524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28" name="Freeform 244"/>
          <p:cNvSpPr>
            <a:spLocks/>
          </p:cNvSpPr>
          <p:nvPr/>
        </p:nvSpPr>
        <p:spPr bwMode="auto">
          <a:xfrm>
            <a:off x="1066800" y="1233488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rgbClr val="9C525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9" name="Text Box 245"/>
          <p:cNvSpPr txBox="1">
            <a:spLocks noChangeArrowheads="1"/>
          </p:cNvSpPr>
          <p:nvPr/>
        </p:nvSpPr>
        <p:spPr bwMode="auto">
          <a:xfrm>
            <a:off x="4419600" y="8524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30" name="Freeform 246"/>
          <p:cNvSpPr>
            <a:spLocks/>
          </p:cNvSpPr>
          <p:nvPr/>
        </p:nvSpPr>
        <p:spPr bwMode="auto">
          <a:xfrm>
            <a:off x="4343400" y="1233488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rgbClr val="9C525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" name="Text Box 247"/>
          <p:cNvSpPr txBox="1">
            <a:spLocks noChangeArrowheads="1"/>
          </p:cNvSpPr>
          <p:nvPr/>
        </p:nvSpPr>
        <p:spPr bwMode="auto">
          <a:xfrm>
            <a:off x="5638800" y="838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32" name="Freeform 248"/>
          <p:cNvSpPr>
            <a:spLocks/>
          </p:cNvSpPr>
          <p:nvPr/>
        </p:nvSpPr>
        <p:spPr bwMode="auto">
          <a:xfrm>
            <a:off x="5562600" y="1219200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rgbClr val="9C525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3" name="Text Box 255"/>
          <p:cNvSpPr txBox="1">
            <a:spLocks noChangeArrowheads="1"/>
          </p:cNvSpPr>
          <p:nvPr/>
        </p:nvSpPr>
        <p:spPr bwMode="auto">
          <a:xfrm>
            <a:off x="2514600" y="457200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7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34" name="Line 256"/>
          <p:cNvSpPr>
            <a:spLocks noChangeShapeType="1"/>
          </p:cNvSpPr>
          <p:nvPr/>
        </p:nvSpPr>
        <p:spPr bwMode="auto">
          <a:xfrm flipH="1">
            <a:off x="2895600" y="49530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5" name="Line 257"/>
          <p:cNvSpPr>
            <a:spLocks noChangeShapeType="1"/>
          </p:cNvSpPr>
          <p:nvPr/>
        </p:nvSpPr>
        <p:spPr bwMode="auto">
          <a:xfrm>
            <a:off x="3124200" y="49530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6" name="Line 258"/>
          <p:cNvSpPr>
            <a:spLocks noChangeShapeType="1"/>
          </p:cNvSpPr>
          <p:nvPr/>
        </p:nvSpPr>
        <p:spPr bwMode="auto">
          <a:xfrm flipH="1">
            <a:off x="2743200" y="5486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7" name="Text Box 259"/>
          <p:cNvSpPr txBox="1">
            <a:spLocks noChangeArrowheads="1"/>
          </p:cNvSpPr>
          <p:nvPr/>
        </p:nvSpPr>
        <p:spPr bwMode="auto">
          <a:xfrm>
            <a:off x="32004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38" name="Freeform 260"/>
          <p:cNvSpPr>
            <a:spLocks/>
          </p:cNvSpPr>
          <p:nvPr/>
        </p:nvSpPr>
        <p:spPr bwMode="auto">
          <a:xfrm>
            <a:off x="3124200" y="4114800"/>
            <a:ext cx="228600" cy="457200"/>
          </a:xfrm>
          <a:custGeom>
            <a:avLst/>
            <a:gdLst>
              <a:gd name="T0" fmla="*/ 2147483647 w 144"/>
              <a:gd name="T1" fmla="*/ 0 h 432"/>
              <a:gd name="T2" fmla="*/ 2147483647 w 144"/>
              <a:gd name="T3" fmla="*/ 2147483647 h 432"/>
              <a:gd name="T4" fmla="*/ 0 w 14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432">
                <a:moveTo>
                  <a:pt x="144" y="0"/>
                </a:moveTo>
                <a:cubicBezTo>
                  <a:pt x="108" y="60"/>
                  <a:pt x="72" y="120"/>
                  <a:pt x="48" y="192"/>
                </a:cubicBezTo>
                <a:cubicBezTo>
                  <a:pt x="24" y="264"/>
                  <a:pt x="8" y="392"/>
                  <a:pt x="0" y="432"/>
                </a:cubicBezTo>
              </a:path>
            </a:pathLst>
          </a:custGeom>
          <a:noFill/>
          <a:ln w="19050" cap="flat" cmpd="sng">
            <a:solidFill>
              <a:srgbClr val="9C525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9" name="Line 261"/>
          <p:cNvSpPr>
            <a:spLocks noChangeShapeType="1"/>
          </p:cNvSpPr>
          <p:nvPr/>
        </p:nvSpPr>
        <p:spPr bwMode="auto">
          <a:xfrm>
            <a:off x="2971800" y="5486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0" name="Text Box 262"/>
          <p:cNvSpPr txBox="1">
            <a:spLocks noChangeArrowheads="1"/>
          </p:cNvSpPr>
          <p:nvPr/>
        </p:nvSpPr>
        <p:spPr bwMode="auto">
          <a:xfrm>
            <a:off x="4699000" y="464820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7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41" name="Line 263"/>
          <p:cNvSpPr>
            <a:spLocks noChangeShapeType="1"/>
          </p:cNvSpPr>
          <p:nvPr/>
        </p:nvSpPr>
        <p:spPr bwMode="auto">
          <a:xfrm flipH="1">
            <a:off x="5156200" y="5029200"/>
            <a:ext cx="1524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2" name="Line 264"/>
          <p:cNvSpPr>
            <a:spLocks noChangeShapeType="1"/>
          </p:cNvSpPr>
          <p:nvPr/>
        </p:nvSpPr>
        <p:spPr bwMode="auto">
          <a:xfrm>
            <a:off x="5537200" y="5029200"/>
            <a:ext cx="2286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3" name="Line 265"/>
          <p:cNvSpPr>
            <a:spLocks noChangeShapeType="1"/>
          </p:cNvSpPr>
          <p:nvPr/>
        </p:nvSpPr>
        <p:spPr bwMode="auto">
          <a:xfrm flipH="1">
            <a:off x="4927600" y="55626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4" name="Line 266"/>
          <p:cNvSpPr>
            <a:spLocks noChangeShapeType="1"/>
          </p:cNvSpPr>
          <p:nvPr/>
        </p:nvSpPr>
        <p:spPr bwMode="auto">
          <a:xfrm>
            <a:off x="5156200" y="55626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5" name="Line 267"/>
          <p:cNvSpPr>
            <a:spLocks noChangeShapeType="1"/>
          </p:cNvSpPr>
          <p:nvPr/>
        </p:nvSpPr>
        <p:spPr bwMode="auto">
          <a:xfrm flipH="1">
            <a:off x="5689600" y="55626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6" name="Freeform 268"/>
          <p:cNvSpPr>
            <a:spLocks/>
          </p:cNvSpPr>
          <p:nvPr/>
        </p:nvSpPr>
        <p:spPr bwMode="auto">
          <a:xfrm>
            <a:off x="5765800" y="5410200"/>
            <a:ext cx="254000" cy="533400"/>
          </a:xfrm>
          <a:custGeom>
            <a:avLst/>
            <a:gdLst>
              <a:gd name="T0" fmla="*/ 2147483647 w 160"/>
              <a:gd name="T1" fmla="*/ 0 h 336"/>
              <a:gd name="T2" fmla="*/ 2147483647 w 160"/>
              <a:gd name="T3" fmla="*/ 2147483647 h 336"/>
              <a:gd name="T4" fmla="*/ 0 w 160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" h="336">
                <a:moveTo>
                  <a:pt x="96" y="0"/>
                </a:moveTo>
                <a:cubicBezTo>
                  <a:pt x="128" y="68"/>
                  <a:pt x="160" y="136"/>
                  <a:pt x="144" y="192"/>
                </a:cubicBezTo>
                <a:cubicBezTo>
                  <a:pt x="128" y="248"/>
                  <a:pt x="64" y="292"/>
                  <a:pt x="0" y="336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7" name="Text Box 269"/>
          <p:cNvSpPr txBox="1">
            <a:spLocks noChangeArrowheads="1"/>
          </p:cNvSpPr>
          <p:nvPr/>
        </p:nvSpPr>
        <p:spPr bwMode="auto">
          <a:xfrm>
            <a:off x="6934200" y="4572000"/>
            <a:ext cx="129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 6 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urier New" pitchFamily="49" charset="0"/>
              </a:rPr>
              <a:t>4 5 3</a:t>
            </a:r>
          </a:p>
        </p:txBody>
      </p:sp>
      <p:sp>
        <p:nvSpPr>
          <p:cNvPr id="148" name="Line 270"/>
          <p:cNvSpPr>
            <a:spLocks noChangeShapeType="1"/>
          </p:cNvSpPr>
          <p:nvPr/>
        </p:nvSpPr>
        <p:spPr bwMode="auto">
          <a:xfrm flipH="1">
            <a:off x="7391400" y="4953000"/>
            <a:ext cx="1524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9" name="Line 271"/>
          <p:cNvSpPr>
            <a:spLocks noChangeShapeType="1"/>
          </p:cNvSpPr>
          <p:nvPr/>
        </p:nvSpPr>
        <p:spPr bwMode="auto">
          <a:xfrm>
            <a:off x="7772400" y="4953000"/>
            <a:ext cx="2286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0" name="Line 272"/>
          <p:cNvSpPr>
            <a:spLocks noChangeShapeType="1"/>
          </p:cNvSpPr>
          <p:nvPr/>
        </p:nvSpPr>
        <p:spPr bwMode="auto">
          <a:xfrm flipH="1">
            <a:off x="7162800" y="5486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1" name="Line 273"/>
          <p:cNvSpPr>
            <a:spLocks noChangeShapeType="1"/>
          </p:cNvSpPr>
          <p:nvPr/>
        </p:nvSpPr>
        <p:spPr bwMode="auto">
          <a:xfrm>
            <a:off x="7391400" y="5486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" name="Line 274"/>
          <p:cNvSpPr>
            <a:spLocks noChangeShapeType="1"/>
          </p:cNvSpPr>
          <p:nvPr/>
        </p:nvSpPr>
        <p:spPr bwMode="auto">
          <a:xfrm flipH="1">
            <a:off x="7924800" y="5486400"/>
            <a:ext cx="76200" cy="22860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153" name="Group 386"/>
          <p:cNvGraphicFramePr>
            <a:graphicFrameLocks noGrp="1"/>
          </p:cNvGraphicFramePr>
          <p:nvPr/>
        </p:nvGraphicFramePr>
        <p:xfrm>
          <a:off x="6858000" y="6248400"/>
          <a:ext cx="1524000" cy="262080"/>
        </p:xfrm>
        <a:graphic>
          <a:graphicData uri="http://schemas.openxmlformats.org/drawingml/2006/table">
            <a:tbl>
              <a:tblPr/>
              <a:tblGrid>
                <a:gridCol w="219075"/>
                <a:gridCol w="217488"/>
                <a:gridCol w="217487"/>
                <a:gridCol w="215900"/>
                <a:gridCol w="217488"/>
                <a:gridCol w="219075"/>
                <a:gridCol w="217487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Group 343"/>
          <p:cNvGraphicFramePr>
            <a:graphicFrameLocks noGrp="1"/>
          </p:cNvGraphicFramePr>
          <p:nvPr/>
        </p:nvGraphicFramePr>
        <p:xfrm>
          <a:off x="4419600" y="6291263"/>
          <a:ext cx="1752600" cy="262080"/>
        </p:xfrm>
        <a:graphic>
          <a:graphicData uri="http://schemas.openxmlformats.org/drawingml/2006/table">
            <a:tbl>
              <a:tblPr/>
              <a:tblGrid>
                <a:gridCol w="250825"/>
                <a:gridCol w="250825"/>
                <a:gridCol w="249238"/>
                <a:gridCol w="250825"/>
                <a:gridCol w="249237"/>
                <a:gridCol w="252413"/>
                <a:gridCol w="249237"/>
              </a:tblGrid>
              <a:tr h="2619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Group 385"/>
          <p:cNvGraphicFramePr>
            <a:graphicFrameLocks noGrp="1"/>
          </p:cNvGraphicFramePr>
          <p:nvPr/>
        </p:nvGraphicFramePr>
        <p:xfrm>
          <a:off x="2362200" y="6248400"/>
          <a:ext cx="14478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Group 405"/>
          <p:cNvGraphicFramePr>
            <a:graphicFrameLocks noGrp="1"/>
          </p:cNvGraphicFramePr>
          <p:nvPr/>
        </p:nvGraphicFramePr>
        <p:xfrm>
          <a:off x="546100" y="6248400"/>
          <a:ext cx="12065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Group 406"/>
          <p:cNvGraphicFramePr>
            <a:graphicFrameLocks noGrp="1"/>
          </p:cNvGraphicFramePr>
          <p:nvPr/>
        </p:nvGraphicFramePr>
        <p:xfrm>
          <a:off x="7543800" y="3276600"/>
          <a:ext cx="12065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" name="Freeform 422"/>
          <p:cNvSpPr>
            <a:spLocks/>
          </p:cNvSpPr>
          <p:nvPr/>
        </p:nvSpPr>
        <p:spPr bwMode="auto">
          <a:xfrm>
            <a:off x="7620000" y="3581400"/>
            <a:ext cx="304800" cy="76200"/>
          </a:xfrm>
          <a:custGeom>
            <a:avLst/>
            <a:gdLst>
              <a:gd name="T0" fmla="*/ 0 w 192"/>
              <a:gd name="T1" fmla="*/ 0 h 48"/>
              <a:gd name="T2" fmla="*/ 2147483647 w 192"/>
              <a:gd name="T3" fmla="*/ 2147483647 h 48"/>
              <a:gd name="T4" fmla="*/ 2147483647 w 192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0" y="24"/>
                  <a:pt x="192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159" name="Group 423"/>
          <p:cNvGraphicFramePr>
            <a:graphicFrameLocks noGrp="1"/>
          </p:cNvGraphicFramePr>
          <p:nvPr/>
        </p:nvGraphicFramePr>
        <p:xfrm>
          <a:off x="6172200" y="3276600"/>
          <a:ext cx="12065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Group 465"/>
          <p:cNvGraphicFramePr>
            <a:graphicFrameLocks noGrp="1"/>
          </p:cNvGraphicFramePr>
          <p:nvPr/>
        </p:nvGraphicFramePr>
        <p:xfrm>
          <a:off x="5029200" y="3276600"/>
          <a:ext cx="9652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" name="Group 503"/>
          <p:cNvGraphicFramePr>
            <a:graphicFrameLocks noGrp="1"/>
          </p:cNvGraphicFramePr>
          <p:nvPr/>
        </p:nvGraphicFramePr>
        <p:xfrm>
          <a:off x="3886200" y="3276600"/>
          <a:ext cx="7239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" name="Group 478"/>
          <p:cNvGraphicFramePr>
            <a:graphicFrameLocks noGrp="1"/>
          </p:cNvGraphicFramePr>
          <p:nvPr/>
        </p:nvGraphicFramePr>
        <p:xfrm>
          <a:off x="2667000" y="3276600"/>
          <a:ext cx="7239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Group 502"/>
          <p:cNvGraphicFramePr>
            <a:graphicFrameLocks noGrp="1"/>
          </p:cNvGraphicFramePr>
          <p:nvPr/>
        </p:nvGraphicFramePr>
        <p:xfrm>
          <a:off x="1752600" y="3276600"/>
          <a:ext cx="482600" cy="262080"/>
        </p:xfrm>
        <a:graphic>
          <a:graphicData uri="http://schemas.openxmlformats.org/drawingml/2006/table">
            <a:tbl>
              <a:tblPr/>
              <a:tblGrid>
                <a:gridCol w="241300"/>
                <a:gridCol w="241300"/>
              </a:tblGrid>
              <a:tr h="2619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L="9144" marR="9144" marT="9120" marB="91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L="9144" marR="9144" marT="9120" marB="91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" name="Freeform 499"/>
          <p:cNvSpPr>
            <a:spLocks/>
          </p:cNvSpPr>
          <p:nvPr/>
        </p:nvSpPr>
        <p:spPr bwMode="auto">
          <a:xfrm>
            <a:off x="2743200" y="3581400"/>
            <a:ext cx="304800" cy="76200"/>
          </a:xfrm>
          <a:custGeom>
            <a:avLst/>
            <a:gdLst>
              <a:gd name="T0" fmla="*/ 0 w 192"/>
              <a:gd name="T1" fmla="*/ 0 h 48"/>
              <a:gd name="T2" fmla="*/ 2147483647 w 192"/>
              <a:gd name="T3" fmla="*/ 2147483647 h 48"/>
              <a:gd name="T4" fmla="*/ 2147483647 w 192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0" y="24"/>
                  <a:pt x="192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5" name="Freeform 500"/>
          <p:cNvSpPr>
            <a:spLocks/>
          </p:cNvSpPr>
          <p:nvPr/>
        </p:nvSpPr>
        <p:spPr bwMode="auto">
          <a:xfrm>
            <a:off x="6553200" y="3581400"/>
            <a:ext cx="457200" cy="152400"/>
          </a:xfrm>
          <a:custGeom>
            <a:avLst/>
            <a:gdLst>
              <a:gd name="T0" fmla="*/ 0 w 288"/>
              <a:gd name="T1" fmla="*/ 0 h 96"/>
              <a:gd name="T2" fmla="*/ 2147483647 w 288"/>
              <a:gd name="T3" fmla="*/ 2147483647 h 96"/>
              <a:gd name="T4" fmla="*/ 2147483647 w 288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0" y="0"/>
                </a:moveTo>
                <a:cubicBezTo>
                  <a:pt x="48" y="48"/>
                  <a:pt x="96" y="96"/>
                  <a:pt x="144" y="96"/>
                </a:cubicBezTo>
                <a:cubicBezTo>
                  <a:pt x="192" y="96"/>
                  <a:pt x="240" y="48"/>
                  <a:pt x="288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6" name="Freeform 501"/>
          <p:cNvSpPr>
            <a:spLocks/>
          </p:cNvSpPr>
          <p:nvPr/>
        </p:nvSpPr>
        <p:spPr bwMode="auto">
          <a:xfrm>
            <a:off x="5029200" y="6616700"/>
            <a:ext cx="762000" cy="152400"/>
          </a:xfrm>
          <a:custGeom>
            <a:avLst/>
            <a:gdLst>
              <a:gd name="T0" fmla="*/ 0 w 480"/>
              <a:gd name="T1" fmla="*/ 0 h 96"/>
              <a:gd name="T2" fmla="*/ 2147483647 w 480"/>
              <a:gd name="T3" fmla="*/ 2147483647 h 96"/>
              <a:gd name="T4" fmla="*/ 2147483647 w 480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96">
                <a:moveTo>
                  <a:pt x="0" y="0"/>
                </a:moveTo>
                <a:cubicBezTo>
                  <a:pt x="80" y="48"/>
                  <a:pt x="160" y="96"/>
                  <a:pt x="240" y="96"/>
                </a:cubicBezTo>
                <a:cubicBezTo>
                  <a:pt x="320" y="96"/>
                  <a:pt x="400" y="48"/>
                  <a:pt x="480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7" name="Freeform 525"/>
          <p:cNvSpPr>
            <a:spLocks/>
          </p:cNvSpPr>
          <p:nvPr/>
        </p:nvSpPr>
        <p:spPr bwMode="auto">
          <a:xfrm>
            <a:off x="5186363" y="3582988"/>
            <a:ext cx="457200" cy="152400"/>
          </a:xfrm>
          <a:custGeom>
            <a:avLst/>
            <a:gdLst>
              <a:gd name="T0" fmla="*/ 0 w 288"/>
              <a:gd name="T1" fmla="*/ 0 h 96"/>
              <a:gd name="T2" fmla="*/ 2147483647 w 288"/>
              <a:gd name="T3" fmla="*/ 2147483647 h 96"/>
              <a:gd name="T4" fmla="*/ 2147483647 w 288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0" y="0"/>
                </a:moveTo>
                <a:cubicBezTo>
                  <a:pt x="48" y="48"/>
                  <a:pt x="96" y="96"/>
                  <a:pt x="144" y="96"/>
                </a:cubicBezTo>
                <a:cubicBezTo>
                  <a:pt x="192" y="96"/>
                  <a:pt x="240" y="48"/>
                  <a:pt x="288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8" name="Freeform 528"/>
          <p:cNvSpPr>
            <a:spLocks/>
          </p:cNvSpPr>
          <p:nvPr/>
        </p:nvSpPr>
        <p:spPr bwMode="auto">
          <a:xfrm>
            <a:off x="5646738" y="1854200"/>
            <a:ext cx="339725" cy="538163"/>
          </a:xfrm>
          <a:custGeom>
            <a:avLst/>
            <a:gdLst>
              <a:gd name="T0" fmla="*/ 0 w 214"/>
              <a:gd name="T1" fmla="*/ 0 h 339"/>
              <a:gd name="T2" fmla="*/ 2147483647 w 214"/>
              <a:gd name="T3" fmla="*/ 2147483647 h 339"/>
              <a:gd name="T4" fmla="*/ 2147483647 w 214"/>
              <a:gd name="T5" fmla="*/ 2147483647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" h="339">
                <a:moveTo>
                  <a:pt x="0" y="0"/>
                </a:moveTo>
                <a:cubicBezTo>
                  <a:pt x="87" y="32"/>
                  <a:pt x="174" y="65"/>
                  <a:pt x="194" y="121"/>
                </a:cubicBezTo>
                <a:cubicBezTo>
                  <a:pt x="214" y="177"/>
                  <a:pt x="167" y="258"/>
                  <a:pt x="121" y="339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9" name="Freeform 529"/>
          <p:cNvSpPr>
            <a:spLocks/>
          </p:cNvSpPr>
          <p:nvPr/>
        </p:nvSpPr>
        <p:spPr bwMode="auto">
          <a:xfrm>
            <a:off x="2997200" y="5387975"/>
            <a:ext cx="339725" cy="538163"/>
          </a:xfrm>
          <a:custGeom>
            <a:avLst/>
            <a:gdLst>
              <a:gd name="T0" fmla="*/ 0 w 214"/>
              <a:gd name="T1" fmla="*/ 0 h 339"/>
              <a:gd name="T2" fmla="*/ 2147483647 w 214"/>
              <a:gd name="T3" fmla="*/ 2147483647 h 339"/>
              <a:gd name="T4" fmla="*/ 2147483647 w 214"/>
              <a:gd name="T5" fmla="*/ 2147483647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" h="339">
                <a:moveTo>
                  <a:pt x="0" y="0"/>
                </a:moveTo>
                <a:cubicBezTo>
                  <a:pt x="87" y="32"/>
                  <a:pt x="174" y="65"/>
                  <a:pt x="194" y="121"/>
                </a:cubicBezTo>
                <a:cubicBezTo>
                  <a:pt x="214" y="177"/>
                  <a:pt x="167" y="258"/>
                  <a:pt x="121" y="339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0" name="Freeform 530"/>
          <p:cNvSpPr>
            <a:spLocks/>
          </p:cNvSpPr>
          <p:nvPr/>
        </p:nvSpPr>
        <p:spPr bwMode="auto">
          <a:xfrm>
            <a:off x="2690813" y="6540500"/>
            <a:ext cx="762000" cy="152400"/>
          </a:xfrm>
          <a:custGeom>
            <a:avLst/>
            <a:gdLst>
              <a:gd name="T0" fmla="*/ 0 w 480"/>
              <a:gd name="T1" fmla="*/ 0 h 96"/>
              <a:gd name="T2" fmla="*/ 2147483647 w 480"/>
              <a:gd name="T3" fmla="*/ 2147483647 h 96"/>
              <a:gd name="T4" fmla="*/ 2147483647 w 480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96">
                <a:moveTo>
                  <a:pt x="0" y="0"/>
                </a:moveTo>
                <a:cubicBezTo>
                  <a:pt x="80" y="48"/>
                  <a:pt x="160" y="96"/>
                  <a:pt x="240" y="96"/>
                </a:cubicBezTo>
                <a:cubicBezTo>
                  <a:pt x="320" y="96"/>
                  <a:pt x="400" y="48"/>
                  <a:pt x="480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1" name="Freeform 538"/>
          <p:cNvSpPr>
            <a:spLocks/>
          </p:cNvSpPr>
          <p:nvPr/>
        </p:nvSpPr>
        <p:spPr bwMode="auto">
          <a:xfrm>
            <a:off x="7797800" y="4695825"/>
            <a:ext cx="403225" cy="538163"/>
          </a:xfrm>
          <a:custGeom>
            <a:avLst/>
            <a:gdLst>
              <a:gd name="T0" fmla="*/ 0 w 254"/>
              <a:gd name="T1" fmla="*/ 0 h 339"/>
              <a:gd name="T2" fmla="*/ 2147483647 w 254"/>
              <a:gd name="T3" fmla="*/ 2147483647 h 339"/>
              <a:gd name="T4" fmla="*/ 2147483647 w 254"/>
              <a:gd name="T5" fmla="*/ 2147483647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" h="339">
                <a:moveTo>
                  <a:pt x="0" y="0"/>
                </a:moveTo>
                <a:cubicBezTo>
                  <a:pt x="91" y="20"/>
                  <a:pt x="182" y="40"/>
                  <a:pt x="218" y="97"/>
                </a:cubicBezTo>
                <a:cubicBezTo>
                  <a:pt x="254" y="154"/>
                  <a:pt x="236" y="246"/>
                  <a:pt x="218" y="339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2" name="Freeform 539"/>
          <p:cNvSpPr>
            <a:spLocks/>
          </p:cNvSpPr>
          <p:nvPr/>
        </p:nvSpPr>
        <p:spPr bwMode="auto">
          <a:xfrm>
            <a:off x="6953250" y="6540500"/>
            <a:ext cx="457200" cy="152400"/>
          </a:xfrm>
          <a:custGeom>
            <a:avLst/>
            <a:gdLst>
              <a:gd name="T0" fmla="*/ 0 w 288"/>
              <a:gd name="T1" fmla="*/ 0 h 96"/>
              <a:gd name="T2" fmla="*/ 2147483647 w 288"/>
              <a:gd name="T3" fmla="*/ 2147483647 h 96"/>
              <a:gd name="T4" fmla="*/ 2147483647 w 288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96">
                <a:moveTo>
                  <a:pt x="0" y="0"/>
                </a:moveTo>
                <a:cubicBezTo>
                  <a:pt x="48" y="48"/>
                  <a:pt x="96" y="96"/>
                  <a:pt x="144" y="96"/>
                </a:cubicBezTo>
                <a:cubicBezTo>
                  <a:pt x="192" y="96"/>
                  <a:pt x="240" y="48"/>
                  <a:pt x="288" y="0"/>
                </a:cubicBezTo>
              </a:path>
            </a:pathLst>
          </a:custGeom>
          <a:noFill/>
          <a:ln w="19050" cap="flat" cmpd="sng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Font typeface="Wingdings" pitchFamily="2" charset="2"/>
              <a:buNone/>
              <a:defRPr/>
            </a:pPr>
            <a:endParaRPr lang="en-US" sz="2800" b="1" kern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6057900" y="83281"/>
                <a:ext cx="3009900" cy="112394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en-ZA" sz="1600" dirty="0">
                    <a:solidFill>
                      <a:prstClr val="black"/>
                    </a:solidFill>
                  </a:rPr>
                  <a:t>E</a:t>
                </a:r>
                <a:r>
                  <a:rPr lang="en-ZA" sz="1600" dirty="0" smtClean="0">
                    <a:solidFill>
                      <a:prstClr val="black"/>
                    </a:solidFill>
                  </a:rPr>
                  <a:t>lement</a:t>
                </a:r>
                <a:r>
                  <a:rPr lang="en-ZA" sz="1600" dirty="0">
                    <a:solidFill>
                      <a:prstClr val="black"/>
                    </a:solidFill>
                  </a:rPr>
                  <a:t> 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arr</a:t>
                </a:r>
                <a:r>
                  <a:rPr lang="en-ZA" sz="1600" dirty="0">
                    <a:solidFill>
                      <a:srgbClr val="4472C4"/>
                    </a:solidFill>
                  </a:rPr>
                  <a:t>[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i</a:t>
                </a:r>
                <a:r>
                  <a:rPr lang="en-ZA" sz="1600" dirty="0">
                    <a:solidFill>
                      <a:srgbClr val="4472C4"/>
                    </a:solidFill>
                  </a:rPr>
                  <a:t>] </a:t>
                </a:r>
                <a:r>
                  <a:rPr lang="en-ZA" sz="1600" dirty="0">
                    <a:solidFill>
                      <a:prstClr val="black"/>
                    </a:solidFill>
                  </a:rPr>
                  <a:t>has children at  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arr</a:t>
                </a:r>
                <a:r>
                  <a:rPr lang="en-ZA" sz="1600" dirty="0">
                    <a:solidFill>
                      <a:srgbClr val="4472C4"/>
                    </a:solidFill>
                  </a:rPr>
                  <a:t>[2</a:t>
                </a:r>
                <a:r>
                  <a:rPr lang="en-ZA" sz="1600" i="1" dirty="0">
                    <a:solidFill>
                      <a:srgbClr val="4472C4"/>
                    </a:solidFill>
                  </a:rPr>
                  <a:t>i </a:t>
                </a:r>
                <a:r>
                  <a:rPr lang="en-ZA" sz="1600" dirty="0">
                    <a:solidFill>
                      <a:srgbClr val="4472C4"/>
                    </a:solidFill>
                  </a:rPr>
                  <a:t>+ 1]</a:t>
                </a:r>
                <a:r>
                  <a:rPr lang="en-ZA" sz="1600" dirty="0">
                    <a:solidFill>
                      <a:prstClr val="black"/>
                    </a:solidFill>
                  </a:rPr>
                  <a:t> and </a:t>
                </a:r>
                <a:r>
                  <a:rPr lang="en-ZA" sz="1600" i="1" dirty="0" err="1">
                    <a:solidFill>
                      <a:srgbClr val="4472C4"/>
                    </a:solidFill>
                  </a:rPr>
                  <a:t>arr</a:t>
                </a:r>
                <a:r>
                  <a:rPr lang="en-ZA" sz="1600" dirty="0">
                    <a:solidFill>
                      <a:srgbClr val="4472C4"/>
                    </a:solidFill>
                  </a:rPr>
                  <a:t>[2</a:t>
                </a:r>
                <a:r>
                  <a:rPr lang="en-ZA" sz="1600" i="1" dirty="0">
                    <a:solidFill>
                      <a:srgbClr val="4472C4"/>
                    </a:solidFill>
                  </a:rPr>
                  <a:t>i</a:t>
                </a:r>
                <a:r>
                  <a:rPr lang="en-ZA" sz="1600" dirty="0">
                    <a:solidFill>
                      <a:srgbClr val="4472C4"/>
                    </a:solidFill>
                  </a:rPr>
                  <a:t> + 2</a:t>
                </a:r>
                <a:r>
                  <a:rPr lang="en-ZA" sz="1600" dirty="0" smtClean="0">
                    <a:solidFill>
                      <a:srgbClr val="4472C4"/>
                    </a:solidFill>
                  </a:rPr>
                  <a:t>] </a:t>
                </a:r>
                <a:r>
                  <a:rPr lang="en-ZA" sz="1600" dirty="0" smtClean="0">
                    <a:solidFill>
                      <a:prstClr val="black"/>
                    </a:solidFill>
                  </a:rPr>
                  <a:t>and parent at </a:t>
                </a:r>
                <a:br>
                  <a:rPr lang="en-ZA" sz="1600" dirty="0" smtClean="0">
                    <a:solidFill>
                      <a:prstClr val="black"/>
                    </a:solidFill>
                  </a:rPr>
                </a:br>
                <a:r>
                  <a:rPr lang="en-ZA" sz="1700" i="1" dirty="0">
                    <a:solidFill>
                      <a:srgbClr val="4472C4"/>
                    </a:solidFill>
                  </a:rPr>
                  <a:t>arr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7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dirty="0">
                            <a:solidFill>
                              <a:srgbClr val="4472C4"/>
                            </a:solidFill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ZA" sz="1700" i="1" dirty="0">
                            <a:solidFill>
                              <a:srgbClr val="4472C4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ZA" sz="1700" dirty="0">
                            <a:solidFill>
                              <a:srgbClr val="4472C4"/>
                            </a:solidFill>
                          </a:rPr>
                          <m:t> − 1 )/2</m:t>
                        </m:r>
                      </m:e>
                    </m:d>
                  </m:oMath>
                </a14:m>
                <a:endParaRPr lang="en-ZA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83281"/>
                <a:ext cx="3009900" cy="1123949"/>
              </a:xfrm>
              <a:prstGeom prst="roundRect">
                <a:avLst/>
              </a:prstGeom>
              <a:blipFill rotWithShape="0">
                <a:blip r:embed="rId4"/>
                <a:stretch>
                  <a:fillRect b="-481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74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 animBg="1"/>
      <p:bldP spid="102" grpId="0" animBg="1"/>
      <p:bldP spid="103" grpId="0"/>
      <p:bldP spid="104" grpId="0" animBg="1"/>
      <p:bldP spid="106" grpId="0"/>
      <p:bldP spid="107" grpId="0" animBg="1"/>
      <p:bldP spid="108" grpId="0" animBg="1"/>
      <p:bldP spid="109" grpId="0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0" grpId="0" animBg="1"/>
      <p:bldP spid="121" grpId="0" animBg="1"/>
      <p:bldP spid="122" grpId="0" animBg="1"/>
      <p:bldP spid="123" grpId="0"/>
      <p:bldP spid="124" grpId="0" animBg="1"/>
      <p:bldP spid="125" grpId="0"/>
      <p:bldP spid="126" grpId="0" animBg="1"/>
      <p:bldP spid="129" grpId="0"/>
      <p:bldP spid="130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 animBg="1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  <p:bldP spid="158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|22.2|6.7|3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2.6|34.1|13.6|30.7|9.2|22.3|8.4|22.8|30.3|50.9|9|20.6|2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27.7|84.1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9.2|14.3|12.1|27.8|6.8|23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11.5|22.4|10.1|18.2|14.9|10.2|9|23.9|3|11.3|9.9|5.6|21|9.7|40.1|2.3|2.6|33.9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8.9|5|97.5|26.4|54.6|29.3|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4.7|44.7|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9|25.6|14.6|13.9|21.8|12.6|12.9|17|16.9|15.6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|15.9|5.5|38.4|7.8|5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16.6|10.6|39.2|25.2|10.2|9.7|40.4|16.4|8.2|20.8|11.1|25.2|10.5|16|9.3|19.1|10.9|12|22.4|8.4|2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3|18.4|7.2|57.8|59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1|6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19|24.2|28.3|33.5|34.2|8.2|29.1|27.5|9.4|39.4|8.8|21.8|23.4|41|27|7.5|37.2|25|38.3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1_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2_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1299</Words>
  <Application>Microsoft Office PowerPoint</Application>
  <PresentationFormat>On-screen Show (4:3)</PresentationFormat>
  <Paragraphs>566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Presentation level design</vt:lpstr>
      <vt:lpstr>1_Presentation level design</vt:lpstr>
      <vt:lpstr>2_Presentation level design</vt:lpstr>
      <vt:lpstr>COS 212 Binary Trees: Heaps</vt:lpstr>
      <vt:lpstr>Heaps</vt:lpstr>
      <vt:lpstr>Heaps</vt:lpstr>
      <vt:lpstr>Heaps</vt:lpstr>
      <vt:lpstr>Heaps</vt:lpstr>
      <vt:lpstr>Heaps</vt:lpstr>
      <vt:lpstr>Heaps</vt:lpstr>
      <vt:lpstr>Heaps as Priority Queues: Enqueuing</vt:lpstr>
      <vt:lpstr>Heaps: Enqueuing</vt:lpstr>
      <vt:lpstr>Heaps as Priority Queues: Dequeuing</vt:lpstr>
      <vt:lpstr>Heaps as Priority Queues: Dequeuing</vt:lpstr>
      <vt:lpstr>Heaps as Priority Queues: Dequeuing</vt:lpstr>
      <vt:lpstr>Heaps as Priority Queues: Dequeuing</vt:lpstr>
      <vt:lpstr>“Heapifying” arrays</vt:lpstr>
      <vt:lpstr>“Heapifying” arrays</vt:lpstr>
      <vt:lpstr>“Heapifying” arrays: Floyd’s Algorithm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User</dc:creator>
  <cp:lastModifiedBy>Will van Heerden</cp:lastModifiedBy>
  <cp:revision>64</cp:revision>
  <dcterms:created xsi:type="dcterms:W3CDTF">2016-03-15T07:57:31Z</dcterms:created>
  <dcterms:modified xsi:type="dcterms:W3CDTF">2021-04-14T01:59:18Z</dcterms:modified>
</cp:coreProperties>
</file>