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338" r:id="rId2"/>
    <p:sldId id="276" r:id="rId3"/>
    <p:sldId id="278" r:id="rId4"/>
    <p:sldId id="277" r:id="rId5"/>
    <p:sldId id="330" r:id="rId6"/>
    <p:sldId id="331" r:id="rId7"/>
    <p:sldId id="332" r:id="rId8"/>
    <p:sldId id="282" r:id="rId9"/>
    <p:sldId id="283" r:id="rId10"/>
    <p:sldId id="270" r:id="rId11"/>
    <p:sldId id="284" r:id="rId12"/>
    <p:sldId id="285" r:id="rId13"/>
    <p:sldId id="273" r:id="rId14"/>
    <p:sldId id="333" r:id="rId15"/>
    <p:sldId id="287" r:id="rId16"/>
    <p:sldId id="286" r:id="rId17"/>
    <p:sldId id="334" r:id="rId18"/>
    <p:sldId id="289" r:id="rId19"/>
    <p:sldId id="290" r:id="rId20"/>
    <p:sldId id="29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91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A5DA9-563D-4DEB-8251-77358D5191EB}" type="datetimeFigureOut">
              <a:rPr lang="en-ZA" smtClean="0"/>
              <a:t>2020/05/20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BA7D1-1820-47B9-AED4-FCB0F3E2181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28426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22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46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838B3A78-4DF5-4125-8412-40D8E35F43D3}" type="slidenum">
              <a:rPr lang="en-US" sz="1200" smtClean="0">
                <a:latin typeface="Arial" pitchFamily="34" charset="0"/>
              </a:rPr>
              <a:pPr eaLnBrk="1" hangingPunct="1"/>
              <a:t>12</a:t>
            </a:fld>
            <a:endParaRPr lang="en-US" sz="1200" smtClean="0">
              <a:latin typeface="Arial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Section 8.3.</a:t>
            </a:r>
          </a:p>
        </p:txBody>
      </p:sp>
    </p:spTree>
    <p:extLst>
      <p:ext uri="{BB962C8B-B14F-4D97-AF65-F5344CB8AC3E}">
        <p14:creationId xmlns:p14="http://schemas.microsoft.com/office/powerpoint/2010/main" val="1441502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118B1F2C-859E-4256-8594-BC33794AE1ED}" type="slidenum">
              <a:rPr lang="en-US" sz="1200" smtClean="0">
                <a:latin typeface="Arial" pitchFamily="34" charset="0"/>
              </a:rPr>
              <a:pPr eaLnBrk="1" hangingPunct="1"/>
              <a:t>13</a:t>
            </a:fld>
            <a:endParaRPr lang="en-US" sz="1200" smtClean="0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Cf. Figure 8.8.</a:t>
            </a:r>
          </a:p>
        </p:txBody>
      </p:sp>
    </p:spTree>
    <p:extLst>
      <p:ext uri="{BB962C8B-B14F-4D97-AF65-F5344CB8AC3E}">
        <p14:creationId xmlns:p14="http://schemas.microsoft.com/office/powerpoint/2010/main" val="1505496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838B3A78-4DF5-4125-8412-40D8E35F43D3}" type="slidenum">
              <a:rPr lang="en-US" sz="1200" smtClean="0">
                <a:latin typeface="Arial" pitchFamily="34" charset="0"/>
              </a:rPr>
              <a:pPr eaLnBrk="1" hangingPunct="1"/>
              <a:t>15</a:t>
            </a:fld>
            <a:endParaRPr lang="en-US" sz="1200" smtClean="0">
              <a:latin typeface="Arial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Section 8.3.</a:t>
            </a:r>
          </a:p>
        </p:txBody>
      </p:sp>
    </p:spTree>
    <p:extLst>
      <p:ext uri="{BB962C8B-B14F-4D97-AF65-F5344CB8AC3E}">
        <p14:creationId xmlns:p14="http://schemas.microsoft.com/office/powerpoint/2010/main" val="2679629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118B1F2C-859E-4256-8594-BC33794AE1ED}" type="slidenum">
              <a:rPr lang="en-US" sz="1200" smtClean="0">
                <a:latin typeface="Arial" pitchFamily="34" charset="0"/>
              </a:rPr>
              <a:pPr eaLnBrk="1" hangingPunct="1"/>
              <a:t>16</a:t>
            </a:fld>
            <a:endParaRPr lang="en-US" sz="1200" smtClean="0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Cf. Figure 8.8.</a:t>
            </a:r>
          </a:p>
        </p:txBody>
      </p:sp>
    </p:spTree>
    <p:extLst>
      <p:ext uri="{BB962C8B-B14F-4D97-AF65-F5344CB8AC3E}">
        <p14:creationId xmlns:p14="http://schemas.microsoft.com/office/powerpoint/2010/main" val="1896695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02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71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37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26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29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064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084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127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8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54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838B3A78-4DF5-4125-8412-40D8E35F43D3}" type="slidenum">
              <a:rPr lang="en-US" sz="1200" smtClean="0">
                <a:latin typeface="Arial" pitchFamily="34" charset="0"/>
              </a:rPr>
              <a:pPr eaLnBrk="1" hangingPunct="1"/>
              <a:t>10</a:t>
            </a:fld>
            <a:endParaRPr lang="en-US" sz="1200" smtClean="0">
              <a:latin typeface="Arial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Section 8.3.</a:t>
            </a:r>
          </a:p>
        </p:txBody>
      </p:sp>
    </p:spTree>
    <p:extLst>
      <p:ext uri="{BB962C8B-B14F-4D97-AF65-F5344CB8AC3E}">
        <p14:creationId xmlns:p14="http://schemas.microsoft.com/office/powerpoint/2010/main" val="2162726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black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>
                <a:solidFill>
                  <a:srgbClr val="A5A5A5"/>
                </a:solidFill>
              </a:rPr>
              <a:pPr/>
              <a:t>5/20/2020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23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>
                <a:solidFill>
                  <a:srgbClr val="A5A5A5"/>
                </a:solidFill>
              </a:rPr>
              <a:pPr/>
              <a:t>5/20/2020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17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>
                <a:solidFill>
                  <a:srgbClr val="A5A5A5"/>
                </a:solidFill>
              </a:rPr>
              <a:pPr/>
              <a:t>5/20/2020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68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>
                <a:solidFill>
                  <a:srgbClr val="A5A5A5"/>
                </a:solidFill>
              </a:rPr>
              <a:pPr/>
              <a:t>5/20/2020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77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>
                <a:solidFill>
                  <a:srgbClr val="A5A5A5"/>
                </a:solidFill>
              </a:rPr>
              <a:pPr/>
              <a:t>5/20/2020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55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>
                <a:solidFill>
                  <a:srgbClr val="A5A5A5"/>
                </a:solidFill>
              </a:rPr>
              <a:pPr/>
              <a:t>5/20/2020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6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>
                <a:solidFill>
                  <a:srgbClr val="A5A5A5"/>
                </a:solidFill>
              </a:rPr>
              <a:pPr/>
              <a:t>5/20/2020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22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>
                <a:solidFill>
                  <a:srgbClr val="A5A5A5"/>
                </a:solidFill>
              </a:rPr>
              <a:pPr/>
              <a:t>5/20/2020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00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>
                <a:solidFill>
                  <a:srgbClr val="A5A5A5"/>
                </a:solidFill>
              </a:rPr>
              <a:pPr/>
              <a:t>5/20/2020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34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>
                <a:solidFill>
                  <a:srgbClr val="A5A5A5"/>
                </a:solidFill>
              </a:rPr>
              <a:pPr/>
              <a:t>5/20/2020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70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>
                <a:solidFill>
                  <a:srgbClr val="A5A5A5"/>
                </a:solidFill>
              </a:rPr>
              <a:pPr/>
              <a:t>5/20/2020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14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 dirty="0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 dirty="0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 dirty="0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 dirty="0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 dirty="0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 dirty="0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>
                <a:solidFill>
                  <a:srgbClr val="A5A5A5"/>
                </a:solidFill>
              </a:rPr>
              <a:pPr/>
              <a:t>5/20/2020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4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COS 212</a:t>
            </a:r>
            <a:br>
              <a:rPr lang="en-US" dirty="0"/>
            </a:br>
            <a:r>
              <a:rPr lang="en-US" dirty="0"/>
              <a:t>Graphs: Shortest Paths</a:t>
            </a:r>
          </a:p>
        </p:txBody>
      </p:sp>
    </p:spTree>
    <p:extLst>
      <p:ext uri="{BB962C8B-B14F-4D97-AF65-F5344CB8AC3E}">
        <p14:creationId xmlns:p14="http://schemas.microsoft.com/office/powerpoint/2010/main" val="281820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3421" y="0"/>
            <a:ext cx="8377238" cy="735012"/>
          </a:xfrm>
          <a:ln w="12700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Shortest Paths: Dijkstra’s Algorithm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03421" y="735012"/>
            <a:ext cx="8377238" cy="5481501"/>
          </a:xfrm>
          <a:ln w="12700">
            <a:noFill/>
            <a:miter lim="800000"/>
            <a:headEnd/>
            <a:tailEnd/>
          </a:ln>
        </p:spPr>
        <p:txBody>
          <a:bodyPr wrap="square" tIns="91440">
            <a:sp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1600" b="1" dirty="0" err="1">
                <a:latin typeface="Courier New" pitchFamily="49" charset="0"/>
              </a:rPr>
              <a:t>D</a:t>
            </a:r>
            <a:r>
              <a:rPr lang="en-US" sz="1600" b="1" dirty="0" err="1" smtClean="0">
                <a:latin typeface="Courier New" pitchFamily="49" charset="0"/>
              </a:rPr>
              <a:t>ijkstra</a:t>
            </a:r>
            <a:r>
              <a:rPr lang="en-US" sz="1600" b="1" dirty="0" smtClean="0">
                <a:latin typeface="Courier New" pitchFamily="49" charset="0"/>
              </a:rPr>
              <a:t>(Graph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smtClean="0">
                <a:latin typeface="Courier New" pitchFamily="49" charset="0"/>
              </a:rPr>
              <a:t>start){</a:t>
            </a: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create </a:t>
            </a:r>
            <a:r>
              <a:rPr lang="en-US" sz="1600" b="1" dirty="0">
                <a:latin typeface="Courier New" pitchFamily="49" charset="0"/>
              </a:rPr>
              <a:t>vertex set </a:t>
            </a:r>
            <a:r>
              <a:rPr lang="en-US" sz="1600" b="1" dirty="0" smtClean="0">
                <a:latin typeface="Courier New" pitchFamily="49" charset="0"/>
              </a:rPr>
              <a:t>unvisited</a:t>
            </a: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for 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</a:rPr>
              <a:t>each </a:t>
            </a:r>
            <a:r>
              <a:rPr lang="en-US" sz="1600" b="1" dirty="0">
                <a:latin typeface="Courier New" pitchFamily="49" charset="0"/>
              </a:rPr>
              <a:t>vertex v in </a:t>
            </a:r>
            <a:r>
              <a:rPr lang="en-US" sz="1600" b="1" dirty="0" smtClean="0">
                <a:latin typeface="Courier New" pitchFamily="49" charset="0"/>
              </a:rPr>
              <a:t>Graph) {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</a:rPr>
              <a:t> //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Initialization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</a:rPr>
              <a:t>v.dist</a:t>
            </a:r>
            <a:r>
              <a:rPr lang="en-US" sz="1600" b="1" dirty="0" smtClean="0">
                <a:latin typeface="Courier New" pitchFamily="49" charset="0"/>
              </a:rPr>
              <a:t> = INFINITY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     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</a:rPr>
              <a:t> //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Unknown distance from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</a:rPr>
              <a:t>start to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v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</a:rPr>
              <a:t>v.prev</a:t>
            </a:r>
            <a:r>
              <a:rPr lang="en-US" sz="1600" b="1" dirty="0" smtClean="0">
                <a:latin typeface="Courier New" pitchFamily="49" charset="0"/>
              </a:rPr>
              <a:t> = null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         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</a:rPr>
              <a:t> // Previous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node in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</a:rPr>
              <a:t>shortest path</a:t>
            </a:r>
            <a:endParaRPr lang="en-US" sz="1600" b="1" dirty="0">
              <a:solidFill>
                <a:srgbClr val="00B05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</a:rPr>
              <a:t>		add </a:t>
            </a:r>
            <a:r>
              <a:rPr lang="en-US" sz="1600" b="1" dirty="0">
                <a:latin typeface="Courier New" pitchFamily="49" charset="0"/>
              </a:rPr>
              <a:t>v to </a:t>
            </a:r>
            <a:r>
              <a:rPr lang="en-US" sz="1600" b="1" dirty="0" smtClean="0">
                <a:latin typeface="Courier New" pitchFamily="49" charset="0"/>
              </a:rPr>
              <a:t>unvisited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</a:rPr>
              <a:t> //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All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</a:rPr>
              <a:t>vertices initially unvisited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start.dist</a:t>
            </a:r>
            <a:r>
              <a:rPr lang="en-US" sz="1600" b="1" dirty="0" smtClean="0">
                <a:latin typeface="Courier New" pitchFamily="49" charset="0"/>
              </a:rPr>
              <a:t> = 0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            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</a:rPr>
              <a:t> //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Distance from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</a:rPr>
              <a:t>start to start (0)</a:t>
            </a:r>
            <a:endParaRPr lang="en-US" sz="1600" b="1" dirty="0">
              <a:solidFill>
                <a:srgbClr val="00B05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chemeClr val="accent5"/>
                </a:solidFill>
                <a:latin typeface="Courier New" pitchFamily="49" charset="0"/>
              </a:rPr>
              <a:t>while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smtClean="0">
                <a:latin typeface="Courier New" pitchFamily="49" charset="0"/>
              </a:rPr>
              <a:t>!</a:t>
            </a:r>
            <a:r>
              <a:rPr lang="en-US" sz="1600" b="1" dirty="0" err="1">
                <a:latin typeface="Courier New" pitchFamily="49" charset="0"/>
              </a:rPr>
              <a:t>unvisited.empty</a:t>
            </a:r>
            <a:r>
              <a:rPr lang="en-US" sz="1600" b="1" dirty="0" smtClean="0">
                <a:latin typeface="Courier New" pitchFamily="49" charset="0"/>
              </a:rPr>
              <a:t>()) </a:t>
            </a: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</a:rPr>
              <a:t>curr</a:t>
            </a:r>
            <a:r>
              <a:rPr lang="en-US" sz="1600" b="1" dirty="0">
                <a:latin typeface="Courier New" pitchFamily="49" charset="0"/>
              </a:rPr>
              <a:t> = vertex in unvisited with min </a:t>
            </a:r>
            <a:r>
              <a:rPr lang="en-US" sz="1600" b="1" dirty="0" err="1" smtClean="0">
                <a:latin typeface="Courier New" pitchFamily="49" charset="0"/>
              </a:rPr>
              <a:t>dist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</a:rPr>
              <a:t> // will be start</a:t>
            </a:r>
            <a:endParaRPr lang="en-US" sz="1600" b="1" dirty="0">
              <a:solidFill>
                <a:srgbClr val="00B05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        remove </a:t>
            </a:r>
            <a:r>
              <a:rPr lang="en-US" sz="1600" b="1" dirty="0" err="1">
                <a:latin typeface="Courier New" pitchFamily="49" charset="0"/>
              </a:rPr>
              <a:t>curr</a:t>
            </a:r>
            <a:r>
              <a:rPr lang="en-US" sz="1600" b="1" dirty="0">
                <a:latin typeface="Courier New" pitchFamily="49" charset="0"/>
              </a:rPr>
              <a:t> from unvisited 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          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    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for 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</a:rPr>
              <a:t>each </a:t>
            </a:r>
            <a:r>
              <a:rPr lang="en-US" sz="1600" b="1" dirty="0" smtClean="0">
                <a:latin typeface="Courier New" pitchFamily="49" charset="0"/>
              </a:rPr>
              <a:t>unvisited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neighbour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v of </a:t>
            </a:r>
            <a:r>
              <a:rPr lang="en-US" sz="1600" b="1" dirty="0" err="1" smtClean="0">
                <a:latin typeface="Courier New" pitchFamily="49" charset="0"/>
              </a:rPr>
              <a:t>curr</a:t>
            </a:r>
            <a:r>
              <a:rPr lang="en-US" sz="1600" b="1" dirty="0" smtClean="0">
                <a:latin typeface="Courier New" pitchFamily="49" charset="0"/>
              </a:rPr>
              <a:t>) </a:t>
            </a:r>
            <a:r>
              <a:rPr lang="en-US" sz="1600" b="1" dirty="0">
                <a:latin typeface="Courier New" pitchFamily="49" charset="0"/>
              </a:rPr>
              <a:t>{ 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	    </a:t>
            </a:r>
            <a:r>
              <a:rPr lang="en-US" sz="1600" b="1" dirty="0" smtClean="0">
                <a:latin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</a:rPr>
              <a:t>newDist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= </a:t>
            </a:r>
            <a:r>
              <a:rPr lang="en-US" sz="1600" b="1" dirty="0" err="1">
                <a:latin typeface="Courier New" pitchFamily="49" charset="0"/>
              </a:rPr>
              <a:t>curr.dist</a:t>
            </a:r>
            <a:r>
              <a:rPr lang="en-US" sz="1600" b="1" dirty="0">
                <a:latin typeface="Courier New" pitchFamily="49" charset="0"/>
              </a:rPr>
              <a:t> + length(</a:t>
            </a:r>
            <a:r>
              <a:rPr lang="en-US" sz="1600" b="1" dirty="0" err="1">
                <a:latin typeface="Courier New" pitchFamily="49" charset="0"/>
              </a:rPr>
              <a:t>curr</a:t>
            </a:r>
            <a:r>
              <a:rPr lang="en-US" sz="1600" b="1" dirty="0">
                <a:latin typeface="Courier New" pitchFamily="49" charset="0"/>
              </a:rPr>
              <a:t>, v)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           </a:t>
            </a:r>
            <a:r>
              <a:rPr lang="en-US" sz="1600" b="1" dirty="0" smtClean="0">
                <a:latin typeface="Courier New" pitchFamily="49" charset="0"/>
              </a:rPr>
              <a:t>if (</a:t>
            </a:r>
            <a:r>
              <a:rPr lang="en-US" sz="1600" b="1" dirty="0" err="1" smtClean="0">
                <a:latin typeface="Courier New" pitchFamily="49" charset="0"/>
              </a:rPr>
              <a:t>newDist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&lt; </a:t>
            </a:r>
            <a:r>
              <a:rPr lang="en-US" sz="1600" b="1" dirty="0" err="1">
                <a:latin typeface="Courier New" pitchFamily="49" charset="0"/>
              </a:rPr>
              <a:t>v.dist</a:t>
            </a:r>
            <a:r>
              <a:rPr lang="en-US" sz="1600" b="1" dirty="0">
                <a:latin typeface="Courier New" pitchFamily="49" charset="0"/>
              </a:rPr>
              <a:t>) {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smtClean="0">
                <a:latin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</a:rPr>
              <a:t>v.dist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= </a:t>
            </a:r>
            <a:r>
              <a:rPr lang="en-US" sz="1600" b="1" dirty="0" err="1">
                <a:latin typeface="Courier New" pitchFamily="49" charset="0"/>
              </a:rPr>
              <a:t>newDist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smtClean="0">
                <a:latin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</a:rPr>
              <a:t>v.prev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= </a:t>
            </a:r>
            <a:r>
              <a:rPr lang="en-US" sz="1600" b="1" dirty="0" err="1">
                <a:latin typeface="Courier New" pitchFamily="49" charset="0"/>
              </a:rPr>
              <a:t>curr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	   </a:t>
            </a:r>
            <a:r>
              <a:rPr lang="en-US" sz="1600" b="1" dirty="0" smtClean="0">
                <a:latin typeface="Courier New" pitchFamily="49" charset="0"/>
              </a:rPr>
              <a:t>		}</a:t>
            </a: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        }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</a:rPr>
              <a:t>	}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170273" y="4788117"/>
            <a:ext cx="3705354" cy="92786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What data structure would you use for “unvisited”?</a:t>
            </a:r>
            <a:endParaRPr lang="en-ZA" dirty="0"/>
          </a:p>
        </p:txBody>
      </p:sp>
      <p:sp>
        <p:nvSpPr>
          <p:cNvPr id="6" name="Rounded Rectangle 5"/>
          <p:cNvSpPr/>
          <p:nvPr/>
        </p:nvSpPr>
        <p:spPr>
          <a:xfrm>
            <a:off x="4221892" y="5820033"/>
            <a:ext cx="3705354" cy="9278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Using a min heap can significantly improve the performance</a:t>
            </a:r>
            <a:endParaRPr lang="en-Z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1826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1229109" y="1639709"/>
            <a:ext cx="457200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2992521" y="163970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4" name="Oval 17"/>
          <p:cNvSpPr>
            <a:spLocks noChangeArrowheads="1"/>
          </p:cNvSpPr>
          <p:nvPr/>
        </p:nvSpPr>
        <p:spPr bwMode="auto">
          <a:xfrm>
            <a:off x="1660259" y="2474252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1569862" y="2061791"/>
            <a:ext cx="245348" cy="41246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Oval 17"/>
          <p:cNvSpPr>
            <a:spLocks noChangeArrowheads="1"/>
          </p:cNvSpPr>
          <p:nvPr/>
        </p:nvSpPr>
        <p:spPr bwMode="auto">
          <a:xfrm>
            <a:off x="2118892" y="163970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08787" y="2219645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100</a:t>
            </a:r>
            <a:endParaRPr lang="en-ZA" dirty="0"/>
          </a:p>
        </p:txBody>
      </p:sp>
      <p:sp>
        <p:nvSpPr>
          <p:cNvPr id="48" name="TextBox 47"/>
          <p:cNvSpPr txBox="1"/>
          <p:nvPr/>
        </p:nvSpPr>
        <p:spPr>
          <a:xfrm>
            <a:off x="2605394" y="153036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3</a:t>
            </a:r>
            <a:endParaRPr lang="en-ZA" dirty="0"/>
          </a:p>
        </p:txBody>
      </p:sp>
      <p:sp>
        <p:nvSpPr>
          <p:cNvPr id="49" name="TextBox 48"/>
          <p:cNvSpPr txBox="1"/>
          <p:nvPr/>
        </p:nvSpPr>
        <p:spPr>
          <a:xfrm>
            <a:off x="1742118" y="1536666"/>
            <a:ext cx="292200" cy="3657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dirty="0" smtClean="0"/>
              <a:t>2</a:t>
            </a:r>
            <a:endParaRPr lang="en-ZA" dirty="0"/>
          </a:p>
        </p:txBody>
      </p:sp>
      <p:sp>
        <p:nvSpPr>
          <p:cNvPr id="50" name="TextBox 49"/>
          <p:cNvSpPr txBox="1"/>
          <p:nvPr/>
        </p:nvSpPr>
        <p:spPr>
          <a:xfrm>
            <a:off x="2261092" y="87715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6</a:t>
            </a:r>
            <a:endParaRPr lang="en-ZA" dirty="0"/>
          </a:p>
        </p:txBody>
      </p:sp>
      <p:sp>
        <p:nvSpPr>
          <p:cNvPr id="51" name="TextBox 50"/>
          <p:cNvSpPr txBox="1"/>
          <p:nvPr/>
        </p:nvSpPr>
        <p:spPr>
          <a:xfrm>
            <a:off x="2207856" y="218562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1</a:t>
            </a:r>
            <a:endParaRPr lang="en-ZA" dirty="0"/>
          </a:p>
        </p:txBody>
      </p:sp>
      <p:sp>
        <p:nvSpPr>
          <p:cNvPr id="27" name="Rectangle 205"/>
          <p:cNvSpPr>
            <a:spLocks noChangeArrowheads="1"/>
          </p:cNvSpPr>
          <p:nvPr/>
        </p:nvSpPr>
        <p:spPr bwMode="auto">
          <a:xfrm>
            <a:off x="540323" y="1196190"/>
            <a:ext cx="102621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1800" b="1" dirty="0" smtClean="0">
                <a:solidFill>
                  <a:srgbClr val="7030A0"/>
                </a:solidFill>
              </a:rPr>
              <a:t>(null, 0)</a:t>
            </a:r>
            <a:endParaRPr lang="en-US" sz="1800" b="1" dirty="0">
              <a:solidFill>
                <a:srgbClr val="7030A0"/>
              </a:solidFill>
            </a:endParaRPr>
          </a:p>
        </p:txBody>
      </p:sp>
      <p:sp>
        <p:nvSpPr>
          <p:cNvPr id="59" name="Rectangle 205"/>
          <p:cNvSpPr>
            <a:spLocks noChangeArrowheads="1"/>
          </p:cNvSpPr>
          <p:nvPr/>
        </p:nvSpPr>
        <p:spPr bwMode="auto">
          <a:xfrm>
            <a:off x="2984901" y="1306658"/>
            <a:ext cx="1169109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lvl="0" indent="-342900" algn="ctr"/>
            <a:r>
              <a:rPr lang="en-US" sz="1800" b="1" dirty="0" smtClean="0">
                <a:solidFill>
                  <a:srgbClr val="FF0000"/>
                </a:solidFill>
              </a:rPr>
              <a:t>(A, 6)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102" name="Rectangle 205"/>
          <p:cNvSpPr>
            <a:spLocks noChangeArrowheads="1"/>
          </p:cNvSpPr>
          <p:nvPr/>
        </p:nvSpPr>
        <p:spPr bwMode="auto">
          <a:xfrm>
            <a:off x="1229109" y="2931452"/>
            <a:ext cx="1146991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lvl="0" indent="-342900" algn="ctr"/>
            <a:r>
              <a:rPr lang="en-US" sz="1800" b="1" dirty="0" smtClean="0">
                <a:solidFill>
                  <a:srgbClr val="FF0000"/>
                </a:solidFill>
              </a:rPr>
              <a:t>(A, 100)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107" name="Rectangle 205"/>
          <p:cNvSpPr>
            <a:spLocks noChangeArrowheads="1"/>
          </p:cNvSpPr>
          <p:nvPr/>
        </p:nvSpPr>
        <p:spPr bwMode="auto">
          <a:xfrm>
            <a:off x="1895759" y="1277752"/>
            <a:ext cx="903466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lvl="0" indent="-342900" algn="ctr"/>
            <a:r>
              <a:rPr lang="en-US" sz="1800" b="1" dirty="0" smtClean="0">
                <a:solidFill>
                  <a:srgbClr val="FF0000"/>
                </a:solidFill>
              </a:rPr>
              <a:t>(A, 2)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52" name="Line 35"/>
          <p:cNvSpPr>
            <a:spLocks noChangeShapeType="1"/>
          </p:cNvSpPr>
          <p:nvPr/>
        </p:nvSpPr>
        <p:spPr bwMode="auto">
          <a:xfrm>
            <a:off x="1692881" y="1889004"/>
            <a:ext cx="42457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35"/>
          <p:cNvSpPr>
            <a:spLocks noChangeShapeType="1"/>
          </p:cNvSpPr>
          <p:nvPr/>
        </p:nvSpPr>
        <p:spPr bwMode="auto">
          <a:xfrm>
            <a:off x="2576092" y="1887673"/>
            <a:ext cx="42457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35"/>
          <p:cNvSpPr>
            <a:spLocks noChangeShapeType="1"/>
          </p:cNvSpPr>
          <p:nvPr/>
        </p:nvSpPr>
        <p:spPr bwMode="auto">
          <a:xfrm flipV="1">
            <a:off x="2027062" y="2096907"/>
            <a:ext cx="322306" cy="412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5" name="Group 33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47404371"/>
              </p:ext>
            </p:extLst>
          </p:nvPr>
        </p:nvGraphicFramePr>
        <p:xfrm>
          <a:off x="584618" y="3705821"/>
          <a:ext cx="1720719" cy="2197893"/>
        </p:xfrm>
        <a:graphic>
          <a:graphicData uri="http://schemas.openxmlformats.org/drawingml/2006/table">
            <a:tbl>
              <a:tblPr/>
              <a:tblGrid>
                <a:gridCol w="1171730"/>
                <a:gridCol w="548989"/>
              </a:tblGrid>
              <a:tr h="36679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Iteration:</a:t>
                      </a:r>
                    </a:p>
                  </a:txBody>
                  <a:tcPr marT="45730" marB="4573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Init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curr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:</a:t>
                      </a:r>
                    </a:p>
                  </a:txBody>
                  <a:tcPr marT="45730" marB="4573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9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</a:t>
                      </a:r>
                    </a:p>
                  </a:txBody>
                  <a:tcPr marT="45730" marB="4573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B</a:t>
                      </a:r>
                    </a:p>
                  </a:txBody>
                  <a:tcPr marT="45730" marB="4573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9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C</a:t>
                      </a:r>
                    </a:p>
                  </a:txBody>
                  <a:tcPr marT="45730" marB="4573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D</a:t>
                      </a:r>
                    </a:p>
                  </a:txBody>
                  <a:tcPr marT="45730" marB="4573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" name="Group 33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84104998"/>
              </p:ext>
            </p:extLst>
          </p:nvPr>
        </p:nvGraphicFramePr>
        <p:xfrm>
          <a:off x="2305337" y="3701702"/>
          <a:ext cx="575090" cy="2197893"/>
        </p:xfrm>
        <a:graphic>
          <a:graphicData uri="http://schemas.openxmlformats.org/drawingml/2006/table">
            <a:tbl>
              <a:tblPr/>
              <a:tblGrid>
                <a:gridCol w="575090"/>
              </a:tblGrid>
              <a:tr h="366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</a:t>
                      </a: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  <a:sym typeface="Symbol" pitchFamily="18" charset="2"/>
                        </a:rPr>
                        <a:t>100</a:t>
                      </a: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" name="Curved Connector 3"/>
          <p:cNvCxnSpPr>
            <a:stCxn id="30" idx="0"/>
            <a:endCxn id="31" idx="0"/>
          </p:cNvCxnSpPr>
          <p:nvPr/>
        </p:nvCxnSpPr>
        <p:spPr>
          <a:xfrm rot="5400000" flipH="1" flipV="1">
            <a:off x="2339415" y="758003"/>
            <a:ext cx="12700" cy="1763412"/>
          </a:xfrm>
          <a:prstGeom prst="curvedConnector3">
            <a:avLst>
              <a:gd name="adj1" fmla="val 3352937"/>
            </a:avLst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0" name="Group 33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73069361"/>
              </p:ext>
            </p:extLst>
          </p:nvPr>
        </p:nvGraphicFramePr>
        <p:xfrm>
          <a:off x="2874631" y="3705821"/>
          <a:ext cx="575090" cy="2197893"/>
        </p:xfrm>
        <a:graphic>
          <a:graphicData uri="http://schemas.openxmlformats.org/drawingml/2006/table">
            <a:tbl>
              <a:tblPr/>
              <a:tblGrid>
                <a:gridCol w="575090"/>
              </a:tblGrid>
              <a:tr h="366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</a:t>
                      </a: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B</a:t>
                      </a: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  <a:sym typeface="Symbol" pitchFamily="18" charset="2"/>
                      </a:endParaRP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  <a:sym typeface="Symbol" pitchFamily="18" charset="2"/>
                        </a:rPr>
                        <a:t>100</a:t>
                      </a: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" name="Rectangle 205"/>
          <p:cNvSpPr>
            <a:spLocks noChangeArrowheads="1"/>
          </p:cNvSpPr>
          <p:nvPr/>
        </p:nvSpPr>
        <p:spPr bwMode="auto">
          <a:xfrm>
            <a:off x="2965784" y="1305418"/>
            <a:ext cx="1169109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lvl="0" indent="-342900" algn="ctr"/>
            <a:r>
              <a:rPr lang="en-US" sz="1800" b="1" dirty="0" smtClean="0">
                <a:solidFill>
                  <a:srgbClr val="FF0000"/>
                </a:solidFill>
              </a:rPr>
              <a:t>(B, 5)</a:t>
            </a:r>
            <a:endParaRPr lang="en-US" sz="1800" b="1" dirty="0">
              <a:solidFill>
                <a:srgbClr val="FF0000"/>
              </a:solidFill>
            </a:endParaRPr>
          </a:p>
        </p:txBody>
      </p:sp>
      <p:graphicFrame>
        <p:nvGraphicFramePr>
          <p:cNvPr id="62" name="Group 33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3425698"/>
              </p:ext>
            </p:extLst>
          </p:nvPr>
        </p:nvGraphicFramePr>
        <p:xfrm>
          <a:off x="3449721" y="3701702"/>
          <a:ext cx="575090" cy="2197893"/>
        </p:xfrm>
        <a:graphic>
          <a:graphicData uri="http://schemas.openxmlformats.org/drawingml/2006/table">
            <a:tbl>
              <a:tblPr/>
              <a:tblGrid>
                <a:gridCol w="575090"/>
              </a:tblGrid>
              <a:tr h="366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3</a:t>
                      </a: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C</a:t>
                      </a: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  <a:sym typeface="Symbol" pitchFamily="18" charset="2"/>
                      </a:endParaRP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  <a:sym typeface="Symbol" pitchFamily="18" charset="2"/>
                      </a:endParaRP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  <a:sym typeface="Symbol" pitchFamily="18" charset="2"/>
                        </a:rPr>
                        <a:t>100</a:t>
                      </a: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3" name="Group 33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52973283"/>
              </p:ext>
            </p:extLst>
          </p:nvPr>
        </p:nvGraphicFramePr>
        <p:xfrm>
          <a:off x="4022251" y="3705820"/>
          <a:ext cx="575090" cy="2197893"/>
        </p:xfrm>
        <a:graphic>
          <a:graphicData uri="http://schemas.openxmlformats.org/drawingml/2006/table">
            <a:tbl>
              <a:tblPr/>
              <a:tblGrid>
                <a:gridCol w="575090"/>
              </a:tblGrid>
              <a:tr h="366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4</a:t>
                      </a: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D</a:t>
                      </a: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  <a:sym typeface="Symbol" pitchFamily="18" charset="2"/>
                      </a:endParaRP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  <a:sym typeface="Symbol" pitchFamily="18" charset="2"/>
                      </a:endParaRP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  <a:sym typeface="Symbol" pitchFamily="18" charset="2"/>
                        </a:rPr>
                        <a:t>100</a:t>
                      </a: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" name="Oval 4"/>
          <p:cNvSpPr>
            <a:spLocks noChangeArrowheads="1"/>
          </p:cNvSpPr>
          <p:nvPr/>
        </p:nvSpPr>
        <p:spPr bwMode="auto">
          <a:xfrm>
            <a:off x="5525142" y="1642290"/>
            <a:ext cx="457200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5" name="Oval 64"/>
          <p:cNvSpPr>
            <a:spLocks noChangeArrowheads="1"/>
          </p:cNvSpPr>
          <p:nvPr/>
        </p:nvSpPr>
        <p:spPr bwMode="auto">
          <a:xfrm>
            <a:off x="7288554" y="1642290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6" name="Oval 17"/>
          <p:cNvSpPr>
            <a:spLocks noChangeArrowheads="1"/>
          </p:cNvSpPr>
          <p:nvPr/>
        </p:nvSpPr>
        <p:spPr bwMode="auto">
          <a:xfrm>
            <a:off x="5956292" y="2476833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67" name="Line 35"/>
          <p:cNvSpPr>
            <a:spLocks noChangeShapeType="1"/>
          </p:cNvSpPr>
          <p:nvPr/>
        </p:nvSpPr>
        <p:spPr bwMode="auto">
          <a:xfrm>
            <a:off x="5865895" y="2064372"/>
            <a:ext cx="245348" cy="41246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Oval 17"/>
          <p:cNvSpPr>
            <a:spLocks noChangeArrowheads="1"/>
          </p:cNvSpPr>
          <p:nvPr/>
        </p:nvSpPr>
        <p:spPr bwMode="auto">
          <a:xfrm>
            <a:off x="6414925" y="1642290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404820" y="2222226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100</a:t>
            </a:r>
            <a:endParaRPr lang="en-ZA" dirty="0"/>
          </a:p>
        </p:txBody>
      </p:sp>
      <p:sp>
        <p:nvSpPr>
          <p:cNvPr id="70" name="TextBox 69"/>
          <p:cNvSpPr txBox="1"/>
          <p:nvPr/>
        </p:nvSpPr>
        <p:spPr>
          <a:xfrm>
            <a:off x="6901427" y="153294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3</a:t>
            </a:r>
            <a:endParaRPr lang="en-ZA" dirty="0"/>
          </a:p>
        </p:txBody>
      </p:sp>
      <p:sp>
        <p:nvSpPr>
          <p:cNvPr id="71" name="TextBox 70"/>
          <p:cNvSpPr txBox="1"/>
          <p:nvPr/>
        </p:nvSpPr>
        <p:spPr>
          <a:xfrm>
            <a:off x="6038151" y="1539247"/>
            <a:ext cx="292200" cy="3657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dirty="0" smtClean="0"/>
              <a:t>2</a:t>
            </a:r>
            <a:endParaRPr lang="en-ZA" dirty="0"/>
          </a:p>
        </p:txBody>
      </p:sp>
      <p:sp>
        <p:nvSpPr>
          <p:cNvPr id="72" name="TextBox 71"/>
          <p:cNvSpPr txBox="1"/>
          <p:nvPr/>
        </p:nvSpPr>
        <p:spPr>
          <a:xfrm>
            <a:off x="6557125" y="87973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6</a:t>
            </a:r>
            <a:endParaRPr lang="en-ZA" dirty="0"/>
          </a:p>
        </p:txBody>
      </p:sp>
      <p:sp>
        <p:nvSpPr>
          <p:cNvPr id="73" name="TextBox 72"/>
          <p:cNvSpPr txBox="1"/>
          <p:nvPr/>
        </p:nvSpPr>
        <p:spPr>
          <a:xfrm>
            <a:off x="6503888" y="2188207"/>
            <a:ext cx="7104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 smtClean="0"/>
              <a:t>-100</a:t>
            </a:r>
            <a:endParaRPr lang="en-ZA" b="1" dirty="0"/>
          </a:p>
        </p:txBody>
      </p:sp>
      <p:sp>
        <p:nvSpPr>
          <p:cNvPr id="74" name="Rectangle 205"/>
          <p:cNvSpPr>
            <a:spLocks noChangeArrowheads="1"/>
          </p:cNvSpPr>
          <p:nvPr/>
        </p:nvSpPr>
        <p:spPr bwMode="auto">
          <a:xfrm>
            <a:off x="4836356" y="1198771"/>
            <a:ext cx="102621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1800" b="1" dirty="0" smtClean="0">
                <a:solidFill>
                  <a:srgbClr val="7030A0"/>
                </a:solidFill>
              </a:rPr>
              <a:t>(null, 0)</a:t>
            </a:r>
            <a:endParaRPr lang="en-US" sz="1800" b="1" dirty="0">
              <a:solidFill>
                <a:srgbClr val="7030A0"/>
              </a:solidFill>
            </a:endParaRPr>
          </a:p>
        </p:txBody>
      </p:sp>
      <p:sp>
        <p:nvSpPr>
          <p:cNvPr id="75" name="Rectangle 205"/>
          <p:cNvSpPr>
            <a:spLocks noChangeArrowheads="1"/>
          </p:cNvSpPr>
          <p:nvPr/>
        </p:nvSpPr>
        <p:spPr bwMode="auto">
          <a:xfrm>
            <a:off x="7280934" y="1301619"/>
            <a:ext cx="1169109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lvl="0" indent="-342900" algn="ctr"/>
            <a:r>
              <a:rPr lang="en-US" sz="1800" b="1" dirty="0" smtClean="0">
                <a:solidFill>
                  <a:srgbClr val="FF0000"/>
                </a:solidFill>
              </a:rPr>
              <a:t>(A, 6)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76" name="Rectangle 205"/>
          <p:cNvSpPr>
            <a:spLocks noChangeArrowheads="1"/>
          </p:cNvSpPr>
          <p:nvPr/>
        </p:nvSpPr>
        <p:spPr bwMode="auto">
          <a:xfrm>
            <a:off x="5525142" y="2934033"/>
            <a:ext cx="1146991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lvl="0" indent="-342900" algn="ctr"/>
            <a:r>
              <a:rPr lang="en-US" sz="1800" b="1" dirty="0" smtClean="0">
                <a:solidFill>
                  <a:srgbClr val="FF0000"/>
                </a:solidFill>
              </a:rPr>
              <a:t>(A, 100)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77" name="Rectangle 205"/>
          <p:cNvSpPr>
            <a:spLocks noChangeArrowheads="1"/>
          </p:cNvSpPr>
          <p:nvPr/>
        </p:nvSpPr>
        <p:spPr bwMode="auto">
          <a:xfrm>
            <a:off x="6191792" y="1280333"/>
            <a:ext cx="903466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lvl="0" indent="-342900" algn="ctr"/>
            <a:r>
              <a:rPr lang="en-US" sz="1800" b="1" dirty="0" smtClean="0">
                <a:solidFill>
                  <a:srgbClr val="FF0000"/>
                </a:solidFill>
              </a:rPr>
              <a:t>(A, 2)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79" name="Line 35"/>
          <p:cNvSpPr>
            <a:spLocks noChangeShapeType="1"/>
          </p:cNvSpPr>
          <p:nvPr/>
        </p:nvSpPr>
        <p:spPr bwMode="auto">
          <a:xfrm>
            <a:off x="5988914" y="1891585"/>
            <a:ext cx="42457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35"/>
          <p:cNvSpPr>
            <a:spLocks noChangeShapeType="1"/>
          </p:cNvSpPr>
          <p:nvPr/>
        </p:nvSpPr>
        <p:spPr bwMode="auto">
          <a:xfrm>
            <a:off x="6872125" y="1890254"/>
            <a:ext cx="42457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Line 35"/>
          <p:cNvSpPr>
            <a:spLocks noChangeShapeType="1"/>
          </p:cNvSpPr>
          <p:nvPr/>
        </p:nvSpPr>
        <p:spPr bwMode="auto">
          <a:xfrm flipV="1">
            <a:off x="6323095" y="2099488"/>
            <a:ext cx="322306" cy="412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2" name="Curved Connector 81"/>
          <p:cNvCxnSpPr>
            <a:stCxn id="64" idx="0"/>
            <a:endCxn id="65" idx="0"/>
          </p:cNvCxnSpPr>
          <p:nvPr/>
        </p:nvCxnSpPr>
        <p:spPr>
          <a:xfrm rot="5400000" flipH="1" flipV="1">
            <a:off x="6635448" y="760584"/>
            <a:ext cx="12700" cy="1763412"/>
          </a:xfrm>
          <a:prstGeom prst="curvedConnector3">
            <a:avLst>
              <a:gd name="adj1" fmla="val 3423535"/>
            </a:avLst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205"/>
          <p:cNvSpPr>
            <a:spLocks noChangeArrowheads="1"/>
          </p:cNvSpPr>
          <p:nvPr/>
        </p:nvSpPr>
        <p:spPr bwMode="auto">
          <a:xfrm>
            <a:off x="7261817" y="1300338"/>
            <a:ext cx="1169109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lvl="0" indent="-342900" algn="ctr"/>
            <a:r>
              <a:rPr lang="en-US" sz="1800" b="1" dirty="0" smtClean="0">
                <a:solidFill>
                  <a:srgbClr val="FF0000"/>
                </a:solidFill>
              </a:rPr>
              <a:t>(B, 5)</a:t>
            </a:r>
            <a:endParaRPr lang="en-US" sz="1800" b="1" dirty="0">
              <a:solidFill>
                <a:srgbClr val="FF0000"/>
              </a:solidFill>
            </a:endParaRPr>
          </a:p>
        </p:txBody>
      </p:sp>
      <p:graphicFrame>
        <p:nvGraphicFramePr>
          <p:cNvPr id="87" name="Group 33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83673057"/>
              </p:ext>
            </p:extLst>
          </p:nvPr>
        </p:nvGraphicFramePr>
        <p:xfrm>
          <a:off x="4864175" y="3658140"/>
          <a:ext cx="1720719" cy="2197893"/>
        </p:xfrm>
        <a:graphic>
          <a:graphicData uri="http://schemas.openxmlformats.org/drawingml/2006/table">
            <a:tbl>
              <a:tblPr/>
              <a:tblGrid>
                <a:gridCol w="1171730"/>
                <a:gridCol w="548989"/>
              </a:tblGrid>
              <a:tr h="36679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Iteration:</a:t>
                      </a:r>
                    </a:p>
                  </a:txBody>
                  <a:tcPr marT="45730" marB="4573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Init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curr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:</a:t>
                      </a:r>
                    </a:p>
                  </a:txBody>
                  <a:tcPr marT="45730" marB="4573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9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</a:t>
                      </a:r>
                    </a:p>
                  </a:txBody>
                  <a:tcPr marT="45730" marB="4573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B</a:t>
                      </a:r>
                    </a:p>
                  </a:txBody>
                  <a:tcPr marT="45730" marB="4573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9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C</a:t>
                      </a:r>
                    </a:p>
                  </a:txBody>
                  <a:tcPr marT="45730" marB="4573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D</a:t>
                      </a:r>
                    </a:p>
                  </a:txBody>
                  <a:tcPr marT="45730" marB="4573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8" name="Group 33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01167901"/>
              </p:ext>
            </p:extLst>
          </p:nvPr>
        </p:nvGraphicFramePr>
        <p:xfrm>
          <a:off x="6584894" y="3654021"/>
          <a:ext cx="575090" cy="2197893"/>
        </p:xfrm>
        <a:graphic>
          <a:graphicData uri="http://schemas.openxmlformats.org/drawingml/2006/table">
            <a:tbl>
              <a:tblPr/>
              <a:tblGrid>
                <a:gridCol w="575090"/>
              </a:tblGrid>
              <a:tr h="366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</a:t>
                      </a: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  <a:sym typeface="Symbol" pitchFamily="18" charset="2"/>
                        </a:rPr>
                        <a:t>100</a:t>
                      </a: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0" name="Group 33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39469298"/>
              </p:ext>
            </p:extLst>
          </p:nvPr>
        </p:nvGraphicFramePr>
        <p:xfrm>
          <a:off x="7154188" y="3658140"/>
          <a:ext cx="575090" cy="2197893"/>
        </p:xfrm>
        <a:graphic>
          <a:graphicData uri="http://schemas.openxmlformats.org/drawingml/2006/table">
            <a:tbl>
              <a:tblPr/>
              <a:tblGrid>
                <a:gridCol w="575090"/>
              </a:tblGrid>
              <a:tr h="366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</a:t>
                      </a: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B</a:t>
                      </a: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  <a:sym typeface="Symbol" pitchFamily="18" charset="2"/>
                      </a:endParaRP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  <a:sym typeface="Symbol" pitchFamily="18" charset="2"/>
                        </a:rPr>
                        <a:t>100</a:t>
                      </a: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1" name="Group 33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7244843"/>
              </p:ext>
            </p:extLst>
          </p:nvPr>
        </p:nvGraphicFramePr>
        <p:xfrm>
          <a:off x="7729278" y="3654021"/>
          <a:ext cx="575090" cy="2197893"/>
        </p:xfrm>
        <a:graphic>
          <a:graphicData uri="http://schemas.openxmlformats.org/drawingml/2006/table">
            <a:tbl>
              <a:tblPr/>
              <a:tblGrid>
                <a:gridCol w="575090"/>
              </a:tblGrid>
              <a:tr h="366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3</a:t>
                      </a: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C</a:t>
                      </a: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  <a:sym typeface="Symbol" pitchFamily="18" charset="2"/>
                      </a:endParaRP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  <a:sym typeface="Symbol" pitchFamily="18" charset="2"/>
                      </a:endParaRP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  <a:sym typeface="Symbol" pitchFamily="18" charset="2"/>
                        </a:rPr>
                        <a:t>100</a:t>
                      </a: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5" name="Group 33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80384327"/>
              </p:ext>
            </p:extLst>
          </p:nvPr>
        </p:nvGraphicFramePr>
        <p:xfrm>
          <a:off x="8301808" y="3658139"/>
          <a:ext cx="575090" cy="2197893"/>
        </p:xfrm>
        <a:graphic>
          <a:graphicData uri="http://schemas.openxmlformats.org/drawingml/2006/table">
            <a:tbl>
              <a:tblPr/>
              <a:tblGrid>
                <a:gridCol w="575090"/>
              </a:tblGrid>
              <a:tr h="366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4</a:t>
                      </a: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D</a:t>
                      </a: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  <a:sym typeface="Symbol" pitchFamily="18" charset="2"/>
                      </a:endParaRP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  <a:sym typeface="Symbol" pitchFamily="18" charset="2"/>
                      </a:endParaRP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  <a:sym typeface="Symbol" pitchFamily="18" charset="2"/>
                        </a:rPr>
                        <a:t>100</a:t>
                      </a: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6" name="Rectangle 205"/>
          <p:cNvSpPr>
            <a:spLocks noChangeArrowheads="1"/>
          </p:cNvSpPr>
          <p:nvPr/>
        </p:nvSpPr>
        <p:spPr bwMode="auto">
          <a:xfrm>
            <a:off x="8369644" y="4756133"/>
            <a:ext cx="494271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lvl="0" indent="-342900" algn="ctr"/>
            <a:r>
              <a:rPr lang="en-US" sz="1800" b="1" dirty="0" smtClean="0">
                <a:solidFill>
                  <a:srgbClr val="FF0000"/>
                </a:solidFill>
              </a:rPr>
              <a:t>0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97" name="Rectangle 205"/>
          <p:cNvSpPr>
            <a:spLocks noChangeArrowheads="1"/>
          </p:cNvSpPr>
          <p:nvPr/>
        </p:nvSpPr>
        <p:spPr bwMode="auto">
          <a:xfrm>
            <a:off x="8369643" y="5121876"/>
            <a:ext cx="494271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lvl="0" indent="-342900" algn="ctr"/>
            <a:r>
              <a:rPr lang="en-US" sz="1800" b="1" dirty="0" smtClean="0">
                <a:solidFill>
                  <a:srgbClr val="FF0000"/>
                </a:solidFill>
              </a:rPr>
              <a:t>3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4930589" y="6028615"/>
            <a:ext cx="4076970" cy="58688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Dijkstra’s </a:t>
            </a:r>
            <a:r>
              <a:rPr lang="en-ZA" dirty="0" smtClean="0"/>
              <a:t>algorithm will never realize that D offers a shorter path!</a:t>
            </a:r>
            <a:endParaRPr lang="en-ZA" dirty="0"/>
          </a:p>
        </p:txBody>
      </p:sp>
      <p:sp>
        <p:nvSpPr>
          <p:cNvPr id="57" name="Rectangle 2"/>
          <p:cNvSpPr txBox="1">
            <a:spLocks noChangeArrowheads="1"/>
          </p:cNvSpPr>
          <p:nvPr/>
        </p:nvSpPr>
        <p:spPr>
          <a:xfrm>
            <a:off x="603421" y="0"/>
            <a:ext cx="8377238" cy="735012"/>
          </a:xfrm>
          <a:prstGeom prst="rect">
            <a:avLst/>
          </a:prstGeom>
          <a:ln w="12700">
            <a:noFill/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ZA" altLang="zh-TW" sz="3200" dirty="0">
                <a:ea typeface="新細明體" charset="-120"/>
              </a:rPr>
              <a:t>How Reliable is Dijkstra’s Algorithm?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6186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9" grpId="1"/>
      <p:bldP spid="102" grpId="0"/>
      <p:bldP spid="107" grpId="0"/>
      <p:bldP spid="61" grpId="0"/>
      <p:bldP spid="64" grpId="0" animBg="1"/>
      <p:bldP spid="65" grpId="0" animBg="1"/>
      <p:bldP spid="66" grpId="0" animBg="1"/>
      <p:bldP spid="67" grpId="0" animBg="1"/>
      <p:bldP spid="68" grpId="0" animBg="1"/>
      <p:bldP spid="69" grpId="0"/>
      <p:bldP spid="70" grpId="0"/>
      <p:bldP spid="71" grpId="0"/>
      <p:bldP spid="72" grpId="0"/>
      <p:bldP spid="73" grpId="0"/>
      <p:bldP spid="74" grpId="0"/>
      <p:bldP spid="75" grpId="0"/>
      <p:bldP spid="75" grpId="1"/>
      <p:bldP spid="76" grpId="0"/>
      <p:bldP spid="77" grpId="0"/>
      <p:bldP spid="79" grpId="0" animBg="1"/>
      <p:bldP spid="80" grpId="0" animBg="1"/>
      <p:bldP spid="81" grpId="0" animBg="1"/>
      <p:bldP spid="83" grpId="0"/>
      <p:bldP spid="96" grpId="0"/>
      <p:bldP spid="97" grpId="0"/>
      <p:bldP spid="98" grpId="0" animBg="1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3421" y="0"/>
            <a:ext cx="8377238" cy="735012"/>
          </a:xfrm>
          <a:ln w="12700">
            <a:noFill/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Shortest Paths: </a:t>
            </a:r>
            <a:r>
              <a:rPr lang="en-US" dirty="0" smtClean="0"/>
              <a:t>The Bellman-Ford </a:t>
            </a:r>
            <a:r>
              <a:rPr lang="en-US" dirty="0"/>
              <a:t>Algorithm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03421" y="735012"/>
            <a:ext cx="8272206" cy="3856440"/>
          </a:xfrm>
          <a:ln w="12700">
            <a:noFill/>
            <a:miter lim="800000"/>
            <a:headEnd/>
            <a:tailEnd/>
          </a:ln>
        </p:spPr>
        <p:txBody>
          <a:bodyPr wrap="square" tIns="91440">
            <a:sp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1600" b="1" dirty="0" err="1" smtClean="0">
                <a:latin typeface="Courier New" pitchFamily="49" charset="0"/>
              </a:rPr>
              <a:t>BellmanFord</a:t>
            </a:r>
            <a:r>
              <a:rPr lang="en-US" sz="1600" b="1" dirty="0" smtClean="0">
                <a:latin typeface="Courier New" pitchFamily="49" charset="0"/>
              </a:rPr>
              <a:t>(Graph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smtClean="0">
                <a:latin typeface="Courier New" pitchFamily="49" charset="0"/>
              </a:rPr>
              <a:t>start){</a:t>
            </a: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</a:rPr>
              <a:t>for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each </a:t>
            </a:r>
            <a:r>
              <a:rPr lang="en-US" sz="1600" b="1" dirty="0">
                <a:latin typeface="Courier New" pitchFamily="49" charset="0"/>
              </a:rPr>
              <a:t>vertex v in </a:t>
            </a:r>
            <a:r>
              <a:rPr lang="en-US" sz="1600" b="1" dirty="0" smtClean="0">
                <a:latin typeface="Courier New" pitchFamily="49" charset="0"/>
              </a:rPr>
              <a:t>Graph {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Initialization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</a:rPr>
              <a:t>v.dist</a:t>
            </a:r>
            <a:r>
              <a:rPr lang="en-US" sz="1600" b="1" dirty="0" smtClean="0">
                <a:latin typeface="Courier New" pitchFamily="49" charset="0"/>
              </a:rPr>
              <a:t> = INFINITY     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Unknown distance from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</a:rPr>
              <a:t>start to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v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</a:rPr>
              <a:t>v.prev</a:t>
            </a:r>
            <a:r>
              <a:rPr lang="en-US" sz="1600" b="1" dirty="0" smtClean="0">
                <a:latin typeface="Courier New" pitchFamily="49" charset="0"/>
              </a:rPr>
              <a:t> = null         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</a:rPr>
              <a:t>// Previous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node in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</a:rPr>
              <a:t>shortest path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start.dist</a:t>
            </a:r>
            <a:r>
              <a:rPr lang="en-US" sz="1600" b="1" dirty="0" smtClean="0">
                <a:latin typeface="Courier New" pitchFamily="49" charset="0"/>
              </a:rPr>
              <a:t> = 0            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Distance from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</a:rPr>
              <a:t>start to start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=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</a:rPr>
              <a:t> 0</a:t>
            </a:r>
            <a:endParaRPr lang="en-US" sz="1600" b="1" dirty="0">
              <a:solidFill>
                <a:srgbClr val="00B05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chemeClr val="accent5"/>
                </a:solidFill>
                <a:latin typeface="Courier New" pitchFamily="49" charset="0"/>
              </a:rPr>
              <a:t>while</a:t>
            </a:r>
            <a:r>
              <a:rPr lang="en-US" sz="1600" b="1" dirty="0" smtClean="0">
                <a:latin typeface="Courier New" pitchFamily="49" charset="0"/>
              </a:rPr>
              <a:t> there is an </a:t>
            </a:r>
            <a:r>
              <a:rPr lang="en-US" sz="1600" b="1" dirty="0" smtClean="0">
                <a:solidFill>
                  <a:srgbClr val="7030A0"/>
                </a:solidFill>
                <a:latin typeface="Courier New" pitchFamily="49" charset="0"/>
              </a:rPr>
              <a:t>edge(</a:t>
            </a:r>
            <a:r>
              <a:rPr lang="en-US" sz="1600" b="1" dirty="0" err="1" smtClean="0">
                <a:solidFill>
                  <a:srgbClr val="7030A0"/>
                </a:solidFill>
                <a:latin typeface="Courier New" pitchFamily="49" charset="0"/>
              </a:rPr>
              <a:t>v,u</a:t>
            </a:r>
            <a:r>
              <a:rPr lang="en-US" sz="1600" b="1" dirty="0" smtClean="0">
                <a:solidFill>
                  <a:srgbClr val="7030A0"/>
                </a:solidFill>
                <a:latin typeface="Courier New" pitchFamily="49" charset="0"/>
              </a:rPr>
              <a:t>)</a:t>
            </a:r>
            <a:r>
              <a:rPr lang="en-US" sz="1600" b="1" dirty="0" smtClean="0">
                <a:latin typeface="Courier New" pitchFamily="49" charset="0"/>
              </a:rPr>
              <a:t> such that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		 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u.dist</a:t>
            </a:r>
            <a:r>
              <a:rPr lang="en-US" sz="1600" b="1" dirty="0" smtClean="0">
                <a:latin typeface="Courier New" pitchFamily="49" charset="0"/>
              </a:rPr>
              <a:t> &gt; </a:t>
            </a:r>
            <a:r>
              <a:rPr lang="en-US" sz="1600" b="1" dirty="0" err="1" smtClean="0">
                <a:latin typeface="Courier New" pitchFamily="49" charset="0"/>
              </a:rPr>
              <a:t>v.dist</a:t>
            </a:r>
            <a:r>
              <a:rPr lang="en-US" sz="1600" b="1" dirty="0" smtClean="0">
                <a:latin typeface="Courier New" pitchFamily="49" charset="0"/>
              </a:rPr>
              <a:t> + length(</a:t>
            </a:r>
            <a:r>
              <a:rPr lang="en-US" sz="1600" b="1" dirty="0" err="1" smtClean="0">
                <a:latin typeface="Courier New" pitchFamily="49" charset="0"/>
              </a:rPr>
              <a:t>v,u</a:t>
            </a:r>
            <a:r>
              <a:rPr lang="en-US" sz="1600" b="1" dirty="0" smtClean="0">
                <a:latin typeface="Courier New" pitchFamily="49" charset="0"/>
              </a:rPr>
              <a:t>)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</a:rPr>
              <a:t>// following edge(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</a:rPr>
              <a:t>v,u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</a:rPr>
              <a:t>) gives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</a:rPr>
              <a:t> 		  {					 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</a:rPr>
              <a:t>// a shorter path to u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u.dist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= </a:t>
            </a:r>
            <a:r>
              <a:rPr lang="en-US" sz="1600" b="1" dirty="0" err="1">
                <a:latin typeface="Courier New" pitchFamily="49" charset="0"/>
              </a:rPr>
              <a:t>v.dist</a:t>
            </a:r>
            <a:r>
              <a:rPr lang="en-US" sz="1600" b="1" dirty="0">
                <a:latin typeface="Courier New" pitchFamily="49" charset="0"/>
              </a:rPr>
              <a:t> + length(</a:t>
            </a:r>
            <a:r>
              <a:rPr lang="en-US" sz="1600" b="1" dirty="0" err="1">
                <a:latin typeface="Courier New" pitchFamily="49" charset="0"/>
              </a:rPr>
              <a:t>v,u</a:t>
            </a:r>
            <a:r>
              <a:rPr lang="en-US" sz="16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</a:rPr>
              <a:t>u.prev</a:t>
            </a:r>
            <a:r>
              <a:rPr lang="en-US" sz="1600" b="1" dirty="0" smtClean="0">
                <a:latin typeface="Courier New" pitchFamily="49" charset="0"/>
              </a:rPr>
              <a:t> = v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</a:rPr>
              <a:t>		  }</a:t>
            </a: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145059" y="4239924"/>
            <a:ext cx="3792881" cy="12389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Go through all the edges repeatedly until the shortest paths are determined</a:t>
            </a:r>
            <a:endParaRPr lang="en-ZA" dirty="0"/>
          </a:p>
        </p:txBody>
      </p:sp>
      <p:sp>
        <p:nvSpPr>
          <p:cNvPr id="6" name="Rounded Rectangle 5"/>
          <p:cNvSpPr/>
          <p:nvPr/>
        </p:nvSpPr>
        <p:spPr>
          <a:xfrm>
            <a:off x="4328983" y="5586714"/>
            <a:ext cx="4114800" cy="11079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Slower </a:t>
            </a:r>
            <a:r>
              <a:rPr lang="en-ZA" dirty="0"/>
              <a:t>than </a:t>
            </a:r>
            <a:r>
              <a:rPr lang="en-ZA" dirty="0" smtClean="0"/>
              <a:t>Dijkstra, but works even with negative weights!</a:t>
            </a:r>
            <a:endParaRPr lang="en-Z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5759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496895" y="28105"/>
            <a:ext cx="8167816" cy="7350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116" name="Rectangle 3"/>
          <p:cNvSpPr txBox="1">
            <a:spLocks noChangeArrowheads="1"/>
          </p:cNvSpPr>
          <p:nvPr/>
        </p:nvSpPr>
        <p:spPr>
          <a:xfrm>
            <a:off x="646674" y="1674342"/>
            <a:ext cx="4691063" cy="2943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				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				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17" name="Line 5"/>
          <p:cNvSpPr>
            <a:spLocks noChangeShapeType="1"/>
          </p:cNvSpPr>
          <p:nvPr/>
        </p:nvSpPr>
        <p:spPr bwMode="auto">
          <a:xfrm>
            <a:off x="921312" y="1852141"/>
            <a:ext cx="1570399" cy="12699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8" name="Line 6"/>
          <p:cNvSpPr>
            <a:spLocks noChangeShapeType="1"/>
          </p:cNvSpPr>
          <p:nvPr/>
        </p:nvSpPr>
        <p:spPr bwMode="auto">
          <a:xfrm>
            <a:off x="2770749" y="1852142"/>
            <a:ext cx="1477118" cy="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9" name="Line 7"/>
          <p:cNvSpPr>
            <a:spLocks noChangeShapeType="1"/>
          </p:cNvSpPr>
          <p:nvPr/>
        </p:nvSpPr>
        <p:spPr bwMode="auto">
          <a:xfrm>
            <a:off x="881626" y="2004542"/>
            <a:ext cx="1633536" cy="787402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20" name="Line 8"/>
          <p:cNvSpPr>
            <a:spLocks noChangeShapeType="1"/>
          </p:cNvSpPr>
          <p:nvPr/>
        </p:nvSpPr>
        <p:spPr bwMode="auto">
          <a:xfrm>
            <a:off x="2648512" y="2033118"/>
            <a:ext cx="0" cy="675962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21" name="Line 9"/>
          <p:cNvSpPr>
            <a:spLocks noChangeShapeType="1"/>
          </p:cNvSpPr>
          <p:nvPr/>
        </p:nvSpPr>
        <p:spPr bwMode="auto">
          <a:xfrm>
            <a:off x="805424" y="2033117"/>
            <a:ext cx="0" cy="688977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22" name="Line 10"/>
          <p:cNvSpPr>
            <a:spLocks noChangeShapeType="1"/>
          </p:cNvSpPr>
          <p:nvPr/>
        </p:nvSpPr>
        <p:spPr bwMode="auto">
          <a:xfrm flipH="1">
            <a:off x="2764399" y="1993430"/>
            <a:ext cx="1536158" cy="81915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23" name="Line 11"/>
          <p:cNvSpPr>
            <a:spLocks noChangeShapeType="1"/>
          </p:cNvSpPr>
          <p:nvPr/>
        </p:nvSpPr>
        <p:spPr bwMode="auto">
          <a:xfrm flipH="1">
            <a:off x="2770749" y="2847505"/>
            <a:ext cx="1475549" cy="3174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24" name="Line 12"/>
          <p:cNvSpPr>
            <a:spLocks noChangeShapeType="1"/>
          </p:cNvSpPr>
          <p:nvPr/>
        </p:nvSpPr>
        <p:spPr bwMode="auto">
          <a:xfrm>
            <a:off x="929337" y="2847505"/>
            <a:ext cx="1562374" cy="3173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25" name="Text Box 13"/>
          <p:cNvSpPr txBox="1">
            <a:spLocks noChangeArrowheads="1"/>
          </p:cNvSpPr>
          <p:nvPr/>
        </p:nvSpPr>
        <p:spPr bwMode="auto">
          <a:xfrm>
            <a:off x="1497574" y="1561630"/>
            <a:ext cx="422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>
                <a:solidFill>
                  <a:prstClr val="black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126" name="Text Box 14"/>
          <p:cNvSpPr txBox="1">
            <a:spLocks noChangeArrowheads="1"/>
          </p:cNvSpPr>
          <p:nvPr/>
        </p:nvSpPr>
        <p:spPr bwMode="auto">
          <a:xfrm>
            <a:off x="3340662" y="1544167"/>
            <a:ext cx="422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>
                <a:solidFill>
                  <a:prstClr val="black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127" name="Text Box 15"/>
          <p:cNvSpPr txBox="1">
            <a:spLocks noChangeArrowheads="1"/>
          </p:cNvSpPr>
          <p:nvPr/>
        </p:nvSpPr>
        <p:spPr bwMode="auto">
          <a:xfrm>
            <a:off x="1535674" y="2082330"/>
            <a:ext cx="422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>
                <a:solidFill>
                  <a:prstClr val="black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128" name="Text Box 16"/>
          <p:cNvSpPr txBox="1">
            <a:spLocks noChangeArrowheads="1"/>
          </p:cNvSpPr>
          <p:nvPr/>
        </p:nvSpPr>
        <p:spPr bwMode="auto">
          <a:xfrm>
            <a:off x="499037" y="2137892"/>
            <a:ext cx="422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>
                <a:solidFill>
                  <a:prstClr val="black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129" name="Text Box 17"/>
          <p:cNvSpPr txBox="1">
            <a:spLocks noChangeArrowheads="1"/>
          </p:cNvSpPr>
          <p:nvPr/>
        </p:nvSpPr>
        <p:spPr bwMode="auto">
          <a:xfrm>
            <a:off x="1381687" y="2542705"/>
            <a:ext cx="422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>
                <a:solidFill>
                  <a:prstClr val="black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130" name="Text Box 18"/>
          <p:cNvSpPr txBox="1">
            <a:spLocks noChangeArrowheads="1"/>
          </p:cNvSpPr>
          <p:nvPr/>
        </p:nvSpPr>
        <p:spPr bwMode="auto">
          <a:xfrm>
            <a:off x="2304024" y="2082330"/>
            <a:ext cx="422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>
                <a:solidFill>
                  <a:prstClr val="black"/>
                </a:solidFill>
                <a:latin typeface="Arial" pitchFamily="34" charset="0"/>
              </a:rPr>
              <a:t>-3</a:t>
            </a:r>
          </a:p>
        </p:txBody>
      </p:sp>
      <p:sp>
        <p:nvSpPr>
          <p:cNvPr id="131" name="Text Box 19"/>
          <p:cNvSpPr txBox="1">
            <a:spLocks noChangeArrowheads="1"/>
          </p:cNvSpPr>
          <p:nvPr/>
        </p:nvSpPr>
        <p:spPr bwMode="auto">
          <a:xfrm>
            <a:off x="3302562" y="2082330"/>
            <a:ext cx="422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>
                <a:solidFill>
                  <a:prstClr val="black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132" name="Text Box 20"/>
          <p:cNvSpPr txBox="1">
            <a:spLocks noChangeArrowheads="1"/>
          </p:cNvSpPr>
          <p:nvPr/>
        </p:nvSpPr>
        <p:spPr bwMode="auto">
          <a:xfrm>
            <a:off x="3454962" y="2542705"/>
            <a:ext cx="422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>
                <a:solidFill>
                  <a:prstClr val="black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133" name="Text Box 21"/>
          <p:cNvSpPr txBox="1">
            <a:spLocks noChangeArrowheads="1"/>
          </p:cNvSpPr>
          <p:nvPr/>
        </p:nvSpPr>
        <p:spPr bwMode="auto">
          <a:xfrm>
            <a:off x="997512" y="4655667"/>
            <a:ext cx="40322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="1" kern="0" dirty="0">
                <a:solidFill>
                  <a:prstClr val="black"/>
                </a:solidFill>
                <a:latin typeface="+mj-lt"/>
              </a:rPr>
              <a:t>E</a:t>
            </a:r>
            <a:r>
              <a:rPr kumimoji="0" lang="en-US" sz="15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dges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: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ab ad ae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bc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be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ce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de dg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ef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ge</a:t>
            </a: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graphicFrame>
        <p:nvGraphicFramePr>
          <p:cNvPr id="134" name="Group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607335"/>
              </p:ext>
            </p:extLst>
          </p:nvPr>
        </p:nvGraphicFramePr>
        <p:xfrm>
          <a:off x="5029762" y="3311055"/>
          <a:ext cx="1689100" cy="2940051"/>
        </p:xfrm>
        <a:graphic>
          <a:graphicData uri="http://schemas.openxmlformats.org/drawingml/2006/table">
            <a:tbl>
              <a:tblPr/>
              <a:tblGrid>
                <a:gridCol w="1112837"/>
                <a:gridCol w="576263"/>
              </a:tblGrid>
              <a:tr h="36665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Iteration:</a:t>
                      </a:r>
                    </a:p>
                  </a:txBody>
                  <a:tcPr marT="45714" marB="45714" horzOverflow="overflow">
                    <a:lnL cap="flat">
                      <a:noFill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Init</a:t>
                      </a: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T="45714" marB="45714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5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</a:t>
                      </a:r>
                    </a:p>
                  </a:txBody>
                  <a:tcPr marT="45714" marB="45714" horzOverflow="overflow">
                    <a:lnL cap="flat">
                      <a:noFill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b</a:t>
                      </a:r>
                    </a:p>
                  </a:txBody>
                  <a:tcPr marT="45714" marB="45714" horzOverflow="overflow">
                    <a:lnL cap="flat">
                      <a:noFill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4" marB="45714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5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c</a:t>
                      </a:r>
                    </a:p>
                  </a:txBody>
                  <a:tcPr marT="45714" marB="45714" horzOverflow="overflow">
                    <a:lnL cap="flat">
                      <a:noFill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4" marB="45714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d</a:t>
                      </a:r>
                    </a:p>
                  </a:txBody>
                  <a:tcPr marT="45714" marB="45714" horzOverflow="overflow">
                    <a:lnL cap="flat">
                      <a:noFill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4" marB="45714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5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e</a:t>
                      </a:r>
                    </a:p>
                  </a:txBody>
                  <a:tcPr marT="45714" marB="45714" horzOverflow="overflow">
                    <a:lnL cap="flat">
                      <a:noFill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4" marB="45714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179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f</a:t>
                      </a:r>
                    </a:p>
                  </a:txBody>
                  <a:tcPr marT="45714" marB="45714" horzOverflow="overflow">
                    <a:lnL cap="flat">
                      <a:noFill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4" marB="45714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g</a:t>
                      </a:r>
                    </a:p>
                  </a:txBody>
                  <a:tcPr marT="45714" marB="45714" horzOverflow="overflow">
                    <a:lnL cap="flat">
                      <a:noFill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4" marB="45714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5" name="Group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479652"/>
              </p:ext>
            </p:extLst>
          </p:nvPr>
        </p:nvGraphicFramePr>
        <p:xfrm>
          <a:off x="6718862" y="3311055"/>
          <a:ext cx="404812" cy="366712"/>
        </p:xfrm>
        <a:graphic>
          <a:graphicData uri="http://schemas.openxmlformats.org/drawingml/2006/table">
            <a:tbl>
              <a:tblPr/>
              <a:tblGrid>
                <a:gridCol w="404812"/>
              </a:tblGrid>
              <a:tr h="366712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6" name="Rectangle 91"/>
          <p:cNvSpPr>
            <a:spLocks noChangeArrowheads="1"/>
          </p:cNvSpPr>
          <p:nvPr/>
        </p:nvSpPr>
        <p:spPr bwMode="auto">
          <a:xfrm>
            <a:off x="6756962" y="4079405"/>
            <a:ext cx="269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+mj-lt"/>
                <a:cs typeface="Arial" pitchFamily="34" charset="0"/>
              </a:rPr>
              <a:t>2</a:t>
            </a:r>
          </a:p>
        </p:txBody>
      </p:sp>
      <p:sp>
        <p:nvSpPr>
          <p:cNvPr id="137" name="Line 102"/>
          <p:cNvSpPr>
            <a:spLocks noChangeShapeType="1"/>
          </p:cNvSpPr>
          <p:nvPr/>
        </p:nvSpPr>
        <p:spPr bwMode="auto">
          <a:xfrm>
            <a:off x="1918262" y="5001742"/>
            <a:ext cx="0" cy="3079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38" name="Rectangle 104"/>
          <p:cNvSpPr>
            <a:spLocks noChangeArrowheads="1"/>
          </p:cNvSpPr>
          <p:nvPr/>
        </p:nvSpPr>
        <p:spPr bwMode="auto">
          <a:xfrm>
            <a:off x="6756962" y="4769967"/>
            <a:ext cx="269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+mj-lt"/>
                <a:cs typeface="Arial" pitchFamily="34" charset="0"/>
              </a:rPr>
              <a:t>2</a:t>
            </a:r>
          </a:p>
        </p:txBody>
      </p:sp>
      <p:sp>
        <p:nvSpPr>
          <p:cNvPr id="139" name="Rectangle 105"/>
          <p:cNvSpPr>
            <a:spLocks noChangeArrowheads="1"/>
          </p:cNvSpPr>
          <p:nvPr/>
        </p:nvSpPr>
        <p:spPr bwMode="auto">
          <a:xfrm>
            <a:off x="6756962" y="5156382"/>
            <a:ext cx="269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+mj-lt"/>
                <a:cs typeface="Arial" pitchFamily="34" charset="0"/>
              </a:rPr>
              <a:t>2</a:t>
            </a:r>
          </a:p>
        </p:txBody>
      </p:sp>
      <p:sp>
        <p:nvSpPr>
          <p:cNvPr id="140" name="Rectangle 106"/>
          <p:cNvSpPr>
            <a:spLocks noChangeArrowheads="1"/>
          </p:cNvSpPr>
          <p:nvPr/>
        </p:nvSpPr>
        <p:spPr bwMode="auto">
          <a:xfrm>
            <a:off x="2675182" y="1506067"/>
            <a:ext cx="7302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(a,2)</a:t>
            </a:r>
          </a:p>
        </p:txBody>
      </p:sp>
      <p:sp>
        <p:nvSpPr>
          <p:cNvPr id="141" name="Line 107"/>
          <p:cNvSpPr>
            <a:spLocks noChangeShapeType="1"/>
          </p:cNvSpPr>
          <p:nvPr/>
        </p:nvSpPr>
        <p:spPr bwMode="auto">
          <a:xfrm>
            <a:off x="2226237" y="5001742"/>
            <a:ext cx="0" cy="3079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42" name="Rectangle 108"/>
          <p:cNvSpPr>
            <a:spLocks noChangeArrowheads="1"/>
          </p:cNvSpPr>
          <p:nvPr/>
        </p:nvSpPr>
        <p:spPr bwMode="auto">
          <a:xfrm>
            <a:off x="828284" y="2812580"/>
            <a:ext cx="7302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(a,2)</a:t>
            </a:r>
          </a:p>
        </p:txBody>
      </p:sp>
      <p:sp>
        <p:nvSpPr>
          <p:cNvPr id="143" name="Line 109"/>
          <p:cNvSpPr>
            <a:spLocks noChangeShapeType="1"/>
          </p:cNvSpPr>
          <p:nvPr/>
        </p:nvSpPr>
        <p:spPr bwMode="auto">
          <a:xfrm>
            <a:off x="2532624" y="5001742"/>
            <a:ext cx="0" cy="3079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44" name="Rectangle 110"/>
          <p:cNvSpPr>
            <a:spLocks noChangeArrowheads="1"/>
          </p:cNvSpPr>
          <p:nvPr/>
        </p:nvSpPr>
        <p:spPr bwMode="auto">
          <a:xfrm>
            <a:off x="2648512" y="2812580"/>
            <a:ext cx="7302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(a,2)</a:t>
            </a:r>
          </a:p>
        </p:txBody>
      </p:sp>
      <p:sp>
        <p:nvSpPr>
          <p:cNvPr id="145" name="Line 111"/>
          <p:cNvSpPr>
            <a:spLocks noChangeShapeType="1"/>
          </p:cNvSpPr>
          <p:nvPr/>
        </p:nvSpPr>
        <p:spPr bwMode="auto">
          <a:xfrm>
            <a:off x="2833874" y="5001742"/>
            <a:ext cx="0" cy="3079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46" name="Rectangle 112"/>
          <p:cNvSpPr>
            <a:spLocks noChangeArrowheads="1"/>
          </p:cNvSpPr>
          <p:nvPr/>
        </p:nvSpPr>
        <p:spPr bwMode="auto">
          <a:xfrm>
            <a:off x="4415399" y="1544167"/>
            <a:ext cx="7302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(b,7)</a:t>
            </a:r>
          </a:p>
        </p:txBody>
      </p:sp>
      <p:sp>
        <p:nvSpPr>
          <p:cNvPr id="147" name="Rectangle 113"/>
          <p:cNvSpPr>
            <a:spLocks noChangeArrowheads="1"/>
          </p:cNvSpPr>
          <p:nvPr/>
        </p:nvSpPr>
        <p:spPr bwMode="auto">
          <a:xfrm>
            <a:off x="6756962" y="4425480"/>
            <a:ext cx="269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+mj-lt"/>
                <a:cs typeface="Arial" pitchFamily="34" charset="0"/>
              </a:rPr>
              <a:t>7</a:t>
            </a:r>
          </a:p>
        </p:txBody>
      </p:sp>
      <p:sp>
        <p:nvSpPr>
          <p:cNvPr id="148" name="Line 114"/>
          <p:cNvSpPr>
            <a:spLocks noChangeShapeType="1"/>
          </p:cNvSpPr>
          <p:nvPr/>
        </p:nvSpPr>
        <p:spPr bwMode="auto">
          <a:xfrm>
            <a:off x="3148574" y="5001742"/>
            <a:ext cx="0" cy="3079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49" name="Rectangle 115"/>
          <p:cNvSpPr>
            <a:spLocks noChangeArrowheads="1"/>
          </p:cNvSpPr>
          <p:nvPr/>
        </p:nvSpPr>
        <p:spPr bwMode="auto">
          <a:xfrm>
            <a:off x="2648512" y="2810992"/>
            <a:ext cx="7302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(b,-1)</a:t>
            </a:r>
          </a:p>
        </p:txBody>
      </p:sp>
      <p:sp>
        <p:nvSpPr>
          <p:cNvPr id="150" name="Rectangle 116"/>
          <p:cNvSpPr>
            <a:spLocks noChangeArrowheads="1"/>
          </p:cNvSpPr>
          <p:nvPr/>
        </p:nvSpPr>
        <p:spPr bwMode="auto">
          <a:xfrm>
            <a:off x="7123207" y="5156382"/>
            <a:ext cx="4222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+mj-lt"/>
                <a:cs typeface="Arial" pitchFamily="34" charset="0"/>
              </a:rPr>
              <a:t>-1</a:t>
            </a:r>
          </a:p>
        </p:txBody>
      </p:sp>
      <p:sp>
        <p:nvSpPr>
          <p:cNvPr id="151" name="Line 117"/>
          <p:cNvSpPr>
            <a:spLocks noChangeShapeType="1"/>
          </p:cNvSpPr>
          <p:nvPr/>
        </p:nvSpPr>
        <p:spPr bwMode="auto">
          <a:xfrm>
            <a:off x="3454962" y="5001742"/>
            <a:ext cx="0" cy="3079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52" name="Rectangle 118"/>
          <p:cNvSpPr>
            <a:spLocks noChangeArrowheads="1"/>
          </p:cNvSpPr>
          <p:nvPr/>
        </p:nvSpPr>
        <p:spPr bwMode="auto">
          <a:xfrm>
            <a:off x="2648512" y="2812580"/>
            <a:ext cx="7302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(g,-2)</a:t>
            </a:r>
          </a:p>
        </p:txBody>
      </p:sp>
      <p:sp>
        <p:nvSpPr>
          <p:cNvPr id="153" name="Rectangle 119"/>
          <p:cNvSpPr>
            <a:spLocks noChangeArrowheads="1"/>
          </p:cNvSpPr>
          <p:nvPr/>
        </p:nvSpPr>
        <p:spPr bwMode="auto">
          <a:xfrm>
            <a:off x="7527552" y="5156382"/>
            <a:ext cx="4222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+mj-lt"/>
                <a:cs typeface="Arial" pitchFamily="34" charset="0"/>
              </a:rPr>
              <a:t>-2</a:t>
            </a:r>
          </a:p>
        </p:txBody>
      </p:sp>
      <p:sp>
        <p:nvSpPr>
          <p:cNvPr id="154" name="Line 120"/>
          <p:cNvSpPr>
            <a:spLocks noChangeShapeType="1"/>
          </p:cNvSpPr>
          <p:nvPr/>
        </p:nvSpPr>
        <p:spPr bwMode="auto">
          <a:xfrm>
            <a:off x="3774142" y="5001742"/>
            <a:ext cx="0" cy="3079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55" name="Line 121"/>
          <p:cNvSpPr>
            <a:spLocks noChangeShapeType="1"/>
          </p:cNvSpPr>
          <p:nvPr/>
        </p:nvSpPr>
        <p:spPr bwMode="auto">
          <a:xfrm>
            <a:off x="4350404" y="5001742"/>
            <a:ext cx="0" cy="3079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56" name="Rectangle 122"/>
          <p:cNvSpPr>
            <a:spLocks noChangeArrowheads="1"/>
          </p:cNvSpPr>
          <p:nvPr/>
        </p:nvSpPr>
        <p:spPr bwMode="auto">
          <a:xfrm>
            <a:off x="4412701" y="2819273"/>
            <a:ext cx="7302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(e,4)</a:t>
            </a:r>
          </a:p>
        </p:txBody>
      </p:sp>
      <p:sp>
        <p:nvSpPr>
          <p:cNvPr id="157" name="Rectangle 123"/>
          <p:cNvSpPr>
            <a:spLocks noChangeArrowheads="1"/>
          </p:cNvSpPr>
          <p:nvPr/>
        </p:nvSpPr>
        <p:spPr bwMode="auto">
          <a:xfrm>
            <a:off x="6756962" y="5502457"/>
            <a:ext cx="269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+mj-lt"/>
                <a:cs typeface="Arial" pitchFamily="34" charset="0"/>
              </a:rPr>
              <a:t>4</a:t>
            </a:r>
          </a:p>
        </p:txBody>
      </p:sp>
      <p:sp>
        <p:nvSpPr>
          <p:cNvPr id="158" name="Line 124"/>
          <p:cNvSpPr>
            <a:spLocks noChangeShapeType="1"/>
          </p:cNvSpPr>
          <p:nvPr/>
        </p:nvSpPr>
        <p:spPr bwMode="auto">
          <a:xfrm flipV="1">
            <a:off x="921312" y="2930053"/>
            <a:ext cx="1593849" cy="919164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59" name="Line 125"/>
          <p:cNvSpPr>
            <a:spLocks noChangeShapeType="1"/>
          </p:cNvSpPr>
          <p:nvPr/>
        </p:nvSpPr>
        <p:spPr bwMode="auto">
          <a:xfrm flipH="1">
            <a:off x="805424" y="2998319"/>
            <a:ext cx="0" cy="735011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60" name="Text Box 126"/>
          <p:cNvSpPr txBox="1">
            <a:spLocks noChangeArrowheads="1"/>
          </p:cNvSpPr>
          <p:nvPr/>
        </p:nvSpPr>
        <p:spPr bwMode="auto">
          <a:xfrm>
            <a:off x="499037" y="3118967"/>
            <a:ext cx="422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>
                <a:solidFill>
                  <a:prstClr val="black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161" name="Text Box 127"/>
          <p:cNvSpPr txBox="1">
            <a:spLocks noChangeArrowheads="1"/>
          </p:cNvSpPr>
          <p:nvPr/>
        </p:nvSpPr>
        <p:spPr bwMode="auto">
          <a:xfrm>
            <a:off x="1535674" y="3309473"/>
            <a:ext cx="422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Arial" pitchFamily="34" charset="0"/>
              </a:rPr>
              <a:t>-5</a:t>
            </a:r>
          </a:p>
        </p:txBody>
      </p:sp>
      <p:sp>
        <p:nvSpPr>
          <p:cNvPr id="162" name="Rectangle 132"/>
          <p:cNvSpPr>
            <a:spLocks noChangeArrowheads="1"/>
          </p:cNvSpPr>
          <p:nvPr/>
        </p:nvSpPr>
        <p:spPr bwMode="auto">
          <a:xfrm>
            <a:off x="805424" y="3849217"/>
            <a:ext cx="7302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(d,3)</a:t>
            </a:r>
          </a:p>
        </p:txBody>
      </p:sp>
      <p:sp>
        <p:nvSpPr>
          <p:cNvPr id="163" name="Line 133"/>
          <p:cNvSpPr>
            <a:spLocks noChangeShapeType="1"/>
          </p:cNvSpPr>
          <p:nvPr/>
        </p:nvSpPr>
        <p:spPr bwMode="auto">
          <a:xfrm>
            <a:off x="4069324" y="5001742"/>
            <a:ext cx="0" cy="3079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64" name="Rectangle 134"/>
          <p:cNvSpPr>
            <a:spLocks noChangeArrowheads="1"/>
          </p:cNvSpPr>
          <p:nvPr/>
        </p:nvSpPr>
        <p:spPr bwMode="auto">
          <a:xfrm>
            <a:off x="6756962" y="5886632"/>
            <a:ext cx="269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+mj-lt"/>
                <a:cs typeface="Arial" pitchFamily="34" charset="0"/>
              </a:rPr>
              <a:t>3</a:t>
            </a:r>
          </a:p>
        </p:txBody>
      </p:sp>
      <p:sp>
        <p:nvSpPr>
          <p:cNvPr id="165" name="Line 136"/>
          <p:cNvSpPr>
            <a:spLocks noChangeShapeType="1"/>
          </p:cNvSpPr>
          <p:nvPr/>
        </p:nvSpPr>
        <p:spPr bwMode="auto">
          <a:xfrm>
            <a:off x="4618692" y="5001742"/>
            <a:ext cx="0" cy="3079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graphicFrame>
        <p:nvGraphicFramePr>
          <p:cNvPr id="166" name="Group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051844"/>
              </p:ext>
            </p:extLst>
          </p:nvPr>
        </p:nvGraphicFramePr>
        <p:xfrm>
          <a:off x="7124794" y="3311055"/>
          <a:ext cx="404813" cy="365130"/>
        </p:xfrm>
        <a:graphic>
          <a:graphicData uri="http://schemas.openxmlformats.org/drawingml/2006/table">
            <a:tbl>
              <a:tblPr/>
              <a:tblGrid>
                <a:gridCol w="404813"/>
              </a:tblGrid>
              <a:tr h="36512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405" marB="45405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7" name="Group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931578"/>
              </p:ext>
            </p:extLst>
          </p:nvPr>
        </p:nvGraphicFramePr>
        <p:xfrm>
          <a:off x="7933484" y="3311055"/>
          <a:ext cx="404813" cy="365130"/>
        </p:xfrm>
        <a:graphic>
          <a:graphicData uri="http://schemas.openxmlformats.org/drawingml/2006/table">
            <a:tbl>
              <a:tblPr/>
              <a:tblGrid>
                <a:gridCol w="404813"/>
              </a:tblGrid>
              <a:tr h="36512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</a:t>
                      </a:r>
                    </a:p>
                  </a:txBody>
                  <a:tcPr marT="45405" marB="45405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8" name="Group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548221"/>
              </p:ext>
            </p:extLst>
          </p:nvPr>
        </p:nvGraphicFramePr>
        <p:xfrm>
          <a:off x="7529139" y="3311055"/>
          <a:ext cx="404813" cy="365130"/>
        </p:xfrm>
        <a:graphic>
          <a:graphicData uri="http://schemas.openxmlformats.org/drawingml/2006/table">
            <a:tbl>
              <a:tblPr/>
              <a:tblGrid>
                <a:gridCol w="404813"/>
              </a:tblGrid>
              <a:tr h="36512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405" marB="45405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9" name="Rectangle 158"/>
          <p:cNvSpPr>
            <a:spLocks noChangeArrowheads="1"/>
          </p:cNvSpPr>
          <p:nvPr/>
        </p:nvSpPr>
        <p:spPr bwMode="auto">
          <a:xfrm>
            <a:off x="7971584" y="5502457"/>
            <a:ext cx="269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+mj-lt"/>
                <a:cs typeface="Arial" pitchFamily="34" charset="0"/>
              </a:rPr>
              <a:t>3</a:t>
            </a:r>
          </a:p>
        </p:txBody>
      </p:sp>
      <p:sp>
        <p:nvSpPr>
          <p:cNvPr id="170" name="Rectangle 159"/>
          <p:cNvSpPr>
            <a:spLocks noChangeArrowheads="1"/>
          </p:cNvSpPr>
          <p:nvPr/>
        </p:nvSpPr>
        <p:spPr bwMode="auto">
          <a:xfrm>
            <a:off x="4412701" y="2819273"/>
            <a:ext cx="7302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(e,3</a:t>
            </a: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171" name="Rectangle 3"/>
          <p:cNvSpPr txBox="1">
            <a:spLocks noChangeArrowheads="1"/>
          </p:cNvSpPr>
          <p:nvPr/>
        </p:nvSpPr>
        <p:spPr bwMode="auto">
          <a:xfrm>
            <a:off x="5285349" y="1052412"/>
            <a:ext cx="3498073" cy="2089803"/>
          </a:xfrm>
          <a:prstGeom prst="rect">
            <a:avLst/>
          </a:prstGeom>
          <a:noFill/>
          <a:ln w="12700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Arial" pitchFamily="34" charset="0"/>
              </a:rPr>
              <a:t>BellmanFord</a:t>
            </a:r>
            <a:r>
              <a:rPr kumimoji="0" lang="en-US" sz="11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Arial" pitchFamily="34" charset="0"/>
              </a:rPr>
              <a:t>(Graph</a:t>
            </a:r>
            <a:r>
              <a:rPr kumimoji="0" lang="en-US" sz="11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Arial" pitchFamily="34" charset="0"/>
              </a:rPr>
              <a:t>,</a:t>
            </a:r>
            <a:r>
              <a:rPr kumimoji="0" lang="en-US" sz="11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itchFamily="34" charset="0"/>
              </a:rPr>
              <a:t> </a:t>
            </a:r>
            <a:r>
              <a:rPr kumimoji="0" lang="en-US" sz="11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Arial" pitchFamily="34" charset="0"/>
              </a:rPr>
              <a:t>start)</a:t>
            </a:r>
            <a:endParaRPr kumimoji="0" lang="en-US" sz="1100" b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Arial" pitchFamily="34" charset="0"/>
            </a:endParaRP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1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Arial" pitchFamily="34" charset="0"/>
              </a:rPr>
              <a:t> for each vertex v in Graph {</a:t>
            </a:r>
            <a:endParaRPr kumimoji="0" lang="en-US" sz="1100" b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Arial" pitchFamily="34" charset="0"/>
            </a:endParaRP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Arial" pitchFamily="34" charset="0"/>
              </a:rPr>
              <a:t>  </a:t>
            </a:r>
            <a:r>
              <a:rPr kumimoji="0" lang="en-US" sz="11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Arial" pitchFamily="34" charset="0"/>
              </a:rPr>
              <a:t>  </a:t>
            </a:r>
            <a:r>
              <a:rPr kumimoji="0" lang="en-US" sz="1100" b="1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Arial" pitchFamily="34" charset="0"/>
              </a:rPr>
              <a:t>v.dist</a:t>
            </a:r>
            <a:r>
              <a:rPr kumimoji="0" lang="en-US" sz="11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Arial" pitchFamily="34" charset="0"/>
              </a:rPr>
              <a:t> = INFINITY</a:t>
            </a: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>
                <a:solidFill>
                  <a:prstClr val="black"/>
                </a:solidFill>
                <a:latin typeface="Courier New" pitchFamily="49" charset="0"/>
              </a:rPr>
              <a:t> </a:t>
            </a:r>
            <a:r>
              <a:rPr lang="en-US" sz="1100" b="1" kern="0" dirty="0" smtClean="0">
                <a:solidFill>
                  <a:prstClr val="black"/>
                </a:solidFill>
                <a:latin typeface="Courier New" pitchFamily="49" charset="0"/>
              </a:rPr>
              <a:t> }</a:t>
            </a:r>
            <a:endParaRPr kumimoji="0" lang="en-US" sz="1100" b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Arial" pitchFamily="34" charset="0"/>
            </a:endParaRP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1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100" b="1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Arial" pitchFamily="34" charset="0"/>
              </a:rPr>
              <a:t>start.dist</a:t>
            </a:r>
            <a:r>
              <a:rPr kumimoji="0" lang="en-US" sz="11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Arial" pitchFamily="34" charset="0"/>
              </a:rPr>
              <a:t> = 0</a:t>
            </a:r>
            <a:endParaRPr kumimoji="0" lang="en-US" sz="1100" b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Arial" pitchFamily="34" charset="0"/>
            </a:endParaRP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1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Arial" pitchFamily="34" charset="0"/>
              </a:rPr>
              <a:t> while there is an edge(</a:t>
            </a:r>
            <a:r>
              <a:rPr kumimoji="0" lang="en-US" sz="1100" b="1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Arial" pitchFamily="34" charset="0"/>
              </a:rPr>
              <a:t>v,u</a:t>
            </a:r>
            <a:r>
              <a:rPr kumimoji="0" lang="en-US" sz="11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Arial" pitchFamily="34" charset="0"/>
              </a:rPr>
              <a:t>) such that</a:t>
            </a: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>
                <a:solidFill>
                  <a:prstClr val="black"/>
                </a:solidFill>
                <a:latin typeface="Courier New" pitchFamily="49" charset="0"/>
              </a:rPr>
              <a:t> </a:t>
            </a:r>
            <a:r>
              <a:rPr lang="en-US" sz="1100" b="1" kern="0" dirty="0" smtClean="0">
                <a:solidFill>
                  <a:prstClr val="black"/>
                </a:solidFill>
                <a:latin typeface="Courier New" pitchFamily="49" charset="0"/>
              </a:rPr>
              <a:t>       </a:t>
            </a:r>
            <a:r>
              <a:rPr lang="en-US" sz="1100" b="1" kern="0" dirty="0" err="1" smtClean="0">
                <a:solidFill>
                  <a:prstClr val="black"/>
                </a:solidFill>
                <a:latin typeface="Courier New" pitchFamily="49" charset="0"/>
              </a:rPr>
              <a:t>u.dist</a:t>
            </a:r>
            <a:r>
              <a:rPr lang="en-US" sz="1100" b="1" kern="0" dirty="0" smtClean="0">
                <a:solidFill>
                  <a:prstClr val="black"/>
                </a:solidFill>
                <a:latin typeface="Courier New" pitchFamily="49" charset="0"/>
              </a:rPr>
              <a:t> &gt; </a:t>
            </a:r>
            <a:r>
              <a:rPr lang="en-US" sz="1100" b="1" kern="0" dirty="0" err="1" smtClean="0">
                <a:solidFill>
                  <a:prstClr val="black"/>
                </a:solidFill>
                <a:latin typeface="Courier New" pitchFamily="49" charset="0"/>
              </a:rPr>
              <a:t>v.dist</a:t>
            </a:r>
            <a:r>
              <a:rPr lang="en-US" sz="1100" b="1" kern="0" dirty="0" smtClean="0">
                <a:solidFill>
                  <a:prstClr val="black"/>
                </a:solidFill>
                <a:latin typeface="Courier New" pitchFamily="49" charset="0"/>
              </a:rPr>
              <a:t> + length(</a:t>
            </a:r>
            <a:r>
              <a:rPr lang="en-US" sz="1100" b="1" kern="0" dirty="0" err="1" smtClean="0">
                <a:solidFill>
                  <a:prstClr val="black"/>
                </a:solidFill>
                <a:latin typeface="Courier New" pitchFamily="49" charset="0"/>
              </a:rPr>
              <a:t>v,u</a:t>
            </a:r>
            <a:r>
              <a:rPr lang="en-US" sz="1100" b="1" kern="0" dirty="0" smtClean="0">
                <a:solidFill>
                  <a:prstClr val="black"/>
                </a:solidFill>
                <a:latin typeface="Courier New" pitchFamily="49" charset="0"/>
              </a:rPr>
              <a:t>)</a:t>
            </a: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>
                <a:solidFill>
                  <a:prstClr val="black"/>
                </a:solidFill>
                <a:latin typeface="Courier New" pitchFamily="49" charset="0"/>
              </a:rPr>
              <a:t> </a:t>
            </a:r>
            <a:r>
              <a:rPr lang="en-US" sz="1100" b="1" kern="0" dirty="0" smtClean="0">
                <a:solidFill>
                  <a:prstClr val="black"/>
                </a:solidFill>
                <a:latin typeface="Courier New" pitchFamily="49" charset="0"/>
              </a:rPr>
              <a:t>       {</a:t>
            </a: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1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Arial" pitchFamily="34" charset="0"/>
              </a:rPr>
              <a:t>         </a:t>
            </a:r>
            <a:r>
              <a:rPr kumimoji="0" lang="en-US" sz="1100" b="1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Arial" pitchFamily="34" charset="0"/>
              </a:rPr>
              <a:t>u.dist</a:t>
            </a:r>
            <a:r>
              <a:rPr kumimoji="0" lang="en-US" sz="11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Arial" pitchFamily="34" charset="0"/>
              </a:rPr>
              <a:t> = </a:t>
            </a:r>
            <a:r>
              <a:rPr kumimoji="0" lang="en-US" sz="1100" b="1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Arial" pitchFamily="34" charset="0"/>
              </a:rPr>
              <a:t>v.dist</a:t>
            </a:r>
            <a:r>
              <a:rPr kumimoji="0" lang="en-US" sz="11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Arial" pitchFamily="34" charset="0"/>
              </a:rPr>
              <a:t> + length(</a:t>
            </a:r>
            <a:r>
              <a:rPr kumimoji="0" lang="en-US" sz="1100" b="1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Arial" pitchFamily="34" charset="0"/>
              </a:rPr>
              <a:t>v,u</a:t>
            </a:r>
            <a:r>
              <a:rPr kumimoji="0" lang="en-US" sz="11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Arial" pitchFamily="34" charset="0"/>
              </a:rPr>
              <a:t>)</a:t>
            </a: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>
                <a:solidFill>
                  <a:prstClr val="black"/>
                </a:solidFill>
                <a:latin typeface="Courier New" pitchFamily="49" charset="0"/>
              </a:rPr>
              <a:t> </a:t>
            </a:r>
            <a:r>
              <a:rPr lang="en-US" sz="1100" b="1" kern="0" dirty="0" smtClean="0">
                <a:solidFill>
                  <a:prstClr val="black"/>
                </a:solidFill>
                <a:latin typeface="Courier New" pitchFamily="49" charset="0"/>
              </a:rPr>
              <a:t>       }</a:t>
            </a:r>
            <a:endParaRPr kumimoji="0" lang="en-US" sz="1100" b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Arial" pitchFamily="34" charset="0"/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760572" y="5655792"/>
            <a:ext cx="4689214" cy="91872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Need a data structure to hold edges!</a:t>
            </a:r>
            <a:endParaRPr lang="en-ZA" dirty="0"/>
          </a:p>
        </p:txBody>
      </p:sp>
      <p:sp>
        <p:nvSpPr>
          <p:cNvPr id="60" name="Rounded Rectangle 59"/>
          <p:cNvSpPr/>
          <p:nvPr/>
        </p:nvSpPr>
        <p:spPr>
          <a:xfrm>
            <a:off x="710174" y="763117"/>
            <a:ext cx="4397375" cy="7048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Find the shortest path from a to all other vertices</a:t>
            </a:r>
            <a:endParaRPr lang="en-ZA" dirty="0"/>
          </a:p>
        </p:txBody>
      </p:sp>
      <p:sp>
        <p:nvSpPr>
          <p:cNvPr id="61" name="Rectangle 2"/>
          <p:cNvSpPr>
            <a:spLocks noGrp="1" noChangeArrowheads="1"/>
          </p:cNvSpPr>
          <p:nvPr>
            <p:ph type="title"/>
          </p:nvPr>
        </p:nvSpPr>
        <p:spPr>
          <a:xfrm>
            <a:off x="603421" y="0"/>
            <a:ext cx="8377238" cy="735012"/>
          </a:xfrm>
          <a:ln w="12700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r>
              <a:rPr lang="en-US" dirty="0"/>
              <a:t>Bellman-Ford Algorithm: Example</a:t>
            </a:r>
          </a:p>
        </p:txBody>
      </p:sp>
      <p:sp>
        <p:nvSpPr>
          <p:cNvPr id="2" name="Oval 1"/>
          <p:cNvSpPr/>
          <p:nvPr/>
        </p:nvSpPr>
        <p:spPr>
          <a:xfrm>
            <a:off x="646674" y="1756892"/>
            <a:ext cx="283829" cy="276225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36000" rtlCol="0" anchor="ctr" anchorCtr="1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a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2494316" y="1760067"/>
            <a:ext cx="283829" cy="276225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b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247867" y="1756892"/>
            <a:ext cx="283829" cy="276225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36000" rtlCol="0" anchor="ctr" anchorCtr="1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c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2491711" y="2709080"/>
            <a:ext cx="283829" cy="276225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36000" rtlCol="0" anchor="ctr" anchorCtr="1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e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645507" y="2722094"/>
            <a:ext cx="283829" cy="276225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d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4246298" y="2704630"/>
            <a:ext cx="283829" cy="276225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f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645507" y="3736034"/>
            <a:ext cx="283829" cy="276225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72000" rtlCol="0" anchor="ctr" anchorCtr="1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g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437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36" grpId="0"/>
      <p:bldP spid="137" grpId="0" animBg="1"/>
      <p:bldP spid="137" grpId="1" animBg="1"/>
      <p:bldP spid="137" grpId="2" animBg="1"/>
      <p:bldP spid="137" grpId="3" animBg="1"/>
      <p:bldP spid="137" grpId="4" animBg="1"/>
      <p:bldP spid="137" grpId="5" animBg="1"/>
      <p:bldP spid="138" grpId="0"/>
      <p:bldP spid="139" grpId="0"/>
      <p:bldP spid="140" grpId="0"/>
      <p:bldP spid="141" grpId="0" animBg="1"/>
      <p:bldP spid="141" grpId="1" animBg="1"/>
      <p:bldP spid="141" grpId="2" animBg="1"/>
      <p:bldP spid="141" grpId="3" animBg="1"/>
      <p:bldP spid="141" grpId="4" animBg="1"/>
      <p:bldP spid="141" grpId="5" animBg="1"/>
      <p:bldP spid="142" grpId="0"/>
      <p:bldP spid="143" grpId="0" animBg="1"/>
      <p:bldP spid="143" grpId="1" animBg="1"/>
      <p:bldP spid="143" grpId="2" animBg="1"/>
      <p:bldP spid="143" grpId="3" animBg="1"/>
      <p:bldP spid="143" grpId="4" animBg="1"/>
      <p:bldP spid="143" grpId="5" animBg="1"/>
      <p:bldP spid="144" grpId="0"/>
      <p:bldP spid="144" grpId="1"/>
      <p:bldP spid="145" grpId="0" animBg="1"/>
      <p:bldP spid="145" grpId="1" animBg="1"/>
      <p:bldP spid="145" grpId="2" animBg="1"/>
      <p:bldP spid="145" grpId="3" animBg="1"/>
      <p:bldP spid="145" grpId="4" animBg="1"/>
      <p:bldP spid="145" grpId="5" animBg="1"/>
      <p:bldP spid="146" grpId="0"/>
      <p:bldP spid="147" grpId="0"/>
      <p:bldP spid="148" grpId="0" animBg="1"/>
      <p:bldP spid="148" grpId="1" animBg="1"/>
      <p:bldP spid="148" grpId="2" animBg="1"/>
      <p:bldP spid="148" grpId="3" animBg="1"/>
      <p:bldP spid="148" grpId="4" animBg="1"/>
      <p:bldP spid="148" grpId="5" animBg="1"/>
      <p:bldP spid="149" grpId="0"/>
      <p:bldP spid="149" grpId="1"/>
      <p:bldP spid="150" grpId="0"/>
      <p:bldP spid="151" grpId="0" animBg="1"/>
      <p:bldP spid="151" grpId="1" animBg="1"/>
      <p:bldP spid="151" grpId="2" animBg="1"/>
      <p:bldP spid="151" grpId="3" animBg="1"/>
      <p:bldP spid="151" grpId="4" animBg="1"/>
      <p:bldP spid="151" grpId="5" animBg="1"/>
      <p:bldP spid="152" grpId="0"/>
      <p:bldP spid="153" grpId="0"/>
      <p:bldP spid="154" grpId="0" animBg="1"/>
      <p:bldP spid="154" grpId="1" animBg="1"/>
      <p:bldP spid="154" grpId="2" animBg="1"/>
      <p:bldP spid="154" grpId="3" animBg="1"/>
      <p:bldP spid="154" grpId="4" animBg="1"/>
      <p:bldP spid="154" grpId="5" animBg="1"/>
      <p:bldP spid="155" grpId="0" animBg="1"/>
      <p:bldP spid="155" grpId="1" animBg="1"/>
      <p:bldP spid="155" grpId="2" animBg="1"/>
      <p:bldP spid="155" grpId="3" animBg="1"/>
      <p:bldP spid="155" grpId="4" animBg="1"/>
      <p:bldP spid="155" grpId="5" animBg="1"/>
      <p:bldP spid="156" grpId="0"/>
      <p:bldP spid="156" grpId="1"/>
      <p:bldP spid="157" grpId="0"/>
      <p:bldP spid="162" grpId="0"/>
      <p:bldP spid="163" grpId="0" animBg="1"/>
      <p:bldP spid="163" grpId="1" animBg="1"/>
      <p:bldP spid="163" grpId="2" animBg="1"/>
      <p:bldP spid="163" grpId="3" animBg="1"/>
      <p:bldP spid="163" grpId="4" animBg="1"/>
      <p:bldP spid="163" grpId="5" animBg="1"/>
      <p:bldP spid="164" grpId="0"/>
      <p:bldP spid="165" grpId="0" animBg="1"/>
      <p:bldP spid="165" grpId="1" animBg="1"/>
      <p:bldP spid="165" grpId="2" animBg="1"/>
      <p:bldP spid="165" grpId="3" animBg="1"/>
      <p:bldP spid="165" grpId="4" animBg="1"/>
      <p:bldP spid="165" grpId="5" animBg="1"/>
      <p:bldP spid="172" grpId="0" animBg="1"/>
      <p:bldP spid="60" grpId="0" animBg="1"/>
    </p:bld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309816"/>
            <a:ext cx="7886700" cy="4867147"/>
          </a:xfrm>
        </p:spPr>
        <p:txBody>
          <a:bodyPr/>
          <a:lstStyle/>
          <a:p>
            <a:r>
              <a:rPr lang="en-ZA" dirty="0" smtClean="0"/>
              <a:t>Bellman-Ford works, but is somewhat wasteful</a:t>
            </a:r>
          </a:p>
          <a:p>
            <a:r>
              <a:rPr lang="en-ZA" dirty="0" smtClean="0"/>
              <a:t>Can’t we fix </a:t>
            </a:r>
            <a:r>
              <a:rPr lang="en-ZA" dirty="0"/>
              <a:t>Dijkstra’s </a:t>
            </a:r>
            <a:r>
              <a:rPr lang="en-ZA" dirty="0" smtClean="0"/>
              <a:t>algorithm instead?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1717693" y="2329814"/>
            <a:ext cx="5907386" cy="304698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Z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ZA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Z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Z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unvisited.empty</a:t>
            </a:r>
            <a:r>
              <a:rPr lang="en-Z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en-Z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Z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Z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Z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ZA" sz="1600" dirty="0">
                <a:latin typeface="Consolas" panose="020B0609020204030204" pitchFamily="49" charset="0"/>
                <a:cs typeface="Consolas" panose="020B0609020204030204" pitchFamily="49" charset="0"/>
              </a:rPr>
              <a:t>vertex in </a:t>
            </a:r>
            <a:r>
              <a:rPr lang="en-Z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unvisited with </a:t>
            </a:r>
            <a:r>
              <a:rPr lang="en-ZA" sz="1600" dirty="0">
                <a:latin typeface="Consolas" panose="020B0609020204030204" pitchFamily="49" charset="0"/>
                <a:cs typeface="Consolas" panose="020B0609020204030204" pitchFamily="49" charset="0"/>
              </a:rPr>
              <a:t>min </a:t>
            </a:r>
            <a:r>
              <a:rPr lang="en-Z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dist</a:t>
            </a:r>
            <a:endParaRPr lang="en-Z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Z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remove </a:t>
            </a:r>
            <a:r>
              <a:rPr lang="en-Z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Z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ZA" sz="1600" dirty="0">
                <a:latin typeface="Consolas" panose="020B0609020204030204" pitchFamily="49" charset="0"/>
                <a:cs typeface="Consolas" panose="020B0609020204030204" pitchFamily="49" charset="0"/>
              </a:rPr>
              <a:t>from unvisited</a:t>
            </a:r>
            <a:r>
              <a:rPr lang="en-Z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Z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Z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</a:p>
          <a:p>
            <a:r>
              <a:rPr lang="en-Z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Z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ZA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Z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(each </a:t>
            </a:r>
            <a:r>
              <a:rPr lang="en-ZA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unvisited</a:t>
            </a:r>
            <a:r>
              <a:rPr lang="en-Z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neighbour </a:t>
            </a:r>
            <a:r>
              <a:rPr lang="en-ZA" sz="1600" dirty="0">
                <a:latin typeface="Consolas" panose="020B0609020204030204" pitchFamily="49" charset="0"/>
                <a:cs typeface="Consolas" panose="020B0609020204030204" pitchFamily="49" charset="0"/>
              </a:rPr>
              <a:t>v of </a:t>
            </a:r>
            <a:r>
              <a:rPr lang="en-Z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Z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</a:p>
          <a:p>
            <a:r>
              <a:rPr lang="en-Z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ZA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Z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Z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newDist</a:t>
            </a:r>
            <a:r>
              <a:rPr lang="en-Z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Z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curr.dist</a:t>
            </a:r>
            <a:r>
              <a:rPr lang="en-Z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ZA" sz="16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Z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length(</a:t>
            </a:r>
            <a:r>
              <a:rPr lang="en-Z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Z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ZA" sz="1600" dirty="0">
                <a:latin typeface="Consolas" panose="020B0609020204030204" pitchFamily="49" charset="0"/>
                <a:cs typeface="Consolas" panose="020B0609020204030204" pitchFamily="49" charset="0"/>
              </a:rPr>
              <a:t>v)</a:t>
            </a:r>
          </a:p>
          <a:p>
            <a:r>
              <a:rPr lang="en-Z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Z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Z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newDist</a:t>
            </a:r>
            <a:r>
              <a:rPr lang="en-Z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Z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v.dist</a:t>
            </a:r>
            <a:r>
              <a:rPr lang="en-Z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ZA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Z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Z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v.dist</a:t>
            </a:r>
            <a:r>
              <a:rPr lang="en-Z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Z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newDist</a:t>
            </a:r>
            <a:r>
              <a:rPr lang="en-Z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ZA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Z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Z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v.prev</a:t>
            </a:r>
            <a:r>
              <a:rPr lang="en-Z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Z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Z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Z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 }</a:t>
            </a:r>
          </a:p>
          <a:p>
            <a:r>
              <a:rPr lang="en-Z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ZA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ight Arrow 4"/>
          <p:cNvSpPr/>
          <p:nvPr/>
        </p:nvSpPr>
        <p:spPr>
          <a:xfrm>
            <a:off x="562746" y="2496061"/>
            <a:ext cx="2114549" cy="1029730"/>
          </a:xfrm>
          <a:prstGeom prst="rightArrow">
            <a:avLst>
              <a:gd name="adj1" fmla="val 50000"/>
              <a:gd name="adj2" fmla="val 276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600" dirty="0"/>
              <a:t>S</a:t>
            </a:r>
            <a:r>
              <a:rPr lang="en-ZA" sz="1600" dirty="0" smtClean="0"/>
              <a:t>hould we really remove it?</a:t>
            </a:r>
            <a:endParaRPr lang="en-ZA" sz="1600" dirty="0"/>
          </a:p>
        </p:txBody>
      </p:sp>
      <p:sp>
        <p:nvSpPr>
          <p:cNvPr id="6" name="Left Arrow 5"/>
          <p:cNvSpPr/>
          <p:nvPr/>
        </p:nvSpPr>
        <p:spPr>
          <a:xfrm>
            <a:off x="5494637" y="3838828"/>
            <a:ext cx="3020713" cy="1474573"/>
          </a:xfrm>
          <a:prstGeom prst="leftArrow">
            <a:avLst>
              <a:gd name="adj1" fmla="val 50000"/>
              <a:gd name="adj2" fmla="val 2877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600" dirty="0" smtClean="0"/>
              <a:t>Add vertex back to the bucket if </a:t>
            </a:r>
            <a:r>
              <a:rPr lang="en-ZA" sz="1600" dirty="0" err="1" smtClean="0"/>
              <a:t>dist</a:t>
            </a:r>
            <a:r>
              <a:rPr lang="en-ZA" sz="1600" dirty="0" smtClean="0"/>
              <a:t> changes?</a:t>
            </a:r>
            <a:endParaRPr lang="en-ZA" sz="1600" dirty="0"/>
          </a:p>
        </p:txBody>
      </p:sp>
      <p:sp>
        <p:nvSpPr>
          <p:cNvPr id="7" name="Left Arrow 6"/>
          <p:cNvSpPr/>
          <p:nvPr/>
        </p:nvSpPr>
        <p:spPr>
          <a:xfrm>
            <a:off x="7191632" y="2916195"/>
            <a:ext cx="1886465" cy="1075034"/>
          </a:xfrm>
          <a:prstGeom prst="leftArrow">
            <a:avLst>
              <a:gd name="adj1" fmla="val 50000"/>
              <a:gd name="adj2" fmla="val 2877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600" dirty="0"/>
              <a:t>V</a:t>
            </a:r>
            <a:r>
              <a:rPr lang="en-ZA" sz="1600" dirty="0" smtClean="0"/>
              <a:t>isit all neighbours?</a:t>
            </a:r>
            <a:endParaRPr lang="en-ZA" sz="16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96895" y="28105"/>
            <a:ext cx="8167816" cy="7350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3421" y="0"/>
            <a:ext cx="8377238" cy="735012"/>
          </a:xfrm>
          <a:ln w="12700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r>
              <a:rPr lang="en-US" dirty="0"/>
              <a:t>Fixing Dijkstra’s Algorithm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9338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3421" y="0"/>
            <a:ext cx="8377238" cy="735012"/>
          </a:xfrm>
          <a:ln w="12700">
            <a:noFill/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r>
              <a:rPr lang="en-US" dirty="0"/>
              <a:t>Shortest Paths: </a:t>
            </a:r>
            <a:r>
              <a:rPr lang="en-US" sz="3600" dirty="0"/>
              <a:t>Label Correcting Algorithm 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03421" y="735012"/>
            <a:ext cx="8272206" cy="5949321"/>
          </a:xfrm>
          <a:ln w="12700">
            <a:noFill/>
            <a:miter lim="800000"/>
            <a:headEnd/>
            <a:tailEnd/>
          </a:ln>
        </p:spPr>
        <p:txBody>
          <a:bodyPr wrap="square" tIns="91440">
            <a:sp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1600" b="1" dirty="0" err="1" smtClean="0">
                <a:latin typeface="Courier New" pitchFamily="49" charset="0"/>
              </a:rPr>
              <a:t>labelCorrecting</a:t>
            </a:r>
            <a:r>
              <a:rPr lang="en-US" sz="1600" b="1" dirty="0" smtClean="0">
                <a:latin typeface="Courier New" pitchFamily="49" charset="0"/>
              </a:rPr>
              <a:t>(Graph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smtClean="0">
                <a:latin typeface="Courier New" pitchFamily="49" charset="0"/>
              </a:rPr>
              <a:t>start){</a:t>
            </a: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	 create vertex set </a:t>
            </a:r>
            <a:r>
              <a:rPr lang="en-US" sz="1600" b="1" dirty="0" err="1" smtClean="0">
                <a:latin typeface="Courier New" pitchFamily="49" charset="0"/>
              </a:rPr>
              <a:t>toBeChecked</a:t>
            </a: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	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</a:rPr>
              <a:t>for 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</a:rPr>
              <a:t>each </a:t>
            </a:r>
            <a:r>
              <a:rPr lang="en-US" sz="1600" b="1" dirty="0">
                <a:latin typeface="Courier New" pitchFamily="49" charset="0"/>
              </a:rPr>
              <a:t>vertex v in </a:t>
            </a:r>
            <a:r>
              <a:rPr lang="en-US" sz="1600" b="1" dirty="0" smtClean="0">
                <a:latin typeface="Courier New" pitchFamily="49" charset="0"/>
              </a:rPr>
              <a:t>Graph) {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Initialization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</a:rPr>
              <a:t>v.dist</a:t>
            </a:r>
            <a:r>
              <a:rPr lang="en-US" sz="1600" b="1" dirty="0" smtClean="0">
                <a:latin typeface="Courier New" pitchFamily="49" charset="0"/>
              </a:rPr>
              <a:t> = </a:t>
            </a:r>
            <a:r>
              <a:rPr lang="en-US" sz="1600" b="1" dirty="0">
                <a:latin typeface="Courier New" pitchFamily="49" charset="0"/>
              </a:rPr>
              <a:t>INFINITY </a:t>
            </a:r>
            <a:r>
              <a:rPr lang="en-US" sz="1600" b="1" dirty="0" smtClean="0">
                <a:latin typeface="Courier New" pitchFamily="49" charset="0"/>
              </a:rPr>
              <a:t> 	  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Unknown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</a:rPr>
              <a:t>distance</a:t>
            </a:r>
            <a:endParaRPr lang="en-US" sz="1600" b="1" dirty="0">
              <a:solidFill>
                <a:srgbClr val="00B05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</a:rPr>
              <a:t>v.prev</a:t>
            </a:r>
            <a:r>
              <a:rPr lang="en-US" sz="1600" b="1" dirty="0" smtClean="0">
                <a:latin typeface="Courier New" pitchFamily="49" charset="0"/>
              </a:rPr>
              <a:t> = null 		  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</a:rPr>
              <a:t>// Previous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node in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</a:rPr>
              <a:t>shortest path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	 }</a:t>
            </a: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	 </a:t>
            </a:r>
            <a:r>
              <a:rPr lang="en-US" sz="1600" b="1" dirty="0" err="1">
                <a:latin typeface="Courier New" pitchFamily="49" charset="0"/>
              </a:rPr>
              <a:t>start.dist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= 0        	</a:t>
            </a:r>
            <a:endParaRPr lang="en-US" sz="1600" b="1" dirty="0" smtClean="0">
              <a:solidFill>
                <a:srgbClr val="00B05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	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toBeChecked.add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(start);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	 </a:t>
            </a:r>
            <a:r>
              <a:rPr lang="en-US" sz="1600" b="1" dirty="0" smtClean="0">
                <a:solidFill>
                  <a:schemeClr val="accent5"/>
                </a:solidFill>
                <a:latin typeface="Courier New" pitchFamily="49" charset="0"/>
              </a:rPr>
              <a:t>while</a:t>
            </a:r>
            <a:r>
              <a:rPr lang="en-US" sz="1600" b="1" dirty="0" smtClean="0">
                <a:latin typeface="Courier New" pitchFamily="49" charset="0"/>
              </a:rPr>
              <a:t> (!</a:t>
            </a:r>
            <a:r>
              <a:rPr lang="en-US" sz="1600" b="1" dirty="0" err="1" smtClean="0">
                <a:latin typeface="Courier New" pitchFamily="49" charset="0"/>
              </a:rPr>
              <a:t>toBeChecked.empty</a:t>
            </a:r>
            <a:r>
              <a:rPr lang="en-US" sz="1600" b="1" dirty="0" smtClean="0">
                <a:latin typeface="Courier New" pitchFamily="49" charset="0"/>
              </a:rPr>
              <a:t>()) {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</a:rPr>
              <a:t>curr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</a:rPr>
              <a:t>toBeChecked.removeVertex</a:t>
            </a:r>
            <a:r>
              <a:rPr lang="en-US" sz="1600" b="1" dirty="0" smtClean="0">
                <a:latin typeface="Courier New" pitchFamily="49" charset="0"/>
              </a:rPr>
              <a:t>() </a:t>
            </a: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    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for 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</a:rPr>
              <a:t>each </a:t>
            </a:r>
            <a:r>
              <a:rPr lang="en-US" sz="1600" b="1" dirty="0" err="1">
                <a:latin typeface="Courier New" pitchFamily="49" charset="0"/>
              </a:rPr>
              <a:t>neighbour</a:t>
            </a:r>
            <a:r>
              <a:rPr lang="en-US" sz="1600" b="1" dirty="0">
                <a:latin typeface="Courier New" pitchFamily="49" charset="0"/>
              </a:rPr>
              <a:t> v of </a:t>
            </a:r>
            <a:r>
              <a:rPr lang="en-US" sz="1600" b="1" dirty="0" err="1" smtClean="0">
                <a:latin typeface="Courier New" pitchFamily="49" charset="0"/>
              </a:rPr>
              <a:t>curr</a:t>
            </a:r>
            <a:r>
              <a:rPr lang="en-US" sz="1600" b="1" dirty="0" smtClean="0">
                <a:latin typeface="Courier New" pitchFamily="49" charset="0"/>
              </a:rPr>
              <a:t>) {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</a:rPr>
              <a:t>// even the visited ones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	    </a:t>
            </a:r>
            <a:r>
              <a:rPr lang="en-US" sz="1600" b="1" dirty="0" smtClean="0">
                <a:latin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</a:rPr>
              <a:t>newDist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= </a:t>
            </a:r>
            <a:r>
              <a:rPr lang="en-US" sz="1600" b="1" dirty="0" err="1">
                <a:latin typeface="Courier New" pitchFamily="49" charset="0"/>
              </a:rPr>
              <a:t>curr.dist</a:t>
            </a:r>
            <a:r>
              <a:rPr lang="en-US" sz="1600" b="1" dirty="0">
                <a:latin typeface="Courier New" pitchFamily="49" charset="0"/>
              </a:rPr>
              <a:t> + length(</a:t>
            </a:r>
            <a:r>
              <a:rPr lang="en-US" sz="1600" b="1" dirty="0" err="1">
                <a:latin typeface="Courier New" pitchFamily="49" charset="0"/>
              </a:rPr>
              <a:t>curr</a:t>
            </a:r>
            <a:r>
              <a:rPr lang="en-US" sz="1600" b="1" dirty="0">
                <a:latin typeface="Courier New" pitchFamily="49" charset="0"/>
              </a:rPr>
              <a:t>, v)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           </a:t>
            </a:r>
            <a:r>
              <a:rPr lang="en-US" sz="1600" b="1" dirty="0" smtClean="0">
                <a:latin typeface="Courier New" pitchFamily="49" charset="0"/>
              </a:rPr>
              <a:t>if (</a:t>
            </a:r>
            <a:r>
              <a:rPr lang="en-US" sz="1600" b="1" dirty="0" err="1" smtClean="0">
                <a:latin typeface="Courier New" pitchFamily="49" charset="0"/>
              </a:rPr>
              <a:t>newDist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&lt; </a:t>
            </a:r>
            <a:r>
              <a:rPr lang="en-US" sz="1600" b="1" dirty="0" err="1">
                <a:latin typeface="Courier New" pitchFamily="49" charset="0"/>
              </a:rPr>
              <a:t>v.dist</a:t>
            </a:r>
            <a:r>
              <a:rPr lang="en-US" sz="1600" b="1" dirty="0">
                <a:latin typeface="Courier New" pitchFamily="49" charset="0"/>
              </a:rPr>
              <a:t>) {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smtClean="0">
                <a:latin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</a:rPr>
              <a:t>v.dist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= </a:t>
            </a:r>
            <a:r>
              <a:rPr lang="en-US" sz="1600" b="1" dirty="0" err="1">
                <a:latin typeface="Courier New" pitchFamily="49" charset="0"/>
              </a:rPr>
              <a:t>newDist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smtClean="0">
                <a:latin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</a:rPr>
              <a:t>v.prev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= </a:t>
            </a:r>
            <a:r>
              <a:rPr lang="en-US" sz="1600" b="1" dirty="0" err="1">
                <a:latin typeface="Courier New" pitchFamily="49" charset="0"/>
              </a:rPr>
              <a:t>curr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			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</a:rPr>
              <a:t>if </a:t>
            </a:r>
            <a:r>
              <a:rPr lang="en-US" sz="1600" b="1" dirty="0" smtClean="0">
                <a:latin typeface="Courier New" pitchFamily="49" charset="0"/>
              </a:rPr>
              <a:t>(!</a:t>
            </a:r>
            <a:r>
              <a:rPr lang="en-US" sz="1600" b="1" dirty="0" err="1" smtClean="0">
                <a:latin typeface="Courier New" pitchFamily="49" charset="0"/>
              </a:rPr>
              <a:t>toBeChecked.contains</a:t>
            </a:r>
            <a:r>
              <a:rPr lang="en-US" sz="1600" b="1" dirty="0" smtClean="0">
                <a:latin typeface="Courier New" pitchFamily="49" charset="0"/>
              </a:rPr>
              <a:t>(v))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				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toBeChecked.add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(v);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	   </a:t>
            </a:r>
            <a:r>
              <a:rPr lang="en-US" sz="1600" b="1" dirty="0" smtClean="0">
                <a:latin typeface="Courier New" pitchFamily="49" charset="0"/>
              </a:rPr>
              <a:t>		}</a:t>
            </a: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        </a:t>
            </a:r>
            <a:r>
              <a:rPr lang="en-US" sz="1600" b="1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</a:rPr>
              <a:t>	  }</a:t>
            </a: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</a:rPr>
              <a:t>}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773586" y="2256054"/>
            <a:ext cx="3265274" cy="77546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Use a </a:t>
            </a:r>
            <a:r>
              <a:rPr lang="en-ZA" b="1" dirty="0" smtClean="0"/>
              <a:t>queue</a:t>
            </a:r>
            <a:r>
              <a:rPr lang="en-ZA" dirty="0" smtClean="0"/>
              <a:t> for the “</a:t>
            </a:r>
            <a:r>
              <a:rPr lang="en-ZA" dirty="0" err="1" smtClean="0"/>
              <a:t>toBeChecked</a:t>
            </a:r>
            <a:r>
              <a:rPr lang="en-ZA" dirty="0" smtClean="0"/>
              <a:t>” bucket!</a:t>
            </a:r>
            <a:endParaRPr lang="en-ZA" dirty="0"/>
          </a:p>
        </p:txBody>
      </p:sp>
      <p:sp>
        <p:nvSpPr>
          <p:cNvPr id="6" name="Left Arrow 5"/>
          <p:cNvSpPr/>
          <p:nvPr/>
        </p:nvSpPr>
        <p:spPr>
          <a:xfrm>
            <a:off x="6153607" y="4464903"/>
            <a:ext cx="2784775" cy="1474573"/>
          </a:xfrm>
          <a:prstGeom prst="leftArrow">
            <a:avLst>
              <a:gd name="adj1" fmla="val 50000"/>
              <a:gd name="adj2" fmla="val 28771"/>
            </a:avLst>
          </a:prstGeom>
          <a:solidFill>
            <a:schemeClr val="accent5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chemeClr val="bg1"/>
                </a:solidFill>
              </a:rPr>
              <a:t>Put v in the queue if v gets updated!</a:t>
            </a:r>
            <a:endParaRPr lang="en-ZA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1665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7"/>
          <p:cNvSpPr>
            <a:spLocks noChangeArrowheads="1"/>
          </p:cNvSpPr>
          <p:nvPr/>
        </p:nvSpPr>
        <p:spPr bwMode="auto">
          <a:xfrm>
            <a:off x="658393" y="807036"/>
            <a:ext cx="4691062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0070C0"/>
                </a:solidFill>
                <a:cs typeface="Arial" pitchFamily="34" charset="0"/>
              </a:rPr>
              <a:t>					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endParaRPr lang="en-US" dirty="0">
              <a:solidFill>
                <a:srgbClr val="0070C0"/>
              </a:solidFill>
              <a:cs typeface="Arial" pitchFamily="34" charset="0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endParaRPr lang="en-US" dirty="0">
              <a:solidFill>
                <a:srgbClr val="0070C0"/>
              </a:solidFill>
              <a:cs typeface="Arial" pitchFamily="34" charset="0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0070C0"/>
                </a:solidFill>
                <a:cs typeface="Arial" pitchFamily="34" charset="0"/>
              </a:rPr>
              <a:t>					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endParaRPr lang="en-US" dirty="0">
              <a:solidFill>
                <a:srgbClr val="0070C0"/>
              </a:solidFill>
              <a:cs typeface="Arial" pitchFamily="34" charset="0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endParaRPr lang="en-US" dirty="0">
              <a:solidFill>
                <a:srgbClr val="0070C0"/>
              </a:solidFill>
              <a:cs typeface="Arial" pitchFamily="34" charset="0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endParaRPr lang="en-US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201" name="Line 8"/>
          <p:cNvSpPr>
            <a:spLocks noChangeShapeType="1"/>
          </p:cNvSpPr>
          <p:nvPr/>
        </p:nvSpPr>
        <p:spPr bwMode="auto">
          <a:xfrm>
            <a:off x="956231" y="993074"/>
            <a:ext cx="1589699" cy="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02" name="Line 9"/>
          <p:cNvSpPr>
            <a:spLocks noChangeShapeType="1"/>
          </p:cNvSpPr>
          <p:nvPr/>
        </p:nvSpPr>
        <p:spPr bwMode="auto">
          <a:xfrm>
            <a:off x="2782468" y="990736"/>
            <a:ext cx="1490725" cy="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03" name="Line 10"/>
          <p:cNvSpPr>
            <a:spLocks noChangeShapeType="1"/>
          </p:cNvSpPr>
          <p:nvPr/>
        </p:nvSpPr>
        <p:spPr bwMode="auto">
          <a:xfrm>
            <a:off x="933030" y="1145474"/>
            <a:ext cx="1604964" cy="787402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04" name="Line 11"/>
          <p:cNvSpPr>
            <a:spLocks noChangeShapeType="1"/>
          </p:cNvSpPr>
          <p:nvPr/>
        </p:nvSpPr>
        <p:spPr bwMode="auto">
          <a:xfrm>
            <a:off x="2653880" y="1193602"/>
            <a:ext cx="6350" cy="682122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05" name="Line 12"/>
          <p:cNvSpPr>
            <a:spLocks noChangeShapeType="1"/>
          </p:cNvSpPr>
          <p:nvPr/>
        </p:nvSpPr>
        <p:spPr bwMode="auto">
          <a:xfrm>
            <a:off x="817143" y="1185162"/>
            <a:ext cx="0" cy="690562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06" name="Line 13"/>
          <p:cNvSpPr>
            <a:spLocks noChangeShapeType="1"/>
          </p:cNvSpPr>
          <p:nvPr/>
        </p:nvSpPr>
        <p:spPr bwMode="auto">
          <a:xfrm flipH="1">
            <a:off x="2782468" y="1136650"/>
            <a:ext cx="1530350" cy="797812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07" name="Line 14"/>
          <p:cNvSpPr>
            <a:spLocks noChangeShapeType="1"/>
          </p:cNvSpPr>
          <p:nvPr/>
        </p:nvSpPr>
        <p:spPr bwMode="auto">
          <a:xfrm flipH="1" flipV="1">
            <a:off x="2802434" y="1983992"/>
            <a:ext cx="1470758" cy="10359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08" name="Line 15"/>
          <p:cNvSpPr>
            <a:spLocks noChangeShapeType="1"/>
          </p:cNvSpPr>
          <p:nvPr/>
        </p:nvSpPr>
        <p:spPr bwMode="auto">
          <a:xfrm>
            <a:off x="956231" y="2004312"/>
            <a:ext cx="1559116" cy="1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09" name="Text Box 16"/>
          <p:cNvSpPr txBox="1">
            <a:spLocks noChangeArrowheads="1"/>
          </p:cNvSpPr>
          <p:nvPr/>
        </p:nvSpPr>
        <p:spPr bwMode="auto">
          <a:xfrm>
            <a:off x="1509293" y="702562"/>
            <a:ext cx="422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>
                <a:solidFill>
                  <a:prstClr val="black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210" name="Text Box 17"/>
          <p:cNvSpPr txBox="1">
            <a:spLocks noChangeArrowheads="1"/>
          </p:cNvSpPr>
          <p:nvPr/>
        </p:nvSpPr>
        <p:spPr bwMode="auto">
          <a:xfrm>
            <a:off x="3352380" y="685099"/>
            <a:ext cx="422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>
                <a:solidFill>
                  <a:prstClr val="black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211" name="Text Box 18"/>
          <p:cNvSpPr txBox="1">
            <a:spLocks noChangeArrowheads="1"/>
          </p:cNvSpPr>
          <p:nvPr/>
        </p:nvSpPr>
        <p:spPr bwMode="auto">
          <a:xfrm>
            <a:off x="1547393" y="1223262"/>
            <a:ext cx="422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>
                <a:solidFill>
                  <a:prstClr val="black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212" name="Text Box 19"/>
          <p:cNvSpPr txBox="1">
            <a:spLocks noChangeArrowheads="1"/>
          </p:cNvSpPr>
          <p:nvPr/>
        </p:nvSpPr>
        <p:spPr bwMode="auto">
          <a:xfrm>
            <a:off x="510755" y="1278824"/>
            <a:ext cx="422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>
                <a:solidFill>
                  <a:prstClr val="black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213" name="Text Box 20"/>
          <p:cNvSpPr txBox="1">
            <a:spLocks noChangeArrowheads="1"/>
          </p:cNvSpPr>
          <p:nvPr/>
        </p:nvSpPr>
        <p:spPr bwMode="auto">
          <a:xfrm>
            <a:off x="1393405" y="1683637"/>
            <a:ext cx="422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>
                <a:solidFill>
                  <a:prstClr val="black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214" name="Text Box 21"/>
          <p:cNvSpPr txBox="1">
            <a:spLocks noChangeArrowheads="1"/>
          </p:cNvSpPr>
          <p:nvPr/>
        </p:nvSpPr>
        <p:spPr bwMode="auto">
          <a:xfrm>
            <a:off x="2315743" y="1223262"/>
            <a:ext cx="422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>
                <a:solidFill>
                  <a:prstClr val="black"/>
                </a:solidFill>
                <a:latin typeface="Arial" pitchFamily="34" charset="0"/>
              </a:rPr>
              <a:t>-3</a:t>
            </a:r>
          </a:p>
        </p:txBody>
      </p:sp>
      <p:sp>
        <p:nvSpPr>
          <p:cNvPr id="215" name="Text Box 22"/>
          <p:cNvSpPr txBox="1">
            <a:spLocks noChangeArrowheads="1"/>
          </p:cNvSpPr>
          <p:nvPr/>
        </p:nvSpPr>
        <p:spPr bwMode="auto">
          <a:xfrm>
            <a:off x="3314280" y="1223262"/>
            <a:ext cx="422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>
                <a:solidFill>
                  <a:prstClr val="black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216" name="Text Box 23"/>
          <p:cNvSpPr txBox="1">
            <a:spLocks noChangeArrowheads="1"/>
          </p:cNvSpPr>
          <p:nvPr/>
        </p:nvSpPr>
        <p:spPr bwMode="auto">
          <a:xfrm>
            <a:off x="3466680" y="1683637"/>
            <a:ext cx="422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>
                <a:solidFill>
                  <a:prstClr val="black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217" name="Rectangle 24"/>
          <p:cNvSpPr>
            <a:spLocks noChangeArrowheads="1"/>
          </p:cNvSpPr>
          <p:nvPr/>
        </p:nvSpPr>
        <p:spPr bwMode="auto">
          <a:xfrm>
            <a:off x="2622130" y="586039"/>
            <a:ext cx="7302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(a,2)</a:t>
            </a:r>
          </a:p>
        </p:txBody>
      </p:sp>
      <p:sp>
        <p:nvSpPr>
          <p:cNvPr id="218" name="Rectangle 25"/>
          <p:cNvSpPr>
            <a:spLocks noChangeArrowheads="1"/>
          </p:cNvSpPr>
          <p:nvPr/>
        </p:nvSpPr>
        <p:spPr bwMode="auto">
          <a:xfrm>
            <a:off x="850163" y="1983992"/>
            <a:ext cx="7302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(a,2)</a:t>
            </a:r>
          </a:p>
        </p:txBody>
      </p:sp>
      <p:sp>
        <p:nvSpPr>
          <p:cNvPr id="219" name="Rectangle 26"/>
          <p:cNvSpPr>
            <a:spLocks noChangeArrowheads="1"/>
          </p:cNvSpPr>
          <p:nvPr/>
        </p:nvSpPr>
        <p:spPr bwMode="auto">
          <a:xfrm>
            <a:off x="2665310" y="2004312"/>
            <a:ext cx="7302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(a,2)</a:t>
            </a:r>
          </a:p>
        </p:txBody>
      </p:sp>
      <p:sp>
        <p:nvSpPr>
          <p:cNvPr id="220" name="Rectangle 27"/>
          <p:cNvSpPr>
            <a:spLocks noChangeArrowheads="1"/>
          </p:cNvSpPr>
          <p:nvPr/>
        </p:nvSpPr>
        <p:spPr bwMode="auto">
          <a:xfrm>
            <a:off x="4482046" y="767975"/>
            <a:ext cx="7302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(b,7)</a:t>
            </a:r>
          </a:p>
        </p:txBody>
      </p:sp>
      <p:sp>
        <p:nvSpPr>
          <p:cNvPr id="221" name="Rectangle 28"/>
          <p:cNvSpPr>
            <a:spLocks noChangeArrowheads="1"/>
          </p:cNvSpPr>
          <p:nvPr/>
        </p:nvSpPr>
        <p:spPr bwMode="auto">
          <a:xfrm>
            <a:off x="2665310" y="2004312"/>
            <a:ext cx="7302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(b,-1)</a:t>
            </a:r>
          </a:p>
        </p:txBody>
      </p:sp>
      <p:sp>
        <p:nvSpPr>
          <p:cNvPr id="222" name="Rectangle 29"/>
          <p:cNvSpPr>
            <a:spLocks noChangeArrowheads="1"/>
          </p:cNvSpPr>
          <p:nvPr/>
        </p:nvSpPr>
        <p:spPr bwMode="auto">
          <a:xfrm>
            <a:off x="2665310" y="2004312"/>
            <a:ext cx="7302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(g,-2)</a:t>
            </a:r>
          </a:p>
        </p:txBody>
      </p:sp>
      <p:sp>
        <p:nvSpPr>
          <p:cNvPr id="223" name="Rectangle 30"/>
          <p:cNvSpPr>
            <a:spLocks noChangeArrowheads="1"/>
          </p:cNvSpPr>
          <p:nvPr/>
        </p:nvSpPr>
        <p:spPr bwMode="auto">
          <a:xfrm>
            <a:off x="4409338" y="1576957"/>
            <a:ext cx="7302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(e,4)</a:t>
            </a:r>
          </a:p>
        </p:txBody>
      </p:sp>
      <p:sp>
        <p:nvSpPr>
          <p:cNvPr id="224" name="Line 31"/>
          <p:cNvSpPr>
            <a:spLocks noChangeShapeType="1"/>
          </p:cNvSpPr>
          <p:nvPr/>
        </p:nvSpPr>
        <p:spPr bwMode="auto">
          <a:xfrm flipV="1">
            <a:off x="955630" y="2085275"/>
            <a:ext cx="1590300" cy="904874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25" name="Line 32"/>
          <p:cNvSpPr>
            <a:spLocks noChangeShapeType="1"/>
          </p:cNvSpPr>
          <p:nvPr/>
        </p:nvSpPr>
        <p:spPr bwMode="auto">
          <a:xfrm flipH="1">
            <a:off x="815555" y="2155629"/>
            <a:ext cx="1588" cy="737715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26" name="Text Box 33"/>
          <p:cNvSpPr txBox="1">
            <a:spLocks noChangeArrowheads="1"/>
          </p:cNvSpPr>
          <p:nvPr/>
        </p:nvSpPr>
        <p:spPr bwMode="auto">
          <a:xfrm>
            <a:off x="510755" y="2259899"/>
            <a:ext cx="422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>
                <a:solidFill>
                  <a:prstClr val="black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227" name="Text Box 34"/>
          <p:cNvSpPr txBox="1">
            <a:spLocks noChangeArrowheads="1"/>
          </p:cNvSpPr>
          <p:nvPr/>
        </p:nvSpPr>
        <p:spPr bwMode="auto">
          <a:xfrm>
            <a:off x="1701380" y="2490087"/>
            <a:ext cx="422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>
                <a:solidFill>
                  <a:prstClr val="black"/>
                </a:solidFill>
                <a:latin typeface="Arial" pitchFamily="34" charset="0"/>
              </a:rPr>
              <a:t>-5</a:t>
            </a:r>
          </a:p>
        </p:txBody>
      </p:sp>
      <p:sp>
        <p:nvSpPr>
          <p:cNvPr id="228" name="Rectangle 35"/>
          <p:cNvSpPr>
            <a:spLocks noChangeArrowheads="1"/>
          </p:cNvSpPr>
          <p:nvPr/>
        </p:nvSpPr>
        <p:spPr bwMode="auto">
          <a:xfrm>
            <a:off x="857783" y="2990149"/>
            <a:ext cx="7302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(d,3)</a:t>
            </a:r>
          </a:p>
        </p:txBody>
      </p:sp>
      <p:sp>
        <p:nvSpPr>
          <p:cNvPr id="229" name="Rectangle 36"/>
          <p:cNvSpPr>
            <a:spLocks noChangeArrowheads="1"/>
          </p:cNvSpPr>
          <p:nvPr/>
        </p:nvSpPr>
        <p:spPr bwMode="auto">
          <a:xfrm>
            <a:off x="4410925" y="1577592"/>
            <a:ext cx="7302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e,3)</a:t>
            </a: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30" name="Group 4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315443"/>
              </p:ext>
            </p:extLst>
          </p:nvPr>
        </p:nvGraphicFramePr>
        <p:xfrm>
          <a:off x="3933781" y="2117664"/>
          <a:ext cx="1430758" cy="4651376"/>
        </p:xfrm>
        <a:graphic>
          <a:graphicData uri="http://schemas.openxmlformats.org/drawingml/2006/table">
            <a:tbl>
              <a:tblPr/>
              <a:tblGrid>
                <a:gridCol w="1032785"/>
                <a:gridCol w="397973"/>
              </a:tblGrid>
              <a:tr h="36672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Iter</a:t>
                      </a: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:</a:t>
                      </a:r>
                    </a:p>
                  </a:txBody>
                  <a:tcPr marT="45722" marB="45722" horzOverflow="overflow">
                    <a:lnL cap="flat">
                      <a:noFill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T="45722" marB="45722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curr</a:t>
                      </a: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:</a:t>
                      </a:r>
                    </a:p>
                  </a:txBody>
                  <a:tcPr marT="45722" marB="45722" horzOverflow="overflow">
                    <a:lnL cap="flat">
                      <a:noFill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2" marB="45722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336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Queue: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T="45722" marB="45722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T="45722" marB="45722" horzOverflow="overflow">
                    <a:lnL cap="flat">
                      <a:noFill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22" marB="45722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T="45722" marB="45722" horzOverflow="overflow">
                    <a:lnL cap="flat">
                      <a:noFill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22" marB="45722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903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T="45722" marB="45722" horzOverflow="overflow">
                    <a:lnL cap="flat">
                      <a:noFill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22" marB="45722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T="45722" marB="45722" horzOverflow="overflow">
                    <a:lnL cap="flat">
                      <a:noFill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22" marB="45722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2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T="45722" marB="45722" horzOverflow="overflow">
                    <a:lnL cap="flat">
                      <a:noFill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22" marB="45722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T="45722" marB="45722" horzOverflow="overflow">
                    <a:lnL cap="flat">
                      <a:noFill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22" marB="45722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marT="45722" marB="45722" horzOverflow="overflow">
                    <a:lnL cap="flat">
                      <a:noFill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22" marB="45722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1" name="Group 2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031998"/>
              </p:ext>
            </p:extLst>
          </p:nvPr>
        </p:nvGraphicFramePr>
        <p:xfrm>
          <a:off x="5319713" y="2117664"/>
          <a:ext cx="404812" cy="731838"/>
        </p:xfrm>
        <a:graphic>
          <a:graphicData uri="http://schemas.openxmlformats.org/drawingml/2006/table">
            <a:tbl>
              <a:tblPr/>
              <a:tblGrid>
                <a:gridCol w="404812"/>
              </a:tblGrid>
              <a:tr h="36620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657" marB="45657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3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57" marB="45657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2" name="Rectangle 106"/>
          <p:cNvSpPr>
            <a:spLocks noChangeArrowheads="1"/>
          </p:cNvSpPr>
          <p:nvPr/>
        </p:nvSpPr>
        <p:spPr bwMode="auto">
          <a:xfrm>
            <a:off x="5394325" y="4614802"/>
            <a:ext cx="269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graphicFrame>
        <p:nvGraphicFramePr>
          <p:cNvPr id="233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441933"/>
              </p:ext>
            </p:extLst>
          </p:nvPr>
        </p:nvGraphicFramePr>
        <p:xfrm>
          <a:off x="5719763" y="2117664"/>
          <a:ext cx="436142" cy="731838"/>
        </p:xfrm>
        <a:graphic>
          <a:graphicData uri="http://schemas.openxmlformats.org/drawingml/2006/table">
            <a:tbl>
              <a:tblPr/>
              <a:tblGrid>
                <a:gridCol w="436142"/>
              </a:tblGrid>
              <a:tr h="36620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657" marB="45657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3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57" marB="45657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4" name="Rectangle 118"/>
          <p:cNvSpPr>
            <a:spLocks noChangeArrowheads="1"/>
          </p:cNvSpPr>
          <p:nvPr/>
        </p:nvSpPr>
        <p:spPr bwMode="auto">
          <a:xfrm>
            <a:off x="5780088" y="4959289"/>
            <a:ext cx="269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235" name="Rectangle 119"/>
          <p:cNvSpPr>
            <a:spLocks noChangeArrowheads="1"/>
          </p:cNvSpPr>
          <p:nvPr/>
        </p:nvSpPr>
        <p:spPr bwMode="auto">
          <a:xfrm>
            <a:off x="5665788" y="5689539"/>
            <a:ext cx="460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-1</a:t>
            </a:r>
          </a:p>
        </p:txBody>
      </p:sp>
      <p:graphicFrame>
        <p:nvGraphicFramePr>
          <p:cNvPr id="236" name="Group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808664"/>
              </p:ext>
            </p:extLst>
          </p:nvPr>
        </p:nvGraphicFramePr>
        <p:xfrm>
          <a:off x="6146800" y="2117664"/>
          <a:ext cx="439738" cy="731838"/>
        </p:xfrm>
        <a:graphic>
          <a:graphicData uri="http://schemas.openxmlformats.org/drawingml/2006/table">
            <a:tbl>
              <a:tblPr/>
              <a:tblGrid>
                <a:gridCol w="439738"/>
              </a:tblGrid>
              <a:tr h="36620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T="45657" marB="45657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3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57" marB="45657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7" name="Group 2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454792"/>
              </p:ext>
            </p:extLst>
          </p:nvPr>
        </p:nvGraphicFramePr>
        <p:xfrm>
          <a:off x="6578180" y="2117664"/>
          <a:ext cx="413170" cy="731838"/>
        </p:xfrm>
        <a:graphic>
          <a:graphicData uri="http://schemas.openxmlformats.org/drawingml/2006/table">
            <a:tbl>
              <a:tblPr/>
              <a:tblGrid>
                <a:gridCol w="413170"/>
              </a:tblGrid>
              <a:tr h="36620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657" marB="45657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3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57" marB="45657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8" name="Group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398231"/>
              </p:ext>
            </p:extLst>
          </p:nvPr>
        </p:nvGraphicFramePr>
        <p:xfrm>
          <a:off x="6989762" y="2117664"/>
          <a:ext cx="423863" cy="731838"/>
        </p:xfrm>
        <a:graphic>
          <a:graphicData uri="http://schemas.openxmlformats.org/drawingml/2006/table">
            <a:tbl>
              <a:tblPr/>
              <a:tblGrid>
                <a:gridCol w="423863"/>
              </a:tblGrid>
              <a:tr h="36620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657" marB="45657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3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57" marB="45657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" name="Group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760844"/>
              </p:ext>
            </p:extLst>
          </p:nvPr>
        </p:nvGraphicFramePr>
        <p:xfrm>
          <a:off x="7413625" y="2117664"/>
          <a:ext cx="422275" cy="731838"/>
        </p:xfrm>
        <a:graphic>
          <a:graphicData uri="http://schemas.openxmlformats.org/drawingml/2006/table">
            <a:tbl>
              <a:tblPr/>
              <a:tblGrid>
                <a:gridCol w="422275"/>
              </a:tblGrid>
              <a:tr h="36620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T="45657" marB="45657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3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57" marB="45657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0" name="Rectangle 202"/>
          <p:cNvSpPr>
            <a:spLocks noChangeArrowheads="1"/>
          </p:cNvSpPr>
          <p:nvPr/>
        </p:nvSpPr>
        <p:spPr bwMode="auto">
          <a:xfrm>
            <a:off x="5392738" y="2847914"/>
            <a:ext cx="269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241" name="Rectangle 203"/>
          <p:cNvSpPr>
            <a:spLocks noChangeArrowheads="1"/>
          </p:cNvSpPr>
          <p:nvPr/>
        </p:nvSpPr>
        <p:spPr bwMode="auto">
          <a:xfrm>
            <a:off x="5389817" y="3192402"/>
            <a:ext cx="269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</a:t>
            </a:r>
          </a:p>
        </p:txBody>
      </p:sp>
      <p:sp>
        <p:nvSpPr>
          <p:cNvPr id="242" name="Rectangle 204"/>
          <p:cNvSpPr>
            <a:spLocks noChangeArrowheads="1"/>
          </p:cNvSpPr>
          <p:nvPr/>
        </p:nvSpPr>
        <p:spPr bwMode="auto">
          <a:xfrm>
            <a:off x="5395047" y="3519427"/>
            <a:ext cx="269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243" name="Rectangle 205"/>
          <p:cNvSpPr>
            <a:spLocks noChangeArrowheads="1"/>
          </p:cNvSpPr>
          <p:nvPr/>
        </p:nvSpPr>
        <p:spPr bwMode="auto">
          <a:xfrm>
            <a:off x="5378450" y="2846327"/>
            <a:ext cx="269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244" name="Rectangle 208"/>
          <p:cNvSpPr>
            <a:spLocks noChangeArrowheads="1"/>
          </p:cNvSpPr>
          <p:nvPr/>
        </p:nvSpPr>
        <p:spPr bwMode="auto">
          <a:xfrm>
            <a:off x="5394325" y="5689539"/>
            <a:ext cx="269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</a:p>
        </p:txBody>
      </p:sp>
      <p:sp>
        <p:nvSpPr>
          <p:cNvPr id="245" name="Rectangle 211"/>
          <p:cNvSpPr>
            <a:spLocks noChangeArrowheads="1"/>
          </p:cNvSpPr>
          <p:nvPr/>
        </p:nvSpPr>
        <p:spPr bwMode="auto">
          <a:xfrm>
            <a:off x="5780088" y="3193989"/>
            <a:ext cx="306387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</a:t>
            </a: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6" name="Rectangle 260"/>
          <p:cNvSpPr>
            <a:spLocks noChangeArrowheads="1"/>
          </p:cNvSpPr>
          <p:nvPr/>
        </p:nvSpPr>
        <p:spPr bwMode="auto">
          <a:xfrm>
            <a:off x="5394325" y="5343464"/>
            <a:ext cx="269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47" name="Rectangle 267"/>
          <p:cNvSpPr>
            <a:spLocks noChangeArrowheads="1"/>
          </p:cNvSpPr>
          <p:nvPr/>
        </p:nvSpPr>
        <p:spPr bwMode="auto">
          <a:xfrm>
            <a:off x="5780088" y="2847914"/>
            <a:ext cx="269875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8" name="Rectangle 268"/>
          <p:cNvSpPr>
            <a:spLocks noChangeArrowheads="1"/>
          </p:cNvSpPr>
          <p:nvPr/>
        </p:nvSpPr>
        <p:spPr bwMode="auto">
          <a:xfrm>
            <a:off x="5792280" y="3520189"/>
            <a:ext cx="269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9" name="Rectangle 269"/>
          <p:cNvSpPr>
            <a:spLocks noChangeArrowheads="1"/>
          </p:cNvSpPr>
          <p:nvPr/>
        </p:nvSpPr>
        <p:spPr bwMode="auto">
          <a:xfrm>
            <a:off x="6202363" y="3192402"/>
            <a:ext cx="306387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0" name="Rectangle 270"/>
          <p:cNvSpPr>
            <a:spLocks noChangeArrowheads="1"/>
          </p:cNvSpPr>
          <p:nvPr/>
        </p:nvSpPr>
        <p:spPr bwMode="auto">
          <a:xfrm>
            <a:off x="6202363" y="2846327"/>
            <a:ext cx="269875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1" name="Rectangle 271"/>
          <p:cNvSpPr>
            <a:spLocks noChangeArrowheads="1"/>
          </p:cNvSpPr>
          <p:nvPr/>
        </p:nvSpPr>
        <p:spPr bwMode="auto">
          <a:xfrm>
            <a:off x="6226747" y="3520189"/>
            <a:ext cx="269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</a:t>
            </a: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2" name="Rectangle 272"/>
          <p:cNvSpPr>
            <a:spLocks noChangeArrowheads="1"/>
          </p:cNvSpPr>
          <p:nvPr/>
        </p:nvSpPr>
        <p:spPr bwMode="auto">
          <a:xfrm>
            <a:off x="6223000" y="6418202"/>
            <a:ext cx="269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253" name="Rectangle 298"/>
          <p:cNvSpPr>
            <a:spLocks noChangeArrowheads="1"/>
          </p:cNvSpPr>
          <p:nvPr/>
        </p:nvSpPr>
        <p:spPr bwMode="auto">
          <a:xfrm>
            <a:off x="6626225" y="3192402"/>
            <a:ext cx="306388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</a:t>
            </a: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4" name="Rectangle 299"/>
          <p:cNvSpPr>
            <a:spLocks noChangeArrowheads="1"/>
          </p:cNvSpPr>
          <p:nvPr/>
        </p:nvSpPr>
        <p:spPr bwMode="auto">
          <a:xfrm>
            <a:off x="6626225" y="2846327"/>
            <a:ext cx="269875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5" name="Rectangle 323"/>
          <p:cNvSpPr>
            <a:spLocks noChangeArrowheads="1"/>
          </p:cNvSpPr>
          <p:nvPr/>
        </p:nvSpPr>
        <p:spPr bwMode="auto">
          <a:xfrm>
            <a:off x="6624638" y="6035614"/>
            <a:ext cx="269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256" name="Rectangle 325"/>
          <p:cNvSpPr>
            <a:spLocks noChangeArrowheads="1"/>
          </p:cNvSpPr>
          <p:nvPr/>
        </p:nvSpPr>
        <p:spPr bwMode="auto">
          <a:xfrm>
            <a:off x="7048500" y="3193989"/>
            <a:ext cx="306388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</a:t>
            </a:r>
          </a:p>
        </p:txBody>
      </p:sp>
      <p:sp>
        <p:nvSpPr>
          <p:cNvPr id="257" name="Rectangle 326"/>
          <p:cNvSpPr>
            <a:spLocks noChangeArrowheads="1"/>
          </p:cNvSpPr>
          <p:nvPr/>
        </p:nvSpPr>
        <p:spPr bwMode="auto">
          <a:xfrm>
            <a:off x="7048500" y="2847914"/>
            <a:ext cx="269875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8" name="Rectangle 327"/>
          <p:cNvSpPr>
            <a:spLocks noChangeArrowheads="1"/>
          </p:cNvSpPr>
          <p:nvPr/>
        </p:nvSpPr>
        <p:spPr bwMode="auto">
          <a:xfrm>
            <a:off x="6644450" y="3527809"/>
            <a:ext cx="269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</a:t>
            </a: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9" name="Rectangle 328"/>
          <p:cNvSpPr>
            <a:spLocks noChangeArrowheads="1"/>
          </p:cNvSpPr>
          <p:nvPr/>
        </p:nvSpPr>
        <p:spPr bwMode="auto">
          <a:xfrm>
            <a:off x="7392988" y="5689539"/>
            <a:ext cx="4222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-2</a:t>
            </a:r>
          </a:p>
        </p:txBody>
      </p:sp>
      <p:sp>
        <p:nvSpPr>
          <p:cNvPr id="260" name="Rectangle 376"/>
          <p:cNvSpPr>
            <a:spLocks noChangeArrowheads="1"/>
          </p:cNvSpPr>
          <p:nvPr/>
        </p:nvSpPr>
        <p:spPr bwMode="auto">
          <a:xfrm>
            <a:off x="7470775" y="3192402"/>
            <a:ext cx="3063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</a:t>
            </a:r>
          </a:p>
        </p:txBody>
      </p:sp>
      <p:sp>
        <p:nvSpPr>
          <p:cNvPr id="261" name="Rectangle 377"/>
          <p:cNvSpPr>
            <a:spLocks noChangeArrowheads="1"/>
          </p:cNvSpPr>
          <p:nvPr/>
        </p:nvSpPr>
        <p:spPr bwMode="auto">
          <a:xfrm>
            <a:off x="7470775" y="2846327"/>
            <a:ext cx="269875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62" name="Group 3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201041"/>
              </p:ext>
            </p:extLst>
          </p:nvPr>
        </p:nvGraphicFramePr>
        <p:xfrm>
          <a:off x="7835900" y="2117664"/>
          <a:ext cx="423863" cy="731838"/>
        </p:xfrm>
        <a:graphic>
          <a:graphicData uri="http://schemas.openxmlformats.org/drawingml/2006/table">
            <a:tbl>
              <a:tblPr/>
              <a:tblGrid>
                <a:gridCol w="423863"/>
              </a:tblGrid>
              <a:tr h="36620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T="45657" marB="45657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3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57" marB="45657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3" name="Rectangle 387"/>
          <p:cNvSpPr>
            <a:spLocks noChangeArrowheads="1"/>
          </p:cNvSpPr>
          <p:nvPr/>
        </p:nvSpPr>
        <p:spPr bwMode="auto">
          <a:xfrm>
            <a:off x="7470775" y="3192402"/>
            <a:ext cx="269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264" name="Rectangle 389"/>
          <p:cNvSpPr>
            <a:spLocks noChangeArrowheads="1"/>
          </p:cNvSpPr>
          <p:nvPr/>
        </p:nvSpPr>
        <p:spPr bwMode="auto">
          <a:xfrm>
            <a:off x="8315325" y="2846327"/>
            <a:ext cx="269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</a:t>
            </a:r>
          </a:p>
        </p:txBody>
      </p:sp>
      <p:sp>
        <p:nvSpPr>
          <p:cNvPr id="265" name="Rectangle 391"/>
          <p:cNvSpPr>
            <a:spLocks noChangeArrowheads="1"/>
          </p:cNvSpPr>
          <p:nvPr/>
        </p:nvSpPr>
        <p:spPr bwMode="auto">
          <a:xfrm>
            <a:off x="7893050" y="3192402"/>
            <a:ext cx="3063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266" name="Rectangle 392"/>
          <p:cNvSpPr>
            <a:spLocks noChangeArrowheads="1"/>
          </p:cNvSpPr>
          <p:nvPr/>
        </p:nvSpPr>
        <p:spPr bwMode="auto">
          <a:xfrm>
            <a:off x="7893050" y="2846327"/>
            <a:ext cx="269875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67" name="Group 4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132525"/>
              </p:ext>
            </p:extLst>
          </p:nvPr>
        </p:nvGraphicFramePr>
        <p:xfrm>
          <a:off x="8258175" y="2117664"/>
          <a:ext cx="423863" cy="731838"/>
        </p:xfrm>
        <a:graphic>
          <a:graphicData uri="http://schemas.openxmlformats.org/drawingml/2006/table">
            <a:tbl>
              <a:tblPr/>
              <a:tblGrid>
                <a:gridCol w="423863"/>
              </a:tblGrid>
              <a:tr h="365919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marT="45740" marB="4574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8" name="Rectangle 424"/>
          <p:cNvSpPr>
            <a:spLocks noChangeArrowheads="1"/>
          </p:cNvSpPr>
          <p:nvPr/>
        </p:nvSpPr>
        <p:spPr bwMode="auto">
          <a:xfrm>
            <a:off x="8315325" y="2846327"/>
            <a:ext cx="269875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69" name="Group 4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218196"/>
              </p:ext>
            </p:extLst>
          </p:nvPr>
        </p:nvGraphicFramePr>
        <p:xfrm>
          <a:off x="8680450" y="2117664"/>
          <a:ext cx="423863" cy="731838"/>
        </p:xfrm>
        <a:graphic>
          <a:graphicData uri="http://schemas.openxmlformats.org/drawingml/2006/table">
            <a:tbl>
              <a:tblPr/>
              <a:tblGrid>
                <a:gridCol w="423863"/>
              </a:tblGrid>
              <a:tr h="365919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marT="45740" marB="4574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0" name="Rectangle 438"/>
          <p:cNvSpPr>
            <a:spLocks noChangeArrowheads="1"/>
          </p:cNvSpPr>
          <p:nvPr/>
        </p:nvSpPr>
        <p:spPr bwMode="auto">
          <a:xfrm>
            <a:off x="8737600" y="2846327"/>
            <a:ext cx="269875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1" name="Rectangle 439"/>
          <p:cNvSpPr>
            <a:spLocks noChangeArrowheads="1"/>
          </p:cNvSpPr>
          <p:nvPr/>
        </p:nvSpPr>
        <p:spPr bwMode="auto">
          <a:xfrm>
            <a:off x="8313738" y="6034027"/>
            <a:ext cx="269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272" name="Text Box 472"/>
          <p:cNvSpPr txBox="1">
            <a:spLocks noChangeArrowheads="1"/>
          </p:cNvSpPr>
          <p:nvPr/>
        </p:nvSpPr>
        <p:spPr bwMode="auto">
          <a:xfrm>
            <a:off x="4956175" y="2120839"/>
            <a:ext cx="538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700" b="1" kern="0" dirty="0">
                <a:solidFill>
                  <a:prstClr val="black"/>
                </a:solidFill>
                <a:latin typeface="+mj-lt"/>
              </a:rPr>
              <a:t>I</a:t>
            </a:r>
            <a:r>
              <a:rPr kumimoji="0" lang="en-US" sz="1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rPr>
              <a:t>nit</a:t>
            </a:r>
            <a:endParaRPr kumimoji="0" lang="en-US" sz="17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73" name="Line 485"/>
          <p:cNvSpPr>
            <a:spLocks noChangeShapeType="1"/>
          </p:cNvSpPr>
          <p:nvPr/>
        </p:nvSpPr>
        <p:spPr bwMode="auto">
          <a:xfrm>
            <a:off x="5195888" y="4189352"/>
            <a:ext cx="490537" cy="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74" name="Line 486"/>
          <p:cNvSpPr>
            <a:spLocks noChangeShapeType="1"/>
          </p:cNvSpPr>
          <p:nvPr/>
        </p:nvSpPr>
        <p:spPr bwMode="auto">
          <a:xfrm>
            <a:off x="5648325" y="4189352"/>
            <a:ext cx="498475" cy="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75" name="Line 487"/>
          <p:cNvSpPr>
            <a:spLocks noChangeShapeType="1"/>
          </p:cNvSpPr>
          <p:nvPr/>
        </p:nvSpPr>
        <p:spPr bwMode="auto">
          <a:xfrm>
            <a:off x="6146800" y="4189352"/>
            <a:ext cx="500063" cy="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76" name="Line 488"/>
          <p:cNvSpPr>
            <a:spLocks noChangeShapeType="1"/>
          </p:cNvSpPr>
          <p:nvPr/>
        </p:nvSpPr>
        <p:spPr bwMode="auto">
          <a:xfrm>
            <a:off x="6645275" y="4189352"/>
            <a:ext cx="422275" cy="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77" name="Line 489"/>
          <p:cNvSpPr>
            <a:spLocks noChangeShapeType="1"/>
          </p:cNvSpPr>
          <p:nvPr/>
        </p:nvSpPr>
        <p:spPr bwMode="auto">
          <a:xfrm>
            <a:off x="7069138" y="4189352"/>
            <a:ext cx="422275" cy="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78" name="Line 490"/>
          <p:cNvSpPr>
            <a:spLocks noChangeShapeType="1"/>
          </p:cNvSpPr>
          <p:nvPr/>
        </p:nvSpPr>
        <p:spPr bwMode="auto">
          <a:xfrm>
            <a:off x="7491413" y="4189352"/>
            <a:ext cx="422275" cy="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79" name="Line 491"/>
          <p:cNvSpPr>
            <a:spLocks noChangeShapeType="1"/>
          </p:cNvSpPr>
          <p:nvPr/>
        </p:nvSpPr>
        <p:spPr bwMode="auto">
          <a:xfrm>
            <a:off x="7835900" y="4189352"/>
            <a:ext cx="422275" cy="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80" name="Line 495"/>
          <p:cNvSpPr>
            <a:spLocks noChangeShapeType="1"/>
          </p:cNvSpPr>
          <p:nvPr/>
        </p:nvSpPr>
        <p:spPr bwMode="auto">
          <a:xfrm>
            <a:off x="8258175" y="4189352"/>
            <a:ext cx="422275" cy="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81" name="Line 500"/>
          <p:cNvSpPr>
            <a:spLocks noChangeShapeType="1"/>
          </p:cNvSpPr>
          <p:nvPr/>
        </p:nvSpPr>
        <p:spPr bwMode="auto">
          <a:xfrm>
            <a:off x="4618038" y="4189352"/>
            <a:ext cx="722312" cy="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82" name="Line 505"/>
          <p:cNvSpPr>
            <a:spLocks noChangeShapeType="1"/>
          </p:cNvSpPr>
          <p:nvPr/>
        </p:nvSpPr>
        <p:spPr bwMode="auto">
          <a:xfrm>
            <a:off x="8642350" y="4189352"/>
            <a:ext cx="422275" cy="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83" name="Rectangle 3"/>
          <p:cNvSpPr txBox="1">
            <a:spLocks noChangeArrowheads="1"/>
          </p:cNvSpPr>
          <p:nvPr/>
        </p:nvSpPr>
        <p:spPr bwMode="auto">
          <a:xfrm>
            <a:off x="471480" y="3548716"/>
            <a:ext cx="4059758" cy="3046988"/>
          </a:xfrm>
          <a:prstGeom prst="rect">
            <a:avLst/>
          </a:prstGeom>
          <a:noFill/>
          <a:ln w="12700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en-US" sz="1200" b="1" dirty="0" smtClean="0">
                <a:latin typeface="Courier New" pitchFamily="49" charset="0"/>
              </a:rPr>
              <a:t> create </a:t>
            </a:r>
            <a:r>
              <a:rPr lang="en-US" sz="1200" b="1" dirty="0">
                <a:latin typeface="Courier New" pitchFamily="49" charset="0"/>
              </a:rPr>
              <a:t>vertex set </a:t>
            </a:r>
            <a:r>
              <a:rPr lang="en-US" sz="1200" b="1" dirty="0" err="1">
                <a:latin typeface="Courier New" pitchFamily="49" charset="0"/>
              </a:rPr>
              <a:t>toBeChecked</a:t>
            </a:r>
            <a:endParaRPr lang="en-US" sz="12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</a:rPr>
              <a:t>for </a:t>
            </a:r>
            <a:r>
              <a:rPr lang="en-US" sz="1200" b="1" dirty="0" smtClean="0">
                <a:latin typeface="Courier New" pitchFamily="49" charset="0"/>
              </a:rPr>
              <a:t>(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</a:rPr>
              <a:t>each </a:t>
            </a:r>
            <a:r>
              <a:rPr lang="en-US" sz="1200" b="1" dirty="0">
                <a:latin typeface="Courier New" pitchFamily="49" charset="0"/>
              </a:rPr>
              <a:t>vertex v in </a:t>
            </a:r>
            <a:r>
              <a:rPr lang="en-US" sz="1200" b="1" dirty="0" smtClean="0">
                <a:latin typeface="Courier New" pitchFamily="49" charset="0"/>
              </a:rPr>
              <a:t>Graph) {</a:t>
            </a:r>
            <a:endParaRPr lang="en-US" sz="1200" b="1" dirty="0">
              <a:solidFill>
                <a:srgbClr val="00B05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v.dist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smtClean="0">
                <a:latin typeface="Courier New" pitchFamily="49" charset="0"/>
              </a:rPr>
              <a:t>INFINITY</a:t>
            </a:r>
            <a:endParaRPr lang="en-US" sz="1200" b="1" dirty="0">
              <a:solidFill>
                <a:srgbClr val="00B05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v.prev</a:t>
            </a:r>
            <a:r>
              <a:rPr lang="en-US" sz="1200" b="1" dirty="0">
                <a:latin typeface="Courier New" pitchFamily="49" charset="0"/>
              </a:rPr>
              <a:t> = null 	</a:t>
            </a:r>
            <a:endParaRPr lang="en-US" sz="1200" b="1" dirty="0">
              <a:solidFill>
                <a:srgbClr val="00B05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</a:rPr>
              <a:t>}</a:t>
            </a:r>
            <a:endParaRPr lang="en-US" sz="12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start.dist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</a:rPr>
              <a:t>= 0        	</a:t>
            </a:r>
            <a:endParaRPr lang="en-US" sz="1200" b="1" dirty="0">
              <a:solidFill>
                <a:srgbClr val="00B05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toBeChecked.add</a:t>
            </a:r>
            <a:r>
              <a:rPr lang="en-US" sz="1200" b="1" dirty="0">
                <a:latin typeface="Courier New" pitchFamily="49" charset="0"/>
              </a:rPr>
              <a:t>(start</a:t>
            </a:r>
            <a:r>
              <a:rPr lang="en-US" sz="1200" b="1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endParaRPr lang="en-US" sz="1200" b="1" dirty="0" smtClean="0">
              <a:solidFill>
                <a:schemeClr val="accent5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200" b="1" dirty="0" smtClean="0">
                <a:solidFill>
                  <a:schemeClr val="accent5"/>
                </a:solidFill>
                <a:latin typeface="Courier New" pitchFamily="49" charset="0"/>
              </a:rPr>
              <a:t> while</a:t>
            </a:r>
            <a:r>
              <a:rPr lang="en-US" sz="1200" b="1" dirty="0" smtClean="0">
                <a:latin typeface="Courier New" pitchFamily="49" charset="0"/>
              </a:rPr>
              <a:t> (!</a:t>
            </a:r>
            <a:r>
              <a:rPr lang="en-US" sz="1200" b="1" dirty="0" err="1">
                <a:latin typeface="Courier New" pitchFamily="49" charset="0"/>
              </a:rPr>
              <a:t>toBeChecked.empty</a:t>
            </a:r>
            <a:r>
              <a:rPr lang="en-US" sz="1200" b="1" dirty="0" smtClean="0">
                <a:latin typeface="Courier New" pitchFamily="49" charset="0"/>
              </a:rPr>
              <a:t>()) </a:t>
            </a: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curr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</a:rPr>
              <a:t>= </a:t>
            </a:r>
            <a:r>
              <a:rPr lang="en-US" sz="1200" b="1" dirty="0" err="1">
                <a:latin typeface="Courier New" pitchFamily="49" charset="0"/>
              </a:rPr>
              <a:t>toBeChecked.removeVertex</a:t>
            </a:r>
            <a:r>
              <a:rPr lang="en-US" sz="1200" b="1" dirty="0">
                <a:latin typeface="Courier New" pitchFamily="49" charset="0"/>
              </a:rPr>
              <a:t>() </a:t>
            </a:r>
          </a:p>
          <a:p>
            <a:pPr>
              <a:lnSpc>
                <a:spcPct val="80000"/>
              </a:lnSpc>
              <a:buNone/>
            </a:pPr>
            <a:r>
              <a:rPr lang="en-US" sz="1200" b="1" dirty="0">
                <a:latin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</a:rPr>
              <a:t>for </a:t>
            </a:r>
            <a:r>
              <a:rPr lang="en-US" sz="1200" b="1" dirty="0" smtClean="0">
                <a:latin typeface="Courier New" pitchFamily="49" charset="0"/>
              </a:rPr>
              <a:t>(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</a:rPr>
              <a:t>each </a:t>
            </a:r>
            <a:r>
              <a:rPr lang="en-US" sz="1200" b="1" dirty="0" err="1">
                <a:latin typeface="Courier New" pitchFamily="49" charset="0"/>
              </a:rPr>
              <a:t>neighbour</a:t>
            </a:r>
            <a:r>
              <a:rPr lang="en-US" sz="1200" b="1" dirty="0">
                <a:latin typeface="Courier New" pitchFamily="49" charset="0"/>
              </a:rPr>
              <a:t> v of </a:t>
            </a:r>
            <a:r>
              <a:rPr lang="en-US" sz="1200" b="1" dirty="0" err="1" smtClean="0">
                <a:latin typeface="Courier New" pitchFamily="49" charset="0"/>
              </a:rPr>
              <a:t>curr</a:t>
            </a:r>
            <a:r>
              <a:rPr lang="en-US" sz="1200" b="1" dirty="0" smtClean="0">
                <a:latin typeface="Courier New" pitchFamily="49" charset="0"/>
              </a:rPr>
              <a:t>) </a:t>
            </a:r>
            <a:r>
              <a:rPr lang="en-US" sz="1200" b="1" dirty="0">
                <a:latin typeface="Courier New" pitchFamily="49" charset="0"/>
              </a:rPr>
              <a:t>{ </a:t>
            </a:r>
          </a:p>
          <a:p>
            <a:pPr>
              <a:lnSpc>
                <a:spcPct val="80000"/>
              </a:lnSpc>
              <a:buNone/>
            </a:pPr>
            <a:r>
              <a:rPr lang="en-US" sz="1200" b="1" dirty="0">
                <a:latin typeface="Courier New" pitchFamily="49" charset="0"/>
              </a:rPr>
              <a:t>	 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newDist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</a:rPr>
              <a:t>= </a:t>
            </a:r>
            <a:r>
              <a:rPr lang="en-US" sz="1200" b="1" dirty="0" err="1">
                <a:latin typeface="Courier New" pitchFamily="49" charset="0"/>
              </a:rPr>
              <a:t>curr.dist</a:t>
            </a:r>
            <a:r>
              <a:rPr lang="en-US" sz="1200" b="1" dirty="0">
                <a:latin typeface="Courier New" pitchFamily="49" charset="0"/>
              </a:rPr>
              <a:t> + </a:t>
            </a:r>
            <a:r>
              <a:rPr lang="en-US" sz="1200" b="1" dirty="0" smtClean="0">
                <a:latin typeface="Courier New" pitchFamily="49" charset="0"/>
              </a:rPr>
              <a:t>length(</a:t>
            </a:r>
            <a:r>
              <a:rPr lang="en-US" sz="1200" b="1" dirty="0" err="1" smtClean="0">
                <a:latin typeface="Courier New" pitchFamily="49" charset="0"/>
              </a:rPr>
              <a:t>curr,v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n-US" sz="1200" b="1" dirty="0">
                <a:latin typeface="Courier New" pitchFamily="49" charset="0"/>
              </a:rPr>
              <a:t>     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smtClean="0">
                <a:solidFill>
                  <a:schemeClr val="accent5"/>
                </a:solidFill>
                <a:latin typeface="Courier New" pitchFamily="49" charset="0"/>
              </a:rPr>
              <a:t>if </a:t>
            </a:r>
            <a:r>
              <a:rPr lang="en-US" sz="1200" b="1" dirty="0" smtClean="0">
                <a:latin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</a:rPr>
              <a:t>newDist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</a:rPr>
              <a:t>&lt; </a:t>
            </a:r>
            <a:r>
              <a:rPr lang="en-US" sz="1200" b="1" dirty="0" err="1">
                <a:latin typeface="Courier New" pitchFamily="49" charset="0"/>
              </a:rPr>
              <a:t>v.dist</a:t>
            </a:r>
            <a:r>
              <a:rPr lang="en-US" sz="1200" b="1" dirty="0">
                <a:latin typeface="Courier New" pitchFamily="49" charset="0"/>
              </a:rPr>
              <a:t>) {</a:t>
            </a:r>
          </a:p>
          <a:p>
            <a:pPr>
              <a:lnSpc>
                <a:spcPct val="80000"/>
              </a:lnSpc>
              <a:buNone/>
            </a:pPr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v.dist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newDist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v.prev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curr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</a:rPr>
              <a:t>if </a:t>
            </a:r>
            <a:r>
              <a:rPr lang="en-US" sz="1200" b="1" dirty="0" smtClean="0">
                <a:latin typeface="Courier New" pitchFamily="49" charset="0"/>
              </a:rPr>
              <a:t>(!</a:t>
            </a:r>
            <a:r>
              <a:rPr lang="en-US" sz="1200" b="1" dirty="0" err="1">
                <a:latin typeface="Courier New" pitchFamily="49" charset="0"/>
              </a:rPr>
              <a:t>toBeChecked.contains</a:t>
            </a:r>
            <a:r>
              <a:rPr lang="en-US" sz="1200" b="1" dirty="0">
                <a:latin typeface="Courier New" pitchFamily="49" charset="0"/>
              </a:rPr>
              <a:t>(v))</a:t>
            </a:r>
          </a:p>
          <a:p>
            <a:pPr>
              <a:lnSpc>
                <a:spcPct val="80000"/>
              </a:lnSpc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	    </a:t>
            </a:r>
            <a:r>
              <a:rPr lang="en-US" sz="1200" b="1" dirty="0" err="1" smtClean="0">
                <a:latin typeface="Courier New" pitchFamily="49" charset="0"/>
              </a:rPr>
              <a:t>toBeChecked.add</a:t>
            </a:r>
            <a:r>
              <a:rPr lang="en-US" sz="1200" b="1" dirty="0" smtClean="0">
                <a:latin typeface="Courier New" pitchFamily="49" charset="0"/>
              </a:rPr>
              <a:t>(v</a:t>
            </a:r>
            <a:r>
              <a:rPr lang="en-US" sz="1200" b="1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sz="1200" b="1" dirty="0">
                <a:latin typeface="Courier New" pitchFamily="49" charset="0"/>
              </a:rPr>
              <a:t>	  </a:t>
            </a:r>
            <a:r>
              <a:rPr lang="en-US" sz="1200" b="1" dirty="0" smtClean="0">
                <a:latin typeface="Courier New" pitchFamily="49" charset="0"/>
              </a:rPr>
              <a:t>}</a:t>
            </a:r>
            <a:endParaRPr lang="en-US" sz="12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200" b="1" dirty="0">
                <a:latin typeface="Courier New" pitchFamily="49" charset="0"/>
              </a:rPr>
              <a:t>    </a:t>
            </a:r>
            <a:r>
              <a:rPr lang="en-US" sz="1200" b="1" dirty="0" smtClean="0">
                <a:latin typeface="Courier New" pitchFamily="49" charset="0"/>
              </a:rPr>
              <a:t>}</a:t>
            </a:r>
            <a:endParaRPr lang="en-US" sz="12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200" b="1" dirty="0" smtClean="0">
                <a:latin typeface="Courier New" pitchFamily="49" charset="0"/>
              </a:rPr>
              <a:t> }</a:t>
            </a:r>
            <a:endParaRPr lang="en-US" sz="1200" b="1" dirty="0">
              <a:latin typeface="Courier New" pitchFamily="49" charset="0"/>
            </a:endParaRPr>
          </a:p>
        </p:txBody>
      </p:sp>
      <p:sp>
        <p:nvSpPr>
          <p:cNvPr id="284" name="Rounded Rectangle 283"/>
          <p:cNvSpPr/>
          <p:nvPr/>
        </p:nvSpPr>
        <p:spPr>
          <a:xfrm>
            <a:off x="5335588" y="780327"/>
            <a:ext cx="3592093" cy="98173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Works on negative weights, and does not waste as much time as Bellman-Ford</a:t>
            </a:r>
            <a:endParaRPr lang="en-ZA" dirty="0"/>
          </a:p>
        </p:txBody>
      </p:sp>
      <p:sp>
        <p:nvSpPr>
          <p:cNvPr id="88" name="Rectangle 2"/>
          <p:cNvSpPr>
            <a:spLocks noGrp="1" noChangeArrowheads="1"/>
          </p:cNvSpPr>
          <p:nvPr>
            <p:ph type="title"/>
          </p:nvPr>
        </p:nvSpPr>
        <p:spPr>
          <a:xfrm>
            <a:off x="603421" y="0"/>
            <a:ext cx="8377238" cy="735012"/>
          </a:xfrm>
          <a:ln w="12700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r>
              <a:rPr lang="en-ZA" dirty="0"/>
              <a:t>Label Correcting Algorithm with Queue</a:t>
            </a:r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673569" y="914202"/>
            <a:ext cx="283829" cy="276225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36000" rtlCol="0" anchor="ctr" anchorCtr="1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a</a:t>
            </a:r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2521211" y="917377"/>
            <a:ext cx="283829" cy="276225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b</a:t>
            </a:r>
            <a:endParaRPr lang="en-US" dirty="0"/>
          </a:p>
        </p:txBody>
      </p:sp>
      <p:sp>
        <p:nvSpPr>
          <p:cNvPr id="98" name="Oval 97"/>
          <p:cNvSpPr/>
          <p:nvPr/>
        </p:nvSpPr>
        <p:spPr>
          <a:xfrm>
            <a:off x="4274762" y="914202"/>
            <a:ext cx="283829" cy="276225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36000" rtlCol="0" anchor="ctr" anchorCtr="1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c</a:t>
            </a:r>
            <a:endParaRPr lang="en-US" dirty="0"/>
          </a:p>
        </p:txBody>
      </p:sp>
      <p:sp>
        <p:nvSpPr>
          <p:cNvPr id="99" name="Oval 98"/>
          <p:cNvSpPr/>
          <p:nvPr/>
        </p:nvSpPr>
        <p:spPr>
          <a:xfrm>
            <a:off x="2518606" y="1866390"/>
            <a:ext cx="283829" cy="276225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36000" rtlCol="0" anchor="ctr" anchorCtr="1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e</a:t>
            </a:r>
            <a:endParaRPr lang="en-US" dirty="0"/>
          </a:p>
        </p:txBody>
      </p:sp>
      <p:sp>
        <p:nvSpPr>
          <p:cNvPr id="100" name="Oval 99"/>
          <p:cNvSpPr/>
          <p:nvPr/>
        </p:nvSpPr>
        <p:spPr>
          <a:xfrm>
            <a:off x="672402" y="1879404"/>
            <a:ext cx="283829" cy="276225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d</a:t>
            </a:r>
            <a:endParaRPr lang="en-US" dirty="0"/>
          </a:p>
        </p:txBody>
      </p:sp>
      <p:sp>
        <p:nvSpPr>
          <p:cNvPr id="101" name="Oval 100"/>
          <p:cNvSpPr/>
          <p:nvPr/>
        </p:nvSpPr>
        <p:spPr>
          <a:xfrm>
            <a:off x="4273193" y="1861940"/>
            <a:ext cx="283829" cy="276225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f</a:t>
            </a:r>
            <a:endParaRPr lang="en-US" dirty="0"/>
          </a:p>
        </p:txBody>
      </p:sp>
      <p:sp>
        <p:nvSpPr>
          <p:cNvPr id="102" name="Oval 101"/>
          <p:cNvSpPr/>
          <p:nvPr/>
        </p:nvSpPr>
        <p:spPr>
          <a:xfrm>
            <a:off x="672402" y="2893344"/>
            <a:ext cx="283829" cy="276225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72000" rtlCol="0" anchor="ctr" anchorCtr="1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g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7568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7.40741E-7 L 0.00052 -0.0534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5E-6 -0.05602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01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22222E-6 L -4.72222E-6 -0.0504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7037E-6 L 4.44444E-6 -0.05602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0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7.40741E-7 L 4.72222E-6 -0.0504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23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7037E-6 L 2.77778E-7 -0.05602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01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7.40741E-7 L 5.55556E-7 -0.05046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23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22222E-6 L -2.77778E-7 -0.05602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01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05046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23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-8.33333E-7 -0.05602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01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-5.55556E-7 -0.05046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23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7037E-6 L -1.38889E-6 -0.05602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01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7.40741E-7 L -1.11111E-6 -0.05046 " pathEditMode="relative" rAng="0" ptsTypes="AA">
                                      <p:cBhvr>
                                        <p:cTn id="176" dur="2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23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7037E-6 L -1.94444E-6 -0.05602 " pathEditMode="relative" rAng="0" ptsTypes="AA">
                                      <p:cBhvr>
                                        <p:cTn id="187" dur="2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01"/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L -2.5E-6 -0.05602 " pathEditMode="relative" rAng="0" ptsTypes="AA">
                                      <p:cBhvr>
                                        <p:cTn id="208" dur="2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01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/>
      <p:bldP spid="218" grpId="0"/>
      <p:bldP spid="219" grpId="0"/>
      <p:bldP spid="219" grpId="1"/>
      <p:bldP spid="220" grpId="0"/>
      <p:bldP spid="221" grpId="0"/>
      <p:bldP spid="221" grpId="1"/>
      <p:bldP spid="222" grpId="0"/>
      <p:bldP spid="223" grpId="0"/>
      <p:bldP spid="223" grpId="1"/>
      <p:bldP spid="228" grpId="0"/>
      <p:bldP spid="229" grpId="0"/>
      <p:bldP spid="232" grpId="0"/>
      <p:bldP spid="234" grpId="0"/>
      <p:bldP spid="235" grpId="0"/>
      <p:bldP spid="240" grpId="0"/>
      <p:bldP spid="240" grpId="1"/>
      <p:bldP spid="241" grpId="0"/>
      <p:bldP spid="242" grpId="0"/>
      <p:bldP spid="243" grpId="0"/>
      <p:bldP spid="244" grpId="0"/>
      <p:bldP spid="245" grpId="0"/>
      <p:bldP spid="246" grpId="0"/>
      <p:bldP spid="247" grpId="0"/>
      <p:bldP spid="248" grpId="0"/>
      <p:bldP spid="249" grpId="0"/>
      <p:bldP spid="249" grpId="1"/>
      <p:bldP spid="250" grpId="0"/>
      <p:bldP spid="251" grpId="0"/>
      <p:bldP spid="252" grpId="0"/>
      <p:bldP spid="253" grpId="0"/>
      <p:bldP spid="253" grpId="1"/>
      <p:bldP spid="254" grpId="0"/>
      <p:bldP spid="255" grpId="0"/>
      <p:bldP spid="256" grpId="0"/>
      <p:bldP spid="256" grpId="1"/>
      <p:bldP spid="257" grpId="0"/>
      <p:bldP spid="258" grpId="0"/>
      <p:bldP spid="259" grpId="0"/>
      <p:bldP spid="260" grpId="0"/>
      <p:bldP spid="261" grpId="0"/>
      <p:bldP spid="263" grpId="0"/>
      <p:bldP spid="264" grpId="0"/>
      <p:bldP spid="265" grpId="0"/>
      <p:bldP spid="265" grpId="1"/>
      <p:bldP spid="266" grpId="0"/>
      <p:bldP spid="268" grpId="0"/>
      <p:bldP spid="270" grpId="0"/>
      <p:bldP spid="271" grpId="0"/>
      <p:bldP spid="272" grpId="0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  <p:bldP spid="284" grpId="0" animBg="1"/>
    </p:bld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127869"/>
            <a:ext cx="7886700" cy="3433563"/>
          </a:xfrm>
        </p:spPr>
        <p:txBody>
          <a:bodyPr>
            <a:normAutofit/>
          </a:bodyPr>
          <a:lstStyle/>
          <a:p>
            <a:r>
              <a:rPr lang="en-ZA" dirty="0" smtClean="0">
                <a:solidFill>
                  <a:srgbClr val="0070C0"/>
                </a:solidFill>
              </a:rPr>
              <a:t>Dijkstra</a:t>
            </a:r>
            <a:endParaRPr lang="en-ZA" dirty="0" smtClean="0"/>
          </a:p>
          <a:p>
            <a:pPr lvl="1"/>
            <a:r>
              <a:rPr lang="en-ZA" dirty="0" smtClean="0"/>
              <a:t>Visit each vertex once, starting with minimum distance vertex</a:t>
            </a:r>
          </a:p>
          <a:p>
            <a:pPr lvl="1"/>
            <a:r>
              <a:rPr lang="en-ZA" dirty="0" smtClean="0"/>
              <a:t>For each visited vertex, evaluate the distance of adjacent vertices from the starting point</a:t>
            </a:r>
          </a:p>
          <a:p>
            <a:r>
              <a:rPr lang="en-ZA" dirty="0" smtClean="0">
                <a:solidFill>
                  <a:srgbClr val="FF0000"/>
                </a:solidFill>
              </a:rPr>
              <a:t>Bellman-Ford</a:t>
            </a:r>
            <a:endParaRPr lang="en-ZA" dirty="0" smtClean="0"/>
          </a:p>
          <a:p>
            <a:pPr lvl="1"/>
            <a:r>
              <a:rPr lang="en-ZA" dirty="0" smtClean="0"/>
              <a:t>Iterate over edges rather than vertices</a:t>
            </a:r>
          </a:p>
          <a:p>
            <a:pPr lvl="1"/>
            <a:r>
              <a:rPr lang="en-ZA" dirty="0" smtClean="0"/>
              <a:t>Update the origin-to-vertex distances based on edge weights</a:t>
            </a:r>
          </a:p>
          <a:p>
            <a:pPr lvl="1"/>
            <a:r>
              <a:rPr lang="en-ZA" dirty="0" smtClean="0"/>
              <a:t>Iterate until no improvements are observed</a:t>
            </a:r>
          </a:p>
          <a:p>
            <a:r>
              <a:rPr lang="en-ZA" dirty="0" smtClean="0">
                <a:solidFill>
                  <a:srgbClr val="00B050"/>
                </a:solidFill>
              </a:rPr>
              <a:t>Label correcting</a:t>
            </a:r>
            <a:endParaRPr lang="en-ZA" dirty="0" smtClean="0"/>
          </a:p>
          <a:p>
            <a:pPr lvl="1"/>
            <a:r>
              <a:rPr lang="en-ZA" dirty="0" smtClean="0"/>
              <a:t>Dijkstra with a queue, allowing re-visiting of vertices</a:t>
            </a:r>
          </a:p>
          <a:p>
            <a:pPr lvl="1"/>
            <a:endParaRPr lang="en-ZA" dirty="0" smtClean="0"/>
          </a:p>
          <a:p>
            <a:pPr marL="342900" lvl="1" indent="0">
              <a:buNone/>
            </a:pPr>
            <a:endParaRPr lang="en-ZA" dirty="0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251502" y="1737511"/>
            <a:ext cx="457200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014914" y="1737511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Oval 17"/>
          <p:cNvSpPr>
            <a:spLocks noChangeArrowheads="1"/>
          </p:cNvSpPr>
          <p:nvPr/>
        </p:nvSpPr>
        <p:spPr bwMode="auto">
          <a:xfrm>
            <a:off x="3682652" y="2572054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9" name="Line 35"/>
          <p:cNvSpPr>
            <a:spLocks noChangeShapeType="1"/>
          </p:cNvSpPr>
          <p:nvPr/>
        </p:nvSpPr>
        <p:spPr bwMode="auto">
          <a:xfrm>
            <a:off x="3592255" y="2159593"/>
            <a:ext cx="245348" cy="41246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7"/>
          <p:cNvSpPr>
            <a:spLocks noChangeArrowheads="1"/>
          </p:cNvSpPr>
          <p:nvPr/>
        </p:nvSpPr>
        <p:spPr bwMode="auto">
          <a:xfrm>
            <a:off x="4141285" y="1737511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31180" y="2317447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100</a:t>
            </a:r>
            <a:endParaRPr lang="en-ZA" dirty="0"/>
          </a:p>
        </p:txBody>
      </p:sp>
      <p:sp>
        <p:nvSpPr>
          <p:cNvPr id="12" name="TextBox 11"/>
          <p:cNvSpPr txBox="1"/>
          <p:nvPr/>
        </p:nvSpPr>
        <p:spPr>
          <a:xfrm>
            <a:off x="4627787" y="162816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3</a:t>
            </a:r>
            <a:endParaRPr lang="en-ZA" dirty="0"/>
          </a:p>
        </p:txBody>
      </p:sp>
      <p:sp>
        <p:nvSpPr>
          <p:cNvPr id="13" name="TextBox 12"/>
          <p:cNvSpPr txBox="1"/>
          <p:nvPr/>
        </p:nvSpPr>
        <p:spPr>
          <a:xfrm>
            <a:off x="3764511" y="1634468"/>
            <a:ext cx="292200" cy="3657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dirty="0" smtClean="0"/>
              <a:t>2</a:t>
            </a:r>
            <a:endParaRPr lang="en-ZA" dirty="0"/>
          </a:p>
        </p:txBody>
      </p:sp>
      <p:sp>
        <p:nvSpPr>
          <p:cNvPr id="14" name="TextBox 13"/>
          <p:cNvSpPr txBox="1"/>
          <p:nvPr/>
        </p:nvSpPr>
        <p:spPr>
          <a:xfrm>
            <a:off x="4283485" y="97495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6</a:t>
            </a:r>
            <a:endParaRPr lang="en-ZA" dirty="0"/>
          </a:p>
        </p:txBody>
      </p:sp>
      <p:sp>
        <p:nvSpPr>
          <p:cNvPr id="15" name="TextBox 14"/>
          <p:cNvSpPr txBox="1"/>
          <p:nvPr/>
        </p:nvSpPr>
        <p:spPr>
          <a:xfrm>
            <a:off x="4230248" y="2283428"/>
            <a:ext cx="7104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 smtClean="0"/>
              <a:t>-100</a:t>
            </a:r>
            <a:endParaRPr lang="en-ZA" b="1" dirty="0"/>
          </a:p>
        </p:txBody>
      </p:sp>
      <p:sp>
        <p:nvSpPr>
          <p:cNvPr id="19" name="Line 35"/>
          <p:cNvSpPr>
            <a:spLocks noChangeShapeType="1"/>
          </p:cNvSpPr>
          <p:nvPr/>
        </p:nvSpPr>
        <p:spPr bwMode="auto">
          <a:xfrm>
            <a:off x="3715274" y="1986806"/>
            <a:ext cx="42457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35"/>
          <p:cNvSpPr>
            <a:spLocks noChangeShapeType="1"/>
          </p:cNvSpPr>
          <p:nvPr/>
        </p:nvSpPr>
        <p:spPr bwMode="auto">
          <a:xfrm>
            <a:off x="4598485" y="1985475"/>
            <a:ext cx="42457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35"/>
          <p:cNvSpPr>
            <a:spLocks noChangeShapeType="1"/>
          </p:cNvSpPr>
          <p:nvPr/>
        </p:nvSpPr>
        <p:spPr bwMode="auto">
          <a:xfrm flipV="1">
            <a:off x="4049455" y="2194709"/>
            <a:ext cx="322306" cy="412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2" name="Curved Connector 21"/>
          <p:cNvCxnSpPr>
            <a:stCxn id="6" idx="0"/>
            <a:endCxn id="7" idx="0"/>
          </p:cNvCxnSpPr>
          <p:nvPr/>
        </p:nvCxnSpPr>
        <p:spPr>
          <a:xfrm rot="5400000" flipH="1" flipV="1">
            <a:off x="4361808" y="855805"/>
            <a:ext cx="12700" cy="1763412"/>
          </a:xfrm>
          <a:prstGeom prst="curvedConnector3">
            <a:avLst>
              <a:gd name="adj1" fmla="val 3211764"/>
            </a:avLst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603421" y="0"/>
            <a:ext cx="8377238" cy="735012"/>
          </a:xfrm>
          <a:prstGeom prst="rect">
            <a:avLst/>
          </a:prstGeom>
          <a:ln w="12700">
            <a:noFill/>
            <a:miter lim="800000"/>
            <a:headEnd/>
            <a:tailEnd/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 smtClean="0"/>
              <a:t>Dijkstra vs Bellman-Ford vs </a:t>
            </a:r>
            <a:r>
              <a:rPr lang="en-ZA" dirty="0"/>
              <a:t>Label-Correcting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3905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49" y="48326"/>
            <a:ext cx="6554746" cy="746983"/>
          </a:xfrm>
        </p:spPr>
        <p:txBody>
          <a:bodyPr>
            <a:normAutofit/>
          </a:bodyPr>
          <a:lstStyle/>
          <a:p>
            <a:r>
              <a:rPr kumimoji="1" lang="en-ZA" altLang="zh-TW" sz="3600" dirty="0" smtClean="0">
                <a:ea typeface="新細明體" charset="-120"/>
              </a:rPr>
              <a:t>Shortest Paths: All to All</a:t>
            </a:r>
            <a:endParaRPr lang="en-US" dirty="0"/>
          </a:p>
        </p:txBody>
      </p:sp>
      <p:sp>
        <p:nvSpPr>
          <p:cNvPr id="78" name="Content Placeholder 13"/>
          <p:cNvSpPr>
            <a:spLocks noGrp="1"/>
          </p:cNvSpPr>
          <p:nvPr>
            <p:ph idx="1"/>
          </p:nvPr>
        </p:nvSpPr>
        <p:spPr>
          <a:xfrm>
            <a:off x="701502" y="795309"/>
            <a:ext cx="8152885" cy="2218841"/>
          </a:xfrm>
        </p:spPr>
        <p:txBody>
          <a:bodyPr>
            <a:normAutofit/>
          </a:bodyPr>
          <a:lstStyle/>
          <a:p>
            <a:pPr lvl="0"/>
            <a:r>
              <a:rPr kumimoji="1" lang="en-ZA" altLang="zh-TW" sz="1800" dirty="0" smtClean="0">
                <a:ea typeface="新細明體" charset="-120"/>
              </a:rPr>
              <a:t>All the algorithms discussed so far discover the shortest paths from vertex </a:t>
            </a:r>
            <a:r>
              <a:rPr kumimoji="1" lang="en-ZA" altLang="zh-TW" sz="1800" dirty="0" err="1" smtClean="0">
                <a:ea typeface="新細明體" charset="-120"/>
              </a:rPr>
              <a:t>i</a:t>
            </a:r>
            <a:r>
              <a:rPr kumimoji="1" lang="en-ZA" altLang="zh-TW" sz="1800" dirty="0" smtClean="0">
                <a:ea typeface="新細明體" charset="-120"/>
              </a:rPr>
              <a:t> to any other vertex in the graph</a:t>
            </a:r>
          </a:p>
          <a:p>
            <a:pPr lvl="0"/>
            <a:r>
              <a:rPr kumimoji="1" lang="en-ZA" altLang="zh-TW" sz="1800" dirty="0" smtClean="0">
                <a:solidFill>
                  <a:srgbClr val="0070C0"/>
                </a:solidFill>
                <a:ea typeface="新細明體" charset="-120"/>
              </a:rPr>
              <a:t>Can we find all the shortest paths from any vertex to any other vertex?</a:t>
            </a:r>
            <a:r>
              <a:rPr kumimoji="1" lang="en-ZA" altLang="zh-TW" sz="1600" dirty="0" smtClean="0">
                <a:solidFill>
                  <a:srgbClr val="0070C0"/>
                </a:solidFill>
                <a:ea typeface="新細明體" charset="-120"/>
              </a:rPr>
              <a:t> </a:t>
            </a:r>
          </a:p>
          <a:p>
            <a:r>
              <a:rPr kumimoji="1" lang="en-ZA" altLang="zh-TW" sz="1800" dirty="0" smtClean="0">
                <a:ea typeface="新細明體" charset="-120"/>
              </a:rPr>
              <a:t>We can calculate the adjacency matrix of shortest paths using the </a:t>
            </a:r>
            <a:r>
              <a:rPr lang="en-ZA" sz="1800" dirty="0" smtClean="0">
                <a:solidFill>
                  <a:srgbClr val="FF0000"/>
                </a:solidFill>
              </a:rPr>
              <a:t>Floyd–</a:t>
            </a:r>
            <a:r>
              <a:rPr lang="en-ZA" sz="1800" dirty="0" err="1" smtClean="0">
                <a:solidFill>
                  <a:srgbClr val="FF0000"/>
                </a:solidFill>
              </a:rPr>
              <a:t>Warshall</a:t>
            </a:r>
            <a:r>
              <a:rPr lang="en-ZA" sz="1800" dirty="0" smtClean="0"/>
              <a:t> algorithm </a:t>
            </a:r>
            <a:r>
              <a:rPr kumimoji="1" lang="en-ZA" altLang="zh-TW" sz="1800" dirty="0" smtClean="0">
                <a:ea typeface="新細明體" charset="-120"/>
              </a:rPr>
              <a:t>(named after W. Floyd and S. </a:t>
            </a:r>
            <a:r>
              <a:rPr kumimoji="1" lang="en-ZA" altLang="zh-TW" sz="1800" dirty="0" err="1" smtClean="0">
                <a:ea typeface="新細明體" charset="-120"/>
              </a:rPr>
              <a:t>Warshall</a:t>
            </a:r>
            <a:r>
              <a:rPr kumimoji="1" lang="en-ZA" altLang="zh-TW" sz="1800" dirty="0" smtClean="0">
                <a:ea typeface="新細明體" charset="-120"/>
              </a:rPr>
              <a:t>)</a:t>
            </a:r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 bwMode="auto">
          <a:xfrm>
            <a:off x="1134347" y="2343435"/>
            <a:ext cx="6917861" cy="2526846"/>
          </a:xfrm>
          <a:prstGeom prst="rect">
            <a:avLst/>
          </a:prstGeom>
          <a:noFill/>
          <a:ln w="12700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en-ZA" sz="1550" b="1" dirty="0">
                <a:solidFill>
                  <a:schemeClr val="accent5"/>
                </a:solidFill>
                <a:latin typeface="Courier New" pitchFamily="49" charset="0"/>
              </a:rPr>
              <a:t>let </a:t>
            </a:r>
            <a:r>
              <a:rPr lang="en-ZA" sz="1550" b="1" dirty="0" smtClean="0">
                <a:solidFill>
                  <a:schemeClr val="accent5"/>
                </a:solidFill>
                <a:latin typeface="Courier New" pitchFamily="49" charset="0"/>
              </a:rPr>
              <a:t>weight </a:t>
            </a:r>
            <a:r>
              <a:rPr lang="en-ZA" sz="1550" b="1" dirty="0">
                <a:solidFill>
                  <a:schemeClr val="accent5"/>
                </a:solidFill>
                <a:latin typeface="Courier New" pitchFamily="49" charset="0"/>
              </a:rPr>
              <a:t>be a |V| × |V| array of minimum distances initialized to </a:t>
            </a:r>
            <a:r>
              <a:rPr lang="en-ZA" sz="1550" b="1" dirty="0" smtClean="0">
                <a:solidFill>
                  <a:schemeClr val="accent5"/>
                </a:solidFill>
                <a:latin typeface="Courier New" pitchFamily="49" charset="0"/>
              </a:rPr>
              <a:t>infinity</a:t>
            </a:r>
            <a:endParaRPr lang="en-ZA" sz="1550" b="1" dirty="0">
              <a:solidFill>
                <a:schemeClr val="accent5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ZA" sz="1550" b="1" dirty="0" smtClean="0">
                <a:solidFill>
                  <a:srgbClr val="00B050"/>
                </a:solidFill>
                <a:latin typeface="Courier New" pitchFamily="49" charset="0"/>
              </a:rPr>
              <a:t>for </a:t>
            </a:r>
            <a:r>
              <a:rPr lang="en-ZA" sz="1550" b="1" dirty="0">
                <a:solidFill>
                  <a:srgbClr val="00B050"/>
                </a:solidFill>
                <a:latin typeface="Courier New" pitchFamily="49" charset="0"/>
              </a:rPr>
              <a:t>each vertex v</a:t>
            </a:r>
          </a:p>
          <a:p>
            <a:pPr>
              <a:lnSpc>
                <a:spcPct val="80000"/>
              </a:lnSpc>
              <a:buNone/>
            </a:pPr>
            <a:r>
              <a:rPr lang="en-ZA" sz="1550" b="1" dirty="0" smtClean="0">
                <a:solidFill>
                  <a:srgbClr val="00B050"/>
                </a:solidFill>
                <a:latin typeface="Courier New" pitchFamily="49" charset="0"/>
              </a:rPr>
              <a:t>    weight[v</a:t>
            </a:r>
            <a:r>
              <a:rPr lang="en-ZA" sz="1550" b="1" dirty="0">
                <a:solidFill>
                  <a:srgbClr val="00B050"/>
                </a:solidFill>
                <a:latin typeface="Courier New" pitchFamily="49" charset="0"/>
              </a:rPr>
              <a:t>][v] </a:t>
            </a:r>
            <a:r>
              <a:rPr lang="en-ZA" sz="1550" b="1" dirty="0" smtClean="0">
                <a:solidFill>
                  <a:srgbClr val="00B050"/>
                </a:solidFill>
                <a:latin typeface="Courier New" pitchFamily="49" charset="0"/>
              </a:rPr>
              <a:t>= </a:t>
            </a:r>
            <a:r>
              <a:rPr lang="en-ZA" sz="1550" b="1" dirty="0">
                <a:solidFill>
                  <a:srgbClr val="00B050"/>
                </a:solidFill>
                <a:latin typeface="Courier New" pitchFamily="49" charset="0"/>
              </a:rPr>
              <a:t>0</a:t>
            </a:r>
          </a:p>
          <a:p>
            <a:pPr>
              <a:lnSpc>
                <a:spcPct val="80000"/>
              </a:lnSpc>
              <a:buNone/>
            </a:pPr>
            <a:r>
              <a:rPr lang="en-ZA" sz="1550" b="1" dirty="0" smtClean="0">
                <a:solidFill>
                  <a:srgbClr val="FF0000"/>
                </a:solidFill>
                <a:latin typeface="Courier New" pitchFamily="49" charset="0"/>
              </a:rPr>
              <a:t>for </a:t>
            </a:r>
            <a:r>
              <a:rPr lang="en-ZA" sz="1550" b="1" dirty="0">
                <a:solidFill>
                  <a:srgbClr val="FF0000"/>
                </a:solidFill>
                <a:latin typeface="Courier New" pitchFamily="49" charset="0"/>
              </a:rPr>
              <a:t>each </a:t>
            </a:r>
            <a:r>
              <a:rPr lang="en-ZA" sz="1550" b="1" dirty="0" smtClean="0">
                <a:solidFill>
                  <a:srgbClr val="FF0000"/>
                </a:solidFill>
                <a:latin typeface="Courier New" pitchFamily="49" charset="0"/>
              </a:rPr>
              <a:t>edge(</a:t>
            </a:r>
            <a:r>
              <a:rPr lang="en-ZA" sz="1550" b="1" dirty="0" err="1" smtClean="0">
                <a:solidFill>
                  <a:srgbClr val="FF0000"/>
                </a:solidFill>
                <a:latin typeface="Courier New" pitchFamily="49" charset="0"/>
              </a:rPr>
              <a:t>u,v</a:t>
            </a:r>
            <a:r>
              <a:rPr lang="en-ZA" sz="155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n-ZA" sz="1550" b="1" dirty="0" smtClean="0">
                <a:solidFill>
                  <a:srgbClr val="FF0000"/>
                </a:solidFill>
                <a:latin typeface="Courier New" pitchFamily="49" charset="0"/>
              </a:rPr>
              <a:t>    weight[u</a:t>
            </a:r>
            <a:r>
              <a:rPr lang="en-ZA" sz="1550" b="1" dirty="0">
                <a:solidFill>
                  <a:srgbClr val="FF0000"/>
                </a:solidFill>
                <a:latin typeface="Courier New" pitchFamily="49" charset="0"/>
              </a:rPr>
              <a:t>][v] </a:t>
            </a:r>
            <a:r>
              <a:rPr lang="en-ZA" sz="1550" b="1" dirty="0" smtClean="0">
                <a:solidFill>
                  <a:srgbClr val="FF0000"/>
                </a:solidFill>
                <a:latin typeface="Courier New" pitchFamily="49" charset="0"/>
              </a:rPr>
              <a:t>= </a:t>
            </a:r>
            <a:r>
              <a:rPr lang="en-ZA" sz="1550" b="1" dirty="0">
                <a:solidFill>
                  <a:srgbClr val="FF0000"/>
                </a:solidFill>
                <a:latin typeface="Courier New" pitchFamily="49" charset="0"/>
              </a:rPr>
              <a:t>w(</a:t>
            </a:r>
            <a:r>
              <a:rPr lang="en-ZA" sz="1550" b="1" dirty="0" err="1">
                <a:solidFill>
                  <a:srgbClr val="FF0000"/>
                </a:solidFill>
                <a:latin typeface="Courier New" pitchFamily="49" charset="0"/>
              </a:rPr>
              <a:t>u,v</a:t>
            </a:r>
            <a:r>
              <a:rPr lang="en-ZA" sz="155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ZA" sz="1550" b="1" dirty="0">
                <a:latin typeface="Courier New" pitchFamily="49" charset="0"/>
              </a:rPr>
              <a:t>  </a:t>
            </a:r>
            <a:r>
              <a:rPr lang="en-ZA" sz="1550" b="1" dirty="0">
                <a:solidFill>
                  <a:schemeClr val="accent6"/>
                </a:solidFill>
                <a:latin typeface="Courier New" pitchFamily="49" charset="0"/>
              </a:rPr>
              <a:t>// the weight of the </a:t>
            </a:r>
            <a:r>
              <a:rPr lang="en-ZA" sz="1550" b="1" dirty="0" smtClean="0">
                <a:solidFill>
                  <a:schemeClr val="accent6"/>
                </a:solidFill>
                <a:latin typeface="Courier New" pitchFamily="49" charset="0"/>
              </a:rPr>
              <a:t>edge(</a:t>
            </a:r>
            <a:r>
              <a:rPr lang="en-ZA" sz="1550" b="1" dirty="0" err="1" smtClean="0">
                <a:solidFill>
                  <a:schemeClr val="accent6"/>
                </a:solidFill>
                <a:latin typeface="Courier New" pitchFamily="49" charset="0"/>
              </a:rPr>
              <a:t>u,v</a:t>
            </a:r>
            <a:r>
              <a:rPr lang="en-ZA" sz="1550" b="1" dirty="0">
                <a:solidFill>
                  <a:schemeClr val="accent6"/>
                </a:solidFill>
                <a:latin typeface="Courier New" pitchFamily="49" charset="0"/>
              </a:rPr>
              <a:t>)</a:t>
            </a:r>
            <a:r>
              <a:rPr lang="en-US" sz="1550" b="1" dirty="0" smtClean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endParaRPr lang="en-US" sz="155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550" b="1" dirty="0" err="1" smtClean="0">
                <a:latin typeface="Courier New" pitchFamily="49" charset="0"/>
              </a:rPr>
              <a:t>FWalgorithm</a:t>
            </a:r>
            <a:r>
              <a:rPr lang="en-US" sz="1550" b="1" dirty="0" smtClean="0">
                <a:latin typeface="Courier New" pitchFamily="49" charset="0"/>
              </a:rPr>
              <a:t>(Matrix weight)</a:t>
            </a:r>
          </a:p>
          <a:p>
            <a:pPr>
              <a:lnSpc>
                <a:spcPct val="80000"/>
              </a:lnSpc>
              <a:buNone/>
            </a:pPr>
            <a:r>
              <a:rPr lang="en-US" sz="1550" b="1" dirty="0">
                <a:latin typeface="Courier New" pitchFamily="49" charset="0"/>
              </a:rPr>
              <a:t>	</a:t>
            </a:r>
            <a:r>
              <a:rPr lang="en-US" sz="1550" b="1" dirty="0" smtClean="0">
                <a:latin typeface="Courier New" pitchFamily="49" charset="0"/>
              </a:rPr>
              <a:t>for </a:t>
            </a:r>
            <a:r>
              <a:rPr lang="en-US" sz="1550" b="1" dirty="0" err="1" smtClean="0">
                <a:latin typeface="Courier New" pitchFamily="49" charset="0"/>
              </a:rPr>
              <a:t>i</a:t>
            </a:r>
            <a:r>
              <a:rPr lang="en-US" sz="1550" b="1" dirty="0" smtClean="0">
                <a:latin typeface="Courier New" pitchFamily="49" charset="0"/>
              </a:rPr>
              <a:t> = 1 to |V|</a:t>
            </a:r>
          </a:p>
          <a:p>
            <a:pPr>
              <a:lnSpc>
                <a:spcPct val="80000"/>
              </a:lnSpc>
              <a:buNone/>
            </a:pPr>
            <a:r>
              <a:rPr lang="en-US" sz="1550" b="1" dirty="0" smtClean="0">
                <a:latin typeface="Courier New" pitchFamily="49" charset="0"/>
              </a:rPr>
              <a:t>	  for j = 1 to |V|</a:t>
            </a:r>
          </a:p>
          <a:p>
            <a:pPr>
              <a:lnSpc>
                <a:spcPct val="80000"/>
              </a:lnSpc>
              <a:buNone/>
            </a:pPr>
            <a:r>
              <a:rPr lang="en-US" sz="1550" b="1" dirty="0">
                <a:latin typeface="Courier New" pitchFamily="49" charset="0"/>
              </a:rPr>
              <a:t>	</a:t>
            </a:r>
            <a:r>
              <a:rPr lang="en-US" sz="1550" b="1" dirty="0" smtClean="0">
                <a:latin typeface="Courier New" pitchFamily="49" charset="0"/>
              </a:rPr>
              <a:t>	for k = 1 to |V| </a:t>
            </a:r>
          </a:p>
          <a:p>
            <a:pPr>
              <a:lnSpc>
                <a:spcPct val="80000"/>
              </a:lnSpc>
              <a:buNone/>
            </a:pPr>
            <a:r>
              <a:rPr lang="en-US" sz="1550" b="1" dirty="0">
                <a:latin typeface="Courier New" pitchFamily="49" charset="0"/>
              </a:rPr>
              <a:t>	</a:t>
            </a:r>
            <a:r>
              <a:rPr lang="en-US" sz="1550" b="1" dirty="0" smtClean="0">
                <a:latin typeface="Courier New" pitchFamily="49" charset="0"/>
              </a:rPr>
              <a:t>	  if weight[j][k] &gt; weight[j][</a:t>
            </a:r>
            <a:r>
              <a:rPr lang="en-US" sz="1550" b="1" dirty="0" err="1" smtClean="0">
                <a:latin typeface="Courier New" pitchFamily="49" charset="0"/>
              </a:rPr>
              <a:t>i</a:t>
            </a:r>
            <a:r>
              <a:rPr lang="en-US" sz="1550" b="1" dirty="0" smtClean="0">
                <a:latin typeface="Courier New" pitchFamily="49" charset="0"/>
              </a:rPr>
              <a:t>] + weight[</a:t>
            </a:r>
            <a:r>
              <a:rPr lang="en-US" sz="1550" b="1" dirty="0" err="1" smtClean="0">
                <a:latin typeface="Courier New" pitchFamily="49" charset="0"/>
              </a:rPr>
              <a:t>i</a:t>
            </a:r>
            <a:r>
              <a:rPr lang="en-US" sz="1550" b="1" dirty="0" smtClean="0">
                <a:latin typeface="Courier New" pitchFamily="49" charset="0"/>
              </a:rPr>
              <a:t>][k] </a:t>
            </a:r>
          </a:p>
          <a:p>
            <a:pPr>
              <a:lnSpc>
                <a:spcPct val="80000"/>
              </a:lnSpc>
              <a:buNone/>
            </a:pPr>
            <a:r>
              <a:rPr lang="en-US" sz="1550" b="1" dirty="0">
                <a:latin typeface="Courier New" pitchFamily="49" charset="0"/>
              </a:rPr>
              <a:t>	</a:t>
            </a:r>
            <a:r>
              <a:rPr lang="en-US" sz="1550" b="1" dirty="0" smtClean="0">
                <a:latin typeface="Courier New" pitchFamily="49" charset="0"/>
              </a:rPr>
              <a:t>	    weight[j</a:t>
            </a:r>
            <a:r>
              <a:rPr lang="en-US" sz="1550" b="1" dirty="0">
                <a:latin typeface="Courier New" pitchFamily="49" charset="0"/>
              </a:rPr>
              <a:t>][k] </a:t>
            </a:r>
            <a:r>
              <a:rPr lang="en-US" sz="1550" b="1" dirty="0" smtClean="0">
                <a:latin typeface="Courier New" pitchFamily="49" charset="0"/>
              </a:rPr>
              <a:t>= </a:t>
            </a:r>
            <a:r>
              <a:rPr lang="en-US" sz="1550" b="1" dirty="0">
                <a:latin typeface="Courier New" pitchFamily="49" charset="0"/>
              </a:rPr>
              <a:t>weight[j][</a:t>
            </a:r>
            <a:r>
              <a:rPr lang="en-US" sz="1550" b="1" dirty="0" err="1">
                <a:latin typeface="Courier New" pitchFamily="49" charset="0"/>
              </a:rPr>
              <a:t>i</a:t>
            </a:r>
            <a:r>
              <a:rPr lang="en-US" sz="1550" b="1" dirty="0">
                <a:latin typeface="Courier New" pitchFamily="49" charset="0"/>
              </a:rPr>
              <a:t>] + weight[</a:t>
            </a:r>
            <a:r>
              <a:rPr lang="en-US" sz="1550" b="1" dirty="0" err="1">
                <a:latin typeface="Courier New" pitchFamily="49" charset="0"/>
              </a:rPr>
              <a:t>i</a:t>
            </a:r>
            <a:r>
              <a:rPr lang="en-US" sz="1550" b="1" dirty="0">
                <a:latin typeface="Courier New" pitchFamily="49" charset="0"/>
              </a:rPr>
              <a:t>][k</a:t>
            </a:r>
            <a:r>
              <a:rPr lang="en-US" sz="1550" b="1" dirty="0" smtClean="0">
                <a:latin typeface="Courier New" pitchFamily="49" charset="0"/>
              </a:rPr>
              <a:t>]</a:t>
            </a:r>
          </a:p>
        </p:txBody>
      </p:sp>
      <p:graphicFrame>
        <p:nvGraphicFramePr>
          <p:cNvPr id="55" name="Group 69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8148828"/>
              </p:ext>
            </p:extLst>
          </p:nvPr>
        </p:nvGraphicFramePr>
        <p:xfrm>
          <a:off x="5428820" y="4834646"/>
          <a:ext cx="2142249" cy="1891820"/>
        </p:xfrm>
        <a:graphic>
          <a:graphicData uri="http://schemas.openxmlformats.org/drawingml/2006/table">
            <a:tbl>
              <a:tblPr/>
              <a:tblGrid>
                <a:gridCol w="429772"/>
                <a:gridCol w="426466"/>
                <a:gridCol w="428120"/>
                <a:gridCol w="429772"/>
                <a:gridCol w="428119"/>
              </a:tblGrid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89" marB="45689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-1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6" name="Text Box 453"/>
          <p:cNvSpPr txBox="1">
            <a:spLocks noChangeArrowheads="1"/>
          </p:cNvSpPr>
          <p:nvPr/>
        </p:nvSpPr>
        <p:spPr bwMode="auto">
          <a:xfrm>
            <a:off x="7754471" y="5570758"/>
            <a:ext cx="1191836" cy="52322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sz="1400" dirty="0" smtClean="0">
                <a:latin typeface="+mj-lt"/>
                <a:cs typeface="Times New Roman" pitchFamily="18" charset="0"/>
              </a:rPr>
              <a:t>adjacency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 smtClean="0">
                <a:latin typeface="+mj-lt"/>
                <a:cs typeface="Times New Roman" pitchFamily="18" charset="0"/>
              </a:rPr>
              <a:t>matrix</a:t>
            </a:r>
            <a:endParaRPr lang="en-US" sz="1400" dirty="0">
              <a:latin typeface="+mj-lt"/>
              <a:cs typeface="Times New Roman" pitchFamily="18" charset="0"/>
            </a:endParaRPr>
          </a:p>
        </p:txBody>
      </p:sp>
      <p:sp>
        <p:nvSpPr>
          <p:cNvPr id="57" name="Oval 4"/>
          <p:cNvSpPr>
            <a:spLocks noChangeArrowheads="1"/>
          </p:cNvSpPr>
          <p:nvPr/>
        </p:nvSpPr>
        <p:spPr bwMode="auto">
          <a:xfrm>
            <a:off x="1515910" y="5435254"/>
            <a:ext cx="457200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0" name="Oval 59"/>
          <p:cNvSpPr>
            <a:spLocks noChangeArrowheads="1"/>
          </p:cNvSpPr>
          <p:nvPr/>
        </p:nvSpPr>
        <p:spPr bwMode="auto">
          <a:xfrm>
            <a:off x="3279322" y="5435254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1" name="Oval 17"/>
          <p:cNvSpPr>
            <a:spLocks noChangeArrowheads="1"/>
          </p:cNvSpPr>
          <p:nvPr/>
        </p:nvSpPr>
        <p:spPr bwMode="auto">
          <a:xfrm>
            <a:off x="1929277" y="6253357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62" name="Line 35"/>
          <p:cNvSpPr>
            <a:spLocks noChangeShapeType="1"/>
          </p:cNvSpPr>
          <p:nvPr/>
        </p:nvSpPr>
        <p:spPr bwMode="auto">
          <a:xfrm>
            <a:off x="1856663" y="5857336"/>
            <a:ext cx="245348" cy="41246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Oval 17"/>
          <p:cNvSpPr>
            <a:spLocks noChangeArrowheads="1"/>
          </p:cNvSpPr>
          <p:nvPr/>
        </p:nvSpPr>
        <p:spPr bwMode="auto">
          <a:xfrm>
            <a:off x="2405693" y="5435254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588057" y="5981171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1</a:t>
            </a:r>
            <a:endParaRPr lang="en-ZA" dirty="0"/>
          </a:p>
        </p:txBody>
      </p:sp>
      <p:sp>
        <p:nvSpPr>
          <p:cNvPr id="65" name="TextBox 64"/>
          <p:cNvSpPr txBox="1"/>
          <p:nvPr/>
        </p:nvSpPr>
        <p:spPr>
          <a:xfrm>
            <a:off x="2892195" y="532591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3</a:t>
            </a:r>
            <a:endParaRPr lang="en-ZA" dirty="0"/>
          </a:p>
        </p:txBody>
      </p:sp>
      <p:sp>
        <p:nvSpPr>
          <p:cNvPr id="66" name="TextBox 65"/>
          <p:cNvSpPr txBox="1"/>
          <p:nvPr/>
        </p:nvSpPr>
        <p:spPr>
          <a:xfrm>
            <a:off x="2028919" y="5332211"/>
            <a:ext cx="292200" cy="3657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dirty="0" smtClean="0"/>
              <a:t>2</a:t>
            </a:r>
            <a:endParaRPr lang="en-ZA" dirty="0"/>
          </a:p>
        </p:txBody>
      </p:sp>
      <p:sp>
        <p:nvSpPr>
          <p:cNvPr id="67" name="TextBox 66"/>
          <p:cNvSpPr txBox="1"/>
          <p:nvPr/>
        </p:nvSpPr>
        <p:spPr>
          <a:xfrm>
            <a:off x="2505068" y="496899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6</a:t>
            </a:r>
            <a:endParaRPr lang="en-ZA" dirty="0"/>
          </a:p>
        </p:txBody>
      </p:sp>
      <p:sp>
        <p:nvSpPr>
          <p:cNvPr id="68" name="TextBox 67"/>
          <p:cNvSpPr txBox="1"/>
          <p:nvPr/>
        </p:nvSpPr>
        <p:spPr>
          <a:xfrm>
            <a:off x="2494656" y="5981171"/>
            <a:ext cx="7104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dirty="0" smtClean="0"/>
              <a:t>-1</a:t>
            </a:r>
            <a:endParaRPr lang="en-ZA" dirty="0"/>
          </a:p>
        </p:txBody>
      </p:sp>
      <p:sp>
        <p:nvSpPr>
          <p:cNvPr id="73" name="Line 35"/>
          <p:cNvSpPr>
            <a:spLocks noChangeShapeType="1"/>
          </p:cNvSpPr>
          <p:nvPr/>
        </p:nvSpPr>
        <p:spPr bwMode="auto">
          <a:xfrm>
            <a:off x="1979682" y="5684549"/>
            <a:ext cx="42457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Line 35"/>
          <p:cNvSpPr>
            <a:spLocks noChangeShapeType="1"/>
          </p:cNvSpPr>
          <p:nvPr/>
        </p:nvSpPr>
        <p:spPr bwMode="auto">
          <a:xfrm>
            <a:off x="2862893" y="5683218"/>
            <a:ext cx="42457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35"/>
          <p:cNvSpPr>
            <a:spLocks noChangeShapeType="1"/>
          </p:cNvSpPr>
          <p:nvPr/>
        </p:nvSpPr>
        <p:spPr bwMode="auto">
          <a:xfrm flipV="1">
            <a:off x="2313863" y="5892452"/>
            <a:ext cx="322306" cy="412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76" name="Curved Connector 75"/>
          <p:cNvCxnSpPr>
            <a:stCxn id="57" idx="0"/>
            <a:endCxn id="60" idx="0"/>
          </p:cNvCxnSpPr>
          <p:nvPr/>
        </p:nvCxnSpPr>
        <p:spPr>
          <a:xfrm rot="5400000" flipH="1" flipV="1">
            <a:off x="2626216" y="4553548"/>
            <a:ext cx="12700" cy="1763412"/>
          </a:xfrm>
          <a:prstGeom prst="curvedConnector3">
            <a:avLst>
              <a:gd name="adj1" fmla="val 3494118"/>
            </a:avLst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68567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60" grpId="0" animBg="1"/>
      <p:bldP spid="61" grpId="0" animBg="1"/>
      <p:bldP spid="62" grpId="0" animBg="1"/>
      <p:bldP spid="63" grpId="0" animBg="1"/>
      <p:bldP spid="64" grpId="0"/>
      <p:bldP spid="65" grpId="0"/>
      <p:bldP spid="66" grpId="0"/>
      <p:bldP spid="67" grpId="0"/>
      <p:bldP spid="68" grpId="0"/>
      <p:bldP spid="73" grpId="0" animBg="1"/>
      <p:bldP spid="74" grpId="0" animBg="1"/>
      <p:bldP spid="75" grpId="0" animBg="1"/>
    </p:bld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49" y="48326"/>
            <a:ext cx="6554746" cy="746983"/>
          </a:xfrm>
        </p:spPr>
        <p:txBody>
          <a:bodyPr>
            <a:normAutofit/>
          </a:bodyPr>
          <a:lstStyle/>
          <a:p>
            <a:r>
              <a:rPr kumimoji="1" lang="en-ZA" altLang="zh-TW" sz="3600" dirty="0" smtClean="0">
                <a:ea typeface="新細明體" charset="-120"/>
              </a:rPr>
              <a:t>Shortest Paths: All to All</a:t>
            </a:r>
            <a:endParaRPr lang="en-US" dirty="0"/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 bwMode="auto">
          <a:xfrm>
            <a:off x="870736" y="795309"/>
            <a:ext cx="6917861" cy="1126462"/>
          </a:xfrm>
          <a:prstGeom prst="rect">
            <a:avLst/>
          </a:prstGeom>
          <a:noFill/>
          <a:ln w="12700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en-ZA" sz="1400" b="1" dirty="0">
                <a:solidFill>
                  <a:schemeClr val="accent5"/>
                </a:solidFill>
                <a:latin typeface="Courier New" pitchFamily="49" charset="0"/>
              </a:rPr>
              <a:t>let </a:t>
            </a:r>
            <a:r>
              <a:rPr lang="en-ZA" sz="1400" b="1" dirty="0" smtClean="0">
                <a:solidFill>
                  <a:schemeClr val="accent5"/>
                </a:solidFill>
                <a:latin typeface="Courier New" pitchFamily="49" charset="0"/>
              </a:rPr>
              <a:t>weight </a:t>
            </a:r>
            <a:r>
              <a:rPr lang="en-ZA" sz="1400" b="1" dirty="0">
                <a:solidFill>
                  <a:schemeClr val="accent5"/>
                </a:solidFill>
                <a:latin typeface="Courier New" pitchFamily="49" charset="0"/>
              </a:rPr>
              <a:t>be a |V| × |V| array of minimum distances initialized to </a:t>
            </a:r>
            <a:r>
              <a:rPr lang="en-ZA" sz="1400" b="1" dirty="0" smtClean="0">
                <a:solidFill>
                  <a:schemeClr val="accent5"/>
                </a:solidFill>
                <a:latin typeface="Courier New" pitchFamily="49" charset="0"/>
              </a:rPr>
              <a:t>infinity</a:t>
            </a:r>
            <a:endParaRPr lang="en-ZA" sz="1400" b="1" dirty="0">
              <a:solidFill>
                <a:schemeClr val="accent5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ZA" sz="1400" b="1" dirty="0" smtClean="0">
                <a:solidFill>
                  <a:srgbClr val="00B050"/>
                </a:solidFill>
                <a:latin typeface="Courier New" pitchFamily="49" charset="0"/>
              </a:rPr>
              <a:t>for </a:t>
            </a:r>
            <a:r>
              <a:rPr lang="en-ZA" sz="1400" b="1" dirty="0">
                <a:solidFill>
                  <a:srgbClr val="00B050"/>
                </a:solidFill>
                <a:latin typeface="Courier New" pitchFamily="49" charset="0"/>
              </a:rPr>
              <a:t>each vertex v</a:t>
            </a:r>
          </a:p>
          <a:p>
            <a:pPr>
              <a:lnSpc>
                <a:spcPct val="80000"/>
              </a:lnSpc>
              <a:buNone/>
            </a:pPr>
            <a:r>
              <a:rPr lang="en-ZA" sz="1400" b="1" dirty="0" smtClean="0">
                <a:solidFill>
                  <a:srgbClr val="00B050"/>
                </a:solidFill>
                <a:latin typeface="Courier New" pitchFamily="49" charset="0"/>
              </a:rPr>
              <a:t>    weight[v</a:t>
            </a:r>
            <a:r>
              <a:rPr lang="en-ZA" sz="1400" b="1" dirty="0">
                <a:solidFill>
                  <a:srgbClr val="00B050"/>
                </a:solidFill>
                <a:latin typeface="Courier New" pitchFamily="49" charset="0"/>
              </a:rPr>
              <a:t>][v] </a:t>
            </a:r>
            <a:r>
              <a:rPr lang="en-ZA" sz="1400" b="1" dirty="0" smtClean="0">
                <a:solidFill>
                  <a:srgbClr val="00B050"/>
                </a:solidFill>
                <a:latin typeface="Courier New" pitchFamily="49" charset="0"/>
              </a:rPr>
              <a:t>= </a:t>
            </a:r>
            <a:r>
              <a:rPr lang="en-ZA" sz="1400" b="1" dirty="0">
                <a:solidFill>
                  <a:srgbClr val="00B050"/>
                </a:solidFill>
                <a:latin typeface="Courier New" pitchFamily="49" charset="0"/>
              </a:rPr>
              <a:t>0</a:t>
            </a:r>
          </a:p>
          <a:p>
            <a:pPr>
              <a:lnSpc>
                <a:spcPct val="80000"/>
              </a:lnSpc>
              <a:buNone/>
            </a:pPr>
            <a:r>
              <a:rPr lang="en-ZA" sz="1400" b="1" dirty="0" smtClean="0">
                <a:solidFill>
                  <a:srgbClr val="FF0000"/>
                </a:solidFill>
                <a:latin typeface="Courier New" pitchFamily="49" charset="0"/>
              </a:rPr>
              <a:t>for </a:t>
            </a:r>
            <a:r>
              <a:rPr lang="en-ZA" sz="1400" b="1" dirty="0">
                <a:solidFill>
                  <a:srgbClr val="FF0000"/>
                </a:solidFill>
                <a:latin typeface="Courier New" pitchFamily="49" charset="0"/>
              </a:rPr>
              <a:t>each </a:t>
            </a:r>
            <a:r>
              <a:rPr lang="en-ZA" sz="1400" b="1" dirty="0" smtClean="0">
                <a:solidFill>
                  <a:srgbClr val="FF0000"/>
                </a:solidFill>
                <a:latin typeface="Courier New" pitchFamily="49" charset="0"/>
              </a:rPr>
              <a:t>edge(</a:t>
            </a:r>
            <a:r>
              <a:rPr lang="en-ZA" sz="1400" b="1" dirty="0" err="1" smtClean="0">
                <a:solidFill>
                  <a:srgbClr val="FF0000"/>
                </a:solidFill>
                <a:latin typeface="Courier New" pitchFamily="49" charset="0"/>
              </a:rPr>
              <a:t>u,v</a:t>
            </a:r>
            <a:r>
              <a:rPr lang="en-ZA" sz="14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n-ZA" sz="1400" b="1" dirty="0" smtClean="0">
                <a:solidFill>
                  <a:srgbClr val="FF0000"/>
                </a:solidFill>
                <a:latin typeface="Courier New" pitchFamily="49" charset="0"/>
              </a:rPr>
              <a:t>    weight[u</a:t>
            </a:r>
            <a:r>
              <a:rPr lang="en-ZA" sz="1400" b="1" dirty="0">
                <a:solidFill>
                  <a:srgbClr val="FF0000"/>
                </a:solidFill>
                <a:latin typeface="Courier New" pitchFamily="49" charset="0"/>
              </a:rPr>
              <a:t>][v] </a:t>
            </a:r>
            <a:r>
              <a:rPr lang="en-ZA" sz="1400" b="1" dirty="0" smtClean="0">
                <a:solidFill>
                  <a:srgbClr val="FF0000"/>
                </a:solidFill>
                <a:latin typeface="Courier New" pitchFamily="49" charset="0"/>
              </a:rPr>
              <a:t>= </a:t>
            </a:r>
            <a:r>
              <a:rPr lang="en-ZA" sz="1400" b="1" dirty="0">
                <a:solidFill>
                  <a:srgbClr val="FF0000"/>
                </a:solidFill>
                <a:latin typeface="Courier New" pitchFamily="49" charset="0"/>
              </a:rPr>
              <a:t>w(</a:t>
            </a:r>
            <a:r>
              <a:rPr lang="en-ZA" sz="1400" b="1" dirty="0" err="1">
                <a:solidFill>
                  <a:srgbClr val="FF0000"/>
                </a:solidFill>
                <a:latin typeface="Courier New" pitchFamily="49" charset="0"/>
              </a:rPr>
              <a:t>u,v</a:t>
            </a:r>
            <a:r>
              <a:rPr lang="en-ZA" sz="14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ZA" sz="1400" b="1" dirty="0">
                <a:latin typeface="Courier New" pitchFamily="49" charset="0"/>
              </a:rPr>
              <a:t>  </a:t>
            </a:r>
            <a:r>
              <a:rPr lang="en-ZA" sz="1400" b="1" dirty="0">
                <a:solidFill>
                  <a:schemeClr val="accent6"/>
                </a:solidFill>
                <a:latin typeface="Courier New" pitchFamily="49" charset="0"/>
              </a:rPr>
              <a:t>// the weight of the edge (</a:t>
            </a:r>
            <a:r>
              <a:rPr lang="en-ZA" sz="1400" b="1" dirty="0" err="1">
                <a:solidFill>
                  <a:schemeClr val="accent6"/>
                </a:solidFill>
                <a:latin typeface="Courier New" pitchFamily="49" charset="0"/>
              </a:rPr>
              <a:t>u,v</a:t>
            </a:r>
            <a:r>
              <a:rPr lang="en-ZA" sz="1400" b="1" dirty="0">
                <a:solidFill>
                  <a:schemeClr val="accent6"/>
                </a:solidFill>
                <a:latin typeface="Courier New" pitchFamily="49" charset="0"/>
              </a:rPr>
              <a:t>)</a:t>
            </a:r>
            <a:r>
              <a:rPr lang="en-US" sz="1400" b="1" dirty="0" smtClean="0">
                <a:latin typeface="Courier New" pitchFamily="49" charset="0"/>
              </a:rPr>
              <a:t> </a:t>
            </a:r>
          </a:p>
        </p:txBody>
      </p:sp>
      <p:graphicFrame>
        <p:nvGraphicFramePr>
          <p:cNvPr id="55" name="Group 69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9078437"/>
              </p:ext>
            </p:extLst>
          </p:nvPr>
        </p:nvGraphicFramePr>
        <p:xfrm>
          <a:off x="3963480" y="2180041"/>
          <a:ext cx="2142249" cy="1891820"/>
        </p:xfrm>
        <a:graphic>
          <a:graphicData uri="http://schemas.openxmlformats.org/drawingml/2006/table">
            <a:tbl>
              <a:tblPr/>
              <a:tblGrid>
                <a:gridCol w="429772"/>
                <a:gridCol w="426466"/>
                <a:gridCol w="428120"/>
                <a:gridCol w="429772"/>
                <a:gridCol w="428119"/>
              </a:tblGrid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89" marB="45689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" name="Oval 4"/>
          <p:cNvSpPr>
            <a:spLocks noChangeArrowheads="1"/>
          </p:cNvSpPr>
          <p:nvPr/>
        </p:nvSpPr>
        <p:spPr bwMode="auto">
          <a:xfrm>
            <a:off x="1326439" y="2668753"/>
            <a:ext cx="457200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0" name="Oval 59"/>
          <p:cNvSpPr>
            <a:spLocks noChangeArrowheads="1"/>
          </p:cNvSpPr>
          <p:nvPr/>
        </p:nvSpPr>
        <p:spPr bwMode="auto">
          <a:xfrm>
            <a:off x="3089851" y="2668753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1" name="Oval 17"/>
          <p:cNvSpPr>
            <a:spLocks noChangeArrowheads="1"/>
          </p:cNvSpPr>
          <p:nvPr/>
        </p:nvSpPr>
        <p:spPr bwMode="auto">
          <a:xfrm>
            <a:off x="1739806" y="3486856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62" name="Line 35"/>
          <p:cNvSpPr>
            <a:spLocks noChangeShapeType="1"/>
          </p:cNvSpPr>
          <p:nvPr/>
        </p:nvSpPr>
        <p:spPr bwMode="auto">
          <a:xfrm>
            <a:off x="1667192" y="3090835"/>
            <a:ext cx="245348" cy="41246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Oval 17"/>
          <p:cNvSpPr>
            <a:spLocks noChangeArrowheads="1"/>
          </p:cNvSpPr>
          <p:nvPr/>
        </p:nvSpPr>
        <p:spPr bwMode="auto">
          <a:xfrm>
            <a:off x="2216222" y="2668753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398586" y="321467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1</a:t>
            </a:r>
            <a:endParaRPr lang="en-ZA" dirty="0"/>
          </a:p>
        </p:txBody>
      </p:sp>
      <p:sp>
        <p:nvSpPr>
          <p:cNvPr id="65" name="TextBox 64"/>
          <p:cNvSpPr txBox="1"/>
          <p:nvPr/>
        </p:nvSpPr>
        <p:spPr>
          <a:xfrm>
            <a:off x="2702724" y="255940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3</a:t>
            </a:r>
            <a:endParaRPr lang="en-ZA" dirty="0"/>
          </a:p>
        </p:txBody>
      </p:sp>
      <p:sp>
        <p:nvSpPr>
          <p:cNvPr id="66" name="TextBox 65"/>
          <p:cNvSpPr txBox="1"/>
          <p:nvPr/>
        </p:nvSpPr>
        <p:spPr>
          <a:xfrm>
            <a:off x="1839448" y="2565710"/>
            <a:ext cx="292200" cy="3657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dirty="0" smtClean="0"/>
              <a:t>2</a:t>
            </a:r>
            <a:endParaRPr lang="en-ZA" dirty="0"/>
          </a:p>
        </p:txBody>
      </p:sp>
      <p:sp>
        <p:nvSpPr>
          <p:cNvPr id="67" name="TextBox 66"/>
          <p:cNvSpPr txBox="1"/>
          <p:nvPr/>
        </p:nvSpPr>
        <p:spPr>
          <a:xfrm>
            <a:off x="2315597" y="220249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6</a:t>
            </a:r>
            <a:endParaRPr lang="en-ZA" dirty="0"/>
          </a:p>
        </p:txBody>
      </p:sp>
      <p:sp>
        <p:nvSpPr>
          <p:cNvPr id="68" name="TextBox 67"/>
          <p:cNvSpPr txBox="1"/>
          <p:nvPr/>
        </p:nvSpPr>
        <p:spPr>
          <a:xfrm>
            <a:off x="2305185" y="3214670"/>
            <a:ext cx="7104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dirty="0" smtClean="0"/>
              <a:t>-1</a:t>
            </a:r>
            <a:endParaRPr lang="en-ZA" dirty="0"/>
          </a:p>
        </p:txBody>
      </p:sp>
      <p:sp>
        <p:nvSpPr>
          <p:cNvPr id="73" name="Line 35"/>
          <p:cNvSpPr>
            <a:spLocks noChangeShapeType="1"/>
          </p:cNvSpPr>
          <p:nvPr/>
        </p:nvSpPr>
        <p:spPr bwMode="auto">
          <a:xfrm>
            <a:off x="1790211" y="2918048"/>
            <a:ext cx="42457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Line 35"/>
          <p:cNvSpPr>
            <a:spLocks noChangeShapeType="1"/>
          </p:cNvSpPr>
          <p:nvPr/>
        </p:nvSpPr>
        <p:spPr bwMode="auto">
          <a:xfrm>
            <a:off x="2673422" y="2916717"/>
            <a:ext cx="42457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35"/>
          <p:cNvSpPr>
            <a:spLocks noChangeShapeType="1"/>
          </p:cNvSpPr>
          <p:nvPr/>
        </p:nvSpPr>
        <p:spPr bwMode="auto">
          <a:xfrm flipV="1">
            <a:off x="2124392" y="3125951"/>
            <a:ext cx="322306" cy="412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76" name="Curved Connector 75"/>
          <p:cNvCxnSpPr>
            <a:stCxn id="57" idx="0"/>
            <a:endCxn id="60" idx="0"/>
          </p:cNvCxnSpPr>
          <p:nvPr/>
        </p:nvCxnSpPr>
        <p:spPr>
          <a:xfrm rot="5400000" flipH="1" flipV="1">
            <a:off x="2436745" y="1787047"/>
            <a:ext cx="12700" cy="1763412"/>
          </a:xfrm>
          <a:prstGeom prst="curvedConnector3">
            <a:avLst>
              <a:gd name="adj1" fmla="val 3352937"/>
            </a:avLst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Group 69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8058008"/>
              </p:ext>
            </p:extLst>
          </p:nvPr>
        </p:nvGraphicFramePr>
        <p:xfrm>
          <a:off x="6497159" y="2180041"/>
          <a:ext cx="2142249" cy="1891820"/>
        </p:xfrm>
        <a:graphic>
          <a:graphicData uri="http://schemas.openxmlformats.org/drawingml/2006/table">
            <a:tbl>
              <a:tblPr/>
              <a:tblGrid>
                <a:gridCol w="429772"/>
                <a:gridCol w="426466"/>
                <a:gridCol w="428120"/>
                <a:gridCol w="429772"/>
                <a:gridCol w="428119"/>
              </a:tblGrid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89" marB="45689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-1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Up Arrow 2"/>
          <p:cNvSpPr/>
          <p:nvPr/>
        </p:nvSpPr>
        <p:spPr>
          <a:xfrm>
            <a:off x="7352271" y="4201299"/>
            <a:ext cx="733167" cy="749643"/>
          </a:xfrm>
          <a:prstGeom prst="upArrow">
            <a:avLst/>
          </a:prstGeom>
          <a:solidFill>
            <a:schemeClr val="accent4"/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Rounded Rectangle 1"/>
          <p:cNvSpPr/>
          <p:nvPr/>
        </p:nvSpPr>
        <p:spPr>
          <a:xfrm>
            <a:off x="5865341" y="4950942"/>
            <a:ext cx="2973860" cy="963826"/>
          </a:xfrm>
          <a:prstGeom prst="roundRect">
            <a:avLst/>
          </a:prstGeom>
          <a:solidFill>
            <a:schemeClr val="accent4"/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Initialise intersections to </a:t>
            </a:r>
          </a:p>
          <a:p>
            <a:pPr algn="ctr"/>
            <a:r>
              <a:rPr lang="en-ZA" dirty="0" smtClean="0"/>
              <a:t>existing edges</a:t>
            </a:r>
            <a:endParaRPr lang="en-Z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1091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" grpId="0" animBg="1"/>
      <p:bldP spid="2" grpId="0" animBg="1"/>
    </p:bld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1"/>
          <p:cNvSpPr>
            <a:spLocks noChangeShapeType="1"/>
          </p:cNvSpPr>
          <p:nvPr/>
        </p:nvSpPr>
        <p:spPr bwMode="auto">
          <a:xfrm flipH="1">
            <a:off x="3305173" y="2454503"/>
            <a:ext cx="879475" cy="56416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35"/>
          <p:cNvSpPr>
            <a:spLocks noChangeShapeType="1"/>
          </p:cNvSpPr>
          <p:nvPr/>
        </p:nvSpPr>
        <p:spPr bwMode="auto">
          <a:xfrm>
            <a:off x="3267075" y="3347796"/>
            <a:ext cx="279814" cy="57467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32"/>
          <p:cNvSpPr>
            <a:spLocks noChangeShapeType="1"/>
          </p:cNvSpPr>
          <p:nvPr/>
        </p:nvSpPr>
        <p:spPr bwMode="auto">
          <a:xfrm>
            <a:off x="4457085" y="2461971"/>
            <a:ext cx="902103" cy="61474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34"/>
          <p:cNvSpPr>
            <a:spLocks noChangeShapeType="1"/>
          </p:cNvSpPr>
          <p:nvPr/>
        </p:nvSpPr>
        <p:spPr bwMode="auto">
          <a:xfrm flipH="1">
            <a:off x="5072062" y="3363532"/>
            <a:ext cx="287126" cy="5589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Graphs: Shortest Path</a:t>
            </a:r>
            <a:endParaRPr lang="en-US" dirty="0"/>
          </a:p>
        </p:txBody>
      </p:sp>
      <p:sp>
        <p:nvSpPr>
          <p:cNvPr id="54" name="Content Placeholder 13"/>
          <p:cNvSpPr>
            <a:spLocks noGrp="1"/>
          </p:cNvSpPr>
          <p:nvPr>
            <p:ph idx="1"/>
          </p:nvPr>
        </p:nvSpPr>
        <p:spPr>
          <a:xfrm>
            <a:off x="628649" y="1103870"/>
            <a:ext cx="8152885" cy="5642919"/>
          </a:xfrm>
        </p:spPr>
        <p:txBody>
          <a:bodyPr>
            <a:normAutofit/>
          </a:bodyPr>
          <a:lstStyle/>
          <a:p>
            <a:pPr lvl="0"/>
            <a:r>
              <a:rPr kumimoji="1" lang="en-ZA" altLang="zh-TW" sz="2000" dirty="0" smtClean="0">
                <a:ea typeface="新細明體" charset="-120"/>
              </a:rPr>
              <a:t>A </a:t>
            </a:r>
            <a:r>
              <a:rPr kumimoji="1" lang="en-ZA" altLang="zh-TW" sz="2000" dirty="0" smtClean="0">
                <a:solidFill>
                  <a:schemeClr val="accent5"/>
                </a:solidFill>
                <a:ea typeface="新細明體" charset="-120"/>
              </a:rPr>
              <a:t>graph</a:t>
            </a: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kumimoji="1" lang="en-ZA" altLang="zh-TW" sz="2000" dirty="0" smtClean="0">
                <a:ea typeface="新細明體" charset="-120"/>
              </a:rPr>
              <a:t>is a data structure made up of </a:t>
            </a: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vertices</a:t>
            </a:r>
            <a:endParaRPr kumimoji="1" lang="en-ZA" altLang="zh-TW" sz="2000" dirty="0" smtClean="0">
              <a:ea typeface="新細明體" charset="-120"/>
            </a:endParaRPr>
          </a:p>
          <a:p>
            <a:pPr lvl="0"/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Vertices</a:t>
            </a:r>
            <a:r>
              <a:rPr kumimoji="1" lang="en-ZA" altLang="zh-TW" sz="2000" dirty="0" smtClean="0">
                <a:ea typeface="新細明體" charset="-120"/>
              </a:rPr>
              <a:t> are interconnected by means of </a:t>
            </a:r>
            <a:r>
              <a:rPr kumimoji="1" lang="en-ZA" altLang="zh-TW" sz="2000" dirty="0" smtClean="0">
                <a:solidFill>
                  <a:srgbClr val="00B050"/>
                </a:solidFill>
                <a:ea typeface="新細明體" charset="-120"/>
              </a:rPr>
              <a:t>edges</a:t>
            </a:r>
          </a:p>
          <a:p>
            <a:pPr lvl="0"/>
            <a:endParaRPr kumimoji="1" lang="en-ZA" altLang="zh-TW" sz="2000" dirty="0">
              <a:solidFill>
                <a:srgbClr val="00B050"/>
              </a:solidFill>
              <a:ea typeface="新細明體" charset="-120"/>
            </a:endParaRPr>
          </a:p>
          <a:p>
            <a:pPr lvl="0"/>
            <a:endParaRPr kumimoji="1" lang="en-ZA" altLang="zh-TW" sz="2000" dirty="0" smtClean="0">
              <a:solidFill>
                <a:srgbClr val="00B050"/>
              </a:solidFill>
              <a:ea typeface="新細明體" charset="-120"/>
            </a:endParaRPr>
          </a:p>
          <a:p>
            <a:pPr lvl="0"/>
            <a:endParaRPr kumimoji="1" lang="en-ZA" altLang="zh-TW" sz="2000" dirty="0">
              <a:solidFill>
                <a:srgbClr val="00B050"/>
              </a:solidFill>
              <a:ea typeface="新細明體" charset="-120"/>
            </a:endParaRPr>
          </a:p>
          <a:p>
            <a:pPr lvl="0"/>
            <a:endParaRPr kumimoji="1" lang="en-ZA" altLang="zh-TW" sz="2000" dirty="0" smtClean="0">
              <a:solidFill>
                <a:srgbClr val="00B050"/>
              </a:solidFill>
              <a:ea typeface="新細明體" charset="-120"/>
            </a:endParaRPr>
          </a:p>
          <a:p>
            <a:pPr lvl="0"/>
            <a:endParaRPr kumimoji="1" lang="en-ZA" altLang="zh-TW" sz="2000" dirty="0">
              <a:solidFill>
                <a:srgbClr val="00B050"/>
              </a:solidFill>
              <a:ea typeface="新細明體" charset="-120"/>
            </a:endParaRPr>
          </a:p>
          <a:p>
            <a:pPr lvl="0"/>
            <a:endParaRPr kumimoji="1" lang="en-ZA" altLang="zh-TW" sz="2000" dirty="0" smtClean="0">
              <a:solidFill>
                <a:srgbClr val="00B050"/>
              </a:solidFill>
              <a:ea typeface="新細明體" charset="-120"/>
            </a:endParaRPr>
          </a:p>
          <a:p>
            <a:pPr lvl="0"/>
            <a:endParaRPr kumimoji="1" lang="en-ZA" altLang="zh-TW" sz="2000" dirty="0">
              <a:solidFill>
                <a:srgbClr val="00B050"/>
              </a:solidFill>
              <a:ea typeface="新細明體" charset="-120"/>
            </a:endParaRPr>
          </a:p>
          <a:p>
            <a:pPr lvl="0"/>
            <a:endParaRPr kumimoji="1" lang="en-ZA" altLang="zh-TW" sz="2000" dirty="0" smtClean="0">
              <a:ea typeface="新細明體" charset="-120"/>
            </a:endParaRPr>
          </a:p>
          <a:p>
            <a:pPr lvl="0"/>
            <a:r>
              <a:rPr kumimoji="1" lang="en-ZA" altLang="zh-TW" sz="2000" dirty="0" smtClean="0">
                <a:ea typeface="新細明體" charset="-120"/>
              </a:rPr>
              <a:t>The </a:t>
            </a:r>
            <a:r>
              <a:rPr kumimoji="1" lang="en-ZA" altLang="zh-TW" sz="2000" dirty="0" smtClean="0">
                <a:solidFill>
                  <a:srgbClr val="0070C0"/>
                </a:solidFill>
                <a:ea typeface="新細明體" charset="-120"/>
              </a:rPr>
              <a:t>“weight” </a:t>
            </a:r>
            <a:r>
              <a:rPr kumimoji="1" lang="en-ZA" altLang="zh-TW" sz="2000" dirty="0" smtClean="0">
                <a:ea typeface="新細明體" charset="-120"/>
              </a:rPr>
              <a:t>of the edge is used to represent how difficult or costly it is to move from one node to another node</a:t>
            </a:r>
          </a:p>
          <a:p>
            <a:pPr lvl="0"/>
            <a:r>
              <a:rPr kumimoji="1" lang="en-ZA" altLang="zh-TW" sz="2000" dirty="0" smtClean="0">
                <a:ea typeface="新細明體" charset="-120"/>
              </a:rPr>
              <a:t>It is often important to know what path between two nodes that are not directly connected is the </a:t>
            </a: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cheapest</a:t>
            </a:r>
            <a:r>
              <a:rPr kumimoji="1" lang="en-ZA" altLang="zh-TW" sz="2000" dirty="0" smtClean="0">
                <a:ea typeface="新細明體" charset="-120"/>
              </a:rPr>
              <a:t>, or </a:t>
            </a:r>
            <a:r>
              <a:rPr kumimoji="1" lang="en-ZA" altLang="zh-TW" sz="2000" dirty="0" smtClean="0">
                <a:solidFill>
                  <a:srgbClr val="00B050"/>
                </a:solidFill>
                <a:ea typeface="新細明體" charset="-120"/>
              </a:rPr>
              <a:t>shortest</a:t>
            </a:r>
          </a:p>
          <a:p>
            <a:pPr lvl="0"/>
            <a:endParaRPr kumimoji="1" lang="en-ZA" altLang="zh-TW" sz="2000" dirty="0" smtClean="0">
              <a:solidFill>
                <a:srgbClr val="00B050"/>
              </a:solidFill>
              <a:ea typeface="新細明體" charset="-120"/>
            </a:endParaRPr>
          </a:p>
          <a:p>
            <a:pPr lvl="0"/>
            <a:endParaRPr kumimoji="1" lang="en-ZA" altLang="zh-TW" sz="2000" dirty="0" smtClean="0">
              <a:solidFill>
                <a:srgbClr val="FF0000"/>
              </a:solidFill>
              <a:ea typeface="新細明體" charset="-120"/>
            </a:endParaRPr>
          </a:p>
          <a:p>
            <a:pPr lvl="0"/>
            <a:endParaRPr kumimoji="1" lang="en-ZA" altLang="zh-TW" sz="2000" dirty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2927350" y="2928696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381375" y="3884371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8" name="Oval 13"/>
          <p:cNvSpPr>
            <a:spLocks noChangeArrowheads="1"/>
          </p:cNvSpPr>
          <p:nvPr/>
        </p:nvSpPr>
        <p:spPr bwMode="auto">
          <a:xfrm>
            <a:off x="4114800" y="2084146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5264150" y="2963621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Oval 17"/>
          <p:cNvSpPr>
            <a:spLocks noChangeArrowheads="1"/>
          </p:cNvSpPr>
          <p:nvPr/>
        </p:nvSpPr>
        <p:spPr bwMode="auto">
          <a:xfrm>
            <a:off x="4725987" y="3889134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1" name="Oval 22"/>
          <p:cNvSpPr>
            <a:spLocks noChangeArrowheads="1"/>
          </p:cNvSpPr>
          <p:nvPr/>
        </p:nvSpPr>
        <p:spPr bwMode="auto">
          <a:xfrm>
            <a:off x="5727700" y="3889134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6" name="Line 36"/>
          <p:cNvSpPr>
            <a:spLocks noChangeShapeType="1"/>
          </p:cNvSpPr>
          <p:nvPr/>
        </p:nvSpPr>
        <p:spPr bwMode="auto">
          <a:xfrm>
            <a:off x="5648325" y="3347796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4056062" y="2906332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Line 34"/>
          <p:cNvSpPr>
            <a:spLocks noChangeShapeType="1"/>
          </p:cNvSpPr>
          <p:nvPr/>
        </p:nvSpPr>
        <p:spPr bwMode="auto">
          <a:xfrm flipH="1">
            <a:off x="4303713" y="2541347"/>
            <a:ext cx="38100" cy="3649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40"/>
          <p:cNvSpPr>
            <a:spLocks noChangeShapeType="1"/>
          </p:cNvSpPr>
          <p:nvPr/>
        </p:nvSpPr>
        <p:spPr bwMode="auto">
          <a:xfrm flipH="1">
            <a:off x="3833017" y="4098213"/>
            <a:ext cx="892969" cy="178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40"/>
          <p:cNvSpPr>
            <a:spLocks noChangeShapeType="1"/>
          </p:cNvSpPr>
          <p:nvPr/>
        </p:nvSpPr>
        <p:spPr bwMode="auto">
          <a:xfrm flipH="1" flipV="1">
            <a:off x="4389437" y="3329171"/>
            <a:ext cx="431799" cy="59329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791165" y="2402202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23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62416" y="338589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3</a:t>
            </a:r>
            <a:endParaRPr lang="en-ZA" dirty="0"/>
          </a:p>
        </p:txBody>
      </p:sp>
      <p:sp>
        <p:nvSpPr>
          <p:cNvPr id="23" name="TextBox 22"/>
          <p:cNvSpPr txBox="1"/>
          <p:nvPr/>
        </p:nvSpPr>
        <p:spPr>
          <a:xfrm>
            <a:off x="3401218" y="2402202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15</a:t>
            </a:r>
            <a:endParaRPr lang="en-ZA" dirty="0"/>
          </a:p>
        </p:txBody>
      </p:sp>
      <p:sp>
        <p:nvSpPr>
          <p:cNvPr id="24" name="TextBox 23"/>
          <p:cNvSpPr txBox="1"/>
          <p:nvPr/>
        </p:nvSpPr>
        <p:spPr>
          <a:xfrm>
            <a:off x="4966907" y="343644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7</a:t>
            </a:r>
            <a:endParaRPr lang="en-ZA" dirty="0"/>
          </a:p>
        </p:txBody>
      </p:sp>
      <p:sp>
        <p:nvSpPr>
          <p:cNvPr id="25" name="TextBox 24"/>
          <p:cNvSpPr txBox="1"/>
          <p:nvPr/>
        </p:nvSpPr>
        <p:spPr>
          <a:xfrm>
            <a:off x="4322763" y="347642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9</a:t>
            </a:r>
            <a:endParaRPr lang="en-ZA" dirty="0"/>
          </a:p>
        </p:txBody>
      </p:sp>
      <p:sp>
        <p:nvSpPr>
          <p:cNvPr id="26" name="TextBox 25"/>
          <p:cNvSpPr txBox="1"/>
          <p:nvPr/>
        </p:nvSpPr>
        <p:spPr>
          <a:xfrm>
            <a:off x="3109018" y="3479360"/>
            <a:ext cx="292200" cy="3657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dirty="0" smtClean="0"/>
              <a:t>8</a:t>
            </a:r>
            <a:endParaRPr lang="en-ZA" dirty="0"/>
          </a:p>
        </p:txBody>
      </p:sp>
      <p:sp>
        <p:nvSpPr>
          <p:cNvPr id="27" name="TextBox 26"/>
          <p:cNvSpPr txBox="1"/>
          <p:nvPr/>
        </p:nvSpPr>
        <p:spPr>
          <a:xfrm>
            <a:off x="4028217" y="2542371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2</a:t>
            </a:r>
            <a:endParaRPr lang="en-ZA" dirty="0"/>
          </a:p>
        </p:txBody>
      </p:sp>
      <p:sp>
        <p:nvSpPr>
          <p:cNvPr id="28" name="TextBox 27"/>
          <p:cNvSpPr txBox="1"/>
          <p:nvPr/>
        </p:nvSpPr>
        <p:spPr>
          <a:xfrm>
            <a:off x="3997285" y="4103744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15</a:t>
            </a:r>
            <a:endParaRPr lang="en-Z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5960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49" y="48326"/>
            <a:ext cx="6554746" cy="746983"/>
          </a:xfrm>
        </p:spPr>
        <p:txBody>
          <a:bodyPr>
            <a:normAutofit/>
          </a:bodyPr>
          <a:lstStyle/>
          <a:p>
            <a:r>
              <a:rPr kumimoji="1" lang="en-ZA" altLang="zh-TW" sz="3600" dirty="0" smtClean="0">
                <a:ea typeface="新細明體" charset="-120"/>
              </a:rPr>
              <a:t>Shortest Paths: All to All</a:t>
            </a:r>
            <a:endParaRPr lang="en-US" dirty="0"/>
          </a:p>
        </p:txBody>
      </p:sp>
      <p:sp>
        <p:nvSpPr>
          <p:cNvPr id="57" name="Oval 4"/>
          <p:cNvSpPr>
            <a:spLocks noChangeArrowheads="1"/>
          </p:cNvSpPr>
          <p:nvPr/>
        </p:nvSpPr>
        <p:spPr bwMode="auto">
          <a:xfrm>
            <a:off x="6726195" y="566709"/>
            <a:ext cx="457200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0" name="Oval 59"/>
          <p:cNvSpPr>
            <a:spLocks noChangeArrowheads="1"/>
          </p:cNvSpPr>
          <p:nvPr/>
        </p:nvSpPr>
        <p:spPr bwMode="auto">
          <a:xfrm>
            <a:off x="8489607" y="56670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1" name="Oval 17"/>
          <p:cNvSpPr>
            <a:spLocks noChangeArrowheads="1"/>
          </p:cNvSpPr>
          <p:nvPr/>
        </p:nvSpPr>
        <p:spPr bwMode="auto">
          <a:xfrm>
            <a:off x="7139562" y="1384812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62" name="Line 35"/>
          <p:cNvSpPr>
            <a:spLocks noChangeShapeType="1"/>
          </p:cNvSpPr>
          <p:nvPr/>
        </p:nvSpPr>
        <p:spPr bwMode="auto">
          <a:xfrm>
            <a:off x="7066948" y="988791"/>
            <a:ext cx="245348" cy="41246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Oval 17"/>
          <p:cNvSpPr>
            <a:spLocks noChangeArrowheads="1"/>
          </p:cNvSpPr>
          <p:nvPr/>
        </p:nvSpPr>
        <p:spPr bwMode="auto">
          <a:xfrm>
            <a:off x="7615978" y="56670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798342" y="111262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1</a:t>
            </a:r>
            <a:endParaRPr lang="en-ZA" dirty="0"/>
          </a:p>
        </p:txBody>
      </p:sp>
      <p:sp>
        <p:nvSpPr>
          <p:cNvPr id="65" name="TextBox 64"/>
          <p:cNvSpPr txBox="1"/>
          <p:nvPr/>
        </p:nvSpPr>
        <p:spPr>
          <a:xfrm>
            <a:off x="8102480" y="45736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3</a:t>
            </a:r>
            <a:endParaRPr lang="en-ZA" dirty="0"/>
          </a:p>
        </p:txBody>
      </p:sp>
      <p:sp>
        <p:nvSpPr>
          <p:cNvPr id="66" name="TextBox 65"/>
          <p:cNvSpPr txBox="1"/>
          <p:nvPr/>
        </p:nvSpPr>
        <p:spPr>
          <a:xfrm>
            <a:off x="7239204" y="463666"/>
            <a:ext cx="292200" cy="3657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dirty="0" smtClean="0"/>
              <a:t>2</a:t>
            </a:r>
            <a:endParaRPr lang="en-ZA" dirty="0"/>
          </a:p>
        </p:txBody>
      </p:sp>
      <p:sp>
        <p:nvSpPr>
          <p:cNvPr id="67" name="TextBox 66"/>
          <p:cNvSpPr txBox="1"/>
          <p:nvPr/>
        </p:nvSpPr>
        <p:spPr>
          <a:xfrm>
            <a:off x="7715353" y="10044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6</a:t>
            </a:r>
            <a:endParaRPr lang="en-ZA" dirty="0"/>
          </a:p>
        </p:txBody>
      </p:sp>
      <p:sp>
        <p:nvSpPr>
          <p:cNvPr id="68" name="TextBox 67"/>
          <p:cNvSpPr txBox="1"/>
          <p:nvPr/>
        </p:nvSpPr>
        <p:spPr>
          <a:xfrm>
            <a:off x="7704941" y="1112626"/>
            <a:ext cx="7104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dirty="0" smtClean="0"/>
              <a:t>-1</a:t>
            </a:r>
            <a:endParaRPr lang="en-ZA" dirty="0"/>
          </a:p>
        </p:txBody>
      </p:sp>
      <p:sp>
        <p:nvSpPr>
          <p:cNvPr id="73" name="Line 35"/>
          <p:cNvSpPr>
            <a:spLocks noChangeShapeType="1"/>
          </p:cNvSpPr>
          <p:nvPr/>
        </p:nvSpPr>
        <p:spPr bwMode="auto">
          <a:xfrm>
            <a:off x="7189967" y="816004"/>
            <a:ext cx="42457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Line 35"/>
          <p:cNvSpPr>
            <a:spLocks noChangeShapeType="1"/>
          </p:cNvSpPr>
          <p:nvPr/>
        </p:nvSpPr>
        <p:spPr bwMode="auto">
          <a:xfrm>
            <a:off x="8073178" y="814673"/>
            <a:ext cx="42457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35"/>
          <p:cNvSpPr>
            <a:spLocks noChangeShapeType="1"/>
          </p:cNvSpPr>
          <p:nvPr/>
        </p:nvSpPr>
        <p:spPr bwMode="auto">
          <a:xfrm flipV="1">
            <a:off x="7524148" y="1023907"/>
            <a:ext cx="322306" cy="412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76" name="Curved Connector 75"/>
          <p:cNvCxnSpPr>
            <a:stCxn id="57" idx="0"/>
            <a:endCxn id="60" idx="0"/>
          </p:cNvCxnSpPr>
          <p:nvPr/>
        </p:nvCxnSpPr>
        <p:spPr>
          <a:xfrm rot="5400000" flipH="1" flipV="1">
            <a:off x="7836501" y="-314997"/>
            <a:ext cx="12700" cy="1763412"/>
          </a:xfrm>
          <a:prstGeom prst="curvedConnector3">
            <a:avLst>
              <a:gd name="adj1" fmla="val 3352937"/>
            </a:avLst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Group 69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3272598"/>
              </p:ext>
            </p:extLst>
          </p:nvPr>
        </p:nvGraphicFramePr>
        <p:xfrm>
          <a:off x="2114940" y="2764577"/>
          <a:ext cx="2142249" cy="1891820"/>
        </p:xfrm>
        <a:graphic>
          <a:graphicData uri="http://schemas.openxmlformats.org/drawingml/2006/table">
            <a:tbl>
              <a:tblPr/>
              <a:tblGrid>
                <a:gridCol w="429772"/>
                <a:gridCol w="426466"/>
                <a:gridCol w="428120"/>
                <a:gridCol w="429772"/>
                <a:gridCol w="428119"/>
              </a:tblGrid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89" marB="45689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-1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678467" y="838986"/>
            <a:ext cx="5744046" cy="954107"/>
          </a:xfrm>
          <a:prstGeom prst="rect">
            <a:avLst/>
          </a:prstGeom>
          <a:noFill/>
          <a:ln w="12700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en-US" sz="1400" b="1" dirty="0" smtClean="0">
                <a:latin typeface="Courier New" pitchFamily="49" charset="0"/>
              </a:rPr>
              <a:t>for </a:t>
            </a:r>
            <a:r>
              <a:rPr lang="en-US" sz="1400" b="1" dirty="0" err="1" smtClean="0">
                <a:latin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</a:rPr>
              <a:t> = 1 to |V|</a:t>
            </a:r>
          </a:p>
          <a:p>
            <a:pPr>
              <a:lnSpc>
                <a:spcPct val="80000"/>
              </a:lnSpc>
              <a:buNone/>
            </a:pPr>
            <a:r>
              <a:rPr lang="en-US" sz="1400" b="1" dirty="0" smtClean="0">
                <a:latin typeface="Courier New" pitchFamily="49" charset="0"/>
              </a:rPr>
              <a:t>  for j = 1 to |V|</a:t>
            </a:r>
          </a:p>
          <a:p>
            <a:pPr>
              <a:lnSpc>
                <a:spcPct val="80000"/>
              </a:lnSpc>
              <a:buNone/>
            </a:pPr>
            <a:r>
              <a:rPr lang="en-US" sz="1400" b="1" dirty="0" smtClean="0">
                <a:latin typeface="Courier New" pitchFamily="49" charset="0"/>
              </a:rPr>
              <a:t>    for k = 1 to |V| </a:t>
            </a:r>
          </a:p>
          <a:p>
            <a:pPr>
              <a:lnSpc>
                <a:spcPct val="80000"/>
              </a:lnSpc>
              <a:buNone/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</a:rPr>
              <a:t>   if weight[j][k] &gt; weight[j][</a:t>
            </a:r>
            <a:r>
              <a:rPr lang="en-US" sz="1400" b="1" dirty="0" err="1" smtClean="0">
                <a:latin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</a:rPr>
              <a:t>] + weight[</a:t>
            </a:r>
            <a:r>
              <a:rPr lang="en-US" sz="1400" b="1" dirty="0" err="1" smtClean="0">
                <a:latin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</a:rPr>
              <a:t>][k] </a:t>
            </a:r>
          </a:p>
          <a:p>
            <a:pPr>
              <a:lnSpc>
                <a:spcPct val="80000"/>
              </a:lnSpc>
              <a:buNone/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</a:rPr>
              <a:t>	weight[j</a:t>
            </a:r>
            <a:r>
              <a:rPr lang="en-US" sz="1400" b="1" dirty="0">
                <a:latin typeface="Courier New" pitchFamily="49" charset="0"/>
              </a:rPr>
              <a:t>][k] </a:t>
            </a:r>
            <a:r>
              <a:rPr lang="en-US" sz="1400" b="1" dirty="0" smtClean="0">
                <a:latin typeface="Courier New" pitchFamily="49" charset="0"/>
              </a:rPr>
              <a:t>= </a:t>
            </a:r>
            <a:r>
              <a:rPr lang="en-US" sz="1400" b="1" dirty="0">
                <a:latin typeface="Courier New" pitchFamily="49" charset="0"/>
              </a:rPr>
              <a:t>weight[j][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] + weight[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][k</a:t>
            </a:r>
            <a:r>
              <a:rPr lang="en-US" sz="1400" b="1" dirty="0" smtClean="0">
                <a:latin typeface="Courier New" pitchFamily="49" charset="0"/>
              </a:rPr>
              <a:t>]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78467" y="1952419"/>
            <a:ext cx="7041863" cy="7271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At every iteration, determine: Given </a:t>
            </a:r>
            <a:r>
              <a:rPr lang="en-ZA" b="1" dirty="0" err="1" smtClean="0">
                <a:solidFill>
                  <a:srgbClr val="FFFF00"/>
                </a:solidFill>
              </a:rPr>
              <a:t>i</a:t>
            </a:r>
            <a:r>
              <a:rPr lang="en-ZA" b="1" dirty="0" smtClean="0">
                <a:solidFill>
                  <a:srgbClr val="FFFF00"/>
                </a:solidFill>
              </a:rPr>
              <a:t>, j, k</a:t>
            </a:r>
            <a:r>
              <a:rPr lang="en-ZA" dirty="0" smtClean="0">
                <a:solidFill>
                  <a:srgbClr val="FFFF00"/>
                </a:solidFill>
              </a:rPr>
              <a:t>, </a:t>
            </a:r>
            <a:r>
              <a:rPr lang="en-ZA" dirty="0" smtClean="0"/>
              <a:t>will the path </a:t>
            </a:r>
            <a:br>
              <a:rPr lang="en-ZA" dirty="0" smtClean="0"/>
            </a:br>
            <a:r>
              <a:rPr lang="en-ZA" dirty="0" smtClean="0"/>
              <a:t>from </a:t>
            </a:r>
            <a:r>
              <a:rPr lang="en-ZA" b="1" dirty="0" smtClean="0">
                <a:solidFill>
                  <a:srgbClr val="FFFF00"/>
                </a:solidFill>
              </a:rPr>
              <a:t>j</a:t>
            </a:r>
            <a:r>
              <a:rPr lang="en-ZA" dirty="0" smtClean="0"/>
              <a:t> to </a:t>
            </a:r>
            <a:r>
              <a:rPr lang="en-ZA" b="1" dirty="0" smtClean="0">
                <a:solidFill>
                  <a:srgbClr val="FFFF00"/>
                </a:solidFill>
              </a:rPr>
              <a:t>k</a:t>
            </a:r>
            <a:r>
              <a:rPr lang="en-ZA" dirty="0" smtClean="0"/>
              <a:t> be cheaper if it goes through </a:t>
            </a:r>
            <a:r>
              <a:rPr lang="en-ZA" b="1" dirty="0" err="1" smtClean="0">
                <a:solidFill>
                  <a:srgbClr val="FFFF00"/>
                </a:solidFill>
              </a:rPr>
              <a:t>i</a:t>
            </a:r>
            <a:r>
              <a:rPr lang="en-ZA" dirty="0" smtClean="0"/>
              <a:t> ?</a:t>
            </a:r>
            <a:endParaRPr lang="en-ZA" dirty="0"/>
          </a:p>
        </p:txBody>
      </p:sp>
      <p:graphicFrame>
        <p:nvGraphicFramePr>
          <p:cNvPr id="24" name="Group 69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6583488"/>
              </p:ext>
            </p:extLst>
          </p:nvPr>
        </p:nvGraphicFramePr>
        <p:xfrm>
          <a:off x="6147631" y="2712202"/>
          <a:ext cx="2142249" cy="1891820"/>
        </p:xfrm>
        <a:graphic>
          <a:graphicData uri="http://schemas.openxmlformats.org/drawingml/2006/table">
            <a:tbl>
              <a:tblPr/>
              <a:tblGrid>
                <a:gridCol w="429772"/>
                <a:gridCol w="426466"/>
                <a:gridCol w="428120"/>
                <a:gridCol w="429772"/>
                <a:gridCol w="428119"/>
              </a:tblGrid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89" marB="45689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-1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" name="Rounded Rectangle 24"/>
          <p:cNvSpPr/>
          <p:nvPr/>
        </p:nvSpPr>
        <p:spPr>
          <a:xfrm>
            <a:off x="753693" y="3384562"/>
            <a:ext cx="1108059" cy="57067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 smtClean="0"/>
              <a:t>i</a:t>
            </a:r>
            <a:r>
              <a:rPr lang="en-ZA" dirty="0" smtClean="0"/>
              <a:t> = 1: A</a:t>
            </a:r>
            <a:endParaRPr lang="en-ZA" dirty="0"/>
          </a:p>
        </p:txBody>
      </p:sp>
      <p:sp>
        <p:nvSpPr>
          <p:cNvPr id="26" name="Rounded Rectangle 25"/>
          <p:cNvSpPr/>
          <p:nvPr/>
        </p:nvSpPr>
        <p:spPr>
          <a:xfrm>
            <a:off x="4771228" y="3385226"/>
            <a:ext cx="1108059" cy="57067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 smtClean="0"/>
              <a:t>i</a:t>
            </a:r>
            <a:r>
              <a:rPr lang="en-ZA" dirty="0" smtClean="0"/>
              <a:t> = 2: B</a:t>
            </a:r>
            <a:endParaRPr lang="en-ZA" dirty="0"/>
          </a:p>
        </p:txBody>
      </p:sp>
      <p:graphicFrame>
        <p:nvGraphicFramePr>
          <p:cNvPr id="27" name="Group 69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0039186"/>
              </p:ext>
            </p:extLst>
          </p:nvPr>
        </p:nvGraphicFramePr>
        <p:xfrm>
          <a:off x="2130096" y="4710903"/>
          <a:ext cx="2142249" cy="1891820"/>
        </p:xfrm>
        <a:graphic>
          <a:graphicData uri="http://schemas.openxmlformats.org/drawingml/2006/table">
            <a:tbl>
              <a:tblPr/>
              <a:tblGrid>
                <a:gridCol w="429772"/>
                <a:gridCol w="426466"/>
                <a:gridCol w="428120"/>
                <a:gridCol w="429772"/>
                <a:gridCol w="428119"/>
              </a:tblGrid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89" marB="45689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-1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" name="Rounded Rectangle 27"/>
          <p:cNvSpPr/>
          <p:nvPr/>
        </p:nvSpPr>
        <p:spPr>
          <a:xfrm>
            <a:off x="753693" y="5383927"/>
            <a:ext cx="1108059" cy="57067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 smtClean="0"/>
              <a:t>i</a:t>
            </a:r>
            <a:r>
              <a:rPr lang="en-ZA" dirty="0" smtClean="0"/>
              <a:t> = 3: C</a:t>
            </a:r>
            <a:endParaRPr lang="en-ZA" dirty="0"/>
          </a:p>
        </p:txBody>
      </p:sp>
      <p:graphicFrame>
        <p:nvGraphicFramePr>
          <p:cNvPr id="29" name="Group 69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2625330"/>
              </p:ext>
            </p:extLst>
          </p:nvPr>
        </p:nvGraphicFramePr>
        <p:xfrm>
          <a:off x="6112270" y="4723356"/>
          <a:ext cx="2142249" cy="1891820"/>
        </p:xfrm>
        <a:graphic>
          <a:graphicData uri="http://schemas.openxmlformats.org/drawingml/2006/table">
            <a:tbl>
              <a:tblPr/>
              <a:tblGrid>
                <a:gridCol w="429772"/>
                <a:gridCol w="426466"/>
                <a:gridCol w="428120"/>
                <a:gridCol w="429772"/>
                <a:gridCol w="428119"/>
              </a:tblGrid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89" marB="45689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-1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Rounded Rectangle 29"/>
          <p:cNvSpPr/>
          <p:nvPr/>
        </p:nvSpPr>
        <p:spPr>
          <a:xfrm>
            <a:off x="4735867" y="5396380"/>
            <a:ext cx="1108059" cy="57067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 smtClean="0"/>
              <a:t>i</a:t>
            </a:r>
            <a:r>
              <a:rPr lang="en-ZA" dirty="0" smtClean="0"/>
              <a:t> = 4: D</a:t>
            </a:r>
            <a:endParaRPr lang="en-Z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0086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0" grpId="0" animBg="1"/>
      <p:bldP spid="61" grpId="0" animBg="1"/>
      <p:bldP spid="62" grpId="0" animBg="1"/>
      <p:bldP spid="63" grpId="0" animBg="1"/>
      <p:bldP spid="64" grpId="0"/>
      <p:bldP spid="65" grpId="0"/>
      <p:bldP spid="66" grpId="0"/>
      <p:bldP spid="67" grpId="0"/>
      <p:bldP spid="68" grpId="0"/>
      <p:bldP spid="73" grpId="0" animBg="1"/>
      <p:bldP spid="74" grpId="0" animBg="1"/>
      <p:bldP spid="75" grpId="0" animBg="1"/>
      <p:bldP spid="21" grpId="0" animBg="1"/>
      <p:bldP spid="25" grpId="0" animBg="1"/>
      <p:bldP spid="26" grpId="0" animBg="1"/>
      <p:bldP spid="28" grpId="0" animBg="1"/>
      <p:bldP spid="30" grpId="0" animBg="1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Graphs: Shortest Path</a:t>
            </a:r>
            <a:endParaRPr lang="en-US" dirty="0"/>
          </a:p>
        </p:txBody>
      </p:sp>
      <p:sp>
        <p:nvSpPr>
          <p:cNvPr id="54" name="Content Placeholder 13"/>
          <p:cNvSpPr>
            <a:spLocks noGrp="1"/>
          </p:cNvSpPr>
          <p:nvPr>
            <p:ph idx="1"/>
          </p:nvPr>
        </p:nvSpPr>
        <p:spPr>
          <a:xfrm>
            <a:off x="628649" y="1103870"/>
            <a:ext cx="8152885" cy="5642919"/>
          </a:xfrm>
        </p:spPr>
        <p:txBody>
          <a:bodyPr>
            <a:normAutofit/>
          </a:bodyPr>
          <a:lstStyle/>
          <a:p>
            <a:pPr lvl="0"/>
            <a:r>
              <a:rPr kumimoji="1" lang="en-ZA" altLang="zh-TW" sz="2000" dirty="0" smtClean="0">
                <a:ea typeface="新細明體" charset="-120"/>
              </a:rPr>
              <a:t>Suppose you are travelling</a:t>
            </a:r>
            <a:br>
              <a:rPr kumimoji="1" lang="en-ZA" altLang="zh-TW" sz="2000" dirty="0" smtClean="0">
                <a:ea typeface="新細明體" charset="-120"/>
              </a:rPr>
            </a:br>
            <a:r>
              <a:rPr kumimoji="1" lang="en-ZA" altLang="zh-TW" sz="2000" dirty="0" smtClean="0">
                <a:ea typeface="新細明體" charset="-120"/>
              </a:rPr>
              <a:t>from Pretoria to Durban</a:t>
            </a:r>
          </a:p>
          <a:p>
            <a:pPr lvl="0"/>
            <a:r>
              <a:rPr kumimoji="1" lang="en-ZA" altLang="zh-TW" sz="2000" dirty="0" smtClean="0">
                <a:solidFill>
                  <a:srgbClr val="00B050"/>
                </a:solidFill>
                <a:ea typeface="新細明體" charset="-120"/>
              </a:rPr>
              <a:t>You ask the GPS what is </a:t>
            </a:r>
            <a:br>
              <a:rPr kumimoji="1" lang="en-ZA" altLang="zh-TW" sz="2000" dirty="0" smtClean="0">
                <a:solidFill>
                  <a:srgbClr val="00B050"/>
                </a:solidFill>
                <a:ea typeface="新細明體" charset="-120"/>
              </a:rPr>
            </a:br>
            <a:r>
              <a:rPr kumimoji="1" lang="en-ZA" altLang="zh-TW" sz="2000" dirty="0" smtClean="0">
                <a:solidFill>
                  <a:srgbClr val="00B050"/>
                </a:solidFill>
                <a:ea typeface="新細明體" charset="-120"/>
              </a:rPr>
              <a:t>the best way to travel</a:t>
            </a:r>
            <a:br>
              <a:rPr kumimoji="1" lang="en-ZA" altLang="zh-TW" sz="2000" dirty="0" smtClean="0">
                <a:solidFill>
                  <a:srgbClr val="00B050"/>
                </a:solidFill>
                <a:ea typeface="新細明體" charset="-120"/>
              </a:rPr>
            </a:br>
            <a:r>
              <a:rPr kumimoji="1" lang="en-ZA" altLang="zh-TW" sz="2000" dirty="0" smtClean="0">
                <a:solidFill>
                  <a:srgbClr val="00B050"/>
                </a:solidFill>
                <a:ea typeface="新細明體" charset="-120"/>
              </a:rPr>
              <a:t>down to the coast</a:t>
            </a:r>
          </a:p>
          <a:p>
            <a:pPr lvl="0"/>
            <a:r>
              <a:rPr kumimoji="1" lang="en-ZA" altLang="zh-TW" sz="2000" dirty="0" smtClean="0">
                <a:ea typeface="新細明體" charset="-120"/>
              </a:rPr>
              <a:t>Flying a straight line is the</a:t>
            </a:r>
            <a:br>
              <a:rPr kumimoji="1" lang="en-ZA" altLang="zh-TW" sz="2000" dirty="0" smtClean="0">
                <a:ea typeface="新細明體" charset="-120"/>
              </a:rPr>
            </a:br>
            <a:r>
              <a:rPr kumimoji="1" lang="en-ZA" altLang="zh-TW" sz="2000" dirty="0" smtClean="0">
                <a:ea typeface="新細明體" charset="-120"/>
              </a:rPr>
              <a:t>best, but let’s assume you</a:t>
            </a:r>
            <a:br>
              <a:rPr kumimoji="1" lang="en-ZA" altLang="zh-TW" sz="2000" dirty="0" smtClean="0">
                <a:ea typeface="新細明體" charset="-120"/>
              </a:rPr>
            </a:br>
            <a:r>
              <a:rPr kumimoji="1" lang="en-ZA" altLang="zh-TW" sz="2000" dirty="0" smtClean="0">
                <a:ea typeface="新細明體" charset="-120"/>
              </a:rPr>
              <a:t>want to take a road trip</a:t>
            </a:r>
          </a:p>
          <a:p>
            <a:pPr lvl="0"/>
            <a:r>
              <a:rPr kumimoji="1" lang="en-ZA" altLang="zh-TW" sz="2000" dirty="0" smtClean="0">
                <a:solidFill>
                  <a:srgbClr val="00B050"/>
                </a:solidFill>
                <a:ea typeface="新細明體" charset="-120"/>
              </a:rPr>
              <a:t>What is the best route?</a:t>
            </a:r>
          </a:p>
          <a:p>
            <a:pPr lvl="1"/>
            <a:r>
              <a:rPr kumimoji="1" lang="en-ZA" altLang="zh-TW" sz="1700" dirty="0" smtClean="0">
                <a:solidFill>
                  <a:srgbClr val="0070C0"/>
                </a:solidFill>
                <a:ea typeface="新細明體" charset="-120"/>
              </a:rPr>
              <a:t>Shortest!</a:t>
            </a:r>
          </a:p>
          <a:p>
            <a:pPr lvl="1"/>
            <a:r>
              <a:rPr kumimoji="1" lang="en-ZA" altLang="zh-TW" sz="1700" dirty="0" smtClean="0">
                <a:solidFill>
                  <a:srgbClr val="FF0000"/>
                </a:solidFill>
                <a:ea typeface="新細明體" charset="-120"/>
              </a:rPr>
              <a:t>Cheapest?</a:t>
            </a:r>
          </a:p>
          <a:p>
            <a:r>
              <a:rPr kumimoji="1" lang="en-ZA" altLang="zh-TW" sz="2000" dirty="0" smtClean="0">
                <a:ea typeface="新細明體" charset="-120"/>
              </a:rPr>
              <a:t>You want the GPS to</a:t>
            </a:r>
            <a:br>
              <a:rPr kumimoji="1" lang="en-ZA" altLang="zh-TW" sz="2000" dirty="0" smtClean="0">
                <a:ea typeface="新細明體" charset="-120"/>
              </a:rPr>
            </a:br>
            <a:r>
              <a:rPr kumimoji="1" lang="en-ZA" altLang="zh-TW" sz="2000" dirty="0" smtClean="0">
                <a:ea typeface="新細明體" charset="-120"/>
              </a:rPr>
              <a:t>consider the options and</a:t>
            </a:r>
            <a:br>
              <a:rPr kumimoji="1" lang="en-ZA" altLang="zh-TW" sz="2000" dirty="0" smtClean="0">
                <a:ea typeface="新細明體" charset="-120"/>
              </a:rPr>
            </a:br>
            <a:r>
              <a:rPr kumimoji="1" lang="en-ZA" altLang="zh-TW" sz="2000" dirty="0" smtClean="0">
                <a:ea typeface="新細明體" charset="-120"/>
              </a:rPr>
              <a:t>tell you exactly what turns</a:t>
            </a:r>
            <a:br>
              <a:rPr kumimoji="1" lang="en-ZA" altLang="zh-TW" sz="2000" dirty="0" smtClean="0">
                <a:ea typeface="新細明體" charset="-120"/>
              </a:rPr>
            </a:br>
            <a:r>
              <a:rPr kumimoji="1" lang="en-ZA" altLang="zh-TW" sz="2000" dirty="0" smtClean="0">
                <a:ea typeface="新細明體" charset="-120"/>
              </a:rPr>
              <a:t>to take to get to your</a:t>
            </a:r>
            <a:br>
              <a:rPr kumimoji="1" lang="en-ZA" altLang="zh-TW" sz="2000" dirty="0" smtClean="0">
                <a:ea typeface="新細明體" charset="-120"/>
              </a:rPr>
            </a:br>
            <a:r>
              <a:rPr kumimoji="1" lang="en-ZA" altLang="zh-TW" sz="2000" dirty="0" smtClean="0">
                <a:ea typeface="新細明體" charset="-120"/>
              </a:rPr>
              <a:t>destination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52065" t="25066" r="22385" b="20294"/>
          <a:stretch/>
        </p:blipFill>
        <p:spPr>
          <a:xfrm>
            <a:off x="4252644" y="921682"/>
            <a:ext cx="4672667" cy="56206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91642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ine 31"/>
          <p:cNvSpPr>
            <a:spLocks noChangeShapeType="1"/>
          </p:cNvSpPr>
          <p:nvPr/>
        </p:nvSpPr>
        <p:spPr bwMode="auto">
          <a:xfrm flipH="1">
            <a:off x="1102995" y="2369616"/>
            <a:ext cx="859012" cy="56416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1044433" y="3253944"/>
            <a:ext cx="280130" cy="5598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3425683" y="325394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 flipH="1">
            <a:off x="2849419" y="3269680"/>
            <a:ext cx="285877" cy="5589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Graphs: Shortest Path</a:t>
            </a:r>
            <a:endParaRPr lang="en-US" dirty="0"/>
          </a:p>
        </p:txBody>
      </p:sp>
      <p:sp>
        <p:nvSpPr>
          <p:cNvPr id="54" name="Content Placeholder 13"/>
          <p:cNvSpPr>
            <a:spLocks noGrp="1"/>
          </p:cNvSpPr>
          <p:nvPr>
            <p:ph idx="1"/>
          </p:nvPr>
        </p:nvSpPr>
        <p:spPr>
          <a:xfrm>
            <a:off x="628649" y="1103870"/>
            <a:ext cx="8152885" cy="5642919"/>
          </a:xfrm>
        </p:spPr>
        <p:txBody>
          <a:bodyPr>
            <a:normAutofit/>
          </a:bodyPr>
          <a:lstStyle/>
          <a:p>
            <a:pPr lvl="0"/>
            <a:r>
              <a:rPr kumimoji="1" lang="en-ZA" altLang="zh-TW" sz="2000" dirty="0" smtClean="0">
                <a:ea typeface="新細明體" charset="-120"/>
              </a:rPr>
              <a:t>Suppose you are travelling</a:t>
            </a:r>
            <a:br>
              <a:rPr kumimoji="1" lang="en-ZA" altLang="zh-TW" sz="2000" dirty="0" smtClean="0">
                <a:ea typeface="新細明體" charset="-120"/>
              </a:rPr>
            </a:br>
            <a:r>
              <a:rPr kumimoji="1" lang="en-ZA" altLang="zh-TW" sz="2000" dirty="0" smtClean="0">
                <a:ea typeface="新細明體" charset="-120"/>
              </a:rPr>
              <a:t>from Pretoria to Durban</a:t>
            </a:r>
          </a:p>
          <a:p>
            <a:pPr lvl="0"/>
            <a:endParaRPr kumimoji="1" lang="en-ZA" altLang="zh-TW" sz="2000" dirty="0">
              <a:ea typeface="新細明體" charset="-120"/>
            </a:endParaRPr>
          </a:p>
          <a:p>
            <a:pPr lvl="0"/>
            <a:endParaRPr kumimoji="1" lang="en-ZA" altLang="zh-TW" sz="2000" dirty="0" smtClean="0">
              <a:ea typeface="新細明體" charset="-120"/>
            </a:endParaRPr>
          </a:p>
          <a:p>
            <a:pPr lvl="0"/>
            <a:endParaRPr kumimoji="1" lang="en-ZA" altLang="zh-TW" sz="2000" dirty="0">
              <a:ea typeface="新細明體" charset="-120"/>
            </a:endParaRPr>
          </a:p>
          <a:p>
            <a:pPr lvl="0"/>
            <a:endParaRPr kumimoji="1" lang="en-ZA" altLang="zh-TW" sz="2000" dirty="0" smtClean="0">
              <a:ea typeface="新細明體" charset="-120"/>
            </a:endParaRPr>
          </a:p>
          <a:p>
            <a:pPr lvl="0"/>
            <a:endParaRPr kumimoji="1" lang="en-ZA" altLang="zh-TW" sz="2000" dirty="0">
              <a:ea typeface="新細明體" charset="-120"/>
            </a:endParaRPr>
          </a:p>
          <a:p>
            <a:pPr lvl="0"/>
            <a:endParaRPr kumimoji="1" lang="en-ZA" altLang="zh-TW" sz="2000" dirty="0" smtClean="0">
              <a:ea typeface="新細明體" charset="-120"/>
            </a:endParaRPr>
          </a:p>
          <a:p>
            <a:pPr lvl="0"/>
            <a:endParaRPr kumimoji="1" lang="en-ZA" altLang="zh-TW" sz="2000" dirty="0">
              <a:ea typeface="新細明體" charset="-120"/>
            </a:endParaRPr>
          </a:p>
          <a:p>
            <a:pPr lvl="0"/>
            <a:endParaRPr kumimoji="1" lang="en-ZA" altLang="zh-TW" sz="2000" dirty="0" smtClean="0">
              <a:ea typeface="新細明體" charset="-120"/>
            </a:endParaRPr>
          </a:p>
          <a:p>
            <a:pPr lvl="0"/>
            <a:r>
              <a:rPr kumimoji="1" lang="en-ZA" altLang="zh-TW" sz="2000" dirty="0" smtClean="0">
                <a:ea typeface="新細明體" charset="-120"/>
              </a:rPr>
              <a:t>What route is the best?</a:t>
            </a:r>
          </a:p>
          <a:p>
            <a:pPr lvl="0"/>
            <a:r>
              <a:rPr kumimoji="1" lang="en-ZA" altLang="zh-TW" sz="2000" dirty="0" smtClean="0">
                <a:ea typeface="新細明體" charset="-120"/>
              </a:rPr>
              <a:t>Let’s find the shortest path!</a:t>
            </a:r>
          </a:p>
          <a:p>
            <a:pPr lvl="0"/>
            <a:endParaRPr kumimoji="1" lang="en-ZA" altLang="zh-TW" sz="2000" dirty="0" smtClean="0">
              <a:solidFill>
                <a:srgbClr val="FF0000"/>
              </a:solidFill>
              <a:ea typeface="新細明體" charset="-120"/>
            </a:endParaRPr>
          </a:p>
          <a:p>
            <a:pPr lvl="0"/>
            <a:endParaRPr kumimoji="1" lang="en-ZA" altLang="zh-TW" sz="2000" dirty="0">
              <a:solidFill>
                <a:srgbClr val="FF0000"/>
              </a:solidFill>
              <a:ea typeface="新細明體" charset="-12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52065" t="25066" r="22385" b="20294"/>
          <a:stretch/>
        </p:blipFill>
        <p:spPr>
          <a:xfrm>
            <a:off x="4252644" y="921682"/>
            <a:ext cx="4672667" cy="5620624"/>
          </a:xfrm>
          <a:prstGeom prst="rect">
            <a:avLst/>
          </a:prstGeom>
        </p:spPr>
      </p:pic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704708" y="2834844"/>
            <a:ext cx="457200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1158733" y="379051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32" name="Oval 13"/>
          <p:cNvSpPr>
            <a:spLocks noChangeArrowheads="1"/>
          </p:cNvSpPr>
          <p:nvPr/>
        </p:nvSpPr>
        <p:spPr bwMode="auto">
          <a:xfrm>
            <a:off x="1892158" y="1990294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3" name="Oval 15"/>
          <p:cNvSpPr>
            <a:spLocks noChangeArrowheads="1"/>
          </p:cNvSpPr>
          <p:nvPr/>
        </p:nvSpPr>
        <p:spPr bwMode="auto">
          <a:xfrm>
            <a:off x="3041508" y="286976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34" name="Oval 17"/>
          <p:cNvSpPr>
            <a:spLocks noChangeArrowheads="1"/>
          </p:cNvSpPr>
          <p:nvPr/>
        </p:nvSpPr>
        <p:spPr bwMode="auto">
          <a:xfrm>
            <a:off x="2503345" y="3795282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5" name="Oval 22"/>
          <p:cNvSpPr>
            <a:spLocks noChangeArrowheads="1"/>
          </p:cNvSpPr>
          <p:nvPr/>
        </p:nvSpPr>
        <p:spPr bwMode="auto">
          <a:xfrm>
            <a:off x="3505058" y="3787044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>
            <a:off x="2290620" y="3025596"/>
            <a:ext cx="750888" cy="1398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Oval 17"/>
          <p:cNvSpPr>
            <a:spLocks noChangeArrowheads="1"/>
          </p:cNvSpPr>
          <p:nvPr/>
        </p:nvSpPr>
        <p:spPr bwMode="auto">
          <a:xfrm>
            <a:off x="1833420" y="2812480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1" name="Line 34"/>
          <p:cNvSpPr>
            <a:spLocks noChangeShapeType="1"/>
          </p:cNvSpPr>
          <p:nvPr/>
        </p:nvSpPr>
        <p:spPr bwMode="auto">
          <a:xfrm flipH="1">
            <a:off x="2081071" y="2447495"/>
            <a:ext cx="38100" cy="3649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 flipH="1">
            <a:off x="1610375" y="4004361"/>
            <a:ext cx="892969" cy="178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 flipH="1" flipV="1">
            <a:off x="2166795" y="3235319"/>
            <a:ext cx="431799" cy="59329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444620" y="2697244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10</a:t>
            </a:r>
            <a:endParaRPr lang="en-ZA" dirty="0"/>
          </a:p>
        </p:txBody>
      </p:sp>
      <p:sp>
        <p:nvSpPr>
          <p:cNvPr id="45" name="TextBox 44"/>
          <p:cNvSpPr txBox="1"/>
          <p:nvPr/>
        </p:nvSpPr>
        <p:spPr>
          <a:xfrm>
            <a:off x="3539774" y="329204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3</a:t>
            </a:r>
            <a:endParaRPr lang="en-ZA" dirty="0"/>
          </a:p>
        </p:txBody>
      </p:sp>
      <p:sp>
        <p:nvSpPr>
          <p:cNvPr id="46" name="TextBox 45"/>
          <p:cNvSpPr txBox="1"/>
          <p:nvPr/>
        </p:nvSpPr>
        <p:spPr>
          <a:xfrm>
            <a:off x="1178576" y="2308350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13</a:t>
            </a:r>
            <a:endParaRPr lang="en-ZA" dirty="0"/>
          </a:p>
        </p:txBody>
      </p:sp>
      <p:sp>
        <p:nvSpPr>
          <p:cNvPr id="47" name="TextBox 46"/>
          <p:cNvSpPr txBox="1"/>
          <p:nvPr/>
        </p:nvSpPr>
        <p:spPr>
          <a:xfrm>
            <a:off x="2901257" y="3467355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11</a:t>
            </a:r>
            <a:endParaRPr lang="en-ZA" dirty="0"/>
          </a:p>
        </p:txBody>
      </p:sp>
      <p:sp>
        <p:nvSpPr>
          <p:cNvPr id="48" name="TextBox 47"/>
          <p:cNvSpPr txBox="1"/>
          <p:nvPr/>
        </p:nvSpPr>
        <p:spPr>
          <a:xfrm>
            <a:off x="2100121" y="3382571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3</a:t>
            </a:r>
            <a:endParaRPr lang="en-ZA" dirty="0"/>
          </a:p>
        </p:txBody>
      </p:sp>
      <p:sp>
        <p:nvSpPr>
          <p:cNvPr id="49" name="TextBox 48"/>
          <p:cNvSpPr txBox="1"/>
          <p:nvPr/>
        </p:nvSpPr>
        <p:spPr>
          <a:xfrm>
            <a:off x="886376" y="3385508"/>
            <a:ext cx="292200" cy="3657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dirty="0" smtClean="0"/>
              <a:t>2</a:t>
            </a:r>
            <a:endParaRPr lang="en-ZA" dirty="0"/>
          </a:p>
        </p:txBody>
      </p:sp>
      <p:sp>
        <p:nvSpPr>
          <p:cNvPr id="50" name="TextBox 49"/>
          <p:cNvSpPr txBox="1"/>
          <p:nvPr/>
        </p:nvSpPr>
        <p:spPr>
          <a:xfrm>
            <a:off x="1805575" y="244851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9</a:t>
            </a:r>
            <a:endParaRPr lang="en-ZA" dirty="0"/>
          </a:p>
        </p:txBody>
      </p:sp>
      <p:sp>
        <p:nvSpPr>
          <p:cNvPr id="51" name="TextBox 50"/>
          <p:cNvSpPr txBox="1"/>
          <p:nvPr/>
        </p:nvSpPr>
        <p:spPr>
          <a:xfrm>
            <a:off x="1774643" y="4009892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15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3884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ine 31"/>
          <p:cNvSpPr>
            <a:spLocks noChangeShapeType="1"/>
          </p:cNvSpPr>
          <p:nvPr/>
        </p:nvSpPr>
        <p:spPr bwMode="auto">
          <a:xfrm flipH="1">
            <a:off x="2809874" y="2370804"/>
            <a:ext cx="857365" cy="56416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2749666" y="3264097"/>
            <a:ext cx="280130" cy="5573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 flipH="1">
            <a:off x="4554653" y="3279833"/>
            <a:ext cx="273780" cy="5589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5130916" y="3264097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Graphs: Shortest Path</a:t>
            </a:r>
            <a:endParaRPr lang="en-US" dirty="0"/>
          </a:p>
        </p:txBody>
      </p:sp>
      <p:sp>
        <p:nvSpPr>
          <p:cNvPr id="54" name="Content Placeholder 13"/>
          <p:cNvSpPr>
            <a:spLocks noGrp="1"/>
          </p:cNvSpPr>
          <p:nvPr>
            <p:ph idx="1"/>
          </p:nvPr>
        </p:nvSpPr>
        <p:spPr>
          <a:xfrm>
            <a:off x="628649" y="1103870"/>
            <a:ext cx="8152885" cy="5642919"/>
          </a:xfrm>
        </p:spPr>
        <p:txBody>
          <a:bodyPr>
            <a:normAutofit/>
          </a:bodyPr>
          <a:lstStyle/>
          <a:p>
            <a:pPr lvl="0"/>
            <a:r>
              <a:rPr kumimoji="1" lang="en-ZA" altLang="zh-TW" sz="2000" dirty="0" smtClean="0">
                <a:ea typeface="新細明體" charset="-120"/>
              </a:rPr>
              <a:t>The shortest path will have a </a:t>
            </a:r>
            <a:r>
              <a:rPr kumimoji="1" lang="en-ZA" altLang="zh-TW" sz="2000" dirty="0" smtClean="0">
                <a:solidFill>
                  <a:srgbClr val="00B050"/>
                </a:solidFill>
                <a:ea typeface="新細明體" charset="-120"/>
              </a:rPr>
              <a:t>starting point: P </a:t>
            </a:r>
            <a:r>
              <a:rPr kumimoji="1" lang="en-ZA" altLang="zh-TW" sz="2000" dirty="0" smtClean="0">
                <a:ea typeface="新細明體" charset="-120"/>
              </a:rPr>
              <a:t>(for Pretoria)</a:t>
            </a:r>
          </a:p>
          <a:p>
            <a:pPr lvl="0"/>
            <a:r>
              <a:rPr kumimoji="1" lang="en-ZA" altLang="zh-TW" sz="2000" dirty="0" smtClean="0">
                <a:ea typeface="新細明體" charset="-120"/>
              </a:rPr>
              <a:t>We will also have an </a:t>
            </a:r>
            <a:r>
              <a:rPr kumimoji="1" lang="en-ZA" altLang="zh-TW" sz="2000" dirty="0" smtClean="0">
                <a:solidFill>
                  <a:schemeClr val="accent2"/>
                </a:solidFill>
                <a:ea typeface="新細明體" charset="-120"/>
              </a:rPr>
              <a:t>endpoint: D </a:t>
            </a:r>
            <a:r>
              <a:rPr kumimoji="1" lang="en-ZA" altLang="zh-TW" sz="2000" dirty="0" smtClean="0">
                <a:ea typeface="新細明體" charset="-120"/>
              </a:rPr>
              <a:t>(for Durban)</a:t>
            </a:r>
          </a:p>
          <a:p>
            <a:pPr lvl="0"/>
            <a:endParaRPr kumimoji="1" lang="en-ZA" altLang="zh-TW" sz="2000" dirty="0">
              <a:ea typeface="新細明體" charset="-120"/>
            </a:endParaRPr>
          </a:p>
          <a:p>
            <a:pPr lvl="0"/>
            <a:endParaRPr kumimoji="1" lang="en-ZA" altLang="zh-TW" sz="2000" dirty="0" smtClean="0">
              <a:ea typeface="新細明體" charset="-120"/>
            </a:endParaRPr>
          </a:p>
          <a:p>
            <a:pPr lvl="0"/>
            <a:endParaRPr kumimoji="1" lang="en-ZA" altLang="zh-TW" sz="2000" dirty="0">
              <a:ea typeface="新細明體" charset="-120"/>
            </a:endParaRPr>
          </a:p>
          <a:p>
            <a:pPr lvl="0"/>
            <a:endParaRPr kumimoji="1" lang="en-ZA" altLang="zh-TW" sz="2000" dirty="0" smtClean="0">
              <a:ea typeface="新細明體" charset="-120"/>
            </a:endParaRPr>
          </a:p>
          <a:p>
            <a:pPr lvl="0"/>
            <a:endParaRPr kumimoji="1" lang="en-ZA" altLang="zh-TW" sz="2000" dirty="0">
              <a:ea typeface="新細明體" charset="-120"/>
            </a:endParaRPr>
          </a:p>
          <a:p>
            <a:pPr lvl="0"/>
            <a:endParaRPr kumimoji="1" lang="en-ZA" altLang="zh-TW" sz="2000" dirty="0" smtClean="0">
              <a:ea typeface="新細明體" charset="-120"/>
            </a:endParaRPr>
          </a:p>
          <a:p>
            <a:pPr lvl="0"/>
            <a:endParaRPr kumimoji="1" lang="en-ZA" altLang="zh-TW" sz="2000" dirty="0">
              <a:ea typeface="新細明體" charset="-120"/>
            </a:endParaRPr>
          </a:p>
          <a:p>
            <a:pPr lvl="0"/>
            <a:endParaRPr kumimoji="1" lang="en-ZA" altLang="zh-TW" sz="2000" dirty="0" smtClean="0">
              <a:ea typeface="新細明體" charset="-120"/>
            </a:endParaRPr>
          </a:p>
          <a:p>
            <a:pPr lvl="0"/>
            <a:r>
              <a:rPr kumimoji="1" lang="en-ZA" altLang="zh-TW" sz="2000" dirty="0" smtClean="0">
                <a:ea typeface="新細明體" charset="-120"/>
              </a:rPr>
              <a:t>We’ll </a:t>
            </a:r>
            <a:r>
              <a:rPr kumimoji="1" lang="en-ZA" altLang="zh-TW" sz="2000" dirty="0">
                <a:ea typeface="新細明體" charset="-120"/>
              </a:rPr>
              <a:t>use Dijkstra’s </a:t>
            </a:r>
            <a:r>
              <a:rPr kumimoji="1" lang="en-ZA" altLang="zh-TW" sz="2000" dirty="0" smtClean="0">
                <a:ea typeface="新細明體" charset="-120"/>
              </a:rPr>
              <a:t>algorithm to find shortest path from P to D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Invented by </a:t>
            </a:r>
            <a:r>
              <a:rPr kumimoji="1" lang="en-ZA" altLang="zh-TW" sz="1700" dirty="0">
                <a:ea typeface="新細明體" charset="-120"/>
              </a:rPr>
              <a:t>computer scientist </a:t>
            </a:r>
            <a:r>
              <a:rPr kumimoji="1" lang="en-ZA" altLang="zh-TW" sz="1700" dirty="0" err="1">
                <a:ea typeface="新細明體" charset="-120"/>
              </a:rPr>
              <a:t>Edsger</a:t>
            </a:r>
            <a:r>
              <a:rPr kumimoji="1" lang="en-ZA" altLang="zh-TW" sz="1700" dirty="0">
                <a:ea typeface="新細明體" charset="-120"/>
              </a:rPr>
              <a:t> W. Dijkstra in </a:t>
            </a:r>
            <a:r>
              <a:rPr kumimoji="1" lang="en-ZA" altLang="zh-TW" sz="1700" dirty="0">
                <a:solidFill>
                  <a:srgbClr val="FF0000"/>
                </a:solidFill>
                <a:ea typeface="新細明體" charset="-120"/>
              </a:rPr>
              <a:t>1956 </a:t>
            </a:r>
            <a:endParaRPr kumimoji="1" lang="en-ZA" altLang="zh-TW" sz="1700" dirty="0" smtClean="0">
              <a:solidFill>
                <a:srgbClr val="FF0000"/>
              </a:solidFill>
              <a:ea typeface="新細明體" charset="-120"/>
            </a:endParaRPr>
          </a:p>
          <a:p>
            <a:pPr lvl="1"/>
            <a:r>
              <a:rPr kumimoji="1" lang="en-ZA" altLang="zh-TW" sz="1700" dirty="0" smtClean="0">
                <a:solidFill>
                  <a:srgbClr val="0070C0"/>
                </a:solidFill>
                <a:ea typeface="新細明體" charset="-120"/>
              </a:rPr>
              <a:t>One of the best-known shortest path algorithms out there!</a:t>
            </a:r>
          </a:p>
          <a:p>
            <a:pPr lvl="0"/>
            <a:endParaRPr kumimoji="1" lang="en-ZA" altLang="zh-TW" sz="2000" dirty="0" smtClean="0">
              <a:solidFill>
                <a:srgbClr val="FF0000"/>
              </a:solidFill>
              <a:ea typeface="新細明體" charset="-120"/>
            </a:endParaRPr>
          </a:p>
          <a:p>
            <a:pPr lvl="0"/>
            <a:endParaRPr kumimoji="1" lang="en-ZA" altLang="zh-TW" sz="2000" dirty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2409941" y="2844997"/>
            <a:ext cx="457200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P</a:t>
            </a: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2863966" y="3800672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J</a:t>
            </a:r>
          </a:p>
        </p:txBody>
      </p:sp>
      <p:sp>
        <p:nvSpPr>
          <p:cNvPr id="32" name="Oval 13"/>
          <p:cNvSpPr>
            <a:spLocks noChangeArrowheads="1"/>
          </p:cNvSpPr>
          <p:nvPr/>
        </p:nvSpPr>
        <p:spPr bwMode="auto">
          <a:xfrm>
            <a:off x="3597391" y="2000447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N</a:t>
            </a:r>
          </a:p>
        </p:txBody>
      </p:sp>
      <p:sp>
        <p:nvSpPr>
          <p:cNvPr id="33" name="Oval 15"/>
          <p:cNvSpPr>
            <a:spLocks noChangeArrowheads="1"/>
          </p:cNvSpPr>
          <p:nvPr/>
        </p:nvSpPr>
        <p:spPr bwMode="auto">
          <a:xfrm>
            <a:off x="4746741" y="2879922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Z</a:t>
            </a:r>
          </a:p>
        </p:txBody>
      </p:sp>
      <p:sp>
        <p:nvSpPr>
          <p:cNvPr id="34" name="Oval 17"/>
          <p:cNvSpPr>
            <a:spLocks noChangeArrowheads="1"/>
          </p:cNvSpPr>
          <p:nvPr/>
        </p:nvSpPr>
        <p:spPr bwMode="auto">
          <a:xfrm>
            <a:off x="4208578" y="3805435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H</a:t>
            </a:r>
          </a:p>
        </p:txBody>
      </p:sp>
      <p:sp>
        <p:nvSpPr>
          <p:cNvPr id="35" name="Oval 22"/>
          <p:cNvSpPr>
            <a:spLocks noChangeArrowheads="1"/>
          </p:cNvSpPr>
          <p:nvPr/>
        </p:nvSpPr>
        <p:spPr bwMode="auto">
          <a:xfrm>
            <a:off x="5210291" y="3797197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</a:t>
            </a:r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>
            <a:off x="3995853" y="3035749"/>
            <a:ext cx="750888" cy="1398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" name="Oval 17"/>
          <p:cNvSpPr>
            <a:spLocks noChangeArrowheads="1"/>
          </p:cNvSpPr>
          <p:nvPr/>
        </p:nvSpPr>
        <p:spPr bwMode="auto">
          <a:xfrm>
            <a:off x="3538653" y="2822633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L</a:t>
            </a:r>
          </a:p>
        </p:txBody>
      </p:sp>
      <p:sp>
        <p:nvSpPr>
          <p:cNvPr id="41" name="Line 34"/>
          <p:cNvSpPr>
            <a:spLocks noChangeShapeType="1"/>
          </p:cNvSpPr>
          <p:nvPr/>
        </p:nvSpPr>
        <p:spPr bwMode="auto">
          <a:xfrm flipH="1">
            <a:off x="3786304" y="2457648"/>
            <a:ext cx="38100" cy="3649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 flipH="1">
            <a:off x="3315608" y="4014514"/>
            <a:ext cx="892969" cy="178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 flipH="1" flipV="1">
            <a:off x="3872028" y="3245472"/>
            <a:ext cx="431799" cy="59329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49853" y="2707397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10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245007" y="330219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883809" y="2318503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606490" y="3477508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11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805354" y="339272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591609" y="3395661"/>
            <a:ext cx="292200" cy="3657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510808" y="245867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9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479876" y="4020045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15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157" y="1887861"/>
            <a:ext cx="2715222" cy="27152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02353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 fontScale="90000"/>
          </a:bodyPr>
          <a:lstStyle/>
          <a:p>
            <a:r>
              <a:rPr kumimoji="1" lang="en-ZA" altLang="zh-TW" sz="3600" dirty="0">
                <a:ea typeface="新細明體" charset="-120"/>
              </a:rPr>
              <a:t>Dijkstra’s A</a:t>
            </a:r>
            <a:r>
              <a:rPr kumimoji="1" lang="en-ZA" altLang="zh-TW" sz="3600" dirty="0" smtClean="0">
                <a:ea typeface="新細明體" charset="-120"/>
              </a:rPr>
              <a:t>lgorithm </a:t>
            </a:r>
            <a:endParaRPr lang="en-US" dirty="0"/>
          </a:p>
        </p:txBody>
      </p:sp>
      <p:sp>
        <p:nvSpPr>
          <p:cNvPr id="54" name="Content Placeholder 13"/>
          <p:cNvSpPr>
            <a:spLocks noGrp="1"/>
          </p:cNvSpPr>
          <p:nvPr>
            <p:ph idx="1"/>
          </p:nvPr>
        </p:nvSpPr>
        <p:spPr>
          <a:xfrm>
            <a:off x="628649" y="1103870"/>
            <a:ext cx="8152885" cy="5642919"/>
          </a:xfrm>
        </p:spPr>
        <p:txBody>
          <a:bodyPr>
            <a:normAutofit/>
          </a:bodyPr>
          <a:lstStyle/>
          <a:p>
            <a:pPr lvl="0"/>
            <a:r>
              <a:rPr kumimoji="1" lang="en-ZA" altLang="zh-TW" sz="2000" dirty="0" smtClean="0">
                <a:ea typeface="新細明體" charset="-120"/>
              </a:rPr>
              <a:t>For </a:t>
            </a:r>
            <a:r>
              <a:rPr kumimoji="1" lang="en-ZA" altLang="zh-TW" sz="2000" dirty="0" smtClean="0">
                <a:solidFill>
                  <a:srgbClr val="0070C0"/>
                </a:solidFill>
                <a:ea typeface="新細明體" charset="-120"/>
              </a:rPr>
              <a:t>graph traversal algorithms</a:t>
            </a:r>
            <a:r>
              <a:rPr kumimoji="1" lang="en-ZA" altLang="zh-TW" sz="2000" dirty="0" smtClean="0">
                <a:ea typeface="新細明體" charset="-120"/>
              </a:rPr>
              <a:t>, we saw that every vertex maintained a </a:t>
            </a: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number variable </a:t>
            </a:r>
            <a:r>
              <a:rPr kumimoji="1" lang="en-ZA" altLang="zh-TW" sz="2000" dirty="0" smtClean="0">
                <a:ea typeface="新細明體" charset="-120"/>
              </a:rPr>
              <a:t>that showed whether the vertex </a:t>
            </a:r>
            <a:r>
              <a:rPr kumimoji="1" lang="en-ZA" altLang="zh-TW" sz="2000" dirty="0" smtClean="0">
                <a:solidFill>
                  <a:srgbClr val="00B050"/>
                </a:solidFill>
                <a:ea typeface="新細明體" charset="-120"/>
              </a:rPr>
              <a:t>had already been visited</a:t>
            </a:r>
          </a:p>
          <a:p>
            <a:pPr lvl="0"/>
            <a:r>
              <a:rPr kumimoji="1" lang="en-ZA" altLang="zh-TW" sz="2000" dirty="0" smtClean="0">
                <a:ea typeface="新細明體" charset="-120"/>
              </a:rPr>
              <a:t>For the shortest path, every vertex </a:t>
            </a:r>
            <a:br>
              <a:rPr kumimoji="1" lang="en-ZA" altLang="zh-TW" sz="2000" dirty="0" smtClean="0">
                <a:ea typeface="新細明體" charset="-120"/>
              </a:rPr>
            </a:br>
            <a:r>
              <a:rPr kumimoji="1" lang="en-ZA" altLang="zh-TW" sz="2000" dirty="0" smtClean="0">
                <a:ea typeface="新細明體" charset="-120"/>
              </a:rPr>
              <a:t>will maintain a number variable </a:t>
            </a:r>
            <a:br>
              <a:rPr kumimoji="1" lang="en-ZA" altLang="zh-TW" sz="2000" dirty="0" smtClean="0">
                <a:ea typeface="新細明體" charset="-120"/>
              </a:rPr>
            </a:br>
            <a:r>
              <a:rPr kumimoji="1" lang="en-ZA" altLang="zh-TW" sz="2000" dirty="0" smtClean="0">
                <a:ea typeface="新細明體" charset="-120"/>
              </a:rPr>
              <a:t>to store its </a:t>
            </a: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distance from the </a:t>
            </a:r>
            <a:b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</a:b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start vertex</a:t>
            </a:r>
          </a:p>
          <a:p>
            <a:pPr lvl="0"/>
            <a:r>
              <a:rPr kumimoji="1" lang="en-ZA" altLang="zh-TW" sz="2000" dirty="0" smtClean="0">
                <a:ea typeface="新細明體" charset="-120"/>
              </a:rPr>
              <a:t>At the beginning of the </a:t>
            </a:r>
            <a:br>
              <a:rPr kumimoji="1" lang="en-ZA" altLang="zh-TW" sz="2000" dirty="0" smtClean="0">
                <a:ea typeface="新細明體" charset="-120"/>
              </a:rPr>
            </a:br>
            <a:r>
              <a:rPr kumimoji="1" lang="en-ZA" altLang="zh-TW" sz="2000" dirty="0" smtClean="0">
                <a:ea typeface="新細明體" charset="-120"/>
              </a:rPr>
              <a:t>algorithm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Set </a:t>
            </a:r>
            <a:r>
              <a:rPr kumimoji="1" lang="en-ZA" altLang="zh-TW" sz="1700" dirty="0" err="1" smtClean="0">
                <a:solidFill>
                  <a:srgbClr val="0070C0"/>
                </a:solidFill>
                <a:ea typeface="新細明體" charset="-120"/>
              </a:rPr>
              <a:t>start.dist</a:t>
            </a:r>
            <a:r>
              <a:rPr kumimoji="1" lang="en-ZA" altLang="zh-TW" sz="1700" dirty="0" smtClean="0">
                <a:solidFill>
                  <a:srgbClr val="0070C0"/>
                </a:solidFill>
                <a:ea typeface="新細明體" charset="-120"/>
              </a:rPr>
              <a:t> = 0;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For the rest of the vertices,</a:t>
            </a:r>
            <a:br>
              <a:rPr kumimoji="1" lang="en-ZA" altLang="zh-TW" sz="1700" dirty="0" smtClean="0">
                <a:ea typeface="新細明體" charset="-120"/>
              </a:rPr>
            </a:br>
            <a:r>
              <a:rPr kumimoji="1" lang="en-ZA" altLang="zh-TW" sz="1700" dirty="0" err="1" smtClean="0">
                <a:solidFill>
                  <a:srgbClr val="0070C0"/>
                </a:solidFill>
                <a:ea typeface="新細明體" charset="-120"/>
              </a:rPr>
              <a:t>dist</a:t>
            </a:r>
            <a:r>
              <a:rPr kumimoji="1" lang="en-ZA" altLang="zh-TW" sz="1700" dirty="0" smtClean="0">
                <a:solidFill>
                  <a:srgbClr val="0070C0"/>
                </a:solidFill>
                <a:ea typeface="新細明體" charset="-120"/>
              </a:rPr>
              <a:t> = Infinity</a:t>
            </a:r>
            <a:r>
              <a:rPr kumimoji="1" lang="en-ZA" altLang="zh-TW" sz="1700" dirty="0" smtClean="0">
                <a:ea typeface="新細明體" charset="-120"/>
              </a:rPr>
              <a:t> (i.e. unknown)</a:t>
            </a:r>
          </a:p>
          <a:p>
            <a:pPr lvl="0"/>
            <a:r>
              <a:rPr kumimoji="1" lang="en-ZA" altLang="zh-TW" sz="2000" dirty="0" smtClean="0">
                <a:ea typeface="新細明體" charset="-120"/>
              </a:rPr>
              <a:t>Remembering the distance</a:t>
            </a:r>
            <a:br>
              <a:rPr kumimoji="1" lang="en-ZA" altLang="zh-TW" sz="2000" dirty="0" smtClean="0">
                <a:ea typeface="新細明體" charset="-120"/>
              </a:rPr>
            </a:br>
            <a:r>
              <a:rPr kumimoji="1" lang="en-ZA" altLang="zh-TW" sz="2000" dirty="0" smtClean="0">
                <a:ea typeface="新細明體" charset="-120"/>
              </a:rPr>
              <a:t>is not enough!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To be able to reconstruct the shortest path, every vertex must also remember its “shortest path” predecessor </a:t>
            </a:r>
          </a:p>
          <a:p>
            <a:pPr lvl="0"/>
            <a:endParaRPr kumimoji="1" lang="en-ZA" altLang="zh-TW" sz="2000" dirty="0" smtClean="0">
              <a:solidFill>
                <a:srgbClr val="FF0000"/>
              </a:solidFill>
              <a:ea typeface="新細明體" charset="-120"/>
            </a:endParaRPr>
          </a:p>
          <a:p>
            <a:pPr lvl="0"/>
            <a:endParaRPr kumimoji="1" lang="en-ZA" altLang="zh-TW" sz="2000" dirty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 flipH="1">
            <a:off x="5727514" y="2652371"/>
            <a:ext cx="841375" cy="54721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5320555" y="3126564"/>
            <a:ext cx="457200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P</a:t>
            </a: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5765615" y="408223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J</a:t>
            </a:r>
          </a:p>
        </p:txBody>
      </p:sp>
      <p:sp>
        <p:nvSpPr>
          <p:cNvPr id="32" name="Oval 13"/>
          <p:cNvSpPr>
            <a:spLocks noChangeArrowheads="1"/>
          </p:cNvSpPr>
          <p:nvPr/>
        </p:nvSpPr>
        <p:spPr bwMode="auto">
          <a:xfrm>
            <a:off x="6499040" y="2282014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N</a:t>
            </a:r>
          </a:p>
        </p:txBody>
      </p:sp>
      <p:sp>
        <p:nvSpPr>
          <p:cNvPr id="33" name="Oval 15"/>
          <p:cNvSpPr>
            <a:spLocks noChangeArrowheads="1"/>
          </p:cNvSpPr>
          <p:nvPr/>
        </p:nvSpPr>
        <p:spPr bwMode="auto">
          <a:xfrm>
            <a:off x="7648390" y="316148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Z</a:t>
            </a:r>
          </a:p>
        </p:txBody>
      </p:sp>
      <p:sp>
        <p:nvSpPr>
          <p:cNvPr id="34" name="Oval 17"/>
          <p:cNvSpPr>
            <a:spLocks noChangeArrowheads="1"/>
          </p:cNvSpPr>
          <p:nvPr/>
        </p:nvSpPr>
        <p:spPr bwMode="auto">
          <a:xfrm>
            <a:off x="7110227" y="4087002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H</a:t>
            </a:r>
          </a:p>
        </p:txBody>
      </p:sp>
      <p:sp>
        <p:nvSpPr>
          <p:cNvPr id="35" name="Oval 22"/>
          <p:cNvSpPr>
            <a:spLocks noChangeArrowheads="1"/>
          </p:cNvSpPr>
          <p:nvPr/>
        </p:nvSpPr>
        <p:spPr bwMode="auto">
          <a:xfrm>
            <a:off x="8111940" y="4078764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</a:t>
            </a:r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>
            <a:off x="6897502" y="3317316"/>
            <a:ext cx="750888" cy="1398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 flipH="1">
            <a:off x="7456302" y="3583764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5651315" y="354566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8032565" y="354566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" name="Oval 17"/>
          <p:cNvSpPr>
            <a:spLocks noChangeArrowheads="1"/>
          </p:cNvSpPr>
          <p:nvPr/>
        </p:nvSpPr>
        <p:spPr bwMode="auto">
          <a:xfrm>
            <a:off x="6440302" y="3104200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L</a:t>
            </a:r>
          </a:p>
        </p:txBody>
      </p:sp>
      <p:sp>
        <p:nvSpPr>
          <p:cNvPr id="41" name="Line 34"/>
          <p:cNvSpPr>
            <a:spLocks noChangeShapeType="1"/>
          </p:cNvSpPr>
          <p:nvPr/>
        </p:nvSpPr>
        <p:spPr bwMode="auto">
          <a:xfrm flipH="1">
            <a:off x="6687953" y="2739215"/>
            <a:ext cx="38100" cy="3649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 flipH="1">
            <a:off x="6217257" y="4296081"/>
            <a:ext cx="892969" cy="178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 flipH="1" flipV="1">
            <a:off x="6773677" y="3527039"/>
            <a:ext cx="431799" cy="59329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51502" y="2988964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10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146656" y="358376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85458" y="2600070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508139" y="3759075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11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707003" y="3674291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93258" y="3677228"/>
            <a:ext cx="292200" cy="3657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412457" y="274023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9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381525" y="4301612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15</a:t>
            </a:r>
          </a:p>
        </p:txBody>
      </p:sp>
      <p:sp>
        <p:nvSpPr>
          <p:cNvPr id="27" name="Rectangle 205"/>
          <p:cNvSpPr>
            <a:spLocks noChangeArrowheads="1"/>
          </p:cNvSpPr>
          <p:nvPr/>
        </p:nvSpPr>
        <p:spPr bwMode="auto">
          <a:xfrm>
            <a:off x="4567298" y="3527039"/>
            <a:ext cx="102621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b="1" dirty="0">
                <a:solidFill>
                  <a:srgbClr val="7030A0"/>
                </a:solidFill>
              </a:rPr>
              <a:t>(null, 0)</a:t>
            </a:r>
          </a:p>
        </p:txBody>
      </p:sp>
      <p:sp>
        <p:nvSpPr>
          <p:cNvPr id="28" name="Rectangle 205"/>
          <p:cNvSpPr>
            <a:spLocks noChangeArrowheads="1"/>
          </p:cNvSpPr>
          <p:nvPr/>
        </p:nvSpPr>
        <p:spPr bwMode="auto">
          <a:xfrm>
            <a:off x="6786069" y="2009933"/>
            <a:ext cx="1169109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b="1" dirty="0">
                <a:solidFill>
                  <a:srgbClr val="7030A0"/>
                </a:solidFill>
              </a:rPr>
              <a:t>(null, </a:t>
            </a:r>
            <a:r>
              <a:rPr lang="en-US" b="1" dirty="0">
                <a:solidFill>
                  <a:srgbClr val="7030A0"/>
                </a:solidFill>
                <a:latin typeface="Arial" charset="0"/>
                <a:cs typeface="Arial" charset="0"/>
                <a:sym typeface="Symbol" pitchFamily="18" charset="2"/>
              </a:rPr>
              <a:t></a:t>
            </a:r>
            <a:r>
              <a:rPr lang="en-US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52" name="Rectangle 205"/>
          <p:cNvSpPr>
            <a:spLocks noChangeArrowheads="1"/>
          </p:cNvSpPr>
          <p:nvPr/>
        </p:nvSpPr>
        <p:spPr bwMode="auto">
          <a:xfrm>
            <a:off x="5823510" y="3486619"/>
            <a:ext cx="1169109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b="1" dirty="0">
                <a:solidFill>
                  <a:srgbClr val="7030A0"/>
                </a:solidFill>
              </a:rPr>
              <a:t>(null, </a:t>
            </a:r>
            <a:r>
              <a:rPr lang="en-US" b="1" dirty="0">
                <a:solidFill>
                  <a:srgbClr val="7030A0"/>
                </a:solidFill>
                <a:latin typeface="Arial" charset="0"/>
                <a:cs typeface="Arial" charset="0"/>
                <a:sym typeface="Symbol" pitchFamily="18" charset="2"/>
              </a:rPr>
              <a:t></a:t>
            </a:r>
            <a:r>
              <a:rPr lang="en-US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53" name="Rectangle 205"/>
          <p:cNvSpPr>
            <a:spLocks noChangeArrowheads="1"/>
          </p:cNvSpPr>
          <p:nvPr/>
        </p:nvSpPr>
        <p:spPr bwMode="auto">
          <a:xfrm>
            <a:off x="7925207" y="2853514"/>
            <a:ext cx="1169109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b="1" dirty="0">
                <a:solidFill>
                  <a:srgbClr val="7030A0"/>
                </a:solidFill>
              </a:rPr>
              <a:t>(null, </a:t>
            </a:r>
            <a:r>
              <a:rPr lang="en-US" b="1" dirty="0">
                <a:solidFill>
                  <a:srgbClr val="7030A0"/>
                </a:solidFill>
                <a:latin typeface="Arial" charset="0"/>
                <a:cs typeface="Arial" charset="0"/>
                <a:sym typeface="Symbol" pitchFamily="18" charset="2"/>
              </a:rPr>
              <a:t></a:t>
            </a:r>
            <a:r>
              <a:rPr lang="en-US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55" name="Rectangle 205"/>
          <p:cNvSpPr>
            <a:spLocks noChangeArrowheads="1"/>
          </p:cNvSpPr>
          <p:nvPr/>
        </p:nvSpPr>
        <p:spPr bwMode="auto">
          <a:xfrm>
            <a:off x="7925206" y="4506700"/>
            <a:ext cx="1169109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b="1" dirty="0">
                <a:solidFill>
                  <a:srgbClr val="7030A0"/>
                </a:solidFill>
              </a:rPr>
              <a:t>(null, </a:t>
            </a:r>
            <a:r>
              <a:rPr lang="en-US" b="1" dirty="0">
                <a:solidFill>
                  <a:srgbClr val="7030A0"/>
                </a:solidFill>
                <a:latin typeface="Arial" charset="0"/>
                <a:cs typeface="Arial" charset="0"/>
                <a:sym typeface="Symbol" pitchFamily="18" charset="2"/>
              </a:rPr>
              <a:t></a:t>
            </a:r>
            <a:r>
              <a:rPr lang="en-US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56" name="Rectangle 205"/>
          <p:cNvSpPr>
            <a:spLocks noChangeArrowheads="1"/>
          </p:cNvSpPr>
          <p:nvPr/>
        </p:nvSpPr>
        <p:spPr bwMode="auto">
          <a:xfrm>
            <a:off x="6756097" y="4497049"/>
            <a:ext cx="1169109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b="1" dirty="0">
                <a:solidFill>
                  <a:srgbClr val="7030A0"/>
                </a:solidFill>
              </a:rPr>
              <a:t>(null, </a:t>
            </a:r>
            <a:r>
              <a:rPr lang="en-US" b="1" dirty="0">
                <a:solidFill>
                  <a:srgbClr val="7030A0"/>
                </a:solidFill>
                <a:latin typeface="Arial" charset="0"/>
                <a:cs typeface="Arial" charset="0"/>
                <a:sym typeface="Symbol" pitchFamily="18" charset="2"/>
              </a:rPr>
              <a:t></a:t>
            </a:r>
            <a:r>
              <a:rPr lang="en-US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57" name="Rectangle 205"/>
          <p:cNvSpPr>
            <a:spLocks noChangeArrowheads="1"/>
          </p:cNvSpPr>
          <p:nvPr/>
        </p:nvSpPr>
        <p:spPr bwMode="auto">
          <a:xfrm>
            <a:off x="5258512" y="4470845"/>
            <a:ext cx="1169109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b="1" dirty="0">
                <a:solidFill>
                  <a:srgbClr val="7030A0"/>
                </a:solidFill>
              </a:rPr>
              <a:t>(null, </a:t>
            </a:r>
            <a:r>
              <a:rPr lang="en-US" b="1" dirty="0">
                <a:solidFill>
                  <a:srgbClr val="7030A0"/>
                </a:solidFill>
                <a:latin typeface="Arial" charset="0"/>
                <a:cs typeface="Arial" charset="0"/>
                <a:sym typeface="Symbol" pitchFamily="18" charset="2"/>
              </a:rPr>
              <a:t></a:t>
            </a:r>
            <a:r>
              <a:rPr lang="en-US" b="1" dirty="0">
                <a:solidFill>
                  <a:srgbClr val="7030A0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4490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52" grpId="0"/>
      <p:bldP spid="53" grpId="0"/>
      <p:bldP spid="55" grpId="0"/>
      <p:bldP spid="56" grpId="0"/>
      <p:bldP spid="57" grpId="0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 fontScale="90000"/>
          </a:bodyPr>
          <a:lstStyle/>
          <a:p>
            <a:r>
              <a:rPr kumimoji="1" lang="en-ZA" altLang="zh-TW" sz="3600" dirty="0">
                <a:ea typeface="新細明體" charset="-120"/>
              </a:rPr>
              <a:t>Dijkstra’s A</a:t>
            </a:r>
            <a:r>
              <a:rPr kumimoji="1" lang="en-ZA" altLang="zh-TW" sz="3600" dirty="0" smtClean="0">
                <a:ea typeface="新細明體" charset="-120"/>
              </a:rPr>
              <a:t>lgorithm </a:t>
            </a:r>
            <a:endParaRPr lang="en-US" dirty="0"/>
          </a:p>
        </p:txBody>
      </p:sp>
      <p:sp>
        <p:nvSpPr>
          <p:cNvPr id="54" name="Content Placeholder 13"/>
          <p:cNvSpPr>
            <a:spLocks noGrp="1"/>
          </p:cNvSpPr>
          <p:nvPr>
            <p:ph idx="1"/>
          </p:nvPr>
        </p:nvSpPr>
        <p:spPr>
          <a:xfrm>
            <a:off x="628649" y="1103870"/>
            <a:ext cx="8152885" cy="5642919"/>
          </a:xfrm>
        </p:spPr>
        <p:txBody>
          <a:bodyPr>
            <a:normAutofit/>
          </a:bodyPr>
          <a:lstStyle/>
          <a:p>
            <a:pPr marL="268288" lvl="0" indent="-268288">
              <a:buFont typeface="+mj-lt"/>
              <a:buAutoNum type="arabicPeriod"/>
            </a:pPr>
            <a:r>
              <a:rPr kumimoji="1" lang="en-ZA" altLang="zh-TW" sz="2000" dirty="0" smtClean="0">
                <a:solidFill>
                  <a:srgbClr val="00B050"/>
                </a:solidFill>
                <a:ea typeface="新細明體" charset="-120"/>
              </a:rPr>
              <a:t>Add all vertices to an “unvisited vertex” bucket</a:t>
            </a:r>
          </a:p>
          <a:p>
            <a:pPr marL="268288" lvl="0" indent="-268288">
              <a:buFont typeface="+mj-lt"/>
              <a:buAutoNum type="arabicPeriod"/>
            </a:pPr>
            <a:endParaRPr kumimoji="1" lang="en-ZA" altLang="zh-TW" sz="700" dirty="0" smtClean="0">
              <a:ea typeface="新細明體" charset="-120"/>
            </a:endParaRPr>
          </a:p>
          <a:p>
            <a:pPr marL="268288" lvl="0" indent="-268288">
              <a:buFont typeface="+mj-lt"/>
              <a:buAutoNum type="arabicPeriod"/>
            </a:pPr>
            <a:r>
              <a:rPr kumimoji="1" lang="en-ZA" altLang="zh-TW" sz="2000" dirty="0" smtClean="0">
                <a:ea typeface="新細明體" charset="-120"/>
              </a:rPr>
              <a:t>Set current = vertex with smallest distance (initially, start vertex)</a:t>
            </a:r>
          </a:p>
          <a:p>
            <a:pPr marL="268288" lvl="0" indent="-268288">
              <a:buFont typeface="+mj-lt"/>
              <a:buAutoNum type="arabicPeriod"/>
            </a:pPr>
            <a:endParaRPr kumimoji="1" lang="en-ZA" altLang="zh-TW" sz="700" dirty="0" smtClean="0">
              <a:ea typeface="新細明體" charset="-120"/>
            </a:endParaRPr>
          </a:p>
          <a:p>
            <a:pPr marL="268288" lvl="0" indent="-268288">
              <a:buFont typeface="+mj-lt"/>
              <a:buAutoNum type="arabicPeriod"/>
            </a:pPr>
            <a:r>
              <a:rPr kumimoji="1" lang="en-ZA" altLang="zh-TW" sz="2000" dirty="0" smtClean="0">
                <a:ea typeface="新細明體" charset="-120"/>
              </a:rPr>
              <a:t>For every unvisited adjacent vertex </a:t>
            </a:r>
            <a:r>
              <a:rPr kumimoji="1" lang="en-ZA" altLang="zh-TW" sz="2000" dirty="0" smtClean="0">
                <a:solidFill>
                  <a:schemeClr val="accent5"/>
                </a:solidFill>
                <a:ea typeface="新細明體" charset="-120"/>
              </a:rPr>
              <a:t>n </a:t>
            </a:r>
            <a:br>
              <a:rPr kumimoji="1" lang="en-ZA" altLang="zh-TW" sz="2000" dirty="0" smtClean="0">
                <a:solidFill>
                  <a:schemeClr val="accent5"/>
                </a:solidFill>
                <a:ea typeface="新細明體" charset="-120"/>
              </a:rPr>
            </a:br>
            <a:r>
              <a:rPr kumimoji="1" lang="en-ZA" altLang="zh-TW" sz="2000" dirty="0" smtClean="0">
                <a:ea typeface="新細明體" charset="-120"/>
              </a:rPr>
              <a:t>of </a:t>
            </a:r>
            <a:r>
              <a:rPr kumimoji="1" lang="en-ZA" altLang="zh-TW" sz="2000" dirty="0" smtClean="0">
                <a:solidFill>
                  <a:schemeClr val="accent5"/>
                </a:solidFill>
                <a:ea typeface="新細明體" charset="-120"/>
              </a:rPr>
              <a:t>current</a:t>
            </a:r>
            <a:r>
              <a:rPr kumimoji="1" lang="en-ZA" altLang="zh-TW" sz="2000" dirty="0" smtClean="0">
                <a:ea typeface="新細明體" charset="-120"/>
              </a:rPr>
              <a:t>, calculate its distance</a:t>
            </a:r>
            <a:br>
              <a:rPr kumimoji="1" lang="en-ZA" altLang="zh-TW" sz="2000" dirty="0" smtClean="0">
                <a:ea typeface="新細明體" charset="-120"/>
              </a:rPr>
            </a:br>
            <a:r>
              <a:rPr kumimoji="1" lang="en-ZA" altLang="zh-TW" sz="2000" dirty="0" smtClean="0">
                <a:ea typeface="新細明體" charset="-120"/>
              </a:rPr>
              <a:t>from the start, through </a:t>
            </a:r>
            <a:r>
              <a:rPr kumimoji="1" lang="en-ZA" altLang="zh-TW" sz="2000" dirty="0">
                <a:solidFill>
                  <a:schemeClr val="accent5"/>
                </a:solidFill>
                <a:ea typeface="新細明體" charset="-120"/>
              </a:rPr>
              <a:t>current</a:t>
            </a:r>
            <a:endParaRPr kumimoji="1" lang="en-ZA" altLang="zh-TW" sz="2000" dirty="0" smtClean="0">
              <a:ea typeface="新細明體" charset="-120"/>
            </a:endParaRPr>
          </a:p>
          <a:p>
            <a:pPr marL="447675" lvl="1" indent="-179388"/>
            <a:r>
              <a:rPr kumimoji="1" lang="en-ZA" altLang="zh-TW" sz="1600" dirty="0" err="1" smtClean="0">
                <a:solidFill>
                  <a:schemeClr val="accent5"/>
                </a:solidFill>
                <a:ea typeface="新細明體" charset="-120"/>
              </a:rPr>
              <a:t>newdist</a:t>
            </a:r>
            <a:r>
              <a:rPr kumimoji="1" lang="en-ZA" altLang="zh-TW" sz="1600" dirty="0" smtClean="0">
                <a:solidFill>
                  <a:schemeClr val="accent5"/>
                </a:solidFill>
                <a:ea typeface="新細明體" charset="-120"/>
              </a:rPr>
              <a:t>(n) = </a:t>
            </a:r>
            <a:r>
              <a:rPr kumimoji="1" lang="en-ZA" altLang="zh-TW" sz="1600" dirty="0" err="1" smtClean="0">
                <a:solidFill>
                  <a:schemeClr val="accent5"/>
                </a:solidFill>
                <a:ea typeface="新細明體" charset="-120"/>
              </a:rPr>
              <a:t>current.dist</a:t>
            </a:r>
            <a:r>
              <a:rPr kumimoji="1" lang="en-ZA" altLang="zh-TW" sz="1600" dirty="0" smtClean="0">
                <a:solidFill>
                  <a:schemeClr val="accent5"/>
                </a:solidFill>
                <a:ea typeface="新細明體" charset="-120"/>
              </a:rPr>
              <a:t> + </a:t>
            </a:r>
            <a:r>
              <a:rPr kumimoji="1" lang="en-ZA" altLang="zh-TW" sz="1600" dirty="0">
                <a:solidFill>
                  <a:schemeClr val="accent5"/>
                </a:solidFill>
                <a:ea typeface="新細明體" charset="-120"/>
              </a:rPr>
              <a:t/>
            </a:r>
            <a:br>
              <a:rPr kumimoji="1" lang="en-ZA" altLang="zh-TW" sz="1600" dirty="0">
                <a:solidFill>
                  <a:schemeClr val="accent5"/>
                </a:solidFill>
                <a:ea typeface="新細明體" charset="-120"/>
              </a:rPr>
            </a:br>
            <a:r>
              <a:rPr kumimoji="1" lang="en-ZA" altLang="zh-TW" sz="1600" dirty="0" err="1">
                <a:solidFill>
                  <a:schemeClr val="bg1"/>
                </a:solidFill>
                <a:ea typeface="新細明體" charset="-120"/>
              </a:rPr>
              <a:t>newdist</a:t>
            </a:r>
            <a:r>
              <a:rPr kumimoji="1" lang="en-ZA" altLang="zh-TW" sz="1600" dirty="0">
                <a:solidFill>
                  <a:schemeClr val="bg1"/>
                </a:solidFill>
                <a:ea typeface="新細明體" charset="-120"/>
              </a:rPr>
              <a:t>(n) = </a:t>
            </a:r>
            <a:r>
              <a:rPr kumimoji="1" lang="en-ZA" altLang="zh-TW" sz="1600" dirty="0">
                <a:solidFill>
                  <a:schemeClr val="accent5"/>
                </a:solidFill>
                <a:ea typeface="新細明體" charset="-120"/>
              </a:rPr>
              <a:t>edge(current</a:t>
            </a:r>
            <a:r>
              <a:rPr kumimoji="1" lang="en-ZA" altLang="zh-TW" sz="1600" dirty="0" smtClean="0">
                <a:solidFill>
                  <a:schemeClr val="accent5"/>
                </a:solidFill>
                <a:ea typeface="新細明體" charset="-120"/>
              </a:rPr>
              <a:t>, n)</a:t>
            </a:r>
          </a:p>
          <a:p>
            <a:pPr marL="447675" lvl="1" indent="-179388"/>
            <a:r>
              <a:rPr kumimoji="1" lang="en-ZA" altLang="zh-TW" sz="1600" dirty="0" smtClean="0">
                <a:solidFill>
                  <a:srgbClr val="FF0000"/>
                </a:solidFill>
                <a:ea typeface="新細明體" charset="-120"/>
              </a:rPr>
              <a:t>“If we travel to n through </a:t>
            </a:r>
            <a:br>
              <a:rPr kumimoji="1" lang="en-ZA" altLang="zh-TW" sz="1600" dirty="0" smtClean="0">
                <a:solidFill>
                  <a:srgbClr val="FF0000"/>
                </a:solidFill>
                <a:ea typeface="新細明體" charset="-120"/>
              </a:rPr>
            </a:br>
            <a:r>
              <a:rPr kumimoji="1" lang="en-ZA" altLang="zh-TW" sz="1600" dirty="0" smtClean="0">
                <a:solidFill>
                  <a:srgbClr val="FF0000"/>
                </a:solidFill>
                <a:ea typeface="新細明體" charset="-120"/>
              </a:rPr>
              <a:t>current, how long will it take?”</a:t>
            </a:r>
            <a:endParaRPr kumimoji="1" lang="en-ZA" altLang="zh-TW" sz="1700" dirty="0" smtClean="0">
              <a:solidFill>
                <a:srgbClr val="FF0000"/>
              </a:solidFill>
              <a:ea typeface="新細明體" charset="-120"/>
            </a:endParaRPr>
          </a:p>
          <a:p>
            <a:pPr marL="447675" lvl="1" indent="-179388"/>
            <a:r>
              <a:rPr kumimoji="1" lang="en-ZA" altLang="zh-TW" sz="1700" dirty="0" smtClean="0">
                <a:ea typeface="新細明體" charset="-120"/>
              </a:rPr>
              <a:t>For current = P</a:t>
            </a:r>
          </a:p>
          <a:p>
            <a:pPr lvl="2"/>
            <a:r>
              <a:rPr kumimoji="1" lang="en-ZA" altLang="zh-TW" sz="1400" dirty="0" err="1" smtClean="0">
                <a:solidFill>
                  <a:srgbClr val="0070C0"/>
                </a:solidFill>
                <a:ea typeface="新細明體" charset="-120"/>
              </a:rPr>
              <a:t>newdist</a:t>
            </a:r>
            <a:r>
              <a:rPr kumimoji="1" lang="en-ZA" altLang="zh-TW" sz="1400" dirty="0" smtClean="0">
                <a:solidFill>
                  <a:srgbClr val="0070C0"/>
                </a:solidFill>
                <a:ea typeface="新細明體" charset="-120"/>
              </a:rPr>
              <a:t>(J) = </a:t>
            </a:r>
            <a:r>
              <a:rPr kumimoji="1" lang="en-ZA" altLang="zh-TW" sz="1400" dirty="0" err="1" smtClean="0">
                <a:solidFill>
                  <a:srgbClr val="0070C0"/>
                </a:solidFill>
                <a:ea typeface="新細明體" charset="-120"/>
              </a:rPr>
              <a:t>dist</a:t>
            </a:r>
            <a:r>
              <a:rPr kumimoji="1" lang="en-ZA" altLang="zh-TW" sz="1400" dirty="0" smtClean="0">
                <a:solidFill>
                  <a:srgbClr val="0070C0"/>
                </a:solidFill>
                <a:ea typeface="新細明體" charset="-120"/>
              </a:rPr>
              <a:t>(P) + edge(P,J) = 0 + 2</a:t>
            </a:r>
          </a:p>
          <a:p>
            <a:pPr lvl="2"/>
            <a:r>
              <a:rPr kumimoji="1" lang="en-ZA" altLang="zh-TW" sz="1400" dirty="0" err="1" smtClean="0">
                <a:solidFill>
                  <a:srgbClr val="0070C0"/>
                </a:solidFill>
                <a:ea typeface="新細明體" charset="-120"/>
              </a:rPr>
              <a:t>newdist</a:t>
            </a:r>
            <a:r>
              <a:rPr kumimoji="1" lang="en-ZA" altLang="zh-TW" sz="1400" dirty="0" smtClean="0">
                <a:solidFill>
                  <a:srgbClr val="0070C0"/>
                </a:solidFill>
                <a:ea typeface="新細明體" charset="-120"/>
              </a:rPr>
              <a:t>(N) = </a:t>
            </a:r>
            <a:r>
              <a:rPr kumimoji="1" lang="en-ZA" altLang="zh-TW" sz="1400" dirty="0" err="1" smtClean="0">
                <a:solidFill>
                  <a:srgbClr val="0070C0"/>
                </a:solidFill>
                <a:ea typeface="新細明體" charset="-120"/>
              </a:rPr>
              <a:t>dist</a:t>
            </a:r>
            <a:r>
              <a:rPr kumimoji="1" lang="en-ZA" altLang="zh-TW" sz="1400" dirty="0" smtClean="0">
                <a:solidFill>
                  <a:srgbClr val="0070C0"/>
                </a:solidFill>
                <a:ea typeface="新細明體" charset="-120"/>
              </a:rPr>
              <a:t>(P) + edge(P,N) = 0 + 13 </a:t>
            </a:r>
            <a:endParaRPr kumimoji="1" lang="en-ZA" altLang="zh-TW" sz="1300" dirty="0" smtClean="0">
              <a:solidFill>
                <a:srgbClr val="0070C0"/>
              </a:solidFill>
              <a:ea typeface="新細明體" charset="-120"/>
            </a:endParaRPr>
          </a:p>
          <a:p>
            <a:pPr marL="268288" lvl="0" indent="-268288">
              <a:buFont typeface="+mj-lt"/>
              <a:buAutoNum type="arabicPeriod"/>
            </a:pPr>
            <a:endParaRPr kumimoji="1" lang="en-ZA" altLang="zh-TW" sz="700" dirty="0" smtClean="0">
              <a:ea typeface="新細明體" charset="-120"/>
            </a:endParaRPr>
          </a:p>
          <a:p>
            <a:pPr marL="268288" lvl="0" indent="-268288">
              <a:buFont typeface="+mj-lt"/>
              <a:buAutoNum type="arabicPeriod"/>
            </a:pPr>
            <a:r>
              <a:rPr kumimoji="1" lang="en-ZA" altLang="zh-TW" sz="2000" dirty="0" smtClean="0">
                <a:ea typeface="新細明體" charset="-120"/>
              </a:rPr>
              <a:t>We are looking for the shortest path: If </a:t>
            </a: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current </a:t>
            </a:r>
            <a:r>
              <a:rPr kumimoji="1" lang="en-ZA" altLang="zh-TW" sz="2000" dirty="0" smtClean="0">
                <a:ea typeface="新細明體" charset="-120"/>
              </a:rPr>
              <a:t>makes distance to n smaller, </a:t>
            </a: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current</a:t>
            </a:r>
            <a:r>
              <a:rPr kumimoji="1" lang="en-ZA" altLang="zh-TW" sz="2000" dirty="0" smtClean="0">
                <a:ea typeface="新細明體" charset="-120"/>
              </a:rPr>
              <a:t> is on the shortest path to n found so far</a:t>
            </a:r>
            <a:endParaRPr kumimoji="1" lang="en-ZA" altLang="zh-TW" sz="2000" dirty="0">
              <a:ea typeface="新細明體" charset="-120"/>
            </a:endParaRPr>
          </a:p>
          <a:p>
            <a:pPr lvl="1"/>
            <a:r>
              <a:rPr kumimoji="1" lang="en-ZA" altLang="zh-TW" sz="1700" dirty="0" smtClean="0">
                <a:solidFill>
                  <a:srgbClr val="0070C0"/>
                </a:solidFill>
                <a:ea typeface="新細明體" charset="-120"/>
              </a:rPr>
              <a:t>if</a:t>
            </a:r>
            <a:r>
              <a:rPr kumimoji="1" lang="en-ZA" altLang="zh-TW" sz="1700" dirty="0" smtClean="0">
                <a:ea typeface="新細明體" charset="-120"/>
              </a:rPr>
              <a:t> </a:t>
            </a:r>
            <a:r>
              <a:rPr kumimoji="1" lang="en-ZA" altLang="zh-TW" sz="1700" dirty="0" err="1" smtClean="0">
                <a:ea typeface="新細明體" charset="-120"/>
              </a:rPr>
              <a:t>newdist</a:t>
            </a:r>
            <a:r>
              <a:rPr kumimoji="1" lang="en-ZA" altLang="zh-TW" sz="1700" dirty="0" smtClean="0">
                <a:ea typeface="新細明體" charset="-120"/>
              </a:rPr>
              <a:t>(n) &lt; </a:t>
            </a:r>
            <a:r>
              <a:rPr kumimoji="1" lang="en-ZA" altLang="zh-TW" sz="1700" dirty="0" err="1" smtClean="0">
                <a:ea typeface="新細明體" charset="-120"/>
              </a:rPr>
              <a:t>n.dist</a:t>
            </a:r>
            <a:r>
              <a:rPr kumimoji="1" lang="en-ZA" altLang="zh-TW" sz="1700" dirty="0" smtClean="0">
                <a:ea typeface="新細明體" charset="-120"/>
              </a:rPr>
              <a:t>, </a:t>
            </a:r>
            <a:r>
              <a:rPr kumimoji="1" lang="en-ZA" altLang="zh-TW" sz="1700" dirty="0" smtClean="0">
                <a:solidFill>
                  <a:srgbClr val="0070C0"/>
                </a:solidFill>
                <a:ea typeface="新細明體" charset="-120"/>
              </a:rPr>
              <a:t>set </a:t>
            </a:r>
            <a:r>
              <a:rPr kumimoji="1" lang="en-ZA" altLang="zh-TW" sz="1700" dirty="0" err="1" smtClean="0">
                <a:ea typeface="新細明體" charset="-120"/>
              </a:rPr>
              <a:t>n.dist</a:t>
            </a:r>
            <a:r>
              <a:rPr kumimoji="1" lang="en-ZA" altLang="zh-TW" sz="1700" dirty="0" smtClean="0">
                <a:ea typeface="新細明體" charset="-120"/>
              </a:rPr>
              <a:t> = </a:t>
            </a:r>
            <a:r>
              <a:rPr kumimoji="1" lang="en-ZA" altLang="zh-TW" sz="1700" dirty="0" err="1" smtClean="0">
                <a:ea typeface="新細明體" charset="-120"/>
              </a:rPr>
              <a:t>newdist</a:t>
            </a:r>
            <a:r>
              <a:rPr kumimoji="1" lang="en-ZA" altLang="zh-TW" sz="1700" dirty="0" smtClean="0">
                <a:ea typeface="新細明體" charset="-120"/>
              </a:rPr>
              <a:t>(n), </a:t>
            </a:r>
            <a:r>
              <a:rPr kumimoji="1" lang="en-ZA" altLang="zh-TW" sz="1700" dirty="0" err="1" smtClean="0">
                <a:ea typeface="新細明體" charset="-120"/>
              </a:rPr>
              <a:t>n.prev</a:t>
            </a:r>
            <a:r>
              <a:rPr kumimoji="1" lang="en-ZA" altLang="zh-TW" sz="1700" dirty="0" smtClean="0">
                <a:ea typeface="新細明體" charset="-120"/>
              </a:rPr>
              <a:t> = current</a:t>
            </a:r>
          </a:p>
          <a:p>
            <a:pPr marL="268288" lvl="0" indent="-268288">
              <a:buFont typeface="+mj-lt"/>
              <a:buAutoNum type="arabicPeriod" startAt="5"/>
            </a:pPr>
            <a:endParaRPr kumimoji="1" lang="en-ZA" altLang="zh-TW" sz="700" dirty="0" smtClean="0">
              <a:solidFill>
                <a:srgbClr val="0070C0"/>
              </a:solidFill>
              <a:ea typeface="新細明體" charset="-120"/>
            </a:endParaRPr>
          </a:p>
          <a:p>
            <a:pPr marL="268288" lvl="0" indent="-268288">
              <a:buFont typeface="+mj-lt"/>
              <a:buAutoNum type="arabicPeriod" startAt="5"/>
            </a:pPr>
            <a:r>
              <a:rPr kumimoji="1" lang="en-ZA" altLang="zh-TW" sz="2000" dirty="0" smtClean="0">
                <a:solidFill>
                  <a:srgbClr val="0070C0"/>
                </a:solidFill>
                <a:ea typeface="新細明體" charset="-120"/>
              </a:rPr>
              <a:t>All neighbours considered,</a:t>
            </a:r>
            <a:r>
              <a:rPr kumimoji="1" lang="en-ZA" altLang="zh-TW" sz="2000" dirty="0">
                <a:ea typeface="新細明體" charset="-120"/>
              </a:rPr>
              <a:t> </a:t>
            </a:r>
            <a:r>
              <a:rPr kumimoji="1" lang="en-ZA" altLang="zh-TW" sz="2000" dirty="0" smtClean="0">
                <a:ea typeface="新細明體" charset="-120"/>
              </a:rPr>
              <a:t>so </a:t>
            </a: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remove current from “unvisited” bucket</a:t>
            </a:r>
            <a:r>
              <a:rPr kumimoji="1" lang="en-ZA" altLang="zh-TW" sz="2000" dirty="0" smtClean="0">
                <a:solidFill>
                  <a:srgbClr val="0070C0"/>
                </a:solidFill>
                <a:ea typeface="新細明體" charset="-120"/>
              </a:rPr>
              <a:t>, </a:t>
            </a:r>
            <a:r>
              <a:rPr kumimoji="1" lang="en-ZA" altLang="zh-TW" sz="2000" dirty="0" smtClean="0">
                <a:solidFill>
                  <a:srgbClr val="00B050"/>
                </a:solidFill>
                <a:ea typeface="新細明體" charset="-120"/>
              </a:rPr>
              <a:t>set current = vertex with min </a:t>
            </a:r>
            <a:r>
              <a:rPr kumimoji="1" lang="en-ZA" altLang="zh-TW" sz="2000" dirty="0" err="1" smtClean="0">
                <a:solidFill>
                  <a:srgbClr val="00B050"/>
                </a:solidFill>
                <a:ea typeface="新細明體" charset="-120"/>
              </a:rPr>
              <a:t>dist</a:t>
            </a:r>
            <a:r>
              <a:rPr kumimoji="1" lang="en-ZA" altLang="zh-TW" sz="2000" dirty="0" smtClean="0">
                <a:solidFill>
                  <a:srgbClr val="0070C0"/>
                </a:solidFill>
                <a:ea typeface="新細明體" charset="-120"/>
              </a:rPr>
              <a:t>, repeat from step 2!</a:t>
            </a:r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 flipH="1">
            <a:off x="5725480" y="2652371"/>
            <a:ext cx="841375" cy="54721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5318521" y="3126564"/>
            <a:ext cx="457200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P</a:t>
            </a: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5763581" y="408223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J</a:t>
            </a:r>
          </a:p>
        </p:txBody>
      </p:sp>
      <p:sp>
        <p:nvSpPr>
          <p:cNvPr id="32" name="Oval 13"/>
          <p:cNvSpPr>
            <a:spLocks noChangeArrowheads="1"/>
          </p:cNvSpPr>
          <p:nvPr/>
        </p:nvSpPr>
        <p:spPr bwMode="auto">
          <a:xfrm>
            <a:off x="6497006" y="2282014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N</a:t>
            </a:r>
          </a:p>
        </p:txBody>
      </p:sp>
      <p:sp>
        <p:nvSpPr>
          <p:cNvPr id="33" name="Oval 15"/>
          <p:cNvSpPr>
            <a:spLocks noChangeArrowheads="1"/>
          </p:cNvSpPr>
          <p:nvPr/>
        </p:nvSpPr>
        <p:spPr bwMode="auto">
          <a:xfrm>
            <a:off x="7646356" y="316148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Z</a:t>
            </a:r>
          </a:p>
        </p:txBody>
      </p:sp>
      <p:sp>
        <p:nvSpPr>
          <p:cNvPr id="34" name="Oval 17"/>
          <p:cNvSpPr>
            <a:spLocks noChangeArrowheads="1"/>
          </p:cNvSpPr>
          <p:nvPr/>
        </p:nvSpPr>
        <p:spPr bwMode="auto">
          <a:xfrm>
            <a:off x="7108193" y="4087002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H</a:t>
            </a:r>
          </a:p>
        </p:txBody>
      </p:sp>
      <p:sp>
        <p:nvSpPr>
          <p:cNvPr id="35" name="Oval 22"/>
          <p:cNvSpPr>
            <a:spLocks noChangeArrowheads="1"/>
          </p:cNvSpPr>
          <p:nvPr/>
        </p:nvSpPr>
        <p:spPr bwMode="auto">
          <a:xfrm>
            <a:off x="8109906" y="4078764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</a:t>
            </a:r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>
            <a:off x="6895468" y="3317316"/>
            <a:ext cx="750888" cy="1398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 flipH="1">
            <a:off x="7454268" y="3583764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5649281" y="354566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8030531" y="354566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" name="Oval 17"/>
          <p:cNvSpPr>
            <a:spLocks noChangeArrowheads="1"/>
          </p:cNvSpPr>
          <p:nvPr/>
        </p:nvSpPr>
        <p:spPr bwMode="auto">
          <a:xfrm>
            <a:off x="6438268" y="3104200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L</a:t>
            </a:r>
          </a:p>
        </p:txBody>
      </p:sp>
      <p:sp>
        <p:nvSpPr>
          <p:cNvPr id="41" name="Line 34"/>
          <p:cNvSpPr>
            <a:spLocks noChangeShapeType="1"/>
          </p:cNvSpPr>
          <p:nvPr/>
        </p:nvSpPr>
        <p:spPr bwMode="auto">
          <a:xfrm flipH="1">
            <a:off x="6685919" y="2739215"/>
            <a:ext cx="38100" cy="3649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 flipH="1">
            <a:off x="6215223" y="4296081"/>
            <a:ext cx="892969" cy="178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 flipH="1" flipV="1">
            <a:off x="6771643" y="3527039"/>
            <a:ext cx="431799" cy="59329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49468" y="2988964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10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144622" y="358376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83424" y="2600070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506105" y="3759075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11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704969" y="3674291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91224" y="3677228"/>
            <a:ext cx="292200" cy="3657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410423" y="274023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9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379491" y="4301612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15</a:t>
            </a:r>
          </a:p>
        </p:txBody>
      </p:sp>
      <p:sp>
        <p:nvSpPr>
          <p:cNvPr id="27" name="Rectangle 205"/>
          <p:cNvSpPr>
            <a:spLocks noChangeArrowheads="1"/>
          </p:cNvSpPr>
          <p:nvPr/>
        </p:nvSpPr>
        <p:spPr bwMode="auto">
          <a:xfrm>
            <a:off x="4565264" y="3527039"/>
            <a:ext cx="102621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b="1" dirty="0">
                <a:solidFill>
                  <a:srgbClr val="7030A0"/>
                </a:solidFill>
              </a:rPr>
              <a:t>(null, 0)</a:t>
            </a:r>
          </a:p>
        </p:txBody>
      </p:sp>
      <p:sp>
        <p:nvSpPr>
          <p:cNvPr id="28" name="Rectangle 205"/>
          <p:cNvSpPr>
            <a:spLocks noChangeArrowheads="1"/>
          </p:cNvSpPr>
          <p:nvPr/>
        </p:nvSpPr>
        <p:spPr bwMode="auto">
          <a:xfrm>
            <a:off x="6787623" y="2008405"/>
            <a:ext cx="1169109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b="1" dirty="0">
                <a:solidFill>
                  <a:srgbClr val="7030A0"/>
                </a:solidFill>
              </a:rPr>
              <a:t>(null, </a:t>
            </a:r>
            <a:r>
              <a:rPr lang="en-US" b="1" dirty="0">
                <a:solidFill>
                  <a:srgbClr val="7030A0"/>
                </a:solidFill>
                <a:latin typeface="Arial" charset="0"/>
                <a:cs typeface="Arial" charset="0"/>
                <a:sym typeface="Symbol" pitchFamily="18" charset="2"/>
              </a:rPr>
              <a:t></a:t>
            </a:r>
            <a:r>
              <a:rPr lang="en-US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52" name="Rectangle 205"/>
          <p:cNvSpPr>
            <a:spLocks noChangeArrowheads="1"/>
          </p:cNvSpPr>
          <p:nvPr/>
        </p:nvSpPr>
        <p:spPr bwMode="auto">
          <a:xfrm>
            <a:off x="5821476" y="3486619"/>
            <a:ext cx="1169109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b="1" dirty="0">
                <a:solidFill>
                  <a:srgbClr val="7030A0"/>
                </a:solidFill>
              </a:rPr>
              <a:t>(null, </a:t>
            </a:r>
            <a:r>
              <a:rPr lang="en-US" b="1" dirty="0">
                <a:solidFill>
                  <a:srgbClr val="7030A0"/>
                </a:solidFill>
                <a:latin typeface="Arial" charset="0"/>
                <a:cs typeface="Arial" charset="0"/>
                <a:sym typeface="Symbol" pitchFamily="18" charset="2"/>
              </a:rPr>
              <a:t></a:t>
            </a:r>
            <a:r>
              <a:rPr lang="en-US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53" name="Rectangle 205"/>
          <p:cNvSpPr>
            <a:spLocks noChangeArrowheads="1"/>
          </p:cNvSpPr>
          <p:nvPr/>
        </p:nvSpPr>
        <p:spPr bwMode="auto">
          <a:xfrm>
            <a:off x="7923173" y="2853514"/>
            <a:ext cx="1169109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b="1" dirty="0">
                <a:solidFill>
                  <a:srgbClr val="7030A0"/>
                </a:solidFill>
              </a:rPr>
              <a:t>(null, </a:t>
            </a:r>
            <a:r>
              <a:rPr lang="en-US" b="1" dirty="0">
                <a:solidFill>
                  <a:srgbClr val="7030A0"/>
                </a:solidFill>
                <a:latin typeface="Arial" charset="0"/>
                <a:cs typeface="Arial" charset="0"/>
                <a:sym typeface="Symbol" pitchFamily="18" charset="2"/>
              </a:rPr>
              <a:t></a:t>
            </a:r>
            <a:r>
              <a:rPr lang="en-US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55" name="Rectangle 205"/>
          <p:cNvSpPr>
            <a:spLocks noChangeArrowheads="1"/>
          </p:cNvSpPr>
          <p:nvPr/>
        </p:nvSpPr>
        <p:spPr bwMode="auto">
          <a:xfrm>
            <a:off x="7923172" y="4506700"/>
            <a:ext cx="1169109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b="1" dirty="0">
                <a:solidFill>
                  <a:srgbClr val="7030A0"/>
                </a:solidFill>
              </a:rPr>
              <a:t>(null, </a:t>
            </a:r>
            <a:r>
              <a:rPr lang="en-US" b="1" dirty="0">
                <a:solidFill>
                  <a:srgbClr val="7030A0"/>
                </a:solidFill>
                <a:latin typeface="Arial" charset="0"/>
                <a:cs typeface="Arial" charset="0"/>
                <a:sym typeface="Symbol" pitchFamily="18" charset="2"/>
              </a:rPr>
              <a:t></a:t>
            </a:r>
            <a:r>
              <a:rPr lang="en-US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56" name="Rectangle 205"/>
          <p:cNvSpPr>
            <a:spLocks noChangeArrowheads="1"/>
          </p:cNvSpPr>
          <p:nvPr/>
        </p:nvSpPr>
        <p:spPr bwMode="auto">
          <a:xfrm>
            <a:off x="6754063" y="4497049"/>
            <a:ext cx="1169109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b="1" dirty="0">
                <a:solidFill>
                  <a:srgbClr val="7030A0"/>
                </a:solidFill>
              </a:rPr>
              <a:t>(null, </a:t>
            </a:r>
            <a:r>
              <a:rPr lang="en-US" b="1" dirty="0">
                <a:solidFill>
                  <a:srgbClr val="7030A0"/>
                </a:solidFill>
                <a:latin typeface="Arial" charset="0"/>
                <a:cs typeface="Arial" charset="0"/>
                <a:sym typeface="Symbol" pitchFamily="18" charset="2"/>
              </a:rPr>
              <a:t></a:t>
            </a:r>
            <a:r>
              <a:rPr lang="en-US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57" name="Rectangle 205"/>
          <p:cNvSpPr>
            <a:spLocks noChangeArrowheads="1"/>
          </p:cNvSpPr>
          <p:nvPr/>
        </p:nvSpPr>
        <p:spPr bwMode="auto">
          <a:xfrm>
            <a:off x="5256478" y="4470845"/>
            <a:ext cx="1169109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b="1" dirty="0">
                <a:solidFill>
                  <a:srgbClr val="7030A0"/>
                </a:solidFill>
              </a:rPr>
              <a:t>(null, </a:t>
            </a:r>
            <a:r>
              <a:rPr lang="en-US" b="1" dirty="0">
                <a:solidFill>
                  <a:srgbClr val="7030A0"/>
                </a:solidFill>
                <a:latin typeface="Arial" charset="0"/>
                <a:cs typeface="Arial" charset="0"/>
                <a:sym typeface="Symbol" pitchFamily="18" charset="2"/>
              </a:rPr>
              <a:t></a:t>
            </a:r>
            <a:r>
              <a:rPr lang="en-US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58" name="Rectangle 205"/>
          <p:cNvSpPr>
            <a:spLocks noChangeArrowheads="1"/>
          </p:cNvSpPr>
          <p:nvPr/>
        </p:nvSpPr>
        <p:spPr bwMode="auto">
          <a:xfrm>
            <a:off x="5400255" y="4470845"/>
            <a:ext cx="1169109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b="1" dirty="0">
                <a:solidFill>
                  <a:srgbClr val="FF0000"/>
                </a:solidFill>
              </a:rPr>
              <a:t>(P, </a:t>
            </a:r>
            <a:r>
              <a:rPr lang="en-US" b="1" dirty="0">
                <a:solidFill>
                  <a:srgbClr val="FF0000"/>
                </a:solidFill>
                <a:latin typeface="Arial" charset="0"/>
                <a:cs typeface="Arial" charset="0"/>
                <a:sym typeface="Symbol" pitchFamily="18" charset="2"/>
              </a:rPr>
              <a:t>2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9" name="Rectangle 205"/>
          <p:cNvSpPr>
            <a:spLocks noChangeArrowheads="1"/>
          </p:cNvSpPr>
          <p:nvPr/>
        </p:nvSpPr>
        <p:spPr bwMode="auto">
          <a:xfrm>
            <a:off x="6704969" y="2005171"/>
            <a:ext cx="1169109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b="1" dirty="0" smtClean="0">
                <a:solidFill>
                  <a:srgbClr val="FF0000"/>
                </a:solidFill>
              </a:rPr>
              <a:t>(P</a:t>
            </a:r>
            <a:r>
              <a:rPr lang="en-US" b="1" dirty="0">
                <a:solidFill>
                  <a:srgbClr val="FF0000"/>
                </a:solidFill>
              </a:rPr>
              <a:t>, 13)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4406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57" grpId="0"/>
      <p:bldP spid="58" grpId="0"/>
      <p:bldP spid="59" grpId="0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05"/>
          <p:cNvSpPr>
            <a:spLocks noChangeArrowheads="1"/>
          </p:cNvSpPr>
          <p:nvPr/>
        </p:nvSpPr>
        <p:spPr bwMode="auto">
          <a:xfrm>
            <a:off x="5745236" y="4905472"/>
            <a:ext cx="1169109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lvl="0" indent="-342900" algn="ctr"/>
            <a:r>
              <a:rPr lang="en-US" sz="1800" b="1" dirty="0" smtClean="0">
                <a:solidFill>
                  <a:srgbClr val="7030A0"/>
                </a:solidFill>
              </a:rPr>
              <a:t>(null, </a:t>
            </a:r>
            <a:r>
              <a:rPr lang="en-US" b="1" dirty="0" smtClean="0">
                <a:solidFill>
                  <a:srgbClr val="7030A0"/>
                </a:solidFill>
                <a:latin typeface="Arial" charset="0"/>
                <a:cs typeface="Arial" charset="0"/>
                <a:sym typeface="Symbol" pitchFamily="18" charset="2"/>
              </a:rPr>
              <a:t></a:t>
            </a:r>
            <a:r>
              <a:rPr lang="en-US" sz="1800" b="1" dirty="0" smtClean="0">
                <a:solidFill>
                  <a:srgbClr val="7030A0"/>
                </a:solidFill>
              </a:rPr>
              <a:t>)</a:t>
            </a:r>
            <a:endParaRPr lang="en-US" sz="1800" b="1" dirty="0">
              <a:solidFill>
                <a:srgbClr val="7030A0"/>
              </a:solidFill>
            </a:endParaRPr>
          </a:p>
        </p:txBody>
      </p:sp>
      <p:sp>
        <p:nvSpPr>
          <p:cNvPr id="102" name="Rectangle 205"/>
          <p:cNvSpPr>
            <a:spLocks noChangeArrowheads="1"/>
          </p:cNvSpPr>
          <p:nvPr/>
        </p:nvSpPr>
        <p:spPr bwMode="auto">
          <a:xfrm>
            <a:off x="5811910" y="4907995"/>
            <a:ext cx="1169109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lvl="0" indent="-342900" algn="ctr"/>
            <a:r>
              <a:rPr lang="en-US" sz="1800" b="1" dirty="0" smtClean="0">
                <a:solidFill>
                  <a:srgbClr val="FF0000"/>
                </a:solidFill>
              </a:rPr>
              <a:t>(H, 20)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91" name="Rectangle 205"/>
          <p:cNvSpPr>
            <a:spLocks noChangeArrowheads="1"/>
          </p:cNvSpPr>
          <p:nvPr/>
        </p:nvSpPr>
        <p:spPr bwMode="auto">
          <a:xfrm>
            <a:off x="5804944" y="4905582"/>
            <a:ext cx="1169109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lvl="0" indent="-342900" algn="ctr"/>
            <a:r>
              <a:rPr lang="en-US" sz="1800" b="1" dirty="0" smtClean="0">
                <a:solidFill>
                  <a:srgbClr val="FF0000"/>
                </a:solidFill>
              </a:rPr>
              <a:t>(N, 22)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2401487" cy="1117685"/>
          </a:xfrm>
        </p:spPr>
        <p:txBody>
          <a:bodyPr>
            <a:normAutofit fontScale="90000"/>
          </a:bodyPr>
          <a:lstStyle/>
          <a:p>
            <a:r>
              <a:rPr kumimoji="1" lang="en-ZA" altLang="zh-TW" sz="3600" dirty="0">
                <a:ea typeface="新細明體" charset="-120"/>
              </a:rPr>
              <a:t>Dijkstra’s </a:t>
            </a:r>
            <a:r>
              <a:rPr kumimoji="1" lang="en-ZA" altLang="zh-TW" sz="3600" dirty="0" smtClean="0">
                <a:ea typeface="新細明體" charset="-120"/>
              </a:rPr>
              <a:t/>
            </a:r>
            <a:br>
              <a:rPr kumimoji="1" lang="en-ZA" altLang="zh-TW" sz="3600" dirty="0" smtClean="0">
                <a:ea typeface="新細明體" charset="-120"/>
              </a:rPr>
            </a:br>
            <a:r>
              <a:rPr kumimoji="1" lang="en-ZA" altLang="zh-TW" sz="3600" dirty="0" smtClean="0">
                <a:ea typeface="新細明體" charset="-120"/>
              </a:rPr>
              <a:t>Algorithm </a:t>
            </a:r>
            <a:endParaRPr lang="en-US" dirty="0"/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 flipH="1">
            <a:off x="5631053" y="4045823"/>
            <a:ext cx="867182" cy="5534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5240936" y="4520017"/>
            <a:ext cx="457200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5694961" y="5475692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32" name="Oval 13"/>
          <p:cNvSpPr>
            <a:spLocks noChangeArrowheads="1"/>
          </p:cNvSpPr>
          <p:nvPr/>
        </p:nvSpPr>
        <p:spPr bwMode="auto">
          <a:xfrm>
            <a:off x="6428386" y="3675467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3" name="Oval 15"/>
          <p:cNvSpPr>
            <a:spLocks noChangeArrowheads="1"/>
          </p:cNvSpPr>
          <p:nvPr/>
        </p:nvSpPr>
        <p:spPr bwMode="auto">
          <a:xfrm>
            <a:off x="7577736" y="4554942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34" name="Oval 17"/>
          <p:cNvSpPr>
            <a:spLocks noChangeArrowheads="1"/>
          </p:cNvSpPr>
          <p:nvPr/>
        </p:nvSpPr>
        <p:spPr bwMode="auto">
          <a:xfrm>
            <a:off x="7039573" y="5480455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5" name="Oval 22"/>
          <p:cNvSpPr>
            <a:spLocks noChangeArrowheads="1"/>
          </p:cNvSpPr>
          <p:nvPr/>
        </p:nvSpPr>
        <p:spPr bwMode="auto">
          <a:xfrm>
            <a:off x="8041286" y="5472217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>
            <a:off x="6826848" y="4710769"/>
            <a:ext cx="750888" cy="1398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 flipH="1">
            <a:off x="7385648" y="4952779"/>
            <a:ext cx="278414" cy="561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5580661" y="4939117"/>
            <a:ext cx="285148" cy="541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7961911" y="4939117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Oval 17"/>
          <p:cNvSpPr>
            <a:spLocks noChangeArrowheads="1"/>
          </p:cNvSpPr>
          <p:nvPr/>
        </p:nvSpPr>
        <p:spPr bwMode="auto">
          <a:xfrm>
            <a:off x="6369648" y="4497653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1" name="Line 34"/>
          <p:cNvSpPr>
            <a:spLocks noChangeShapeType="1"/>
          </p:cNvSpPr>
          <p:nvPr/>
        </p:nvSpPr>
        <p:spPr bwMode="auto">
          <a:xfrm flipH="1">
            <a:off x="6617299" y="4132668"/>
            <a:ext cx="38100" cy="3649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 flipH="1">
            <a:off x="6146603" y="5689534"/>
            <a:ext cx="892969" cy="178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 flipH="1" flipV="1">
            <a:off x="6703023" y="4920492"/>
            <a:ext cx="431799" cy="59329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980848" y="4382417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10</a:t>
            </a:r>
            <a:endParaRPr lang="en-ZA" dirty="0"/>
          </a:p>
        </p:txBody>
      </p:sp>
      <p:sp>
        <p:nvSpPr>
          <p:cNvPr id="45" name="TextBox 44"/>
          <p:cNvSpPr txBox="1"/>
          <p:nvPr/>
        </p:nvSpPr>
        <p:spPr>
          <a:xfrm>
            <a:off x="8076002" y="497721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3</a:t>
            </a:r>
            <a:endParaRPr lang="en-ZA" dirty="0"/>
          </a:p>
        </p:txBody>
      </p:sp>
      <p:sp>
        <p:nvSpPr>
          <p:cNvPr id="46" name="TextBox 45"/>
          <p:cNvSpPr txBox="1"/>
          <p:nvPr/>
        </p:nvSpPr>
        <p:spPr>
          <a:xfrm>
            <a:off x="5714804" y="3993523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13</a:t>
            </a:r>
            <a:endParaRPr lang="en-ZA" dirty="0"/>
          </a:p>
        </p:txBody>
      </p:sp>
      <p:sp>
        <p:nvSpPr>
          <p:cNvPr id="47" name="TextBox 46"/>
          <p:cNvSpPr txBox="1"/>
          <p:nvPr/>
        </p:nvSpPr>
        <p:spPr>
          <a:xfrm>
            <a:off x="7437485" y="5152528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11</a:t>
            </a:r>
            <a:endParaRPr lang="en-ZA" dirty="0"/>
          </a:p>
        </p:txBody>
      </p:sp>
      <p:sp>
        <p:nvSpPr>
          <p:cNvPr id="48" name="TextBox 47"/>
          <p:cNvSpPr txBox="1"/>
          <p:nvPr/>
        </p:nvSpPr>
        <p:spPr>
          <a:xfrm>
            <a:off x="6636349" y="506774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3</a:t>
            </a:r>
            <a:endParaRPr lang="en-ZA" dirty="0"/>
          </a:p>
        </p:txBody>
      </p:sp>
      <p:sp>
        <p:nvSpPr>
          <p:cNvPr id="49" name="TextBox 48"/>
          <p:cNvSpPr txBox="1"/>
          <p:nvPr/>
        </p:nvSpPr>
        <p:spPr>
          <a:xfrm>
            <a:off x="5422604" y="5070681"/>
            <a:ext cx="292200" cy="3657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dirty="0" smtClean="0"/>
              <a:t>2</a:t>
            </a:r>
            <a:endParaRPr lang="en-ZA" dirty="0"/>
          </a:p>
        </p:txBody>
      </p:sp>
      <p:sp>
        <p:nvSpPr>
          <p:cNvPr id="50" name="TextBox 49"/>
          <p:cNvSpPr txBox="1"/>
          <p:nvPr/>
        </p:nvSpPr>
        <p:spPr>
          <a:xfrm>
            <a:off x="6341803" y="413369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9</a:t>
            </a:r>
            <a:endParaRPr lang="en-ZA" dirty="0"/>
          </a:p>
        </p:txBody>
      </p:sp>
      <p:sp>
        <p:nvSpPr>
          <p:cNvPr id="51" name="TextBox 50"/>
          <p:cNvSpPr txBox="1"/>
          <p:nvPr/>
        </p:nvSpPr>
        <p:spPr>
          <a:xfrm>
            <a:off x="6310871" y="5695065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15</a:t>
            </a:r>
            <a:endParaRPr lang="en-ZA" dirty="0"/>
          </a:p>
        </p:txBody>
      </p:sp>
      <p:sp>
        <p:nvSpPr>
          <p:cNvPr id="27" name="Rectangle 205"/>
          <p:cNvSpPr>
            <a:spLocks noChangeArrowheads="1"/>
          </p:cNvSpPr>
          <p:nvPr/>
        </p:nvSpPr>
        <p:spPr bwMode="auto">
          <a:xfrm>
            <a:off x="4460784" y="4920492"/>
            <a:ext cx="102621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1800" b="1" dirty="0" smtClean="0">
                <a:solidFill>
                  <a:srgbClr val="7030A0"/>
                </a:solidFill>
              </a:rPr>
              <a:t>(null, 0)</a:t>
            </a:r>
            <a:endParaRPr lang="en-US" sz="1800" b="1" dirty="0">
              <a:solidFill>
                <a:srgbClr val="7030A0"/>
              </a:solidFill>
            </a:endParaRPr>
          </a:p>
        </p:txBody>
      </p:sp>
      <p:sp>
        <p:nvSpPr>
          <p:cNvPr id="28" name="Rectangle 205"/>
          <p:cNvSpPr>
            <a:spLocks noChangeArrowheads="1"/>
          </p:cNvSpPr>
          <p:nvPr/>
        </p:nvSpPr>
        <p:spPr bwMode="auto">
          <a:xfrm>
            <a:off x="6719003" y="3410823"/>
            <a:ext cx="1169109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lvl="0" indent="-342900" algn="ctr"/>
            <a:r>
              <a:rPr lang="en-US" sz="1800" b="1" dirty="0" smtClean="0">
                <a:solidFill>
                  <a:srgbClr val="7030A0"/>
                </a:solidFill>
              </a:rPr>
              <a:t>(null, </a:t>
            </a:r>
            <a:r>
              <a:rPr lang="en-US" b="1" dirty="0" smtClean="0">
                <a:solidFill>
                  <a:srgbClr val="7030A0"/>
                </a:solidFill>
                <a:latin typeface="Arial" charset="0"/>
                <a:cs typeface="Arial" charset="0"/>
                <a:sym typeface="Symbol" pitchFamily="18" charset="2"/>
              </a:rPr>
              <a:t></a:t>
            </a:r>
            <a:r>
              <a:rPr lang="en-US" sz="1800" b="1" dirty="0" smtClean="0">
                <a:solidFill>
                  <a:srgbClr val="7030A0"/>
                </a:solidFill>
              </a:rPr>
              <a:t>)</a:t>
            </a:r>
            <a:endParaRPr lang="en-US" sz="1800" b="1" dirty="0">
              <a:solidFill>
                <a:srgbClr val="7030A0"/>
              </a:solidFill>
            </a:endParaRPr>
          </a:p>
        </p:txBody>
      </p:sp>
      <p:sp>
        <p:nvSpPr>
          <p:cNvPr id="53" name="Rectangle 205"/>
          <p:cNvSpPr>
            <a:spLocks noChangeArrowheads="1"/>
          </p:cNvSpPr>
          <p:nvPr/>
        </p:nvSpPr>
        <p:spPr bwMode="auto">
          <a:xfrm>
            <a:off x="7818693" y="4255932"/>
            <a:ext cx="1169109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lvl="0" indent="-342900" algn="ctr"/>
            <a:r>
              <a:rPr lang="en-US" sz="1800" b="1" dirty="0" smtClean="0">
                <a:solidFill>
                  <a:srgbClr val="7030A0"/>
                </a:solidFill>
              </a:rPr>
              <a:t>(null, </a:t>
            </a:r>
            <a:r>
              <a:rPr lang="en-US" b="1" dirty="0" smtClean="0">
                <a:solidFill>
                  <a:srgbClr val="7030A0"/>
                </a:solidFill>
                <a:latin typeface="Arial" charset="0"/>
                <a:cs typeface="Arial" charset="0"/>
                <a:sym typeface="Symbol" pitchFamily="18" charset="2"/>
              </a:rPr>
              <a:t></a:t>
            </a:r>
            <a:r>
              <a:rPr lang="en-US" sz="1800" b="1" dirty="0" smtClean="0">
                <a:solidFill>
                  <a:srgbClr val="7030A0"/>
                </a:solidFill>
              </a:rPr>
              <a:t>)</a:t>
            </a:r>
            <a:endParaRPr lang="en-US" sz="1800" b="1" dirty="0">
              <a:solidFill>
                <a:srgbClr val="7030A0"/>
              </a:solidFill>
            </a:endParaRPr>
          </a:p>
        </p:txBody>
      </p:sp>
      <p:sp>
        <p:nvSpPr>
          <p:cNvPr id="55" name="Rectangle 205"/>
          <p:cNvSpPr>
            <a:spLocks noChangeArrowheads="1"/>
          </p:cNvSpPr>
          <p:nvPr/>
        </p:nvSpPr>
        <p:spPr bwMode="auto">
          <a:xfrm>
            <a:off x="7854552" y="5900153"/>
            <a:ext cx="1169109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lvl="0" indent="-342900" algn="ctr"/>
            <a:r>
              <a:rPr lang="en-US" sz="1800" b="1" dirty="0" smtClean="0">
                <a:solidFill>
                  <a:srgbClr val="7030A0"/>
                </a:solidFill>
              </a:rPr>
              <a:t>(null, </a:t>
            </a:r>
            <a:r>
              <a:rPr lang="en-US" b="1" dirty="0" smtClean="0">
                <a:solidFill>
                  <a:srgbClr val="7030A0"/>
                </a:solidFill>
                <a:latin typeface="Arial" charset="0"/>
                <a:cs typeface="Arial" charset="0"/>
                <a:sym typeface="Symbol" pitchFamily="18" charset="2"/>
              </a:rPr>
              <a:t></a:t>
            </a:r>
            <a:r>
              <a:rPr lang="en-US" sz="1800" b="1" dirty="0" smtClean="0">
                <a:solidFill>
                  <a:srgbClr val="7030A0"/>
                </a:solidFill>
              </a:rPr>
              <a:t>)</a:t>
            </a:r>
            <a:endParaRPr lang="en-US" sz="1800" b="1" dirty="0">
              <a:solidFill>
                <a:srgbClr val="7030A0"/>
              </a:solidFill>
            </a:endParaRPr>
          </a:p>
        </p:txBody>
      </p:sp>
      <p:sp>
        <p:nvSpPr>
          <p:cNvPr id="56" name="Rectangle 205"/>
          <p:cNvSpPr>
            <a:spLocks noChangeArrowheads="1"/>
          </p:cNvSpPr>
          <p:nvPr/>
        </p:nvSpPr>
        <p:spPr bwMode="auto">
          <a:xfrm>
            <a:off x="6685443" y="5903202"/>
            <a:ext cx="1169109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lvl="0" indent="-342900" algn="ctr"/>
            <a:r>
              <a:rPr lang="en-US" sz="1800" b="1" dirty="0" smtClean="0">
                <a:solidFill>
                  <a:srgbClr val="7030A0"/>
                </a:solidFill>
              </a:rPr>
              <a:t>(null, </a:t>
            </a:r>
            <a:r>
              <a:rPr lang="en-US" b="1" dirty="0" smtClean="0">
                <a:solidFill>
                  <a:srgbClr val="7030A0"/>
                </a:solidFill>
                <a:latin typeface="Arial" charset="0"/>
                <a:cs typeface="Arial" charset="0"/>
                <a:sym typeface="Symbol" pitchFamily="18" charset="2"/>
              </a:rPr>
              <a:t></a:t>
            </a:r>
            <a:r>
              <a:rPr lang="en-US" sz="1800" b="1" dirty="0" smtClean="0">
                <a:solidFill>
                  <a:srgbClr val="7030A0"/>
                </a:solidFill>
              </a:rPr>
              <a:t>)</a:t>
            </a:r>
            <a:endParaRPr lang="en-US" sz="1800" b="1" dirty="0">
              <a:solidFill>
                <a:srgbClr val="7030A0"/>
              </a:solidFill>
            </a:endParaRPr>
          </a:p>
        </p:txBody>
      </p:sp>
      <p:sp>
        <p:nvSpPr>
          <p:cNvPr id="57" name="Rectangle 205"/>
          <p:cNvSpPr>
            <a:spLocks noChangeArrowheads="1"/>
          </p:cNvSpPr>
          <p:nvPr/>
        </p:nvSpPr>
        <p:spPr bwMode="auto">
          <a:xfrm>
            <a:off x="5187858" y="5876998"/>
            <a:ext cx="1169109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lvl="0" indent="-342900" algn="ctr"/>
            <a:r>
              <a:rPr lang="en-US" sz="1800" b="1" dirty="0" smtClean="0">
                <a:solidFill>
                  <a:srgbClr val="7030A0"/>
                </a:solidFill>
              </a:rPr>
              <a:t>(null, </a:t>
            </a:r>
            <a:r>
              <a:rPr lang="en-US" b="1" dirty="0" smtClean="0">
                <a:solidFill>
                  <a:srgbClr val="7030A0"/>
                </a:solidFill>
                <a:latin typeface="Arial" charset="0"/>
                <a:cs typeface="Arial" charset="0"/>
                <a:sym typeface="Symbol" pitchFamily="18" charset="2"/>
              </a:rPr>
              <a:t></a:t>
            </a:r>
            <a:r>
              <a:rPr lang="en-US" sz="1800" b="1" dirty="0" smtClean="0">
                <a:solidFill>
                  <a:srgbClr val="7030A0"/>
                </a:solidFill>
              </a:rPr>
              <a:t>)</a:t>
            </a:r>
            <a:endParaRPr lang="en-US" sz="1800" b="1" dirty="0">
              <a:solidFill>
                <a:srgbClr val="7030A0"/>
              </a:solidFill>
            </a:endParaRPr>
          </a:p>
        </p:txBody>
      </p:sp>
      <p:sp>
        <p:nvSpPr>
          <p:cNvPr id="58" name="Rectangle 205"/>
          <p:cNvSpPr>
            <a:spLocks noChangeArrowheads="1"/>
          </p:cNvSpPr>
          <p:nvPr/>
        </p:nvSpPr>
        <p:spPr bwMode="auto">
          <a:xfrm>
            <a:off x="5331635" y="5876998"/>
            <a:ext cx="1169109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lvl="0" indent="-342900" algn="ctr"/>
            <a:r>
              <a:rPr lang="en-US" sz="1800" b="1" dirty="0" smtClean="0">
                <a:solidFill>
                  <a:srgbClr val="FF0000"/>
                </a:solidFill>
              </a:rPr>
              <a:t>(P, </a:t>
            </a:r>
            <a:r>
              <a:rPr lang="en-US" b="1" dirty="0">
                <a:solidFill>
                  <a:srgbClr val="FF0000"/>
                </a:solidFill>
                <a:latin typeface="Arial" charset="0"/>
                <a:cs typeface="Arial" charset="0"/>
                <a:sym typeface="Symbol" pitchFamily="18" charset="2"/>
              </a:rPr>
              <a:t>2</a:t>
            </a:r>
            <a:r>
              <a:rPr lang="en-US" sz="1800" b="1" dirty="0" smtClean="0">
                <a:solidFill>
                  <a:srgbClr val="FF0000"/>
                </a:solidFill>
              </a:rPr>
              <a:t>)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59" name="Rectangle 205"/>
          <p:cNvSpPr>
            <a:spLocks noChangeArrowheads="1"/>
          </p:cNvSpPr>
          <p:nvPr/>
        </p:nvSpPr>
        <p:spPr bwMode="auto">
          <a:xfrm>
            <a:off x="6636349" y="3407589"/>
            <a:ext cx="1169109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lvl="0" indent="-342900" algn="ctr"/>
            <a:r>
              <a:rPr lang="en-US" sz="1800" b="1" dirty="0" smtClean="0">
                <a:solidFill>
                  <a:srgbClr val="FF0000"/>
                </a:solidFill>
              </a:rPr>
              <a:t>(P, 13)</a:t>
            </a:r>
            <a:endParaRPr lang="en-US" sz="1800" b="1" dirty="0">
              <a:solidFill>
                <a:srgbClr val="FF0000"/>
              </a:solidFill>
            </a:endParaRPr>
          </a:p>
        </p:txBody>
      </p:sp>
      <p:graphicFrame>
        <p:nvGraphicFramePr>
          <p:cNvPr id="60" name="Group 33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5618416"/>
              </p:ext>
            </p:extLst>
          </p:nvPr>
        </p:nvGraphicFramePr>
        <p:xfrm>
          <a:off x="535460" y="3326816"/>
          <a:ext cx="1802527" cy="3296363"/>
        </p:xfrm>
        <a:graphic>
          <a:graphicData uri="http://schemas.openxmlformats.org/drawingml/2006/table">
            <a:tbl>
              <a:tblPr/>
              <a:tblGrid>
                <a:gridCol w="1243913"/>
                <a:gridCol w="558614"/>
              </a:tblGrid>
              <a:tr h="36679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Iteration:</a:t>
                      </a:r>
                    </a:p>
                  </a:txBody>
                  <a:tcPr marT="45730" marB="4573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Init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curr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:</a:t>
                      </a:r>
                    </a:p>
                  </a:txBody>
                  <a:tcPr marT="45730" marB="4573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9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P</a:t>
                      </a:r>
                    </a:p>
                  </a:txBody>
                  <a:tcPr marT="45730" marB="4573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J</a:t>
                      </a:r>
                    </a:p>
                  </a:txBody>
                  <a:tcPr marT="45730" marB="4573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9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N</a:t>
                      </a:r>
                    </a:p>
                  </a:txBody>
                  <a:tcPr marT="45730" marB="4573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L</a:t>
                      </a:r>
                    </a:p>
                  </a:txBody>
                  <a:tcPr marT="45730" marB="4573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9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H</a:t>
                      </a:r>
                    </a:p>
                  </a:txBody>
                  <a:tcPr marT="45730" marB="4573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Z</a:t>
                      </a:r>
                    </a:p>
                  </a:txBody>
                  <a:tcPr marT="45730" marB="4573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D</a:t>
                      </a:r>
                    </a:p>
                  </a:txBody>
                  <a:tcPr marT="45730" marB="4573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30" marB="4573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1" name="Group 2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223829"/>
              </p:ext>
            </p:extLst>
          </p:nvPr>
        </p:nvGraphicFramePr>
        <p:xfrm>
          <a:off x="2302127" y="4057066"/>
          <a:ext cx="404812" cy="2197102"/>
        </p:xfrm>
        <a:graphic>
          <a:graphicData uri="http://schemas.openxmlformats.org/drawingml/2006/table">
            <a:tbl>
              <a:tblPr/>
              <a:tblGrid>
                <a:gridCol w="404812"/>
              </a:tblGrid>
              <a:tr h="365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3" marB="45733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  <a:sym typeface="Symbol" pitchFamily="18" charset="2"/>
                      </a:endParaRPr>
                    </a:p>
                  </a:txBody>
                  <a:tcPr marT="45733" marB="45733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8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  <a:sym typeface="Symbol" pitchFamily="18" charset="2"/>
                      </a:endParaRPr>
                    </a:p>
                  </a:txBody>
                  <a:tcPr marT="45733" marB="45733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  <a:sym typeface="Symbol" pitchFamily="18" charset="2"/>
                      </a:endParaRPr>
                    </a:p>
                  </a:txBody>
                  <a:tcPr marT="45733" marB="45733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8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  <a:sym typeface="Symbol" pitchFamily="18" charset="2"/>
                      </a:endParaRPr>
                    </a:p>
                  </a:txBody>
                  <a:tcPr marT="45733" marB="45733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  <a:sym typeface="Symbol" pitchFamily="18" charset="2"/>
                      </a:endParaRPr>
                    </a:p>
                  </a:txBody>
                  <a:tcPr marT="45733" marB="45733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2" name="Group 2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371525"/>
              </p:ext>
            </p:extLst>
          </p:nvPr>
        </p:nvGraphicFramePr>
        <p:xfrm>
          <a:off x="2302127" y="3326816"/>
          <a:ext cx="404812" cy="731837"/>
        </p:xfrm>
        <a:graphic>
          <a:graphicData uri="http://schemas.openxmlformats.org/drawingml/2006/table">
            <a:tbl>
              <a:tblPr/>
              <a:tblGrid>
                <a:gridCol w="404812"/>
              </a:tblGrid>
              <a:tr h="3662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T="45656" marB="45656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P</a:t>
                      </a:r>
                    </a:p>
                  </a:txBody>
                  <a:tcPr marT="45656" marB="45656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" name="Rectangle 233"/>
          <p:cNvSpPr>
            <a:spLocks noChangeArrowheads="1"/>
          </p:cNvSpPr>
          <p:nvPr/>
        </p:nvSpPr>
        <p:spPr bwMode="auto">
          <a:xfrm>
            <a:off x="2338639" y="4441241"/>
            <a:ext cx="269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1800" smtClean="0">
                <a:latin typeface="Arial" pitchFamily="34" charset="0"/>
              </a:rPr>
              <a:t>2</a:t>
            </a:r>
            <a:endParaRPr lang="en-US" sz="1800" dirty="0">
              <a:latin typeface="Arial" pitchFamily="34" charset="0"/>
            </a:endParaRPr>
          </a:p>
        </p:txBody>
      </p:sp>
      <p:graphicFrame>
        <p:nvGraphicFramePr>
          <p:cNvPr id="65" name="Group 2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275053"/>
              </p:ext>
            </p:extLst>
          </p:nvPr>
        </p:nvGraphicFramePr>
        <p:xfrm>
          <a:off x="2706472" y="3326816"/>
          <a:ext cx="404812" cy="731837"/>
        </p:xfrm>
        <a:graphic>
          <a:graphicData uri="http://schemas.openxmlformats.org/drawingml/2006/table">
            <a:tbl>
              <a:tblPr/>
              <a:tblGrid>
                <a:gridCol w="404812"/>
              </a:tblGrid>
              <a:tr h="3662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</a:t>
                      </a:r>
                    </a:p>
                  </a:txBody>
                  <a:tcPr marT="45656" marB="45656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J</a:t>
                      </a:r>
                    </a:p>
                  </a:txBody>
                  <a:tcPr marT="45656" marB="45656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" name="Rectangle 255"/>
          <p:cNvSpPr>
            <a:spLocks noChangeArrowheads="1"/>
          </p:cNvSpPr>
          <p:nvPr/>
        </p:nvSpPr>
        <p:spPr bwMode="auto">
          <a:xfrm>
            <a:off x="2595630" y="5555666"/>
            <a:ext cx="486771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1800" dirty="0" smtClean="0">
                <a:latin typeface="Arial" pitchFamily="34" charset="0"/>
              </a:rPr>
              <a:t>17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69" name="Rectangle 277"/>
          <p:cNvSpPr>
            <a:spLocks noChangeArrowheads="1"/>
          </p:cNvSpPr>
          <p:nvPr/>
        </p:nvSpPr>
        <p:spPr bwMode="auto">
          <a:xfrm>
            <a:off x="2706472" y="5862053"/>
            <a:ext cx="269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000" dirty="0">
                <a:latin typeface="Arial" pitchFamily="34" charset="0"/>
                <a:sym typeface="Symbol" pitchFamily="18" charset="2"/>
              </a:rPr>
              <a:t></a:t>
            </a:r>
          </a:p>
        </p:txBody>
      </p:sp>
      <p:graphicFrame>
        <p:nvGraphicFramePr>
          <p:cNvPr id="70" name="Group 2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443101"/>
              </p:ext>
            </p:extLst>
          </p:nvPr>
        </p:nvGraphicFramePr>
        <p:xfrm>
          <a:off x="3110817" y="3326816"/>
          <a:ext cx="404812" cy="731837"/>
        </p:xfrm>
        <a:graphic>
          <a:graphicData uri="http://schemas.openxmlformats.org/drawingml/2006/table">
            <a:tbl>
              <a:tblPr/>
              <a:tblGrid>
                <a:gridCol w="404812"/>
              </a:tblGrid>
              <a:tr h="3662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3</a:t>
                      </a:r>
                    </a:p>
                  </a:txBody>
                  <a:tcPr marT="45656" marB="45656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N</a:t>
                      </a:r>
                    </a:p>
                  </a:txBody>
                  <a:tcPr marT="45656" marB="45656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" name="Rectangle 291"/>
          <p:cNvSpPr>
            <a:spLocks noChangeArrowheads="1"/>
          </p:cNvSpPr>
          <p:nvPr/>
        </p:nvSpPr>
        <p:spPr bwMode="auto">
          <a:xfrm>
            <a:off x="3041430" y="5163277"/>
            <a:ext cx="458971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1800" dirty="0" smtClean="0">
                <a:latin typeface="Arial" pitchFamily="34" charset="0"/>
              </a:rPr>
              <a:t>22</a:t>
            </a:r>
            <a:endParaRPr lang="en-US" sz="1800" dirty="0">
              <a:latin typeface="Arial" pitchFamily="34" charset="0"/>
            </a:endParaRPr>
          </a:p>
        </p:txBody>
      </p:sp>
      <p:graphicFrame>
        <p:nvGraphicFramePr>
          <p:cNvPr id="74" name="Group 2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488955"/>
              </p:ext>
            </p:extLst>
          </p:nvPr>
        </p:nvGraphicFramePr>
        <p:xfrm>
          <a:off x="3515162" y="3326816"/>
          <a:ext cx="404812" cy="731837"/>
        </p:xfrm>
        <a:graphic>
          <a:graphicData uri="http://schemas.openxmlformats.org/drawingml/2006/table">
            <a:tbl>
              <a:tblPr/>
              <a:tblGrid>
                <a:gridCol w="404812"/>
              </a:tblGrid>
              <a:tr h="3662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4</a:t>
                      </a:r>
                    </a:p>
                  </a:txBody>
                  <a:tcPr marT="45656" marB="45656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H</a:t>
                      </a:r>
                    </a:p>
                  </a:txBody>
                  <a:tcPr marT="45656" marB="45656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7" name="Group 3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224873"/>
              </p:ext>
            </p:extLst>
          </p:nvPr>
        </p:nvGraphicFramePr>
        <p:xfrm>
          <a:off x="3919507" y="3326816"/>
          <a:ext cx="404812" cy="731837"/>
        </p:xfrm>
        <a:graphic>
          <a:graphicData uri="http://schemas.openxmlformats.org/drawingml/2006/table">
            <a:tbl>
              <a:tblPr/>
              <a:tblGrid>
                <a:gridCol w="404812"/>
              </a:tblGrid>
              <a:tr h="3662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5</a:t>
                      </a:r>
                    </a:p>
                  </a:txBody>
                  <a:tcPr marT="45656" marB="45656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L</a:t>
                      </a:r>
                    </a:p>
                  </a:txBody>
                  <a:tcPr marT="45656" marB="45656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9" name="Group 3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332724"/>
              </p:ext>
            </p:extLst>
          </p:nvPr>
        </p:nvGraphicFramePr>
        <p:xfrm>
          <a:off x="4323852" y="3326816"/>
          <a:ext cx="404812" cy="731837"/>
        </p:xfrm>
        <a:graphic>
          <a:graphicData uri="http://schemas.openxmlformats.org/drawingml/2006/table">
            <a:tbl>
              <a:tblPr/>
              <a:tblGrid>
                <a:gridCol w="404812"/>
              </a:tblGrid>
              <a:tr h="3662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6</a:t>
                      </a:r>
                    </a:p>
                  </a:txBody>
                  <a:tcPr marT="45656" marB="45656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Z</a:t>
                      </a:r>
                    </a:p>
                  </a:txBody>
                  <a:tcPr marT="45656" marB="45656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148856" y="97360"/>
            <a:ext cx="5907386" cy="304698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Z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ZA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Z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(!</a:t>
            </a:r>
            <a:r>
              <a:rPr lang="en-Z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unvisited.empty</a:t>
            </a:r>
            <a:r>
              <a:rPr lang="en-Z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  <a:endParaRPr lang="en-Z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Z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Z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Z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ZA" sz="1600" dirty="0">
                <a:latin typeface="Consolas" panose="020B0609020204030204" pitchFamily="49" charset="0"/>
                <a:cs typeface="Consolas" panose="020B0609020204030204" pitchFamily="49" charset="0"/>
              </a:rPr>
              <a:t>vertex in </a:t>
            </a:r>
            <a:r>
              <a:rPr lang="en-Z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unvisited with </a:t>
            </a:r>
            <a:r>
              <a:rPr lang="en-ZA" sz="1600" dirty="0">
                <a:latin typeface="Consolas" panose="020B0609020204030204" pitchFamily="49" charset="0"/>
                <a:cs typeface="Consolas" panose="020B0609020204030204" pitchFamily="49" charset="0"/>
              </a:rPr>
              <a:t>min </a:t>
            </a:r>
            <a:r>
              <a:rPr lang="en-Z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dist</a:t>
            </a:r>
            <a:endParaRPr lang="en-Z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Z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remove </a:t>
            </a:r>
            <a:r>
              <a:rPr lang="en-Z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Z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ZA" sz="1600" dirty="0">
                <a:latin typeface="Consolas" panose="020B0609020204030204" pitchFamily="49" charset="0"/>
                <a:cs typeface="Consolas" panose="020B0609020204030204" pitchFamily="49" charset="0"/>
              </a:rPr>
              <a:t>from unvisited</a:t>
            </a:r>
            <a:r>
              <a:rPr lang="en-Z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Z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Z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</a:p>
          <a:p>
            <a:r>
              <a:rPr lang="en-Z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Z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ZA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Z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(each unvisited neighbour </a:t>
            </a:r>
            <a:r>
              <a:rPr lang="en-ZA" sz="1600" dirty="0">
                <a:latin typeface="Consolas" panose="020B0609020204030204" pitchFamily="49" charset="0"/>
                <a:cs typeface="Consolas" panose="020B0609020204030204" pitchFamily="49" charset="0"/>
              </a:rPr>
              <a:t>v of </a:t>
            </a:r>
            <a:r>
              <a:rPr lang="en-Z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Z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</a:p>
          <a:p>
            <a:r>
              <a:rPr lang="en-Z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ZA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Z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Z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newDist</a:t>
            </a:r>
            <a:r>
              <a:rPr lang="en-Z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Z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curr.dist</a:t>
            </a:r>
            <a:r>
              <a:rPr lang="en-Z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ZA" sz="16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Z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length(</a:t>
            </a:r>
            <a:r>
              <a:rPr lang="en-Z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Z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ZA" sz="1600" dirty="0">
                <a:latin typeface="Consolas" panose="020B0609020204030204" pitchFamily="49" charset="0"/>
                <a:cs typeface="Consolas" panose="020B0609020204030204" pitchFamily="49" charset="0"/>
              </a:rPr>
              <a:t>v)</a:t>
            </a:r>
          </a:p>
          <a:p>
            <a:r>
              <a:rPr lang="en-Z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ZA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Z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Z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newDist</a:t>
            </a:r>
            <a:r>
              <a:rPr lang="en-Z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Z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v.dist</a:t>
            </a:r>
            <a:r>
              <a:rPr lang="en-Z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ZA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Z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Z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v.dist</a:t>
            </a:r>
            <a:r>
              <a:rPr lang="en-Z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Z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newDist</a:t>
            </a:r>
            <a:endParaRPr lang="en-ZA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ZA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Z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Z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v.prev</a:t>
            </a:r>
            <a:r>
              <a:rPr lang="en-Z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Z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endParaRPr lang="en-ZA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Z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 }</a:t>
            </a:r>
          </a:p>
          <a:p>
            <a:r>
              <a:rPr lang="en-Z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ZA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Oval 3"/>
          <p:cNvSpPr/>
          <p:nvPr/>
        </p:nvSpPr>
        <p:spPr>
          <a:xfrm>
            <a:off x="5199660" y="4476760"/>
            <a:ext cx="541541" cy="5479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0" name="Rectangle 233"/>
          <p:cNvSpPr>
            <a:spLocks noChangeArrowheads="1"/>
          </p:cNvSpPr>
          <p:nvPr/>
        </p:nvSpPr>
        <p:spPr bwMode="auto">
          <a:xfrm>
            <a:off x="2230494" y="4806665"/>
            <a:ext cx="486163" cy="355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1800" dirty="0" smtClean="0">
                <a:latin typeface="Arial" pitchFamily="34" charset="0"/>
              </a:rPr>
              <a:t>13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5656860" y="5432670"/>
            <a:ext cx="539950" cy="5376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2" name="Rectangle 277"/>
          <p:cNvSpPr>
            <a:spLocks noChangeArrowheads="1"/>
          </p:cNvSpPr>
          <p:nvPr/>
        </p:nvSpPr>
        <p:spPr bwMode="auto">
          <a:xfrm>
            <a:off x="2334769" y="5498279"/>
            <a:ext cx="269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000" dirty="0">
                <a:latin typeface="Arial" pitchFamily="34" charset="0"/>
                <a:sym typeface="Symbol" pitchFamily="18" charset="2"/>
              </a:rPr>
              <a:t></a:t>
            </a:r>
          </a:p>
        </p:txBody>
      </p:sp>
      <p:sp>
        <p:nvSpPr>
          <p:cNvPr id="83" name="Rectangle 277"/>
          <p:cNvSpPr>
            <a:spLocks noChangeArrowheads="1"/>
          </p:cNvSpPr>
          <p:nvPr/>
        </p:nvSpPr>
        <p:spPr bwMode="auto">
          <a:xfrm>
            <a:off x="2340105" y="5134380"/>
            <a:ext cx="269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000" dirty="0">
                <a:latin typeface="Arial" pitchFamily="34" charset="0"/>
                <a:sym typeface="Symbol" pitchFamily="18" charset="2"/>
              </a:rPr>
              <a:t></a:t>
            </a:r>
          </a:p>
        </p:txBody>
      </p:sp>
      <p:sp>
        <p:nvSpPr>
          <p:cNvPr id="84" name="Rectangle 277"/>
          <p:cNvSpPr>
            <a:spLocks noChangeArrowheads="1"/>
          </p:cNvSpPr>
          <p:nvPr/>
        </p:nvSpPr>
        <p:spPr bwMode="auto">
          <a:xfrm>
            <a:off x="2334769" y="5862053"/>
            <a:ext cx="269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000" dirty="0">
                <a:latin typeface="Arial" pitchFamily="34" charset="0"/>
                <a:sym typeface="Symbol" pitchFamily="18" charset="2"/>
              </a:rPr>
              <a:t></a:t>
            </a:r>
          </a:p>
        </p:txBody>
      </p:sp>
      <p:sp>
        <p:nvSpPr>
          <p:cNvPr id="85" name="Rectangle 277"/>
          <p:cNvSpPr>
            <a:spLocks noChangeArrowheads="1"/>
          </p:cNvSpPr>
          <p:nvPr/>
        </p:nvSpPr>
        <p:spPr bwMode="auto">
          <a:xfrm>
            <a:off x="2334769" y="6225827"/>
            <a:ext cx="269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000" dirty="0">
                <a:latin typeface="Arial" pitchFamily="34" charset="0"/>
                <a:sym typeface="Symbol" pitchFamily="18" charset="2"/>
              </a:rPr>
              <a:t></a:t>
            </a:r>
          </a:p>
        </p:txBody>
      </p:sp>
      <p:sp>
        <p:nvSpPr>
          <p:cNvPr id="86" name="Rectangle 277"/>
          <p:cNvSpPr>
            <a:spLocks noChangeArrowheads="1"/>
          </p:cNvSpPr>
          <p:nvPr/>
        </p:nvSpPr>
        <p:spPr bwMode="auto">
          <a:xfrm>
            <a:off x="2718082" y="6225827"/>
            <a:ext cx="269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000" dirty="0">
                <a:latin typeface="Arial" pitchFamily="34" charset="0"/>
                <a:sym typeface="Symbol" pitchFamily="18" charset="2"/>
              </a:rPr>
              <a:t></a:t>
            </a:r>
          </a:p>
        </p:txBody>
      </p:sp>
      <p:sp>
        <p:nvSpPr>
          <p:cNvPr id="87" name="Rectangle 277"/>
          <p:cNvSpPr>
            <a:spLocks noChangeArrowheads="1"/>
          </p:cNvSpPr>
          <p:nvPr/>
        </p:nvSpPr>
        <p:spPr bwMode="auto">
          <a:xfrm>
            <a:off x="2704884" y="5136969"/>
            <a:ext cx="269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000" dirty="0">
                <a:latin typeface="Arial" pitchFamily="34" charset="0"/>
                <a:sym typeface="Symbol" pitchFamily="18" charset="2"/>
              </a:rPr>
              <a:t></a:t>
            </a:r>
          </a:p>
        </p:txBody>
      </p:sp>
      <p:sp>
        <p:nvSpPr>
          <p:cNvPr id="88" name="Rectangle 233"/>
          <p:cNvSpPr>
            <a:spLocks noChangeArrowheads="1"/>
          </p:cNvSpPr>
          <p:nvPr/>
        </p:nvSpPr>
        <p:spPr bwMode="auto">
          <a:xfrm>
            <a:off x="2596238" y="4793991"/>
            <a:ext cx="486163" cy="355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1800" dirty="0" smtClean="0">
                <a:latin typeface="Arial" pitchFamily="34" charset="0"/>
              </a:rPr>
              <a:t>13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89" name="Rectangle 205"/>
          <p:cNvSpPr>
            <a:spLocks noChangeArrowheads="1"/>
          </p:cNvSpPr>
          <p:nvPr/>
        </p:nvSpPr>
        <p:spPr bwMode="auto">
          <a:xfrm>
            <a:off x="6703023" y="5904783"/>
            <a:ext cx="1169109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lvl="0" indent="-342900" algn="ctr"/>
            <a:r>
              <a:rPr lang="en-US" sz="1800" b="1" dirty="0" smtClean="0">
                <a:solidFill>
                  <a:srgbClr val="FF0000"/>
                </a:solidFill>
              </a:rPr>
              <a:t>(J, 17)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6391835" y="3644825"/>
            <a:ext cx="528785" cy="5280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5" name="Rectangle 255"/>
          <p:cNvSpPr>
            <a:spLocks noChangeArrowheads="1"/>
          </p:cNvSpPr>
          <p:nvPr/>
        </p:nvSpPr>
        <p:spPr bwMode="auto">
          <a:xfrm>
            <a:off x="2999844" y="5542992"/>
            <a:ext cx="486771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1800" dirty="0" smtClean="0">
                <a:latin typeface="Arial" pitchFamily="34" charset="0"/>
              </a:rPr>
              <a:t>17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96" name="Rectangle 277"/>
          <p:cNvSpPr>
            <a:spLocks noChangeArrowheads="1"/>
          </p:cNvSpPr>
          <p:nvPr/>
        </p:nvSpPr>
        <p:spPr bwMode="auto">
          <a:xfrm>
            <a:off x="3110686" y="5849379"/>
            <a:ext cx="269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000" dirty="0">
                <a:latin typeface="Arial" pitchFamily="34" charset="0"/>
                <a:sym typeface="Symbol" pitchFamily="18" charset="2"/>
              </a:rPr>
              <a:t></a:t>
            </a:r>
          </a:p>
        </p:txBody>
      </p:sp>
      <p:sp>
        <p:nvSpPr>
          <p:cNvPr id="97" name="Rectangle 277"/>
          <p:cNvSpPr>
            <a:spLocks noChangeArrowheads="1"/>
          </p:cNvSpPr>
          <p:nvPr/>
        </p:nvSpPr>
        <p:spPr bwMode="auto">
          <a:xfrm>
            <a:off x="3122296" y="6213153"/>
            <a:ext cx="269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000" dirty="0">
                <a:latin typeface="Arial" pitchFamily="34" charset="0"/>
                <a:sym typeface="Symbol" pitchFamily="18" charset="2"/>
              </a:rPr>
              <a:t></a:t>
            </a:r>
          </a:p>
        </p:txBody>
      </p:sp>
      <p:sp>
        <p:nvSpPr>
          <p:cNvPr id="98" name="Rectangle 291"/>
          <p:cNvSpPr>
            <a:spLocks noChangeArrowheads="1"/>
          </p:cNvSpPr>
          <p:nvPr/>
        </p:nvSpPr>
        <p:spPr bwMode="auto">
          <a:xfrm>
            <a:off x="3465481" y="5163469"/>
            <a:ext cx="458971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1800" dirty="0" smtClean="0">
                <a:latin typeface="Arial" pitchFamily="34" charset="0"/>
              </a:rPr>
              <a:t>20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100" name="Rectangle 277"/>
          <p:cNvSpPr>
            <a:spLocks noChangeArrowheads="1"/>
          </p:cNvSpPr>
          <p:nvPr/>
        </p:nvSpPr>
        <p:spPr bwMode="auto">
          <a:xfrm>
            <a:off x="3401596" y="5905103"/>
            <a:ext cx="545083" cy="32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dirty="0" smtClean="0">
                <a:latin typeface="Arial" pitchFamily="34" charset="0"/>
                <a:sym typeface="Symbol" pitchFamily="18" charset="2"/>
              </a:rPr>
              <a:t>28</a:t>
            </a:r>
            <a:endParaRPr lang="en-US" dirty="0">
              <a:latin typeface="Arial" pitchFamily="34" charset="0"/>
              <a:sym typeface="Symbol" pitchFamily="18" charset="2"/>
            </a:endParaRPr>
          </a:p>
        </p:txBody>
      </p:sp>
      <p:sp>
        <p:nvSpPr>
          <p:cNvPr id="101" name="Rectangle 277"/>
          <p:cNvSpPr>
            <a:spLocks noChangeArrowheads="1"/>
          </p:cNvSpPr>
          <p:nvPr/>
        </p:nvSpPr>
        <p:spPr bwMode="auto">
          <a:xfrm>
            <a:off x="3546347" y="6213345"/>
            <a:ext cx="269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000" dirty="0">
                <a:latin typeface="Arial" pitchFamily="34" charset="0"/>
                <a:sym typeface="Symbol" pitchFamily="18" charset="2"/>
              </a:rPr>
              <a:t></a:t>
            </a:r>
          </a:p>
        </p:txBody>
      </p:sp>
      <p:sp>
        <p:nvSpPr>
          <p:cNvPr id="103" name="Oval 102"/>
          <p:cNvSpPr/>
          <p:nvPr/>
        </p:nvSpPr>
        <p:spPr>
          <a:xfrm>
            <a:off x="7001092" y="5439698"/>
            <a:ext cx="538326" cy="5344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4" name="Oval 103"/>
          <p:cNvSpPr/>
          <p:nvPr/>
        </p:nvSpPr>
        <p:spPr>
          <a:xfrm>
            <a:off x="6325548" y="4453635"/>
            <a:ext cx="548190" cy="5363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7" name="Rectangle 205"/>
          <p:cNvSpPr>
            <a:spLocks noChangeArrowheads="1"/>
          </p:cNvSpPr>
          <p:nvPr/>
        </p:nvSpPr>
        <p:spPr bwMode="auto">
          <a:xfrm>
            <a:off x="7747443" y="4258471"/>
            <a:ext cx="1169109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lvl="0" indent="-342900" algn="ctr"/>
            <a:r>
              <a:rPr lang="en-US" sz="1800" b="1" dirty="0" smtClean="0">
                <a:solidFill>
                  <a:srgbClr val="FF0000"/>
                </a:solidFill>
              </a:rPr>
              <a:t>(H, 28)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108" name="Rectangle 277"/>
          <p:cNvSpPr>
            <a:spLocks noChangeArrowheads="1"/>
          </p:cNvSpPr>
          <p:nvPr/>
        </p:nvSpPr>
        <p:spPr bwMode="auto">
          <a:xfrm>
            <a:off x="3830666" y="5900153"/>
            <a:ext cx="545083" cy="32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dirty="0" smtClean="0">
                <a:latin typeface="Arial" pitchFamily="34" charset="0"/>
                <a:sym typeface="Symbol" pitchFamily="18" charset="2"/>
              </a:rPr>
              <a:t>28</a:t>
            </a:r>
            <a:endParaRPr lang="en-US" dirty="0">
              <a:latin typeface="Arial" pitchFamily="34" charset="0"/>
              <a:sym typeface="Symbol" pitchFamily="18" charset="2"/>
            </a:endParaRPr>
          </a:p>
        </p:txBody>
      </p:sp>
      <p:sp>
        <p:nvSpPr>
          <p:cNvPr id="109" name="Rectangle 277"/>
          <p:cNvSpPr>
            <a:spLocks noChangeArrowheads="1"/>
          </p:cNvSpPr>
          <p:nvPr/>
        </p:nvSpPr>
        <p:spPr bwMode="auto">
          <a:xfrm>
            <a:off x="3975417" y="6208395"/>
            <a:ext cx="269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000" dirty="0">
                <a:latin typeface="Arial" pitchFamily="34" charset="0"/>
                <a:sym typeface="Symbol" pitchFamily="18" charset="2"/>
              </a:rPr>
              <a:t></a:t>
            </a:r>
          </a:p>
        </p:txBody>
      </p:sp>
      <p:sp>
        <p:nvSpPr>
          <p:cNvPr id="110" name="Oval 109"/>
          <p:cNvSpPr/>
          <p:nvPr/>
        </p:nvSpPr>
        <p:spPr>
          <a:xfrm>
            <a:off x="7527759" y="4509739"/>
            <a:ext cx="551579" cy="5467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1" name="Rectangle 277"/>
          <p:cNvSpPr>
            <a:spLocks noChangeArrowheads="1"/>
          </p:cNvSpPr>
          <p:nvPr/>
        </p:nvSpPr>
        <p:spPr bwMode="auto">
          <a:xfrm>
            <a:off x="4227362" y="6237700"/>
            <a:ext cx="545083" cy="32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dirty="0" smtClean="0">
                <a:latin typeface="Arial" pitchFamily="34" charset="0"/>
                <a:sym typeface="Symbol" pitchFamily="18" charset="2"/>
              </a:rPr>
              <a:t>31</a:t>
            </a:r>
            <a:endParaRPr lang="en-US" dirty="0">
              <a:latin typeface="Arial" pitchFamily="34" charset="0"/>
              <a:sym typeface="Symbol" pitchFamily="18" charset="2"/>
            </a:endParaRPr>
          </a:p>
        </p:txBody>
      </p:sp>
      <p:sp>
        <p:nvSpPr>
          <p:cNvPr id="112" name="Rectangle 205"/>
          <p:cNvSpPr>
            <a:spLocks noChangeArrowheads="1"/>
          </p:cNvSpPr>
          <p:nvPr/>
        </p:nvSpPr>
        <p:spPr bwMode="auto">
          <a:xfrm>
            <a:off x="7765372" y="5898570"/>
            <a:ext cx="1169109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lvl="0" indent="-342900" algn="ctr"/>
            <a:r>
              <a:rPr lang="en-US" sz="1800" b="1" dirty="0" smtClean="0">
                <a:solidFill>
                  <a:srgbClr val="FF0000"/>
                </a:solidFill>
              </a:rPr>
              <a:t>(Z, 31)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7993927" y="5433101"/>
            <a:ext cx="551579" cy="5467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5208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102" grpId="0"/>
      <p:bldP spid="91" grpId="0"/>
      <p:bldP spid="91" grpId="1"/>
      <p:bldP spid="28" grpId="0"/>
      <p:bldP spid="53" grpId="0"/>
      <p:bldP spid="55" grpId="0"/>
      <p:bldP spid="56" grpId="0"/>
      <p:bldP spid="57" grpId="0"/>
      <p:bldP spid="58" grpId="0"/>
      <p:bldP spid="59" grpId="0"/>
      <p:bldP spid="63" grpId="0"/>
      <p:bldP spid="68" grpId="0"/>
      <p:bldP spid="69" grpId="0"/>
      <p:bldP spid="71" grpId="0"/>
      <p:bldP spid="4" grpId="0" animBg="1"/>
      <p:bldP spid="80" grpId="0"/>
      <p:bldP spid="81" grpId="0" animBg="1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 animBg="1"/>
      <p:bldP spid="95" grpId="0"/>
      <p:bldP spid="96" grpId="0"/>
      <p:bldP spid="97" grpId="0"/>
      <p:bldP spid="98" grpId="0"/>
      <p:bldP spid="100" grpId="0"/>
      <p:bldP spid="101" grpId="0"/>
      <p:bldP spid="103" grpId="0" animBg="1"/>
      <p:bldP spid="104" grpId="0" animBg="1"/>
      <p:bldP spid="107" grpId="0"/>
      <p:bldP spid="108" grpId="0"/>
      <p:bldP spid="109" grpId="0"/>
      <p:bldP spid="110" grpId="0" animBg="1"/>
      <p:bldP spid="111" grpId="0"/>
      <p:bldP spid="112" grpId="0"/>
      <p:bldP spid="93" grpId="0" animBg="1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ine 31"/>
          <p:cNvSpPr>
            <a:spLocks noChangeShapeType="1"/>
          </p:cNvSpPr>
          <p:nvPr/>
        </p:nvSpPr>
        <p:spPr bwMode="auto">
          <a:xfrm flipH="1">
            <a:off x="3407931" y="1747467"/>
            <a:ext cx="841375" cy="54721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2992007" y="2221660"/>
            <a:ext cx="457200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46032" y="3177335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32" name="Oval 13"/>
          <p:cNvSpPr>
            <a:spLocks noChangeArrowheads="1"/>
          </p:cNvSpPr>
          <p:nvPr/>
        </p:nvSpPr>
        <p:spPr bwMode="auto">
          <a:xfrm>
            <a:off x="4179457" y="1377110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3" name="Oval 15"/>
          <p:cNvSpPr>
            <a:spLocks noChangeArrowheads="1"/>
          </p:cNvSpPr>
          <p:nvPr/>
        </p:nvSpPr>
        <p:spPr bwMode="auto">
          <a:xfrm>
            <a:off x="5328807" y="2256585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34" name="Oval 17"/>
          <p:cNvSpPr>
            <a:spLocks noChangeArrowheads="1"/>
          </p:cNvSpPr>
          <p:nvPr/>
        </p:nvSpPr>
        <p:spPr bwMode="auto">
          <a:xfrm>
            <a:off x="4790644" y="3182098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5" name="Oval 22"/>
          <p:cNvSpPr>
            <a:spLocks noChangeArrowheads="1"/>
          </p:cNvSpPr>
          <p:nvPr/>
        </p:nvSpPr>
        <p:spPr bwMode="auto">
          <a:xfrm>
            <a:off x="5792357" y="3173860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>
            <a:off x="4577919" y="2412412"/>
            <a:ext cx="750888" cy="1398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 flipH="1">
            <a:off x="5136719" y="2678860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3331732" y="2640760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5712982" y="2640760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Oval 17"/>
          <p:cNvSpPr>
            <a:spLocks noChangeArrowheads="1"/>
          </p:cNvSpPr>
          <p:nvPr/>
        </p:nvSpPr>
        <p:spPr bwMode="auto">
          <a:xfrm>
            <a:off x="4120719" y="2199296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1" name="Line 34"/>
          <p:cNvSpPr>
            <a:spLocks noChangeShapeType="1"/>
          </p:cNvSpPr>
          <p:nvPr/>
        </p:nvSpPr>
        <p:spPr bwMode="auto">
          <a:xfrm flipH="1">
            <a:off x="4368370" y="1834311"/>
            <a:ext cx="38100" cy="3649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 flipH="1">
            <a:off x="3897674" y="3391177"/>
            <a:ext cx="892969" cy="178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 flipH="1" flipV="1">
            <a:off x="4454094" y="2622135"/>
            <a:ext cx="431799" cy="59329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731919" y="2084060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10</a:t>
            </a:r>
            <a:endParaRPr lang="en-ZA" dirty="0"/>
          </a:p>
        </p:txBody>
      </p:sp>
      <p:sp>
        <p:nvSpPr>
          <p:cNvPr id="45" name="TextBox 44"/>
          <p:cNvSpPr txBox="1"/>
          <p:nvPr/>
        </p:nvSpPr>
        <p:spPr>
          <a:xfrm>
            <a:off x="5827073" y="267886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3</a:t>
            </a:r>
            <a:endParaRPr lang="en-ZA" dirty="0"/>
          </a:p>
        </p:txBody>
      </p:sp>
      <p:sp>
        <p:nvSpPr>
          <p:cNvPr id="46" name="TextBox 45"/>
          <p:cNvSpPr txBox="1"/>
          <p:nvPr/>
        </p:nvSpPr>
        <p:spPr>
          <a:xfrm>
            <a:off x="3465875" y="1695166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13</a:t>
            </a:r>
            <a:endParaRPr lang="en-ZA" dirty="0"/>
          </a:p>
        </p:txBody>
      </p:sp>
      <p:sp>
        <p:nvSpPr>
          <p:cNvPr id="47" name="TextBox 46"/>
          <p:cNvSpPr txBox="1"/>
          <p:nvPr/>
        </p:nvSpPr>
        <p:spPr>
          <a:xfrm>
            <a:off x="5188556" y="2854171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11</a:t>
            </a:r>
            <a:endParaRPr lang="en-ZA" dirty="0"/>
          </a:p>
        </p:txBody>
      </p:sp>
      <p:sp>
        <p:nvSpPr>
          <p:cNvPr id="48" name="TextBox 47"/>
          <p:cNvSpPr txBox="1"/>
          <p:nvPr/>
        </p:nvSpPr>
        <p:spPr>
          <a:xfrm>
            <a:off x="4387420" y="276938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3</a:t>
            </a:r>
            <a:endParaRPr lang="en-ZA" dirty="0"/>
          </a:p>
        </p:txBody>
      </p:sp>
      <p:sp>
        <p:nvSpPr>
          <p:cNvPr id="49" name="TextBox 48"/>
          <p:cNvSpPr txBox="1"/>
          <p:nvPr/>
        </p:nvSpPr>
        <p:spPr>
          <a:xfrm>
            <a:off x="3173675" y="2772324"/>
            <a:ext cx="292200" cy="3657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dirty="0" smtClean="0"/>
              <a:t>2</a:t>
            </a:r>
            <a:endParaRPr lang="en-ZA" dirty="0"/>
          </a:p>
        </p:txBody>
      </p:sp>
      <p:sp>
        <p:nvSpPr>
          <p:cNvPr id="50" name="TextBox 49"/>
          <p:cNvSpPr txBox="1"/>
          <p:nvPr/>
        </p:nvSpPr>
        <p:spPr>
          <a:xfrm>
            <a:off x="4092874" y="183533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9</a:t>
            </a:r>
            <a:endParaRPr lang="en-ZA" dirty="0"/>
          </a:p>
        </p:txBody>
      </p:sp>
      <p:sp>
        <p:nvSpPr>
          <p:cNvPr id="51" name="TextBox 50"/>
          <p:cNvSpPr txBox="1"/>
          <p:nvPr/>
        </p:nvSpPr>
        <p:spPr>
          <a:xfrm>
            <a:off x="4061942" y="3396708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15</a:t>
            </a:r>
            <a:endParaRPr lang="en-ZA" dirty="0"/>
          </a:p>
        </p:txBody>
      </p:sp>
      <p:sp>
        <p:nvSpPr>
          <p:cNvPr id="27" name="Rectangle 205"/>
          <p:cNvSpPr>
            <a:spLocks noChangeArrowheads="1"/>
          </p:cNvSpPr>
          <p:nvPr/>
        </p:nvSpPr>
        <p:spPr bwMode="auto">
          <a:xfrm>
            <a:off x="2247715" y="2622135"/>
            <a:ext cx="102621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1800" b="1" dirty="0" smtClean="0">
                <a:solidFill>
                  <a:srgbClr val="7030A0"/>
                </a:solidFill>
              </a:rPr>
              <a:t>(null, 0)</a:t>
            </a:r>
            <a:endParaRPr lang="en-US" sz="1800" b="1" dirty="0">
              <a:solidFill>
                <a:srgbClr val="7030A0"/>
              </a:solidFill>
            </a:endParaRPr>
          </a:p>
        </p:txBody>
      </p:sp>
      <p:sp>
        <p:nvSpPr>
          <p:cNvPr id="58" name="Rectangle 205"/>
          <p:cNvSpPr>
            <a:spLocks noChangeArrowheads="1"/>
          </p:cNvSpPr>
          <p:nvPr/>
        </p:nvSpPr>
        <p:spPr bwMode="auto">
          <a:xfrm>
            <a:off x="3082706" y="3565941"/>
            <a:ext cx="1169109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lvl="0" indent="-342900" algn="ctr"/>
            <a:r>
              <a:rPr lang="en-US" sz="1800" b="1" dirty="0" smtClean="0">
                <a:solidFill>
                  <a:srgbClr val="FF0000"/>
                </a:solidFill>
              </a:rPr>
              <a:t>(P, </a:t>
            </a:r>
            <a:r>
              <a:rPr lang="en-US" b="1" dirty="0">
                <a:solidFill>
                  <a:srgbClr val="FF0000"/>
                </a:solidFill>
                <a:latin typeface="Arial" charset="0"/>
                <a:cs typeface="Arial" charset="0"/>
                <a:sym typeface="Symbol" pitchFamily="18" charset="2"/>
              </a:rPr>
              <a:t>2</a:t>
            </a:r>
            <a:r>
              <a:rPr lang="en-US" sz="1800" b="1" dirty="0" smtClean="0">
                <a:solidFill>
                  <a:srgbClr val="FF0000"/>
                </a:solidFill>
              </a:rPr>
              <a:t>)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59" name="Rectangle 205"/>
          <p:cNvSpPr>
            <a:spLocks noChangeArrowheads="1"/>
          </p:cNvSpPr>
          <p:nvPr/>
        </p:nvSpPr>
        <p:spPr bwMode="auto">
          <a:xfrm>
            <a:off x="4387420" y="1109232"/>
            <a:ext cx="1169109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lvl="0" indent="-342900" algn="ctr"/>
            <a:r>
              <a:rPr lang="en-US" sz="1800" b="1" dirty="0" smtClean="0">
                <a:solidFill>
                  <a:srgbClr val="FF0000"/>
                </a:solidFill>
              </a:rPr>
              <a:t>(P, 13)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89" name="Rectangle 205"/>
          <p:cNvSpPr>
            <a:spLocks noChangeArrowheads="1"/>
          </p:cNvSpPr>
          <p:nvPr/>
        </p:nvSpPr>
        <p:spPr bwMode="auto">
          <a:xfrm>
            <a:off x="4454094" y="3593726"/>
            <a:ext cx="1169109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lvl="0" indent="-342900" algn="ctr"/>
            <a:r>
              <a:rPr lang="en-US" sz="1800" b="1" dirty="0" smtClean="0">
                <a:solidFill>
                  <a:srgbClr val="FF0000"/>
                </a:solidFill>
              </a:rPr>
              <a:t>(J, 17)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102" name="Rectangle 205"/>
          <p:cNvSpPr>
            <a:spLocks noChangeArrowheads="1"/>
          </p:cNvSpPr>
          <p:nvPr/>
        </p:nvSpPr>
        <p:spPr bwMode="auto">
          <a:xfrm>
            <a:off x="3541755" y="2628934"/>
            <a:ext cx="1169109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lvl="0" indent="-342900" algn="ctr"/>
            <a:r>
              <a:rPr lang="en-US" sz="1800" b="1" dirty="0" smtClean="0">
                <a:solidFill>
                  <a:srgbClr val="FF0000"/>
                </a:solidFill>
              </a:rPr>
              <a:t>(H, 20)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107" name="Rectangle 205"/>
          <p:cNvSpPr>
            <a:spLocks noChangeArrowheads="1"/>
          </p:cNvSpPr>
          <p:nvPr/>
        </p:nvSpPr>
        <p:spPr bwMode="auto">
          <a:xfrm>
            <a:off x="5498514" y="1960114"/>
            <a:ext cx="1169109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lvl="0" indent="-342900" algn="ctr"/>
            <a:r>
              <a:rPr lang="en-US" sz="1800" b="1" dirty="0" smtClean="0">
                <a:solidFill>
                  <a:srgbClr val="FF0000"/>
                </a:solidFill>
              </a:rPr>
              <a:t>(H, 28)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112" name="Rectangle 205"/>
          <p:cNvSpPr>
            <a:spLocks noChangeArrowheads="1"/>
          </p:cNvSpPr>
          <p:nvPr/>
        </p:nvSpPr>
        <p:spPr bwMode="auto">
          <a:xfrm>
            <a:off x="5498513" y="3600213"/>
            <a:ext cx="1169109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lvl="0" indent="-342900" algn="ctr"/>
            <a:r>
              <a:rPr lang="en-US" sz="1800" b="1" dirty="0" smtClean="0">
                <a:solidFill>
                  <a:srgbClr val="FF0000"/>
                </a:solidFill>
              </a:rPr>
              <a:t>(Z, 31)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78" name="Content Placeholder 13"/>
          <p:cNvSpPr>
            <a:spLocks noGrp="1"/>
          </p:cNvSpPr>
          <p:nvPr>
            <p:ph idx="1"/>
          </p:nvPr>
        </p:nvSpPr>
        <p:spPr>
          <a:xfrm>
            <a:off x="628649" y="4083105"/>
            <a:ext cx="8152885" cy="2663684"/>
          </a:xfrm>
        </p:spPr>
        <p:txBody>
          <a:bodyPr>
            <a:normAutofit/>
          </a:bodyPr>
          <a:lstStyle/>
          <a:p>
            <a:pPr lvl="0"/>
            <a:r>
              <a:rPr kumimoji="1" lang="en-ZA" altLang="zh-TW" sz="2000" dirty="0" smtClean="0">
                <a:ea typeface="新細明體" charset="-120"/>
              </a:rPr>
              <a:t>So… What is the shortest path?</a:t>
            </a:r>
          </a:p>
          <a:p>
            <a:pPr lvl="0"/>
            <a:r>
              <a:rPr kumimoji="1" lang="en-ZA" altLang="zh-TW" sz="2000" dirty="0" smtClean="0">
                <a:solidFill>
                  <a:srgbClr val="0070C0"/>
                </a:solidFill>
                <a:ea typeface="新細明體" charset="-120"/>
              </a:rPr>
              <a:t>The predecessor vertices can tell us!</a:t>
            </a:r>
            <a:r>
              <a:rPr kumimoji="1" lang="en-ZA" altLang="zh-TW" sz="1700" dirty="0" smtClean="0">
                <a:solidFill>
                  <a:srgbClr val="0070C0"/>
                </a:solidFill>
                <a:ea typeface="新細明體" charset="-120"/>
              </a:rPr>
              <a:t> </a:t>
            </a:r>
          </a:p>
          <a:p>
            <a:pPr lvl="0"/>
            <a:r>
              <a:rPr kumimoji="1" lang="en-ZA" altLang="zh-TW" sz="2000" dirty="0" smtClean="0">
                <a:ea typeface="新細明體" charset="-120"/>
              </a:rPr>
              <a:t>Two ways to use Dijkstra’s</a:t>
            </a:r>
            <a:r>
              <a:rPr kumimoji="1" lang="en-ZA" altLang="zh-TW" sz="2000" dirty="0">
                <a:ea typeface="新細明體" charset="-120"/>
              </a:rPr>
              <a:t> </a:t>
            </a:r>
            <a:r>
              <a:rPr kumimoji="1" lang="en-ZA" altLang="zh-TW" sz="2000" dirty="0" smtClean="0">
                <a:ea typeface="新細明體" charset="-120"/>
              </a:rPr>
              <a:t>algorithm </a:t>
            </a:r>
          </a:p>
          <a:p>
            <a:pPr lvl="1"/>
            <a:r>
              <a:rPr kumimoji="1" lang="en-ZA" altLang="zh-TW" sz="1700" dirty="0" smtClean="0">
                <a:solidFill>
                  <a:srgbClr val="FF0000"/>
                </a:solidFill>
                <a:ea typeface="新細明體" charset="-120"/>
              </a:rPr>
              <a:t>To find the shortest path between A and B</a:t>
            </a:r>
          </a:p>
          <a:p>
            <a:pPr lvl="1"/>
            <a:r>
              <a:rPr kumimoji="1" lang="en-ZA" altLang="zh-TW" sz="1700" dirty="0" smtClean="0">
                <a:solidFill>
                  <a:srgbClr val="0070C0"/>
                </a:solidFill>
                <a:ea typeface="新細明體" charset="-120"/>
              </a:rPr>
              <a:t>Given A, to determine the shortest paths to every vertex in the graph</a:t>
            </a:r>
          </a:p>
          <a:p>
            <a:pPr lvl="1"/>
            <a:r>
              <a:rPr kumimoji="1" lang="en-ZA" altLang="zh-TW" sz="1700" dirty="0" smtClean="0">
                <a:solidFill>
                  <a:srgbClr val="00B050"/>
                </a:solidFill>
                <a:ea typeface="新細明體" charset="-120"/>
              </a:rPr>
              <a:t>The latter is referred to as shortest-path tree</a:t>
            </a:r>
            <a:endParaRPr kumimoji="1" lang="en-ZA" altLang="zh-TW" sz="1700" dirty="0">
              <a:solidFill>
                <a:srgbClr val="00B050"/>
              </a:solidFill>
              <a:ea typeface="新細明體" charset="-120"/>
            </a:endParaRPr>
          </a:p>
        </p:txBody>
      </p:sp>
      <p:sp>
        <p:nvSpPr>
          <p:cNvPr id="5" name="Down Arrow 4"/>
          <p:cNvSpPr/>
          <p:nvPr/>
        </p:nvSpPr>
        <p:spPr>
          <a:xfrm rot="20027171">
            <a:off x="5637051" y="2663143"/>
            <a:ext cx="337751" cy="566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2" name="Down Arrow 91"/>
          <p:cNvSpPr/>
          <p:nvPr/>
        </p:nvSpPr>
        <p:spPr>
          <a:xfrm rot="12411192">
            <a:off x="5063260" y="2588278"/>
            <a:ext cx="337751" cy="62469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3" name="Down Arrow 92"/>
          <p:cNvSpPr/>
          <p:nvPr/>
        </p:nvSpPr>
        <p:spPr>
          <a:xfrm rot="16200000">
            <a:off x="4185831" y="2941264"/>
            <a:ext cx="337751" cy="871871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4" name="Down Arrow 93"/>
          <p:cNvSpPr/>
          <p:nvPr/>
        </p:nvSpPr>
        <p:spPr>
          <a:xfrm rot="20064297">
            <a:off x="3347005" y="2607003"/>
            <a:ext cx="337751" cy="61741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 fontScale="90000"/>
          </a:bodyPr>
          <a:lstStyle/>
          <a:p>
            <a:r>
              <a:rPr kumimoji="1" lang="en-ZA" altLang="zh-TW" sz="3600" dirty="0">
                <a:ea typeface="新細明體" charset="-120"/>
              </a:rPr>
              <a:t>Dijkstra’s A</a:t>
            </a:r>
            <a:r>
              <a:rPr kumimoji="1" lang="en-ZA" altLang="zh-TW" sz="3600" dirty="0" smtClean="0">
                <a:ea typeface="新細明體" charset="-120"/>
              </a:rPr>
              <a:t>lgorithm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6661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2" grpId="0" animBg="1"/>
      <p:bldP spid="93" grpId="0" animBg="1"/>
      <p:bldP spid="94" grpId="0" animBg="1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4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7.9|37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4|8.6|10.6|18.9|14.8|37.3|11.1|25.8|10.1|23|14.4|24.6|10.5|34|11|31|26.8|25.5|12.7|25.7|12.1|24.7|21.9|22.2|18.1|26.7|21.9|23.8|19.6|18.7|16.9|23.7|12.3|29|9.9|7|10.3|14.5|15.8|16.9|15.6|20.6|20.8|55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11|13.4|34|31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7|16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|58.2|16.8|43.6|32|23.3|22.2|31.6|34.6|32.8|59.6|23.3|29.5|25.2|36.8|44.3|25.9|23.5|41.3|23.6|30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|31.8|34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|14.4|32.1|17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34.8|83.1|77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17.9|26.1|46.4|110.5|28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|15.3|5|14.1|24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3|9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3.7|43.9|27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|17.3|55.8|62.4|59.5|16|31.2|51.4|8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2.1|0.9|39.3|13.9|27.9|13.7|27.2|22|0.7|41.4|12.4|25.8|22.3|0.6|34.8|15.2|20|22.3|0.9|50.1|57.6|34.7|16.2|50.2|2.6|93|22.2|1.1|36.4|14.1|28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7|31.4|7.5|7.9|5.7|25|3.6|11.5|11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1|31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6.3|41.8|37.2|31.7|56.6|23.7|12.7|14.2|8.2|49.2|32.5|42.5"/>
</p:tagLst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7340</TotalTime>
  <Words>1836</Words>
  <Application>Microsoft Office PowerPoint</Application>
  <PresentationFormat>On-screen Show (4:3)</PresentationFormat>
  <Paragraphs>914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Century Gothic</vt:lpstr>
      <vt:lpstr>Consolas</vt:lpstr>
      <vt:lpstr>Courier New</vt:lpstr>
      <vt:lpstr>新細明體</vt:lpstr>
      <vt:lpstr>Symbol</vt:lpstr>
      <vt:lpstr>Times New Roman</vt:lpstr>
      <vt:lpstr>Wingdings</vt:lpstr>
      <vt:lpstr>Presentation level design</vt:lpstr>
      <vt:lpstr>COS 212 Graphs: Shortest Paths</vt:lpstr>
      <vt:lpstr>Graphs: Shortest Path</vt:lpstr>
      <vt:lpstr>Graphs: Shortest Path</vt:lpstr>
      <vt:lpstr>Graphs: Shortest Path</vt:lpstr>
      <vt:lpstr>Graphs: Shortest Path</vt:lpstr>
      <vt:lpstr>Dijkstra’s Algorithm </vt:lpstr>
      <vt:lpstr>Dijkstra’s Algorithm </vt:lpstr>
      <vt:lpstr>Dijkstra’s  Algorithm </vt:lpstr>
      <vt:lpstr>Dijkstra’s Algorithm </vt:lpstr>
      <vt:lpstr>Shortest Paths: Dijkstra’s Algorithm</vt:lpstr>
      <vt:lpstr>PowerPoint Presentation</vt:lpstr>
      <vt:lpstr>Shortest Paths: The Bellman-Ford Algorithm</vt:lpstr>
      <vt:lpstr>Bellman-Ford Algorithm: Example</vt:lpstr>
      <vt:lpstr>Fixing Dijkstra’s Algorithm</vt:lpstr>
      <vt:lpstr>Shortest Paths: Label Correcting Algorithm </vt:lpstr>
      <vt:lpstr>Label Correcting Algorithm with Queue</vt:lpstr>
      <vt:lpstr>PowerPoint Presentation</vt:lpstr>
      <vt:lpstr>Shortest Paths: All to All</vt:lpstr>
      <vt:lpstr>Shortest Paths: All to All</vt:lpstr>
      <vt:lpstr>Shortest Paths: All to All</vt:lpstr>
    </vt:vector>
  </TitlesOfParts>
  <Company>University of Pretoria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 212 Graphs</dc:title>
  <dc:creator>User</dc:creator>
  <cp:lastModifiedBy>Will van Heerden</cp:lastModifiedBy>
  <cp:revision>455</cp:revision>
  <dcterms:created xsi:type="dcterms:W3CDTF">2016-04-11T10:54:21Z</dcterms:created>
  <dcterms:modified xsi:type="dcterms:W3CDTF">2020-05-20T07:47:23Z</dcterms:modified>
</cp:coreProperties>
</file>