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8"/>
  </p:notesMasterIdLst>
  <p:sldIdLst>
    <p:sldId id="288" r:id="rId2"/>
    <p:sldId id="275" r:id="rId3"/>
    <p:sldId id="276" r:id="rId4"/>
    <p:sldId id="278" r:id="rId5"/>
    <p:sldId id="279" r:id="rId6"/>
    <p:sldId id="280" r:id="rId7"/>
    <p:sldId id="281" r:id="rId8"/>
    <p:sldId id="287" r:id="rId9"/>
    <p:sldId id="282" r:id="rId10"/>
    <p:sldId id="283" r:id="rId11"/>
    <p:sldId id="289" r:id="rId12"/>
    <p:sldId id="284" r:id="rId13"/>
    <p:sldId id="291" r:id="rId14"/>
    <p:sldId id="285" r:id="rId15"/>
    <p:sldId id="286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0" autoAdjust="0"/>
    <p:restoredTop sz="94660"/>
  </p:normalViewPr>
  <p:slideViewPr>
    <p:cSldViewPr>
      <p:cViewPr varScale="1">
        <p:scale>
          <a:sx n="85" d="100"/>
          <a:sy n="85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2020/06/01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9081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97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03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32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598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1841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011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131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535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149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501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7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293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300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119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6/1/2020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Sorting:</a:t>
            </a:r>
            <a:br>
              <a:rPr lang="en-US" dirty="0"/>
            </a:br>
            <a:r>
              <a:rPr lang="en-US" dirty="0"/>
              <a:t>Shell Sort and Heap Sort</a:t>
            </a:r>
          </a:p>
        </p:txBody>
      </p:sp>
    </p:spTree>
    <p:extLst>
      <p:ext uri="{BB962C8B-B14F-4D97-AF65-F5344CB8AC3E}">
        <p14:creationId xmlns:p14="http://schemas.microsoft.com/office/powerpoint/2010/main" val="18385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1"/>
          <p:cNvSpPr txBox="1">
            <a:spLocks/>
          </p:cNvSpPr>
          <p:nvPr/>
        </p:nvSpPr>
        <p:spPr>
          <a:xfrm>
            <a:off x="628650" y="977317"/>
            <a:ext cx="7886700" cy="561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/>
              <a:t>Phase 1: Transform data into a max-heap</a:t>
            </a:r>
          </a:p>
          <a:p>
            <a:r>
              <a:rPr lang="en-ZA" dirty="0" smtClean="0"/>
              <a:t>Phase 2: The sorting procedure</a:t>
            </a:r>
          </a:p>
          <a:p>
            <a:pPr lvl="1"/>
            <a:r>
              <a:rPr lang="en-ZA" sz="1700" dirty="0" smtClean="0"/>
              <a:t>The opposite of classic insertion sort (i.e. sorted part is on the right)</a:t>
            </a:r>
          </a:p>
          <a:p>
            <a:pPr lvl="1"/>
            <a:r>
              <a:rPr lang="en-ZA" sz="1700" dirty="0"/>
              <a:t>Start with entire array in unsorted </a:t>
            </a:r>
            <a:r>
              <a:rPr lang="en-ZA" sz="1700" dirty="0" smtClean="0"/>
              <a:t>part</a:t>
            </a:r>
          </a:p>
          <a:p>
            <a:pPr lvl="1"/>
            <a:r>
              <a:rPr lang="en-ZA" sz="1700" dirty="0" smtClean="0"/>
              <a:t>Swap root (largest element in the heap) with last value in unsorted</a:t>
            </a:r>
          </a:p>
          <a:p>
            <a:pPr lvl="1"/>
            <a:r>
              <a:rPr lang="en-ZA" sz="1700" dirty="0" smtClean="0"/>
              <a:t>This removes root from heap, adding it to the left of the </a:t>
            </a:r>
            <a:r>
              <a:rPr lang="en-ZA" sz="1700" dirty="0" smtClean="0">
                <a:solidFill>
                  <a:srgbClr val="FF0000"/>
                </a:solidFill>
              </a:rPr>
              <a:t>sorted part</a:t>
            </a:r>
          </a:p>
          <a:p>
            <a:pPr lvl="1"/>
            <a:r>
              <a:rPr lang="en-ZA" sz="1700" dirty="0" smtClean="0">
                <a:solidFill>
                  <a:srgbClr val="0070C0"/>
                </a:solidFill>
              </a:rPr>
              <a:t>Thus the </a:t>
            </a:r>
            <a:r>
              <a:rPr lang="en-ZA" sz="1700" dirty="0">
                <a:solidFill>
                  <a:srgbClr val="0070C0"/>
                </a:solidFill>
              </a:rPr>
              <a:t>heap shrinks as the sorted </a:t>
            </a:r>
            <a:r>
              <a:rPr lang="en-ZA" sz="1700" dirty="0" smtClean="0">
                <a:solidFill>
                  <a:srgbClr val="0070C0"/>
                </a:solidFill>
              </a:rPr>
              <a:t>part grows</a:t>
            </a:r>
          </a:p>
          <a:p>
            <a:pPr lvl="1"/>
            <a:r>
              <a:rPr lang="en-ZA" sz="1700" dirty="0" smtClean="0"/>
              <a:t>Finally, restore the heap in the unsorted part, and repeat</a:t>
            </a:r>
            <a:endParaRPr lang="en-ZA" sz="1400" dirty="0" smtClean="0"/>
          </a:p>
          <a:p>
            <a:r>
              <a:rPr lang="en-ZA" dirty="0" smtClean="0"/>
              <a:t>The result of this heap sort</a:t>
            </a:r>
          </a:p>
          <a:p>
            <a:pPr lvl="1"/>
            <a:r>
              <a:rPr lang="en-ZA" sz="1700" dirty="0" smtClean="0"/>
              <a:t>Array in ascending order</a:t>
            </a:r>
          </a:p>
          <a:p>
            <a:pPr lvl="1"/>
            <a:r>
              <a:rPr lang="en-ZA" sz="1700" dirty="0" smtClean="0">
                <a:solidFill>
                  <a:schemeClr val="accent6"/>
                </a:solidFill>
              </a:rPr>
              <a:t>What if you wanted descending order instead?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Heap Sort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980728"/>
            <a:ext cx="8335839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heapsort(data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transform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into a 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max-heap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ZA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Floyd’s algorithm</a:t>
            </a:r>
            <a:endParaRPr lang="en-ZA" sz="18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data.length-1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down to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 the root with the element in position </a:t>
            </a:r>
            <a:r>
              <a:rPr lang="en-ZA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</a:t>
            </a:r>
            <a:r>
              <a:rPr lang="en-ZA" sz="18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heap </a:t>
            </a:r>
            <a:r>
              <a:rPr lang="en-ZA" sz="18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for the tree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data[0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... ,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data[i-1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2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1"/>
          <p:cNvSpPr txBox="1">
            <a:spLocks/>
          </p:cNvSpPr>
          <p:nvPr/>
        </p:nvSpPr>
        <p:spPr>
          <a:xfrm>
            <a:off x="628650" y="977317"/>
            <a:ext cx="7886700" cy="561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Phase 1: Transform data into a max-heap</a:t>
            </a:r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/>
              <a:t>Floyd’s algorithm</a:t>
            </a:r>
          </a:p>
          <a:p>
            <a:pPr lvl="1"/>
            <a:r>
              <a:rPr lang="en-ZA" sz="1700" dirty="0" smtClean="0"/>
              <a:t>Start with the last non-leaf node</a:t>
            </a:r>
          </a:p>
          <a:p>
            <a:pPr lvl="1"/>
            <a:r>
              <a:rPr lang="en-ZA" sz="1700" dirty="0" smtClean="0"/>
              <a:t>While the non-leaf node has a smaller value than any of its children</a:t>
            </a:r>
          </a:p>
          <a:p>
            <a:pPr lvl="2"/>
            <a:r>
              <a:rPr lang="en-ZA" sz="1400" dirty="0" smtClean="0"/>
              <a:t>Swap the non-leaf node with the largest of these children</a:t>
            </a:r>
          </a:p>
          <a:p>
            <a:pPr lvl="2"/>
            <a:r>
              <a:rPr lang="en-ZA" sz="1400" dirty="0" smtClean="0"/>
              <a:t>Stop if no larger valued children found, or non-leaf node becomes a leaf</a:t>
            </a:r>
          </a:p>
          <a:p>
            <a:pPr lvl="1"/>
            <a:r>
              <a:rPr lang="en-ZA" sz="1700" dirty="0" smtClean="0"/>
              <a:t>Continue with the previous non-leaf node</a:t>
            </a:r>
          </a:p>
          <a:p>
            <a:pPr lvl="1"/>
            <a:r>
              <a:rPr lang="en-ZA" sz="1700" dirty="0" smtClean="0"/>
              <a:t>Efficiency is O(n)</a:t>
            </a:r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Heap Sort</a:t>
            </a:r>
            <a:endParaRPr lang="en-ZA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9" y="1479267"/>
            <a:ext cx="7471742" cy="2031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FloydAlgorithm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(data[])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index of the last </a:t>
            </a:r>
            <a:r>
              <a:rPr lang="en-US" i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nonleaf</a:t>
            </a:r>
            <a:endParaRPr lang="en-US" i="1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p = data[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is not a leaf 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 &lt;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any of its children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with the larger child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--;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index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of the </a:t>
            </a:r>
            <a:r>
              <a:rPr lang="en-US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previous non-leaf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Heap Sort</a:t>
            </a:r>
            <a:endParaRPr lang="en-ZA" dirty="0"/>
          </a:p>
        </p:txBody>
      </p:sp>
      <p:sp>
        <p:nvSpPr>
          <p:cNvPr id="98" name="Content Placeholder 1"/>
          <p:cNvSpPr txBox="1">
            <a:spLocks/>
          </p:cNvSpPr>
          <p:nvPr/>
        </p:nvSpPr>
        <p:spPr>
          <a:xfrm>
            <a:off x="628649" y="977317"/>
            <a:ext cx="8161123" cy="81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Phase 1: Transform data into a max-heap (Floyd’s algorithm)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 smtClean="0"/>
          </a:p>
        </p:txBody>
      </p:sp>
      <p:graphicFrame>
        <p:nvGraphicFramePr>
          <p:cNvPr id="62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8569"/>
              </p:ext>
            </p:extLst>
          </p:nvPr>
        </p:nvGraphicFramePr>
        <p:xfrm>
          <a:off x="2269311" y="30804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2253436" y="1404037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 6   3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7 5 4</a:t>
            </a:r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>
            <a:off x="2710636" y="17850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3091636" y="17850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 flipH="1">
            <a:off x="24820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>
            <a:off x="27106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 flipH="1">
            <a:off x="32440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>
            <a:off x="2802711" y="346143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1964511" y="359955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dirty="0"/>
              <a:t>L</a:t>
            </a:r>
            <a:r>
              <a:rPr lang="en-US" sz="2000" dirty="0" smtClean="0"/>
              <a:t>ast </a:t>
            </a:r>
            <a:r>
              <a:rPr lang="en-US" sz="2000" dirty="0" err="1"/>
              <a:t>nonleaf</a:t>
            </a:r>
            <a:endParaRPr lang="en-US" sz="20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234636" y="1404037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7 5 4</a:t>
            </a:r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>
            <a:off x="52252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33"/>
          <p:cNvSpPr>
            <a:spLocks/>
          </p:cNvSpPr>
          <p:nvPr/>
        </p:nvSpPr>
        <p:spPr bwMode="auto">
          <a:xfrm>
            <a:off x="5301436" y="2166037"/>
            <a:ext cx="254000" cy="533400"/>
          </a:xfrm>
          <a:custGeom>
            <a:avLst/>
            <a:gdLst>
              <a:gd name="T0" fmla="*/ 241935000 w 160"/>
              <a:gd name="T1" fmla="*/ 0 h 336"/>
              <a:gd name="T2" fmla="*/ 362902500 w 160"/>
              <a:gd name="T3" fmla="*/ 604837500 h 336"/>
              <a:gd name="T4" fmla="*/ 0 w 160"/>
              <a:gd name="T5" fmla="*/ 8467725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" h="336">
                <a:moveTo>
                  <a:pt x="96" y="0"/>
                </a:moveTo>
                <a:cubicBezTo>
                  <a:pt x="128" y="92"/>
                  <a:pt x="160" y="184"/>
                  <a:pt x="144" y="240"/>
                </a:cubicBezTo>
                <a:cubicBezTo>
                  <a:pt x="128" y="296"/>
                  <a:pt x="64" y="316"/>
                  <a:pt x="0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4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1976"/>
              </p:ext>
            </p:extLst>
          </p:nvPr>
        </p:nvGraphicFramePr>
        <p:xfrm>
          <a:off x="4310836" y="30804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Freeform 52"/>
          <p:cNvSpPr>
            <a:spLocks/>
          </p:cNvSpPr>
          <p:nvPr/>
        </p:nvSpPr>
        <p:spPr bwMode="auto">
          <a:xfrm>
            <a:off x="4844236" y="3461437"/>
            <a:ext cx="609600" cy="76200"/>
          </a:xfrm>
          <a:custGeom>
            <a:avLst/>
            <a:gdLst>
              <a:gd name="T0" fmla="*/ 0 w 384"/>
              <a:gd name="T1" fmla="*/ 0 h 48"/>
              <a:gd name="T2" fmla="*/ 483870000 w 384"/>
              <a:gd name="T3" fmla="*/ 120967500 h 48"/>
              <a:gd name="T4" fmla="*/ 967740000 w 384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48">
                <a:moveTo>
                  <a:pt x="0" y="0"/>
                </a:moveTo>
                <a:cubicBezTo>
                  <a:pt x="64" y="24"/>
                  <a:pt x="128" y="48"/>
                  <a:pt x="192" y="48"/>
                </a:cubicBezTo>
                <a:cubicBezTo>
                  <a:pt x="256" y="48"/>
                  <a:pt x="320" y="24"/>
                  <a:pt x="38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53"/>
          <p:cNvSpPr txBox="1">
            <a:spLocks noChangeArrowheads="1"/>
          </p:cNvSpPr>
          <p:nvPr/>
        </p:nvSpPr>
        <p:spPr bwMode="auto">
          <a:xfrm>
            <a:off x="6901636" y="1937437"/>
            <a:ext cx="68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3</a:t>
            </a:r>
          </a:p>
        </p:txBody>
      </p:sp>
      <p:sp>
        <p:nvSpPr>
          <p:cNvPr id="77" name="Line 54"/>
          <p:cNvSpPr>
            <a:spLocks noChangeShapeType="1"/>
          </p:cNvSpPr>
          <p:nvPr/>
        </p:nvSpPr>
        <p:spPr bwMode="auto">
          <a:xfrm flipH="1">
            <a:off x="71302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66771"/>
              </p:ext>
            </p:extLst>
          </p:nvPr>
        </p:nvGraphicFramePr>
        <p:xfrm>
          <a:off x="6215836" y="30804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Line 73"/>
          <p:cNvSpPr>
            <a:spLocks noChangeShapeType="1"/>
          </p:cNvSpPr>
          <p:nvPr/>
        </p:nvSpPr>
        <p:spPr bwMode="auto">
          <a:xfrm flipH="1">
            <a:off x="63682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4"/>
          <p:cNvSpPr>
            <a:spLocks noChangeShapeType="1"/>
          </p:cNvSpPr>
          <p:nvPr/>
        </p:nvSpPr>
        <p:spPr bwMode="auto">
          <a:xfrm>
            <a:off x="65968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6139636" y="1937437"/>
            <a:ext cx="83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7 5</a:t>
            </a:r>
          </a:p>
        </p:txBody>
      </p:sp>
      <p:sp>
        <p:nvSpPr>
          <p:cNvPr id="82" name="Line 76"/>
          <p:cNvSpPr>
            <a:spLocks noChangeShapeType="1"/>
          </p:cNvSpPr>
          <p:nvPr/>
        </p:nvSpPr>
        <p:spPr bwMode="auto">
          <a:xfrm>
            <a:off x="6520636" y="346143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77"/>
          <p:cNvSpPr>
            <a:spLocks/>
          </p:cNvSpPr>
          <p:nvPr/>
        </p:nvSpPr>
        <p:spPr bwMode="auto">
          <a:xfrm>
            <a:off x="6077723" y="2166037"/>
            <a:ext cx="342900" cy="533400"/>
          </a:xfrm>
          <a:custGeom>
            <a:avLst/>
            <a:gdLst>
              <a:gd name="T0" fmla="*/ 544353750 w 216"/>
              <a:gd name="T1" fmla="*/ 0 h 336"/>
              <a:gd name="T2" fmla="*/ 60483750 w 216"/>
              <a:gd name="T3" fmla="*/ 362902500 h 336"/>
              <a:gd name="T4" fmla="*/ 181451250 w 216"/>
              <a:gd name="T5" fmla="*/ 8467725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2634436" y="4833037"/>
            <a:ext cx="68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3</a:t>
            </a:r>
          </a:p>
        </p:txBody>
      </p:sp>
      <p:sp>
        <p:nvSpPr>
          <p:cNvPr id="85" name="Line 79"/>
          <p:cNvSpPr>
            <a:spLocks noChangeShapeType="1"/>
          </p:cNvSpPr>
          <p:nvPr/>
        </p:nvSpPr>
        <p:spPr bwMode="auto">
          <a:xfrm flipH="1">
            <a:off x="28630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6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3158"/>
              </p:ext>
            </p:extLst>
          </p:nvPr>
        </p:nvGraphicFramePr>
        <p:xfrm>
          <a:off x="1948636" y="60522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" name="Line 98"/>
          <p:cNvSpPr>
            <a:spLocks noChangeShapeType="1"/>
          </p:cNvSpPr>
          <p:nvPr/>
        </p:nvSpPr>
        <p:spPr bwMode="auto">
          <a:xfrm flipH="1">
            <a:off x="21010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99"/>
          <p:cNvSpPr>
            <a:spLocks noChangeShapeType="1"/>
          </p:cNvSpPr>
          <p:nvPr/>
        </p:nvSpPr>
        <p:spPr bwMode="auto">
          <a:xfrm>
            <a:off x="23296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100"/>
          <p:cNvSpPr txBox="1">
            <a:spLocks noChangeArrowheads="1"/>
          </p:cNvSpPr>
          <p:nvPr/>
        </p:nvSpPr>
        <p:spPr bwMode="auto">
          <a:xfrm>
            <a:off x="1872436" y="4833037"/>
            <a:ext cx="83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7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6 5</a:t>
            </a:r>
          </a:p>
        </p:txBody>
      </p:sp>
      <p:sp>
        <p:nvSpPr>
          <p:cNvPr id="90" name="Freeform 101"/>
          <p:cNvSpPr>
            <a:spLocks/>
          </p:cNvSpPr>
          <p:nvPr/>
        </p:nvSpPr>
        <p:spPr bwMode="auto">
          <a:xfrm>
            <a:off x="6520636" y="3461437"/>
            <a:ext cx="457200" cy="76200"/>
          </a:xfrm>
          <a:custGeom>
            <a:avLst/>
            <a:gdLst>
              <a:gd name="T0" fmla="*/ 0 w 288"/>
              <a:gd name="T1" fmla="*/ 0 h 48"/>
              <a:gd name="T2" fmla="*/ 362902500 w 288"/>
              <a:gd name="T3" fmla="*/ 120967500 h 48"/>
              <a:gd name="T4" fmla="*/ 725805000 w 288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48">
                <a:moveTo>
                  <a:pt x="0" y="0"/>
                </a:moveTo>
                <a:cubicBezTo>
                  <a:pt x="48" y="24"/>
                  <a:pt x="96" y="48"/>
                  <a:pt x="144" y="48"/>
                </a:cubicBezTo>
                <a:cubicBezTo>
                  <a:pt x="192" y="48"/>
                  <a:pt x="240" y="2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2"/>
          <p:cNvSpPr>
            <a:spLocks noChangeShapeType="1"/>
          </p:cNvSpPr>
          <p:nvPr/>
        </p:nvSpPr>
        <p:spPr bwMode="auto">
          <a:xfrm>
            <a:off x="2024836" y="635703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 Box 103"/>
          <p:cNvSpPr txBox="1">
            <a:spLocks noChangeArrowheads="1"/>
          </p:cNvSpPr>
          <p:nvPr/>
        </p:nvSpPr>
        <p:spPr bwMode="auto">
          <a:xfrm>
            <a:off x="1872436" y="4299637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4</a:t>
            </a:r>
          </a:p>
        </p:txBody>
      </p:sp>
      <p:sp>
        <p:nvSpPr>
          <p:cNvPr id="93" name="Line 104"/>
          <p:cNvSpPr>
            <a:spLocks noChangeShapeType="1"/>
          </p:cNvSpPr>
          <p:nvPr/>
        </p:nvSpPr>
        <p:spPr bwMode="auto">
          <a:xfrm flipH="1">
            <a:off x="2329636" y="46806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05"/>
          <p:cNvSpPr>
            <a:spLocks noChangeShapeType="1"/>
          </p:cNvSpPr>
          <p:nvPr/>
        </p:nvSpPr>
        <p:spPr bwMode="auto">
          <a:xfrm>
            <a:off x="2710636" y="46806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06"/>
          <p:cNvSpPr>
            <a:spLocks/>
          </p:cNvSpPr>
          <p:nvPr/>
        </p:nvSpPr>
        <p:spPr bwMode="auto">
          <a:xfrm>
            <a:off x="2024836" y="4452037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07"/>
          <p:cNvSpPr>
            <a:spLocks/>
          </p:cNvSpPr>
          <p:nvPr/>
        </p:nvSpPr>
        <p:spPr bwMode="auto">
          <a:xfrm>
            <a:off x="2024836" y="6357037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 Box 108"/>
          <p:cNvSpPr txBox="1">
            <a:spLocks noChangeArrowheads="1"/>
          </p:cNvSpPr>
          <p:nvPr/>
        </p:nvSpPr>
        <p:spPr bwMode="auto">
          <a:xfrm>
            <a:off x="4158436" y="4299637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7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6 5 3</a:t>
            </a:r>
          </a:p>
        </p:txBody>
      </p:sp>
      <p:sp>
        <p:nvSpPr>
          <p:cNvPr id="99" name="Line 109"/>
          <p:cNvSpPr>
            <a:spLocks noChangeShapeType="1"/>
          </p:cNvSpPr>
          <p:nvPr/>
        </p:nvSpPr>
        <p:spPr bwMode="auto">
          <a:xfrm flipH="1">
            <a:off x="4615636" y="46806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110"/>
          <p:cNvSpPr>
            <a:spLocks noChangeShapeType="1"/>
          </p:cNvSpPr>
          <p:nvPr/>
        </p:nvSpPr>
        <p:spPr bwMode="auto">
          <a:xfrm>
            <a:off x="4996636" y="46806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111"/>
          <p:cNvSpPr>
            <a:spLocks noChangeShapeType="1"/>
          </p:cNvSpPr>
          <p:nvPr/>
        </p:nvSpPr>
        <p:spPr bwMode="auto">
          <a:xfrm flipH="1">
            <a:off x="43870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12"/>
          <p:cNvSpPr>
            <a:spLocks noChangeShapeType="1"/>
          </p:cNvSpPr>
          <p:nvPr/>
        </p:nvSpPr>
        <p:spPr bwMode="auto">
          <a:xfrm>
            <a:off x="46156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13"/>
          <p:cNvSpPr>
            <a:spLocks noChangeShapeType="1"/>
          </p:cNvSpPr>
          <p:nvPr/>
        </p:nvSpPr>
        <p:spPr bwMode="auto">
          <a:xfrm flipH="1">
            <a:off x="51490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72"/>
              </p:ext>
            </p:extLst>
          </p:nvPr>
        </p:nvGraphicFramePr>
        <p:xfrm>
          <a:off x="4182248" y="60522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" name="Freeform 132"/>
          <p:cNvSpPr>
            <a:spLocks/>
          </p:cNvSpPr>
          <p:nvPr/>
        </p:nvSpPr>
        <p:spPr bwMode="auto">
          <a:xfrm>
            <a:off x="4044136" y="5061637"/>
            <a:ext cx="342900" cy="533400"/>
          </a:xfrm>
          <a:custGeom>
            <a:avLst/>
            <a:gdLst>
              <a:gd name="T0" fmla="*/ 544353750 w 216"/>
              <a:gd name="T1" fmla="*/ 0 h 336"/>
              <a:gd name="T2" fmla="*/ 60483750 w 216"/>
              <a:gd name="T3" fmla="*/ 362902500 h 336"/>
              <a:gd name="T4" fmla="*/ 181451250 w 216"/>
              <a:gd name="T5" fmla="*/ 8467725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33"/>
          <p:cNvSpPr>
            <a:spLocks/>
          </p:cNvSpPr>
          <p:nvPr/>
        </p:nvSpPr>
        <p:spPr bwMode="auto">
          <a:xfrm>
            <a:off x="4487048" y="6433237"/>
            <a:ext cx="457200" cy="76200"/>
          </a:xfrm>
          <a:custGeom>
            <a:avLst/>
            <a:gdLst>
              <a:gd name="T0" fmla="*/ 0 w 288"/>
              <a:gd name="T1" fmla="*/ 0 h 48"/>
              <a:gd name="T2" fmla="*/ 362902500 w 288"/>
              <a:gd name="T3" fmla="*/ 120967500 h 48"/>
              <a:gd name="T4" fmla="*/ 725805000 w 288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48">
                <a:moveTo>
                  <a:pt x="0" y="0"/>
                </a:moveTo>
                <a:cubicBezTo>
                  <a:pt x="48" y="24"/>
                  <a:pt x="96" y="48"/>
                  <a:pt x="144" y="48"/>
                </a:cubicBezTo>
                <a:cubicBezTo>
                  <a:pt x="192" y="48"/>
                  <a:pt x="240" y="2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134"/>
          <p:cNvSpPr txBox="1">
            <a:spLocks noChangeArrowheads="1"/>
          </p:cNvSpPr>
          <p:nvPr/>
        </p:nvSpPr>
        <p:spPr bwMode="auto">
          <a:xfrm>
            <a:off x="6368236" y="4299637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7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6   4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4 5 3</a:t>
            </a:r>
          </a:p>
        </p:txBody>
      </p:sp>
      <p:sp>
        <p:nvSpPr>
          <p:cNvPr id="108" name="Line 135"/>
          <p:cNvSpPr>
            <a:spLocks noChangeShapeType="1"/>
          </p:cNvSpPr>
          <p:nvPr/>
        </p:nvSpPr>
        <p:spPr bwMode="auto">
          <a:xfrm flipH="1">
            <a:off x="6825436" y="46806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36"/>
          <p:cNvSpPr>
            <a:spLocks noChangeShapeType="1"/>
          </p:cNvSpPr>
          <p:nvPr/>
        </p:nvSpPr>
        <p:spPr bwMode="auto">
          <a:xfrm>
            <a:off x="7206436" y="46806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37"/>
          <p:cNvSpPr>
            <a:spLocks noChangeShapeType="1"/>
          </p:cNvSpPr>
          <p:nvPr/>
        </p:nvSpPr>
        <p:spPr bwMode="auto">
          <a:xfrm flipH="1">
            <a:off x="65968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38"/>
          <p:cNvSpPr>
            <a:spLocks noChangeShapeType="1"/>
          </p:cNvSpPr>
          <p:nvPr/>
        </p:nvSpPr>
        <p:spPr bwMode="auto">
          <a:xfrm>
            <a:off x="68254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39"/>
          <p:cNvSpPr>
            <a:spLocks noChangeShapeType="1"/>
          </p:cNvSpPr>
          <p:nvPr/>
        </p:nvSpPr>
        <p:spPr bwMode="auto">
          <a:xfrm flipH="1">
            <a:off x="73588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3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01272"/>
              </p:ext>
            </p:extLst>
          </p:nvPr>
        </p:nvGraphicFramePr>
        <p:xfrm>
          <a:off x="6392048" y="60522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Freeform 158"/>
          <p:cNvSpPr>
            <a:spLocks/>
          </p:cNvSpPr>
          <p:nvPr/>
        </p:nvSpPr>
        <p:spPr bwMode="auto">
          <a:xfrm>
            <a:off x="6368236" y="2851837"/>
            <a:ext cx="304800" cy="152400"/>
          </a:xfrm>
          <a:custGeom>
            <a:avLst/>
            <a:gdLst>
              <a:gd name="T0" fmla="*/ 0 w 144"/>
              <a:gd name="T1" fmla="*/ 0 h 96"/>
              <a:gd name="T2" fmla="*/ 430106667 w 144"/>
              <a:gd name="T3" fmla="*/ 241935000 h 96"/>
              <a:gd name="T4" fmla="*/ 6451600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59"/>
          <p:cNvSpPr>
            <a:spLocks noChangeShapeType="1"/>
          </p:cNvSpPr>
          <p:nvPr/>
        </p:nvSpPr>
        <p:spPr bwMode="auto">
          <a:xfrm>
            <a:off x="2405836" y="5061637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60"/>
          <p:cNvSpPr>
            <a:spLocks/>
          </p:cNvSpPr>
          <p:nvPr/>
        </p:nvSpPr>
        <p:spPr bwMode="auto">
          <a:xfrm>
            <a:off x="4387036" y="5747437"/>
            <a:ext cx="304800" cy="152400"/>
          </a:xfrm>
          <a:custGeom>
            <a:avLst/>
            <a:gdLst>
              <a:gd name="T0" fmla="*/ 0 w 144"/>
              <a:gd name="T1" fmla="*/ 0 h 96"/>
              <a:gd name="T2" fmla="*/ 430106667 w 144"/>
              <a:gd name="T3" fmla="*/ 241935000 h 96"/>
              <a:gd name="T4" fmla="*/ 6451600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185"/>
          <p:cNvSpPr>
            <a:spLocks/>
          </p:cNvSpPr>
          <p:nvPr/>
        </p:nvSpPr>
        <p:spPr bwMode="auto">
          <a:xfrm>
            <a:off x="6942911" y="3421750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186"/>
          <p:cNvSpPr>
            <a:spLocks/>
          </p:cNvSpPr>
          <p:nvPr/>
        </p:nvSpPr>
        <p:spPr bwMode="auto">
          <a:xfrm>
            <a:off x="2218511" y="6379262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187"/>
          <p:cNvSpPr>
            <a:spLocks/>
          </p:cNvSpPr>
          <p:nvPr/>
        </p:nvSpPr>
        <p:spPr bwMode="auto">
          <a:xfrm>
            <a:off x="4868048" y="6417362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 Box 188"/>
          <p:cNvSpPr txBox="1">
            <a:spLocks noChangeArrowheads="1"/>
          </p:cNvSpPr>
          <p:nvPr/>
        </p:nvSpPr>
        <p:spPr bwMode="auto">
          <a:xfrm>
            <a:off x="6309498" y="1980300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0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utoUpdateAnimBg="0"/>
      <p:bldP spid="71" grpId="0" autoUpdateAnimBg="0"/>
      <p:bldP spid="72" grpId="0" animBg="1"/>
      <p:bldP spid="73" grpId="0" animBg="1"/>
      <p:bldP spid="75" grpId="0" animBg="1"/>
      <p:bldP spid="76" grpId="0" autoUpdateAnimBg="0"/>
      <p:bldP spid="77" grpId="0" animBg="1"/>
      <p:bldP spid="79" grpId="0" animBg="1"/>
      <p:bldP spid="80" grpId="0" animBg="1"/>
      <p:bldP spid="81" grpId="0" autoUpdateAnimBg="0"/>
      <p:bldP spid="82" grpId="0" animBg="1"/>
      <p:bldP spid="83" grpId="0" animBg="1"/>
      <p:bldP spid="84" grpId="0" autoUpdateAnimBg="0"/>
      <p:bldP spid="85" grpId="0" animBg="1"/>
      <p:bldP spid="87" grpId="0" animBg="1"/>
      <p:bldP spid="88" grpId="0" animBg="1"/>
      <p:bldP spid="89" grpId="0" autoUpdateAnimBg="0"/>
      <p:bldP spid="90" grpId="0" animBg="1"/>
      <p:bldP spid="91" grpId="0" animBg="1"/>
      <p:bldP spid="92" grpId="0" autoUpdateAnimBg="0"/>
      <p:bldP spid="93" grpId="0" animBg="1"/>
      <p:bldP spid="94" grpId="0" animBg="1"/>
      <p:bldP spid="95" grpId="0" animBg="1"/>
      <p:bldP spid="96" grpId="0" animBg="1"/>
      <p:bldP spid="97" grpId="0" autoUpdateAnimBg="0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utoUpdateAnimBg="0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1"/>
          <p:cNvSpPr txBox="1">
            <a:spLocks/>
          </p:cNvSpPr>
          <p:nvPr/>
        </p:nvSpPr>
        <p:spPr>
          <a:xfrm>
            <a:off x="628650" y="977317"/>
            <a:ext cx="7886700" cy="561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Phase 2: The sorting procedure</a:t>
            </a:r>
          </a:p>
          <a:p>
            <a:pPr lvl="1"/>
            <a:endParaRPr lang="en-ZA" sz="1700" dirty="0" smtClean="0"/>
          </a:p>
          <a:p>
            <a:pPr lvl="1"/>
            <a:endParaRPr lang="en-ZA" sz="1700" dirty="0"/>
          </a:p>
          <a:p>
            <a:pPr lvl="1"/>
            <a:endParaRPr lang="en-ZA" sz="1700" dirty="0" smtClean="0"/>
          </a:p>
          <a:p>
            <a:pPr lvl="1"/>
            <a:endParaRPr lang="en-ZA" sz="1700" dirty="0"/>
          </a:p>
          <a:p>
            <a:endParaRPr lang="en-ZA" sz="2000" dirty="0" smtClean="0"/>
          </a:p>
          <a:p>
            <a:endParaRPr lang="en-ZA" sz="2000" dirty="0" smtClean="0"/>
          </a:p>
          <a:p>
            <a:r>
              <a:rPr lang="en-ZA" sz="2000" dirty="0" err="1" smtClean="0"/>
              <a:t>Dequeuing</a:t>
            </a:r>
            <a:r>
              <a:rPr lang="en-ZA" sz="2000" dirty="0" smtClean="0"/>
              <a:t> algorithm </a:t>
            </a:r>
          </a:p>
          <a:p>
            <a:pPr lvl="1"/>
            <a:r>
              <a:rPr lang="en-ZA" sz="1700" dirty="0" smtClean="0"/>
              <a:t>Swap largest element (always at data[0]) with last leaf (at data[</a:t>
            </a:r>
            <a:r>
              <a:rPr lang="en-ZA" sz="1700" dirty="0" err="1" smtClean="0"/>
              <a:t>i</a:t>
            </a:r>
            <a:r>
              <a:rPr lang="en-ZA" sz="1700" dirty="0" smtClean="0"/>
              <a:t>])</a:t>
            </a:r>
          </a:p>
          <a:p>
            <a:pPr lvl="2"/>
            <a:r>
              <a:rPr lang="en-ZA" sz="1400" dirty="0" smtClean="0"/>
              <a:t>Both are efficient to work with, due to </a:t>
            </a:r>
            <a:r>
              <a:rPr lang="en-ZA" sz="1400" dirty="0">
                <a:solidFill>
                  <a:schemeClr val="accent2"/>
                </a:solidFill>
              </a:rPr>
              <a:t>direct access</a:t>
            </a:r>
            <a:endParaRPr lang="en-ZA" sz="1400" dirty="0" smtClean="0"/>
          </a:p>
          <a:p>
            <a:pPr lvl="1"/>
            <a:r>
              <a:rPr lang="en-ZA" sz="1700" dirty="0" smtClean="0"/>
              <a:t>Restore the heap property</a:t>
            </a:r>
          </a:p>
          <a:p>
            <a:pPr lvl="2"/>
            <a:r>
              <a:rPr lang="en-ZA" sz="1400" dirty="0" smtClean="0"/>
              <a:t>Set p to the root of the heap</a:t>
            </a:r>
          </a:p>
          <a:p>
            <a:pPr lvl="2"/>
            <a:r>
              <a:rPr lang="en-ZA" sz="1400" dirty="0" smtClean="0"/>
              <a:t>While p is less than any of its children, swap p with its largest child</a:t>
            </a:r>
          </a:p>
          <a:p>
            <a:pPr lvl="2"/>
            <a:r>
              <a:rPr lang="en-ZA" sz="1400" dirty="0" smtClean="0"/>
              <a:t>Efficiency is O(</a:t>
            </a:r>
            <a:r>
              <a:rPr lang="en-ZA" sz="1400" dirty="0" err="1" smtClean="0"/>
              <a:t>lg</a:t>
            </a:r>
            <a:r>
              <a:rPr lang="en-ZA" sz="1400" dirty="0" smtClean="0"/>
              <a:t> 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Heap Sort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468537"/>
            <a:ext cx="8335839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data.length-1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down to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 the root with the element in position </a:t>
            </a:r>
            <a:r>
              <a:rPr lang="en-ZA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 = 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root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 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not a leaf and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p &lt; </a:t>
            </a:r>
            <a:r>
              <a:rPr lang="en-US" sz="1800" i="1" dirty="0">
                <a:solidFill>
                  <a:prstClr val="black"/>
                </a:solidFill>
                <a:latin typeface="Consolas" panose="020B0609020204030204" pitchFamily="49" charset="0"/>
              </a:rPr>
              <a:t>any of its </a:t>
            </a:r>
            <a:r>
              <a:rPr lang="en-US" sz="1800" i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children</a:t>
            </a:r>
          </a:p>
          <a:p>
            <a:pPr>
              <a:buNone/>
            </a:pPr>
            <a:r>
              <a:rPr lang="en-US" sz="1800" i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swap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p </a:t>
            </a:r>
            <a:r>
              <a:rPr lang="en-US" sz="1800" i="1" dirty="0">
                <a:solidFill>
                  <a:prstClr val="black"/>
                </a:solidFill>
                <a:latin typeface="Consolas" panose="020B0609020204030204" pitchFamily="49" charset="0"/>
              </a:rPr>
              <a:t>with the larger child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Heap Sort</a:t>
            </a:r>
            <a:endParaRPr lang="en-ZA" dirty="0"/>
          </a:p>
        </p:txBody>
      </p:sp>
      <p:sp>
        <p:nvSpPr>
          <p:cNvPr id="98" name="Content Placeholder 1"/>
          <p:cNvSpPr txBox="1">
            <a:spLocks/>
          </p:cNvSpPr>
          <p:nvPr/>
        </p:nvSpPr>
        <p:spPr>
          <a:xfrm>
            <a:off x="628649" y="977317"/>
            <a:ext cx="8161123" cy="81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Phase 2: The sorting procedure</a:t>
            </a:r>
            <a:endParaRPr lang="en-ZA" dirty="0" smtClean="0">
              <a:solidFill>
                <a:srgbClr val="FF0000"/>
              </a:solidFill>
            </a:endParaRPr>
          </a:p>
          <a:p>
            <a:endParaRPr lang="en-ZA" dirty="0"/>
          </a:p>
          <a:p>
            <a:endParaRPr lang="en-ZA" dirty="0" smtClean="0"/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 smtClean="0"/>
          </a:p>
        </p:txBody>
      </p:sp>
      <p:sp>
        <p:nvSpPr>
          <p:cNvPr id="121" name="Freeform 106"/>
          <p:cNvSpPr>
            <a:spLocks/>
          </p:cNvSpPr>
          <p:nvPr/>
        </p:nvSpPr>
        <p:spPr bwMode="auto">
          <a:xfrm>
            <a:off x="3345763" y="1774310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07"/>
          <p:cNvSpPr>
            <a:spLocks/>
          </p:cNvSpPr>
          <p:nvPr/>
        </p:nvSpPr>
        <p:spPr bwMode="auto">
          <a:xfrm>
            <a:off x="3406088" y="363962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Text Box 134"/>
          <p:cNvSpPr txBox="1">
            <a:spLocks noChangeArrowheads="1"/>
          </p:cNvSpPr>
          <p:nvPr/>
        </p:nvSpPr>
        <p:spPr bwMode="auto">
          <a:xfrm>
            <a:off x="1215338" y="15441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7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6   4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4 5 3</a:t>
            </a:r>
          </a:p>
        </p:txBody>
      </p:sp>
      <p:sp>
        <p:nvSpPr>
          <p:cNvPr id="124" name="Line 135"/>
          <p:cNvSpPr>
            <a:spLocks noChangeShapeType="1"/>
          </p:cNvSpPr>
          <p:nvPr/>
        </p:nvSpPr>
        <p:spPr bwMode="auto">
          <a:xfrm flipH="1">
            <a:off x="1672538" y="192512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36"/>
          <p:cNvSpPr>
            <a:spLocks noChangeShapeType="1"/>
          </p:cNvSpPr>
          <p:nvPr/>
        </p:nvSpPr>
        <p:spPr bwMode="auto">
          <a:xfrm>
            <a:off x="2053538" y="192512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37"/>
          <p:cNvSpPr>
            <a:spLocks noChangeShapeType="1"/>
          </p:cNvSpPr>
          <p:nvPr/>
        </p:nvSpPr>
        <p:spPr bwMode="auto">
          <a:xfrm flipH="1">
            <a:off x="1443938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38"/>
          <p:cNvSpPr>
            <a:spLocks noChangeShapeType="1"/>
          </p:cNvSpPr>
          <p:nvPr/>
        </p:nvSpPr>
        <p:spPr bwMode="auto">
          <a:xfrm>
            <a:off x="1672538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39"/>
          <p:cNvSpPr>
            <a:spLocks noChangeShapeType="1"/>
          </p:cNvSpPr>
          <p:nvPr/>
        </p:nvSpPr>
        <p:spPr bwMode="auto">
          <a:xfrm flipH="1">
            <a:off x="2205938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9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46961"/>
              </p:ext>
            </p:extLst>
          </p:nvPr>
        </p:nvGraphicFramePr>
        <p:xfrm>
          <a:off x="1215338" y="3296723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" name="Line 159"/>
          <p:cNvSpPr>
            <a:spLocks noChangeShapeType="1"/>
          </p:cNvSpPr>
          <p:nvPr/>
        </p:nvSpPr>
        <p:spPr bwMode="auto">
          <a:xfrm>
            <a:off x="3807726" y="229342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160"/>
          <p:cNvSpPr>
            <a:spLocks/>
          </p:cNvSpPr>
          <p:nvPr/>
        </p:nvSpPr>
        <p:spPr bwMode="auto">
          <a:xfrm>
            <a:off x="5420626" y="2985573"/>
            <a:ext cx="304800" cy="152400"/>
          </a:xfrm>
          <a:custGeom>
            <a:avLst/>
            <a:gdLst>
              <a:gd name="T0" fmla="*/ 0 w 144"/>
              <a:gd name="T1" fmla="*/ 0 h 96"/>
              <a:gd name="T2" fmla="*/ 430106667 w 144"/>
              <a:gd name="T3" fmla="*/ 241935000 h 96"/>
              <a:gd name="T4" fmla="*/ 6451600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166"/>
          <p:cNvSpPr>
            <a:spLocks/>
          </p:cNvSpPr>
          <p:nvPr/>
        </p:nvSpPr>
        <p:spPr bwMode="auto">
          <a:xfrm>
            <a:off x="2136088" y="1717160"/>
            <a:ext cx="777875" cy="1152525"/>
          </a:xfrm>
          <a:custGeom>
            <a:avLst/>
            <a:gdLst>
              <a:gd name="T0" fmla="*/ 0 w 490"/>
              <a:gd name="T1" fmla="*/ 0 h 726"/>
              <a:gd name="T2" fmla="*/ 1189513750 w 490"/>
              <a:gd name="T3" fmla="*/ 1005543138 h 726"/>
              <a:gd name="T4" fmla="*/ 274697825 w 490"/>
              <a:gd name="T5" fmla="*/ 1829633438 h 7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0" h="726">
                <a:moveTo>
                  <a:pt x="0" y="0"/>
                </a:moveTo>
                <a:cubicBezTo>
                  <a:pt x="227" y="139"/>
                  <a:pt x="454" y="278"/>
                  <a:pt x="472" y="399"/>
                </a:cubicBezTo>
                <a:cubicBezTo>
                  <a:pt x="490" y="520"/>
                  <a:pt x="299" y="623"/>
                  <a:pt x="109" y="726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167"/>
          <p:cNvSpPr>
            <a:spLocks/>
          </p:cNvSpPr>
          <p:nvPr/>
        </p:nvSpPr>
        <p:spPr bwMode="auto">
          <a:xfrm>
            <a:off x="1329638" y="3676135"/>
            <a:ext cx="979488" cy="115888"/>
          </a:xfrm>
          <a:custGeom>
            <a:avLst/>
            <a:gdLst>
              <a:gd name="T0" fmla="*/ 0 w 617"/>
              <a:gd name="T1" fmla="*/ 0 h 73"/>
              <a:gd name="T2" fmla="*/ 824092308 w 617"/>
              <a:gd name="T3" fmla="*/ 183972994 h 73"/>
              <a:gd name="T4" fmla="*/ 1554937994 w 617"/>
              <a:gd name="T5" fmla="*/ 0 h 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7" h="73">
                <a:moveTo>
                  <a:pt x="0" y="0"/>
                </a:moveTo>
                <a:cubicBezTo>
                  <a:pt x="112" y="36"/>
                  <a:pt x="224" y="73"/>
                  <a:pt x="327" y="73"/>
                </a:cubicBezTo>
                <a:cubicBezTo>
                  <a:pt x="430" y="73"/>
                  <a:pt x="523" y="36"/>
                  <a:pt x="617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Text Box 168"/>
          <p:cNvSpPr txBox="1">
            <a:spLocks noChangeArrowheads="1"/>
          </p:cNvSpPr>
          <p:nvPr/>
        </p:nvSpPr>
        <p:spPr bwMode="auto">
          <a:xfrm>
            <a:off x="3288613" y="15441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6   4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4 5 7</a:t>
            </a:r>
          </a:p>
        </p:txBody>
      </p:sp>
      <p:sp>
        <p:nvSpPr>
          <p:cNvPr id="135" name="Line 169"/>
          <p:cNvSpPr>
            <a:spLocks noChangeShapeType="1"/>
          </p:cNvSpPr>
          <p:nvPr/>
        </p:nvSpPr>
        <p:spPr bwMode="auto">
          <a:xfrm flipH="1">
            <a:off x="3745813" y="192512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70"/>
          <p:cNvSpPr>
            <a:spLocks noChangeShapeType="1"/>
          </p:cNvSpPr>
          <p:nvPr/>
        </p:nvSpPr>
        <p:spPr bwMode="auto">
          <a:xfrm>
            <a:off x="4126813" y="192512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71"/>
          <p:cNvSpPr>
            <a:spLocks noChangeShapeType="1"/>
          </p:cNvSpPr>
          <p:nvPr/>
        </p:nvSpPr>
        <p:spPr bwMode="auto">
          <a:xfrm flipH="1">
            <a:off x="3517213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72"/>
          <p:cNvSpPr>
            <a:spLocks noChangeShapeType="1"/>
          </p:cNvSpPr>
          <p:nvPr/>
        </p:nvSpPr>
        <p:spPr bwMode="auto">
          <a:xfrm>
            <a:off x="3745813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73"/>
          <p:cNvSpPr>
            <a:spLocks noChangeShapeType="1"/>
          </p:cNvSpPr>
          <p:nvPr/>
        </p:nvSpPr>
        <p:spPr bwMode="auto">
          <a:xfrm flipH="1">
            <a:off x="4279213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40020"/>
              </p:ext>
            </p:extLst>
          </p:nvPr>
        </p:nvGraphicFramePr>
        <p:xfrm>
          <a:off x="3288613" y="3296723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1" name="Freeform 197"/>
          <p:cNvSpPr>
            <a:spLocks/>
          </p:cNvSpPr>
          <p:nvPr/>
        </p:nvSpPr>
        <p:spPr bwMode="auto">
          <a:xfrm>
            <a:off x="5534926" y="3618985"/>
            <a:ext cx="604837" cy="115888"/>
          </a:xfrm>
          <a:custGeom>
            <a:avLst/>
            <a:gdLst>
              <a:gd name="T0" fmla="*/ 0 w 144"/>
              <a:gd name="T1" fmla="*/ 0 h 96"/>
              <a:gd name="T2" fmla="*/ 1693648606 w 144"/>
              <a:gd name="T3" fmla="*/ 139896131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Text Box 199"/>
          <p:cNvSpPr txBox="1">
            <a:spLocks noChangeArrowheads="1"/>
          </p:cNvSpPr>
          <p:nvPr/>
        </p:nvSpPr>
        <p:spPr bwMode="auto">
          <a:xfrm>
            <a:off x="5219013" y="15441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6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4 5 </a:t>
            </a:r>
          </a:p>
        </p:txBody>
      </p:sp>
      <p:sp>
        <p:nvSpPr>
          <p:cNvPr id="143" name="Line 200"/>
          <p:cNvSpPr>
            <a:spLocks noChangeShapeType="1"/>
          </p:cNvSpPr>
          <p:nvPr/>
        </p:nvSpPr>
        <p:spPr bwMode="auto">
          <a:xfrm flipH="1">
            <a:off x="5674626" y="192512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201"/>
          <p:cNvSpPr>
            <a:spLocks noChangeShapeType="1"/>
          </p:cNvSpPr>
          <p:nvPr/>
        </p:nvSpPr>
        <p:spPr bwMode="auto">
          <a:xfrm>
            <a:off x="6055626" y="192512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202"/>
          <p:cNvSpPr>
            <a:spLocks noChangeShapeType="1"/>
          </p:cNvSpPr>
          <p:nvPr/>
        </p:nvSpPr>
        <p:spPr bwMode="auto">
          <a:xfrm flipH="1">
            <a:off x="5446026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203"/>
          <p:cNvSpPr>
            <a:spLocks noChangeShapeType="1"/>
          </p:cNvSpPr>
          <p:nvPr/>
        </p:nvSpPr>
        <p:spPr bwMode="auto">
          <a:xfrm>
            <a:off x="5674626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7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08178"/>
              </p:ext>
            </p:extLst>
          </p:nvPr>
        </p:nvGraphicFramePr>
        <p:xfrm>
          <a:off x="5217426" y="3296723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8" name="Freeform 221"/>
          <p:cNvSpPr>
            <a:spLocks/>
          </p:cNvSpPr>
          <p:nvPr/>
        </p:nvSpPr>
        <p:spPr bwMode="auto">
          <a:xfrm>
            <a:off x="5680976" y="2293423"/>
            <a:ext cx="373062" cy="519112"/>
          </a:xfrm>
          <a:custGeom>
            <a:avLst/>
            <a:gdLst>
              <a:gd name="T0" fmla="*/ 0 w 163"/>
              <a:gd name="T1" fmla="*/ 0 h 327"/>
              <a:gd name="T2" fmla="*/ 759547366 w 163"/>
              <a:gd name="T3" fmla="*/ 274695973 h 327"/>
              <a:gd name="T4" fmla="*/ 570970247 w 163"/>
              <a:gd name="T5" fmla="*/ 824089506 h 3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" h="327">
                <a:moveTo>
                  <a:pt x="0" y="0"/>
                </a:moveTo>
                <a:cubicBezTo>
                  <a:pt x="63" y="27"/>
                  <a:pt x="127" y="55"/>
                  <a:pt x="145" y="109"/>
                </a:cubicBezTo>
                <a:cubicBezTo>
                  <a:pt x="163" y="163"/>
                  <a:pt x="136" y="245"/>
                  <a:pt x="109" y="32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Text Box 224"/>
          <p:cNvSpPr txBox="1">
            <a:spLocks noChangeArrowheads="1"/>
          </p:cNvSpPr>
          <p:nvPr/>
        </p:nvSpPr>
        <p:spPr bwMode="auto">
          <a:xfrm>
            <a:off x="6974788" y="1585398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6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5   4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4 3 </a:t>
            </a:r>
          </a:p>
        </p:txBody>
      </p:sp>
      <p:sp>
        <p:nvSpPr>
          <p:cNvPr id="150" name="Line 225"/>
          <p:cNvSpPr>
            <a:spLocks noChangeShapeType="1"/>
          </p:cNvSpPr>
          <p:nvPr/>
        </p:nvSpPr>
        <p:spPr bwMode="auto">
          <a:xfrm flipH="1">
            <a:off x="7431988" y="194258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226"/>
          <p:cNvSpPr>
            <a:spLocks noChangeShapeType="1"/>
          </p:cNvSpPr>
          <p:nvPr/>
        </p:nvSpPr>
        <p:spPr bwMode="auto">
          <a:xfrm>
            <a:off x="7812988" y="194258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227"/>
          <p:cNvSpPr>
            <a:spLocks noChangeShapeType="1"/>
          </p:cNvSpPr>
          <p:nvPr/>
        </p:nvSpPr>
        <p:spPr bwMode="auto">
          <a:xfrm flipH="1">
            <a:off x="7203388" y="247598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228"/>
          <p:cNvSpPr>
            <a:spLocks noChangeShapeType="1"/>
          </p:cNvSpPr>
          <p:nvPr/>
        </p:nvSpPr>
        <p:spPr bwMode="auto">
          <a:xfrm>
            <a:off x="7431988" y="247598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4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9389"/>
              </p:ext>
            </p:extLst>
          </p:nvPr>
        </p:nvGraphicFramePr>
        <p:xfrm>
          <a:off x="6974788" y="331418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5" name="Freeform 247"/>
          <p:cNvSpPr>
            <a:spLocks/>
          </p:cNvSpPr>
          <p:nvPr/>
        </p:nvSpPr>
        <p:spPr bwMode="auto">
          <a:xfrm>
            <a:off x="7724088" y="1833048"/>
            <a:ext cx="892175" cy="1036637"/>
          </a:xfrm>
          <a:custGeom>
            <a:avLst/>
            <a:gdLst>
              <a:gd name="T0" fmla="*/ 274697825 w 562"/>
              <a:gd name="T1" fmla="*/ 0 h 653"/>
              <a:gd name="T2" fmla="*/ 1370965000 w 562"/>
              <a:gd name="T3" fmla="*/ 914815484 h 653"/>
              <a:gd name="T4" fmla="*/ 0 w 562"/>
              <a:gd name="T5" fmla="*/ 1645660444 h 6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2" h="653">
                <a:moveTo>
                  <a:pt x="109" y="0"/>
                </a:moveTo>
                <a:cubicBezTo>
                  <a:pt x="335" y="127"/>
                  <a:pt x="562" y="254"/>
                  <a:pt x="544" y="363"/>
                </a:cubicBezTo>
                <a:cubicBezTo>
                  <a:pt x="526" y="472"/>
                  <a:pt x="263" y="562"/>
                  <a:pt x="0" y="653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248"/>
          <p:cNvSpPr>
            <a:spLocks/>
          </p:cNvSpPr>
          <p:nvPr/>
        </p:nvSpPr>
        <p:spPr bwMode="auto">
          <a:xfrm>
            <a:off x="7090676" y="3676135"/>
            <a:ext cx="806450" cy="115888"/>
          </a:xfrm>
          <a:custGeom>
            <a:avLst/>
            <a:gdLst>
              <a:gd name="T0" fmla="*/ 0 w 617"/>
              <a:gd name="T1" fmla="*/ 0 h 73"/>
              <a:gd name="T2" fmla="*/ 558639809 w 617"/>
              <a:gd name="T3" fmla="*/ 183972994 h 73"/>
              <a:gd name="T4" fmla="*/ 1054070669 w 617"/>
              <a:gd name="T5" fmla="*/ 0 h 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7" h="73">
                <a:moveTo>
                  <a:pt x="0" y="0"/>
                </a:moveTo>
                <a:cubicBezTo>
                  <a:pt x="112" y="36"/>
                  <a:pt x="224" y="73"/>
                  <a:pt x="327" y="73"/>
                </a:cubicBezTo>
                <a:cubicBezTo>
                  <a:pt x="430" y="73"/>
                  <a:pt x="523" y="36"/>
                  <a:pt x="617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Text Box 249"/>
          <p:cNvSpPr txBox="1">
            <a:spLocks noChangeArrowheads="1"/>
          </p:cNvSpPr>
          <p:nvPr/>
        </p:nvSpPr>
        <p:spPr bwMode="auto">
          <a:xfrm>
            <a:off x="1215338" y="413651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5   4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4 6 </a:t>
            </a:r>
          </a:p>
        </p:txBody>
      </p:sp>
      <p:sp>
        <p:nvSpPr>
          <p:cNvPr id="158" name="Line 250"/>
          <p:cNvSpPr>
            <a:spLocks noChangeShapeType="1"/>
          </p:cNvSpPr>
          <p:nvPr/>
        </p:nvSpPr>
        <p:spPr bwMode="auto">
          <a:xfrm flipH="1">
            <a:off x="1672538" y="449369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251"/>
          <p:cNvSpPr>
            <a:spLocks noChangeShapeType="1"/>
          </p:cNvSpPr>
          <p:nvPr/>
        </p:nvSpPr>
        <p:spPr bwMode="auto">
          <a:xfrm>
            <a:off x="2053538" y="4493698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252"/>
          <p:cNvSpPr>
            <a:spLocks noChangeShapeType="1"/>
          </p:cNvSpPr>
          <p:nvPr/>
        </p:nvSpPr>
        <p:spPr bwMode="auto">
          <a:xfrm flipH="1">
            <a:off x="1443938" y="502709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253"/>
          <p:cNvSpPr>
            <a:spLocks noChangeShapeType="1"/>
          </p:cNvSpPr>
          <p:nvPr/>
        </p:nvSpPr>
        <p:spPr bwMode="auto">
          <a:xfrm>
            <a:off x="1672538" y="502709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2" name="Group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63932"/>
              </p:ext>
            </p:extLst>
          </p:nvPr>
        </p:nvGraphicFramePr>
        <p:xfrm>
          <a:off x="1215338" y="5865298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3" name="Line 278"/>
          <p:cNvSpPr>
            <a:spLocks noChangeShapeType="1"/>
          </p:cNvSpPr>
          <p:nvPr/>
        </p:nvSpPr>
        <p:spPr bwMode="auto">
          <a:xfrm>
            <a:off x="1736038" y="488581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279"/>
          <p:cNvSpPr>
            <a:spLocks/>
          </p:cNvSpPr>
          <p:nvPr/>
        </p:nvSpPr>
        <p:spPr bwMode="auto">
          <a:xfrm>
            <a:off x="1329638" y="4309548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280"/>
          <p:cNvSpPr>
            <a:spLocks/>
          </p:cNvSpPr>
          <p:nvPr/>
        </p:nvSpPr>
        <p:spPr bwMode="auto">
          <a:xfrm>
            <a:off x="1272488" y="621137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Text Box 281"/>
          <p:cNvSpPr txBox="1">
            <a:spLocks noChangeArrowheads="1"/>
          </p:cNvSpPr>
          <p:nvPr/>
        </p:nvSpPr>
        <p:spPr bwMode="auto">
          <a:xfrm>
            <a:off x="3288613" y="41603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</a:t>
            </a:r>
          </a:p>
        </p:txBody>
      </p:sp>
      <p:sp>
        <p:nvSpPr>
          <p:cNvPr id="167" name="Line 282"/>
          <p:cNvSpPr>
            <a:spLocks noChangeShapeType="1"/>
          </p:cNvSpPr>
          <p:nvPr/>
        </p:nvSpPr>
        <p:spPr bwMode="auto">
          <a:xfrm flipH="1">
            <a:off x="3745813" y="451433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283"/>
          <p:cNvSpPr>
            <a:spLocks noChangeShapeType="1"/>
          </p:cNvSpPr>
          <p:nvPr/>
        </p:nvSpPr>
        <p:spPr bwMode="auto">
          <a:xfrm>
            <a:off x="4126813" y="451433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284"/>
          <p:cNvSpPr>
            <a:spLocks noChangeShapeType="1"/>
          </p:cNvSpPr>
          <p:nvPr/>
        </p:nvSpPr>
        <p:spPr bwMode="auto">
          <a:xfrm flipH="1">
            <a:off x="3517213" y="504773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0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07485"/>
              </p:ext>
            </p:extLst>
          </p:nvPr>
        </p:nvGraphicFramePr>
        <p:xfrm>
          <a:off x="3288613" y="588593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1" name="Freeform 305"/>
          <p:cNvSpPr>
            <a:spLocks/>
          </p:cNvSpPr>
          <p:nvPr/>
        </p:nvSpPr>
        <p:spPr bwMode="auto">
          <a:xfrm>
            <a:off x="3202888" y="4963598"/>
            <a:ext cx="315913" cy="403225"/>
          </a:xfrm>
          <a:custGeom>
            <a:avLst/>
            <a:gdLst>
              <a:gd name="T0" fmla="*/ 501512681 w 199"/>
              <a:gd name="T1" fmla="*/ 0 h 254"/>
              <a:gd name="T2" fmla="*/ 45362884 w 199"/>
              <a:gd name="T3" fmla="*/ 274697825 h 254"/>
              <a:gd name="T4" fmla="*/ 226814421 w 199"/>
              <a:gd name="T5" fmla="*/ 640119688 h 2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" h="254">
                <a:moveTo>
                  <a:pt x="199" y="0"/>
                </a:moveTo>
                <a:cubicBezTo>
                  <a:pt x="117" y="33"/>
                  <a:pt x="36" y="67"/>
                  <a:pt x="18" y="109"/>
                </a:cubicBezTo>
                <a:cubicBezTo>
                  <a:pt x="0" y="151"/>
                  <a:pt x="45" y="202"/>
                  <a:pt x="90" y="25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Text Box 306"/>
          <p:cNvSpPr txBox="1">
            <a:spLocks noChangeArrowheads="1"/>
          </p:cNvSpPr>
          <p:nvPr/>
        </p:nvSpPr>
        <p:spPr bwMode="auto">
          <a:xfrm>
            <a:off x="5188851" y="41603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3 </a:t>
            </a:r>
          </a:p>
        </p:txBody>
      </p:sp>
      <p:sp>
        <p:nvSpPr>
          <p:cNvPr id="173" name="Line 307"/>
          <p:cNvSpPr>
            <a:spLocks noChangeShapeType="1"/>
          </p:cNvSpPr>
          <p:nvPr/>
        </p:nvSpPr>
        <p:spPr bwMode="auto">
          <a:xfrm flipH="1">
            <a:off x="5646051" y="451433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308"/>
          <p:cNvSpPr>
            <a:spLocks noChangeShapeType="1"/>
          </p:cNvSpPr>
          <p:nvPr/>
        </p:nvSpPr>
        <p:spPr bwMode="auto">
          <a:xfrm>
            <a:off x="6027051" y="451433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309"/>
          <p:cNvSpPr>
            <a:spLocks noChangeShapeType="1"/>
          </p:cNvSpPr>
          <p:nvPr/>
        </p:nvSpPr>
        <p:spPr bwMode="auto">
          <a:xfrm flipH="1">
            <a:off x="5417451" y="504773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6" name="Group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04142"/>
              </p:ext>
            </p:extLst>
          </p:nvPr>
        </p:nvGraphicFramePr>
        <p:xfrm>
          <a:off x="5188851" y="588593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7" name="Freeform 327"/>
          <p:cNvSpPr>
            <a:spLocks/>
          </p:cNvSpPr>
          <p:nvPr/>
        </p:nvSpPr>
        <p:spPr bwMode="auto">
          <a:xfrm>
            <a:off x="3575951" y="6230423"/>
            <a:ext cx="403225" cy="115887"/>
          </a:xfrm>
          <a:custGeom>
            <a:avLst/>
            <a:gdLst>
              <a:gd name="T0" fmla="*/ 0 w 144"/>
              <a:gd name="T1" fmla="*/ 0 h 96"/>
              <a:gd name="T2" fmla="*/ 752734270 w 144"/>
              <a:gd name="T3" fmla="*/ 139893716 h 96"/>
              <a:gd name="T4" fmla="*/ 1129100004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328"/>
          <p:cNvSpPr>
            <a:spLocks/>
          </p:cNvSpPr>
          <p:nvPr/>
        </p:nvSpPr>
        <p:spPr bwMode="auto">
          <a:xfrm>
            <a:off x="5534926" y="4330185"/>
            <a:ext cx="1247775" cy="1093788"/>
          </a:xfrm>
          <a:custGeom>
            <a:avLst/>
            <a:gdLst>
              <a:gd name="T0" fmla="*/ 914817513 w 786"/>
              <a:gd name="T1" fmla="*/ 0 h 689"/>
              <a:gd name="T2" fmla="*/ 1829633438 w 786"/>
              <a:gd name="T3" fmla="*/ 914817931 h 689"/>
              <a:gd name="T4" fmla="*/ 0 w 786"/>
              <a:gd name="T5" fmla="*/ 1736389244 h 6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6" h="689">
                <a:moveTo>
                  <a:pt x="363" y="0"/>
                </a:moveTo>
                <a:cubicBezTo>
                  <a:pt x="574" y="124"/>
                  <a:pt x="786" y="248"/>
                  <a:pt x="726" y="363"/>
                </a:cubicBezTo>
                <a:cubicBezTo>
                  <a:pt x="666" y="478"/>
                  <a:pt x="333" y="583"/>
                  <a:pt x="0" y="68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329"/>
          <p:cNvSpPr>
            <a:spLocks/>
          </p:cNvSpPr>
          <p:nvPr/>
        </p:nvSpPr>
        <p:spPr bwMode="auto">
          <a:xfrm>
            <a:off x="5304738" y="6230423"/>
            <a:ext cx="576263" cy="115887"/>
          </a:xfrm>
          <a:custGeom>
            <a:avLst/>
            <a:gdLst>
              <a:gd name="T0" fmla="*/ 0 w 617"/>
              <a:gd name="T1" fmla="*/ 0 h 73"/>
              <a:gd name="T2" fmla="*/ 285245515 w 617"/>
              <a:gd name="T3" fmla="*/ 183969819 h 73"/>
              <a:gd name="T4" fmla="*/ 538215632 w 617"/>
              <a:gd name="T5" fmla="*/ 0 h 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7" h="73">
                <a:moveTo>
                  <a:pt x="0" y="0"/>
                </a:moveTo>
                <a:cubicBezTo>
                  <a:pt x="112" y="36"/>
                  <a:pt x="224" y="73"/>
                  <a:pt x="327" y="73"/>
                </a:cubicBezTo>
                <a:cubicBezTo>
                  <a:pt x="430" y="73"/>
                  <a:pt x="523" y="36"/>
                  <a:pt x="617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Text Box 330"/>
          <p:cNvSpPr txBox="1">
            <a:spLocks noChangeArrowheads="1"/>
          </p:cNvSpPr>
          <p:nvPr/>
        </p:nvSpPr>
        <p:spPr bwMode="auto">
          <a:xfrm>
            <a:off x="6917638" y="4157148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5 </a:t>
            </a:r>
          </a:p>
        </p:txBody>
      </p:sp>
      <p:sp>
        <p:nvSpPr>
          <p:cNvPr id="181" name="Line 331"/>
          <p:cNvSpPr>
            <a:spLocks noChangeShapeType="1"/>
          </p:cNvSpPr>
          <p:nvPr/>
        </p:nvSpPr>
        <p:spPr bwMode="auto">
          <a:xfrm flipH="1">
            <a:off x="7374838" y="451433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332"/>
          <p:cNvSpPr>
            <a:spLocks noChangeShapeType="1"/>
          </p:cNvSpPr>
          <p:nvPr/>
        </p:nvSpPr>
        <p:spPr bwMode="auto">
          <a:xfrm>
            <a:off x="7755838" y="451433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333"/>
          <p:cNvSpPr>
            <a:spLocks noChangeShapeType="1"/>
          </p:cNvSpPr>
          <p:nvPr/>
        </p:nvSpPr>
        <p:spPr bwMode="auto">
          <a:xfrm flipH="1">
            <a:off x="7146238" y="504773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96930"/>
              </p:ext>
            </p:extLst>
          </p:nvPr>
        </p:nvGraphicFramePr>
        <p:xfrm>
          <a:off x="6917638" y="588593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8" name="Freeform 359"/>
          <p:cNvSpPr>
            <a:spLocks/>
          </p:cNvSpPr>
          <p:nvPr/>
        </p:nvSpPr>
        <p:spPr bwMode="auto">
          <a:xfrm>
            <a:off x="3579126" y="363962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Freeform 360"/>
          <p:cNvSpPr>
            <a:spLocks/>
          </p:cNvSpPr>
          <p:nvPr/>
        </p:nvSpPr>
        <p:spPr bwMode="auto">
          <a:xfrm>
            <a:off x="5938151" y="363962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361"/>
          <p:cNvSpPr>
            <a:spLocks/>
          </p:cNvSpPr>
          <p:nvPr/>
        </p:nvSpPr>
        <p:spPr bwMode="auto">
          <a:xfrm>
            <a:off x="1504263" y="621137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1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30" grpId="0" animBg="1"/>
      <p:bldP spid="130" grpId="1" animBg="1"/>
      <p:bldP spid="131" grpId="0" animBg="1"/>
      <p:bldP spid="131" grpId="1" animBg="1"/>
      <p:bldP spid="132" grpId="0" animBg="1"/>
      <p:bldP spid="133" grpId="0" animBg="1"/>
      <p:bldP spid="134" grpId="0"/>
      <p:bldP spid="134" grpId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 animBg="1"/>
      <p:bldP spid="142" grpId="0"/>
      <p:bldP spid="143" grpId="0" animBg="1"/>
      <p:bldP spid="144" grpId="0" animBg="1"/>
      <p:bldP spid="145" grpId="0" animBg="1"/>
      <p:bldP spid="146" grpId="0" animBg="1"/>
      <p:bldP spid="148" grpId="0" animBg="1"/>
      <p:bldP spid="149" grpId="0"/>
      <p:bldP spid="150" grpId="0" animBg="1"/>
      <p:bldP spid="151" grpId="0" animBg="1"/>
      <p:bldP spid="152" grpId="0" animBg="1"/>
      <p:bldP spid="153" grpId="0" animBg="1"/>
      <p:bldP spid="155" grpId="0" animBg="1"/>
      <p:bldP spid="156" grpId="0" animBg="1"/>
      <p:bldP spid="157" grpId="0"/>
      <p:bldP spid="158" grpId="0" animBg="1"/>
      <p:bldP spid="159" grpId="0" animBg="1"/>
      <p:bldP spid="160" grpId="0" animBg="1"/>
      <p:bldP spid="161" grpId="0" animBg="1"/>
      <p:bldP spid="163" grpId="0" animBg="1"/>
      <p:bldP spid="163" grpId="1" animBg="1"/>
      <p:bldP spid="164" grpId="0" animBg="1"/>
      <p:bldP spid="165" grpId="0" animBg="1"/>
      <p:bldP spid="166" grpId="0"/>
      <p:bldP spid="167" grpId="0" animBg="1"/>
      <p:bldP spid="168" grpId="0" animBg="1"/>
      <p:bldP spid="169" grpId="0" animBg="1"/>
      <p:bldP spid="171" grpId="0" animBg="1"/>
      <p:bldP spid="172" grpId="0"/>
      <p:bldP spid="173" grpId="0" animBg="1"/>
      <p:bldP spid="174" grpId="0" animBg="1"/>
      <p:bldP spid="175" grpId="0" animBg="1"/>
      <p:bldP spid="177" grpId="0" animBg="1"/>
      <p:bldP spid="178" grpId="0" animBg="1"/>
      <p:bldP spid="179" grpId="0" animBg="1"/>
      <p:bldP spid="180" grpId="0"/>
      <p:bldP spid="181" grpId="0" animBg="1"/>
      <p:bldP spid="182" grpId="0" animBg="1"/>
      <p:bldP spid="183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Heap Sort</a:t>
            </a:r>
            <a:endParaRPr lang="en-ZA" dirty="0"/>
          </a:p>
        </p:txBody>
      </p:sp>
      <p:sp>
        <p:nvSpPr>
          <p:cNvPr id="75" name="Freeform 166"/>
          <p:cNvSpPr>
            <a:spLocks/>
          </p:cNvSpPr>
          <p:nvPr/>
        </p:nvSpPr>
        <p:spPr bwMode="auto">
          <a:xfrm>
            <a:off x="2465732" y="3099487"/>
            <a:ext cx="403225" cy="115888"/>
          </a:xfrm>
          <a:custGeom>
            <a:avLst/>
            <a:gdLst>
              <a:gd name="T0" fmla="*/ 0 w 144"/>
              <a:gd name="T1" fmla="*/ 0 h 96"/>
              <a:gd name="T2" fmla="*/ 752734270 w 144"/>
              <a:gd name="T3" fmla="*/ 139896131 h 96"/>
              <a:gd name="T4" fmla="*/ 1129100004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167"/>
          <p:cNvSpPr>
            <a:spLocks/>
          </p:cNvSpPr>
          <p:nvPr/>
        </p:nvSpPr>
        <p:spPr bwMode="auto">
          <a:xfrm>
            <a:off x="6267794" y="1313550"/>
            <a:ext cx="806450" cy="519112"/>
          </a:xfrm>
          <a:custGeom>
            <a:avLst/>
            <a:gdLst>
              <a:gd name="T0" fmla="*/ 382134178 w 786"/>
              <a:gd name="T1" fmla="*/ 0 h 689"/>
              <a:gd name="T2" fmla="*/ 764269382 w 786"/>
              <a:gd name="T3" fmla="*/ 206058080 h 689"/>
              <a:gd name="T4" fmla="*/ 0 w 786"/>
              <a:gd name="T5" fmla="*/ 391113597 h 6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6" h="689">
                <a:moveTo>
                  <a:pt x="363" y="0"/>
                </a:moveTo>
                <a:cubicBezTo>
                  <a:pt x="574" y="124"/>
                  <a:pt x="786" y="248"/>
                  <a:pt x="726" y="363"/>
                </a:cubicBezTo>
                <a:cubicBezTo>
                  <a:pt x="666" y="478"/>
                  <a:pt x="333" y="583"/>
                  <a:pt x="0" y="68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 Box 169"/>
          <p:cNvSpPr txBox="1">
            <a:spLocks noChangeArrowheads="1"/>
          </p:cNvSpPr>
          <p:nvPr/>
        </p:nvSpPr>
        <p:spPr bwMode="auto">
          <a:xfrm>
            <a:off x="736944" y="1026212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5 </a:t>
            </a:r>
          </a:p>
        </p:txBody>
      </p:sp>
      <p:sp>
        <p:nvSpPr>
          <p:cNvPr id="78" name="Line 170"/>
          <p:cNvSpPr>
            <a:spLocks noChangeShapeType="1"/>
          </p:cNvSpPr>
          <p:nvPr/>
        </p:nvSpPr>
        <p:spPr bwMode="auto">
          <a:xfrm flipH="1">
            <a:off x="1194144" y="1383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71"/>
          <p:cNvSpPr>
            <a:spLocks noChangeShapeType="1"/>
          </p:cNvSpPr>
          <p:nvPr/>
        </p:nvSpPr>
        <p:spPr bwMode="auto">
          <a:xfrm>
            <a:off x="1575144" y="13834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72"/>
          <p:cNvSpPr>
            <a:spLocks noChangeShapeType="1"/>
          </p:cNvSpPr>
          <p:nvPr/>
        </p:nvSpPr>
        <p:spPr bwMode="auto">
          <a:xfrm flipH="1">
            <a:off x="965544" y="1916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63522"/>
              </p:ext>
            </p:extLst>
          </p:nvPr>
        </p:nvGraphicFramePr>
        <p:xfrm>
          <a:off x="736944" y="2755000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2" name="Freeform 190"/>
          <p:cNvSpPr>
            <a:spLocks/>
          </p:cNvSpPr>
          <p:nvPr/>
        </p:nvSpPr>
        <p:spPr bwMode="auto">
          <a:xfrm>
            <a:off x="851244" y="1199250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91"/>
          <p:cNvSpPr>
            <a:spLocks/>
          </p:cNvSpPr>
          <p:nvPr/>
        </p:nvSpPr>
        <p:spPr bwMode="auto">
          <a:xfrm>
            <a:off x="794094" y="3101075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 Box 192"/>
          <p:cNvSpPr txBox="1">
            <a:spLocks noChangeArrowheads="1"/>
          </p:cNvSpPr>
          <p:nvPr/>
        </p:nvSpPr>
        <p:spPr bwMode="auto">
          <a:xfrm>
            <a:off x="2292694" y="1026212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85" name="Line 193"/>
          <p:cNvSpPr>
            <a:spLocks noChangeShapeType="1"/>
          </p:cNvSpPr>
          <p:nvPr/>
        </p:nvSpPr>
        <p:spPr bwMode="auto">
          <a:xfrm flipH="1">
            <a:off x="2749894" y="1383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194"/>
          <p:cNvSpPr>
            <a:spLocks noChangeShapeType="1"/>
          </p:cNvSpPr>
          <p:nvPr/>
        </p:nvSpPr>
        <p:spPr bwMode="auto">
          <a:xfrm>
            <a:off x="3130894" y="13834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" name="Group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15170"/>
              </p:ext>
            </p:extLst>
          </p:nvPr>
        </p:nvGraphicFramePr>
        <p:xfrm>
          <a:off x="2375244" y="2755000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8" name="Freeform 215"/>
          <p:cNvSpPr>
            <a:spLocks/>
          </p:cNvSpPr>
          <p:nvPr/>
        </p:nvSpPr>
        <p:spPr bwMode="auto">
          <a:xfrm>
            <a:off x="3213444" y="1197662"/>
            <a:ext cx="450850" cy="461963"/>
          </a:xfrm>
          <a:custGeom>
            <a:avLst/>
            <a:gdLst>
              <a:gd name="T0" fmla="*/ 0 w 284"/>
              <a:gd name="T1" fmla="*/ 0 h 291"/>
              <a:gd name="T2" fmla="*/ 640119688 w 284"/>
              <a:gd name="T3" fmla="*/ 183972399 h 291"/>
              <a:gd name="T4" fmla="*/ 458668438 w 284"/>
              <a:gd name="T5" fmla="*/ 733367056 h 2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" h="291">
                <a:moveTo>
                  <a:pt x="0" y="0"/>
                </a:moveTo>
                <a:cubicBezTo>
                  <a:pt x="112" y="12"/>
                  <a:pt x="224" y="25"/>
                  <a:pt x="254" y="73"/>
                </a:cubicBezTo>
                <a:cubicBezTo>
                  <a:pt x="284" y="121"/>
                  <a:pt x="233" y="206"/>
                  <a:pt x="182" y="291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217"/>
          <p:cNvSpPr txBox="1">
            <a:spLocks noChangeArrowheads="1"/>
          </p:cNvSpPr>
          <p:nvPr/>
        </p:nvSpPr>
        <p:spPr bwMode="auto">
          <a:xfrm>
            <a:off x="4078632" y="102780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90" name="Line 218"/>
          <p:cNvSpPr>
            <a:spLocks noChangeShapeType="1"/>
          </p:cNvSpPr>
          <p:nvPr/>
        </p:nvSpPr>
        <p:spPr bwMode="auto">
          <a:xfrm flipH="1">
            <a:off x="4535832" y="1383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219"/>
          <p:cNvSpPr>
            <a:spLocks noChangeShapeType="1"/>
          </p:cNvSpPr>
          <p:nvPr/>
        </p:nvSpPr>
        <p:spPr bwMode="auto">
          <a:xfrm>
            <a:off x="4916832" y="13834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08406"/>
              </p:ext>
            </p:extLst>
          </p:nvPr>
        </p:nvGraphicFramePr>
        <p:xfrm>
          <a:off x="4161182" y="2755000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3" name="Text Box 244"/>
          <p:cNvSpPr txBox="1">
            <a:spLocks noChangeArrowheads="1"/>
          </p:cNvSpPr>
          <p:nvPr/>
        </p:nvSpPr>
        <p:spPr bwMode="auto">
          <a:xfrm>
            <a:off x="5691532" y="1026212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94" name="Line 245"/>
          <p:cNvSpPr>
            <a:spLocks noChangeShapeType="1"/>
          </p:cNvSpPr>
          <p:nvPr/>
        </p:nvSpPr>
        <p:spPr bwMode="auto">
          <a:xfrm flipH="1">
            <a:off x="6205882" y="138181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5" name="Group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7640"/>
              </p:ext>
            </p:extLst>
          </p:nvPr>
        </p:nvGraphicFramePr>
        <p:xfrm>
          <a:off x="5831232" y="2753412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6" name="Freeform 263"/>
          <p:cNvSpPr>
            <a:spLocks/>
          </p:cNvSpPr>
          <p:nvPr/>
        </p:nvSpPr>
        <p:spPr bwMode="auto">
          <a:xfrm>
            <a:off x="5921719" y="3099487"/>
            <a:ext cx="230188" cy="173038"/>
          </a:xfrm>
          <a:custGeom>
            <a:avLst/>
            <a:gdLst>
              <a:gd name="T0" fmla="*/ 0 w 144"/>
              <a:gd name="T1" fmla="*/ 0 h 96"/>
              <a:gd name="T2" fmla="*/ 245308474 w 144"/>
              <a:gd name="T3" fmla="*/ 311897390 h 96"/>
              <a:gd name="T4" fmla="*/ 367961912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 Box 265"/>
          <p:cNvSpPr txBox="1">
            <a:spLocks noChangeArrowheads="1"/>
          </p:cNvSpPr>
          <p:nvPr/>
        </p:nvSpPr>
        <p:spPr bwMode="auto">
          <a:xfrm>
            <a:off x="7334594" y="97065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99" name="Line 266"/>
          <p:cNvSpPr>
            <a:spLocks noChangeShapeType="1"/>
          </p:cNvSpPr>
          <p:nvPr/>
        </p:nvSpPr>
        <p:spPr bwMode="auto">
          <a:xfrm flipH="1">
            <a:off x="7818782" y="138181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0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46072"/>
              </p:ext>
            </p:extLst>
          </p:nvPr>
        </p:nvGraphicFramePr>
        <p:xfrm>
          <a:off x="7444132" y="2753412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/>
                <a:gridCol w="206375"/>
                <a:gridCol w="206375"/>
                <a:gridCol w="206375"/>
                <a:gridCol w="206375"/>
                <a:gridCol w="20796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1" name="Freeform 294"/>
          <p:cNvSpPr>
            <a:spLocks/>
          </p:cNvSpPr>
          <p:nvPr/>
        </p:nvSpPr>
        <p:spPr bwMode="auto">
          <a:xfrm>
            <a:off x="5805832" y="1259575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51"/>
          <p:cNvSpPr>
            <a:spLocks noChangeShapeType="1"/>
          </p:cNvSpPr>
          <p:nvPr/>
        </p:nvSpPr>
        <p:spPr bwMode="auto">
          <a:xfrm>
            <a:off x="1223484" y="1808676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62"/>
          <p:cNvSpPr>
            <a:spLocks/>
          </p:cNvSpPr>
          <p:nvPr/>
        </p:nvSpPr>
        <p:spPr bwMode="auto">
          <a:xfrm>
            <a:off x="1016713" y="3101075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69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2" grpId="0" animBg="1"/>
      <p:bldP spid="83" grpId="0" animBg="1"/>
      <p:bldP spid="84" grpId="0"/>
      <p:bldP spid="85" grpId="0" animBg="1"/>
      <p:bldP spid="86" grpId="0" animBg="1"/>
      <p:bldP spid="88" grpId="0" animBg="1"/>
      <p:bldP spid="89" grpId="0"/>
      <p:bldP spid="90" grpId="0" animBg="1"/>
      <p:bldP spid="91" grpId="0" animBg="1"/>
      <p:bldP spid="93" grpId="0"/>
      <p:bldP spid="94" grpId="0" animBg="1"/>
      <p:bldP spid="96" grpId="0" animBg="1"/>
      <p:bldP spid="97" grpId="0"/>
      <p:bldP spid="99" grpId="0" animBg="1"/>
      <p:bldP spid="101" grpId="0" animBg="1"/>
      <p:bldP spid="101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Heap Sort</a:t>
            </a:r>
            <a:endParaRPr lang="en-ZA" dirty="0"/>
          </a:p>
        </p:txBody>
      </p:sp>
      <p:sp>
        <p:nvSpPr>
          <p:cNvPr id="98" name="Content Placeholder 1"/>
          <p:cNvSpPr txBox="1">
            <a:spLocks/>
          </p:cNvSpPr>
          <p:nvPr/>
        </p:nvSpPr>
        <p:spPr>
          <a:xfrm>
            <a:off x="736944" y="1052736"/>
            <a:ext cx="8161123" cy="81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Efficiency of heap sort?</a:t>
            </a:r>
            <a:endParaRPr lang="en-ZA" dirty="0" smtClean="0">
              <a:solidFill>
                <a:srgbClr val="FF0000"/>
              </a:solidFill>
            </a:endParaRPr>
          </a:p>
          <a:p>
            <a:endParaRPr lang="en-ZA" dirty="0"/>
          </a:p>
          <a:p>
            <a:endParaRPr lang="en-ZA" dirty="0" smtClean="0"/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 smtClean="0"/>
          </a:p>
        </p:txBody>
      </p:sp>
      <p:sp>
        <p:nvSpPr>
          <p:cNvPr id="10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23057"/>
            <a:ext cx="8335838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heapsort(data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transform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into a heap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ZA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Floyd’s </a:t>
            </a:r>
            <a:r>
              <a:rPr lang="en-ZA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heapifying</a:t>
            </a:r>
            <a:r>
              <a:rPr lang="en-ZA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algorithm</a:t>
            </a:r>
            <a:endParaRPr lang="en-ZA" sz="18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data.length-1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down to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 the root with the element in position </a:t>
            </a:r>
            <a:r>
              <a:rPr lang="en-ZA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the heap property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for the tree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data[0], …, data[i-1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ight Arrow 102"/>
          <p:cNvSpPr/>
          <p:nvPr/>
        </p:nvSpPr>
        <p:spPr>
          <a:xfrm rot="12107305">
            <a:off x="4183694" y="3392823"/>
            <a:ext cx="1529759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Rectangle 103"/>
          <p:cNvSpPr/>
          <p:nvPr/>
        </p:nvSpPr>
        <p:spPr>
          <a:xfrm>
            <a:off x="5302165" y="3530684"/>
            <a:ext cx="1007333" cy="5027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O(</a:t>
            </a:r>
            <a:r>
              <a:rPr lang="en-ZA" dirty="0" err="1" smtClean="0"/>
              <a:t>lg</a:t>
            </a:r>
            <a:r>
              <a:rPr lang="en-ZA" dirty="0" smtClean="0"/>
              <a:t> n)</a:t>
            </a:r>
            <a:endParaRPr lang="en-ZA" dirty="0"/>
          </a:p>
        </p:txBody>
      </p:sp>
      <p:sp>
        <p:nvSpPr>
          <p:cNvPr id="105" name="Right Arrow 104"/>
          <p:cNvSpPr/>
          <p:nvPr/>
        </p:nvSpPr>
        <p:spPr>
          <a:xfrm rot="10800000">
            <a:off x="5034066" y="2282877"/>
            <a:ext cx="1952866" cy="2990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Rectangle 105"/>
          <p:cNvSpPr/>
          <p:nvPr/>
        </p:nvSpPr>
        <p:spPr>
          <a:xfrm>
            <a:off x="6879476" y="2282877"/>
            <a:ext cx="746725" cy="4530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O(n)</a:t>
            </a:r>
            <a:endParaRPr lang="en-ZA" dirty="0"/>
          </a:p>
        </p:txBody>
      </p:sp>
      <p:sp>
        <p:nvSpPr>
          <p:cNvPr id="107" name="Right Arrow 106"/>
          <p:cNvSpPr/>
          <p:nvPr/>
        </p:nvSpPr>
        <p:spPr>
          <a:xfrm rot="9964636">
            <a:off x="4193457" y="1535843"/>
            <a:ext cx="1600833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Rectangle 107"/>
          <p:cNvSpPr/>
          <p:nvPr/>
        </p:nvSpPr>
        <p:spPr>
          <a:xfrm>
            <a:off x="5573747" y="1232841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O(n)</a:t>
            </a:r>
            <a:endParaRPr lang="en-ZA" sz="2000" dirty="0"/>
          </a:p>
        </p:txBody>
      </p:sp>
      <p:sp>
        <p:nvSpPr>
          <p:cNvPr id="109" name="Rectangle 108"/>
          <p:cNvSpPr/>
          <p:nvPr/>
        </p:nvSpPr>
        <p:spPr>
          <a:xfrm>
            <a:off x="2696318" y="3605119"/>
            <a:ext cx="1914253" cy="6879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Worst case: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O(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 err="1" smtClean="0">
                <a:solidFill>
                  <a:schemeClr val="tx1"/>
                </a:solidFill>
              </a:rPr>
              <a:t>lg</a:t>
            </a:r>
            <a:r>
              <a:rPr lang="en-US" dirty="0" smtClean="0">
                <a:solidFill>
                  <a:schemeClr val="tx1"/>
                </a:solidFill>
              </a:rPr>
              <a:t> n</a:t>
            </a:r>
            <a:r>
              <a:rPr lang="en-US" baseline="30000" dirty="0" smtClean="0">
                <a:solidFill>
                  <a:schemeClr val="tx1"/>
                </a:solidFill>
              </a:rPr>
              <a:t> </a:t>
            </a:r>
            <a:r>
              <a:rPr lang="en-ZA" dirty="0" smtClean="0">
                <a:solidFill>
                  <a:schemeClr val="tx1"/>
                </a:solidFill>
              </a:rPr>
              <a:t>)</a:t>
            </a:r>
            <a:endParaRPr lang="en-ZA" dirty="0"/>
          </a:p>
        </p:txBody>
      </p:sp>
      <p:sp>
        <p:nvSpPr>
          <p:cNvPr id="110" name="Rectangle 109"/>
          <p:cNvSpPr/>
          <p:nvPr/>
        </p:nvSpPr>
        <p:spPr>
          <a:xfrm>
            <a:off x="667884" y="3605119"/>
            <a:ext cx="1914253" cy="687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Best case:</a:t>
            </a:r>
          </a:p>
          <a:p>
            <a:pPr algn="ctr"/>
            <a:r>
              <a:rPr lang="en-ZA" dirty="0" smtClean="0"/>
              <a:t>O(n </a:t>
            </a:r>
            <a:r>
              <a:rPr lang="en-ZA" dirty="0" err="1" smtClean="0"/>
              <a:t>lg</a:t>
            </a:r>
            <a:r>
              <a:rPr lang="en-ZA" dirty="0" smtClean="0"/>
              <a:t> n)</a:t>
            </a:r>
            <a:endParaRPr lang="en-ZA" dirty="0"/>
          </a:p>
        </p:txBody>
      </p:sp>
      <p:sp>
        <p:nvSpPr>
          <p:cNvPr id="111" name="Rectangle 110"/>
          <p:cNvSpPr/>
          <p:nvPr/>
        </p:nvSpPr>
        <p:spPr>
          <a:xfrm>
            <a:off x="6835490" y="3605118"/>
            <a:ext cx="1914253" cy="687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Average case: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O(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 err="1" smtClean="0">
                <a:solidFill>
                  <a:schemeClr val="tx1"/>
                </a:solidFill>
              </a:rPr>
              <a:t>lg</a:t>
            </a:r>
            <a:r>
              <a:rPr lang="en-US" dirty="0" smtClean="0">
                <a:solidFill>
                  <a:schemeClr val="tx1"/>
                </a:solidFill>
              </a:rPr>
              <a:t> n</a:t>
            </a:r>
            <a:r>
              <a:rPr lang="en-US" baseline="30000" dirty="0" smtClean="0">
                <a:solidFill>
                  <a:schemeClr val="tx1"/>
                </a:solidFill>
              </a:rPr>
              <a:t> </a:t>
            </a:r>
            <a:r>
              <a:rPr lang="en-ZA" dirty="0" smtClean="0">
                <a:solidFill>
                  <a:schemeClr val="tx1"/>
                </a:solidFill>
              </a:rPr>
              <a:t>)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6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89"/>
            <a:ext cx="7886700" cy="5820032"/>
          </a:xfrm>
        </p:spPr>
        <p:txBody>
          <a:bodyPr>
            <a:normAutofit/>
          </a:bodyPr>
          <a:lstStyle/>
          <a:p>
            <a:r>
              <a:rPr lang="en-ZA" dirty="0" smtClean="0"/>
              <a:t>Why are the intuitive sorting algorithms so </a:t>
            </a:r>
            <a:r>
              <a:rPr lang="en-ZA" dirty="0" smtClean="0">
                <a:solidFill>
                  <a:srgbClr val="FF0000"/>
                </a:solidFill>
              </a:rPr>
              <a:t>slow</a:t>
            </a:r>
            <a:r>
              <a:rPr lang="en-ZA" dirty="0" smtClean="0"/>
              <a:t>?</a:t>
            </a:r>
          </a:p>
          <a:p>
            <a:pPr lvl="1"/>
            <a:r>
              <a:rPr lang="en-ZA" dirty="0" smtClean="0"/>
              <a:t>Always involves a </a:t>
            </a:r>
            <a:r>
              <a:rPr lang="en-ZA" dirty="0" smtClean="0">
                <a:solidFill>
                  <a:srgbClr val="0070C0"/>
                </a:solidFill>
              </a:rPr>
              <a:t>nested loop</a:t>
            </a:r>
            <a:r>
              <a:rPr lang="en-ZA" dirty="0" smtClean="0"/>
              <a:t>, bringing complexity up to </a:t>
            </a:r>
            <a:r>
              <a:rPr lang="en-ZA" dirty="0" smtClean="0">
                <a:solidFill>
                  <a:srgbClr val="FF0000"/>
                </a:solidFill>
              </a:rPr>
              <a:t>O(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ZA" dirty="0" smtClean="0">
                <a:solidFill>
                  <a:srgbClr val="FF0000"/>
                </a:solidFill>
              </a:rPr>
              <a:t>)</a:t>
            </a:r>
            <a:endParaRPr lang="en-ZA" dirty="0" smtClean="0"/>
          </a:p>
          <a:p>
            <a:pPr lvl="1"/>
            <a:r>
              <a:rPr lang="en-ZA" dirty="0" smtClean="0"/>
              <a:t>Can we alleviate this quadratic bane?</a:t>
            </a:r>
          </a:p>
          <a:p>
            <a:r>
              <a:rPr lang="en-ZA" dirty="0" smtClean="0"/>
              <a:t>Let’s look at an example</a:t>
            </a:r>
          </a:p>
          <a:p>
            <a:endParaRPr lang="en-ZA" dirty="0"/>
          </a:p>
          <a:p>
            <a:endParaRPr lang="en-ZA" dirty="0" smtClean="0"/>
          </a:p>
          <a:p>
            <a:pPr lvl="1"/>
            <a:r>
              <a:rPr lang="en-ZA" dirty="0" smtClean="0"/>
              <a:t>This array contains 8 elements</a:t>
            </a:r>
          </a:p>
          <a:p>
            <a:pPr lvl="1"/>
            <a:r>
              <a:rPr lang="en-ZA" dirty="0" smtClean="0"/>
              <a:t>If sorting has </a:t>
            </a:r>
            <a:r>
              <a:rPr lang="en-ZA" dirty="0">
                <a:solidFill>
                  <a:srgbClr val="FF0000"/>
                </a:solidFill>
              </a:rPr>
              <a:t>O(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ZA" dirty="0">
                <a:solidFill>
                  <a:srgbClr val="FF0000"/>
                </a:solidFill>
              </a:rPr>
              <a:t>)</a:t>
            </a:r>
            <a:r>
              <a:rPr lang="en-ZA" dirty="0" smtClean="0"/>
              <a:t> complexity, then </a:t>
            </a:r>
            <a:r>
              <a:rPr lang="en-ZA" dirty="0" smtClean="0">
                <a:solidFill>
                  <a:schemeClr val="accent5"/>
                </a:solidFill>
              </a:rPr>
              <a:t>t(n) = </a:t>
            </a:r>
            <a:r>
              <a:rPr lang="en-US" sz="1700" dirty="0" smtClean="0">
                <a:solidFill>
                  <a:schemeClr val="accent5"/>
                </a:solidFill>
              </a:rPr>
              <a:t>n</a:t>
            </a:r>
            <a:r>
              <a:rPr lang="en-US" sz="1700" baseline="30000" dirty="0" smtClean="0">
                <a:solidFill>
                  <a:schemeClr val="accent5"/>
                </a:solidFill>
              </a:rPr>
              <a:t>2</a:t>
            </a:r>
            <a:r>
              <a:rPr lang="en-US" sz="1700" dirty="0" smtClean="0"/>
              <a:t>, 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t(8) = 64</a:t>
            </a:r>
          </a:p>
          <a:p>
            <a:r>
              <a:rPr lang="en-US" dirty="0" smtClean="0"/>
              <a:t>What if we split the array in two halves?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Using the same algorithm</a:t>
            </a:r>
            <a:r>
              <a:rPr lang="en-US" dirty="0"/>
              <a:t> </a:t>
            </a:r>
            <a:r>
              <a:rPr lang="en-US" dirty="0" smtClean="0"/>
              <a:t>to sort the halves separately</a:t>
            </a:r>
          </a:p>
          <a:p>
            <a:pPr lvl="2"/>
            <a:r>
              <a:rPr lang="en-US" dirty="0" smtClean="0"/>
              <a:t>For each half of the array, </a:t>
            </a:r>
            <a:r>
              <a:rPr lang="en-US" dirty="0" smtClean="0">
                <a:solidFill>
                  <a:schemeClr val="accent5"/>
                </a:solidFill>
              </a:rPr>
              <a:t>t(4) = 16</a:t>
            </a:r>
          </a:p>
          <a:p>
            <a:pPr lvl="2"/>
            <a:r>
              <a:rPr lang="en-US" dirty="0" smtClean="0"/>
              <a:t>Therefore, for the entire array, </a:t>
            </a:r>
            <a:r>
              <a:rPr lang="en-US" dirty="0" smtClean="0">
                <a:solidFill>
                  <a:schemeClr val="accent5"/>
                </a:solidFill>
              </a:rPr>
              <a:t>t(4) x 2 = 32</a:t>
            </a:r>
          </a:p>
          <a:p>
            <a:pPr lvl="2"/>
            <a:r>
              <a:rPr lang="en-US" dirty="0" smtClean="0"/>
              <a:t>Much less time complex than sorting the whole array!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Intuitive </a:t>
            </a:r>
            <a:r>
              <a:rPr lang="en-ZA" dirty="0"/>
              <a:t>S</a:t>
            </a:r>
            <a:r>
              <a:rPr lang="en-ZA" dirty="0" smtClean="0"/>
              <a:t>orting </a:t>
            </a:r>
            <a:r>
              <a:rPr lang="en-ZA" dirty="0"/>
              <a:t>A</a:t>
            </a:r>
            <a:r>
              <a:rPr lang="en-ZA" dirty="0" smtClean="0"/>
              <a:t>lgorithms are </a:t>
            </a:r>
            <a:r>
              <a:rPr lang="en-ZA" dirty="0" smtClean="0">
                <a:solidFill>
                  <a:srgbClr val="FF0000"/>
                </a:solidFill>
              </a:rPr>
              <a:t>Slow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83838"/>
              </p:ext>
            </p:extLst>
          </p:nvPr>
        </p:nvGraphicFramePr>
        <p:xfrm>
          <a:off x="2075937" y="2493600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39477"/>
              </p:ext>
            </p:extLst>
          </p:nvPr>
        </p:nvGraphicFramePr>
        <p:xfrm>
          <a:off x="1551287" y="4302066"/>
          <a:ext cx="2368376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04569"/>
              </p:ext>
            </p:extLst>
          </p:nvPr>
        </p:nvGraphicFramePr>
        <p:xfrm>
          <a:off x="5052370" y="4277354"/>
          <a:ext cx="2368376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783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89"/>
            <a:ext cx="7886700" cy="5774725"/>
          </a:xfrm>
        </p:spPr>
        <p:txBody>
          <a:bodyPr>
            <a:normAutofit/>
          </a:bodyPr>
          <a:lstStyle/>
          <a:p>
            <a:r>
              <a:rPr lang="en-US" dirty="0" smtClean="0"/>
              <a:t>However… </a:t>
            </a:r>
            <a:r>
              <a:rPr lang="en-US" dirty="0">
                <a:solidFill>
                  <a:srgbClr val="FF0000"/>
                </a:solidFill>
              </a:rPr>
              <a:t>sorting each half does not sort the entire array!</a:t>
            </a:r>
            <a:endParaRPr lang="en-ZA" dirty="0"/>
          </a:p>
          <a:p>
            <a:pPr lvl="1"/>
            <a:r>
              <a:rPr lang="en-ZA" dirty="0" smtClean="0"/>
              <a:t>But it does bring the array closer to a fully sorted array</a:t>
            </a:r>
            <a:endParaRPr lang="en-ZA" dirty="0" smtClean="0">
              <a:solidFill>
                <a:srgbClr val="FF0000"/>
              </a:solidFill>
            </a:endParaRPr>
          </a:p>
          <a:p>
            <a:r>
              <a:rPr lang="en-ZA" dirty="0" smtClean="0">
                <a:solidFill>
                  <a:schemeClr val="accent1"/>
                </a:solidFill>
              </a:rPr>
              <a:t>Arrays can be subdivided in many ways – not just halved</a:t>
            </a:r>
          </a:p>
          <a:p>
            <a:r>
              <a:rPr lang="en-ZA" dirty="0" smtClean="0"/>
              <a:t>Let’s consider </a:t>
            </a:r>
            <a:r>
              <a:rPr lang="en-ZA" dirty="0" smtClean="0">
                <a:solidFill>
                  <a:srgbClr val="FF0000"/>
                </a:solidFill>
              </a:rPr>
              <a:t>comb sort</a:t>
            </a:r>
            <a:r>
              <a:rPr lang="en-ZA" dirty="0" smtClean="0"/>
              <a:t> again</a:t>
            </a:r>
          </a:p>
          <a:p>
            <a:pPr lvl="1"/>
            <a:r>
              <a:rPr lang="en-ZA" dirty="0" smtClean="0"/>
              <a:t>Compare elements that are </a:t>
            </a:r>
            <a:r>
              <a:rPr lang="en-ZA" i="1" dirty="0" smtClean="0">
                <a:solidFill>
                  <a:schemeClr val="accent5"/>
                </a:solidFill>
              </a:rPr>
              <a:t>m</a:t>
            </a:r>
            <a:r>
              <a:rPr lang="en-ZA" dirty="0" smtClean="0"/>
              <a:t> places apart</a:t>
            </a:r>
          </a:p>
          <a:p>
            <a:pPr lvl="1"/>
            <a:r>
              <a:rPr lang="en-ZA" dirty="0" smtClean="0"/>
              <a:t>Value of </a:t>
            </a:r>
            <a:r>
              <a:rPr lang="en-ZA" i="1" dirty="0" smtClean="0">
                <a:solidFill>
                  <a:schemeClr val="accent5"/>
                </a:solidFill>
              </a:rPr>
              <a:t>m</a:t>
            </a:r>
            <a:r>
              <a:rPr lang="en-ZA" i="1" dirty="0" smtClean="0"/>
              <a:t> </a:t>
            </a:r>
            <a:r>
              <a:rPr lang="en-ZA" dirty="0" smtClean="0"/>
              <a:t>is called a </a:t>
            </a:r>
            <a:r>
              <a:rPr lang="en-ZA" dirty="0" smtClean="0">
                <a:solidFill>
                  <a:srgbClr val="00B050"/>
                </a:solidFill>
              </a:rPr>
              <a:t>gap</a:t>
            </a:r>
            <a:endParaRPr lang="en-ZA" dirty="0" smtClean="0"/>
          </a:p>
          <a:p>
            <a:pPr lvl="1"/>
            <a:r>
              <a:rPr lang="en-ZA" dirty="0" smtClean="0"/>
              <a:t>The </a:t>
            </a:r>
            <a:r>
              <a:rPr lang="en-ZA" dirty="0"/>
              <a:t>gap </a:t>
            </a:r>
            <a:r>
              <a:rPr lang="en-ZA" dirty="0" smtClean="0"/>
              <a:t>shrinks non-linearly for each pass through the array</a:t>
            </a:r>
          </a:p>
          <a:p>
            <a:pPr lvl="1"/>
            <a:r>
              <a:rPr lang="en-ZA" dirty="0" smtClean="0"/>
              <a:t>In each pass we bubble sort only a </a:t>
            </a:r>
            <a:r>
              <a:rPr lang="en-ZA" b="1" dirty="0" smtClean="0"/>
              <a:t>subset</a:t>
            </a:r>
            <a:r>
              <a:rPr lang="en-ZA" dirty="0" smtClean="0"/>
              <a:t> of elements</a:t>
            </a:r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r>
              <a:rPr lang="en-ZA" dirty="0" smtClean="0"/>
              <a:t>This improves performance</a:t>
            </a:r>
          </a:p>
          <a:p>
            <a:pPr lvl="1"/>
            <a:r>
              <a:rPr lang="en-ZA" dirty="0" smtClean="0"/>
              <a:t>Comb sort improves bubble sort to </a:t>
            </a:r>
            <a:r>
              <a:rPr lang="en-ZA" dirty="0" smtClean="0">
                <a:solidFill>
                  <a:srgbClr val="FF0000"/>
                </a:solidFill>
              </a:rPr>
              <a:t>O(n </a:t>
            </a:r>
            <a:r>
              <a:rPr lang="en-ZA" dirty="0" err="1" smtClean="0">
                <a:solidFill>
                  <a:srgbClr val="FF0000"/>
                </a:solidFill>
              </a:rPr>
              <a:t>lg</a:t>
            </a:r>
            <a:r>
              <a:rPr lang="en-ZA" dirty="0" smtClean="0">
                <a:solidFill>
                  <a:srgbClr val="FF0000"/>
                </a:solidFill>
              </a:rPr>
              <a:t> n) </a:t>
            </a:r>
            <a:r>
              <a:rPr lang="en-ZA" dirty="0" smtClean="0"/>
              <a:t>in the </a:t>
            </a:r>
            <a:r>
              <a:rPr lang="en-ZA" dirty="0" smtClean="0">
                <a:solidFill>
                  <a:srgbClr val="0070C0"/>
                </a:solidFill>
              </a:rPr>
              <a:t>best case</a:t>
            </a:r>
          </a:p>
          <a:p>
            <a:pPr lvl="1"/>
            <a:r>
              <a:rPr lang="en-ZA" dirty="0" smtClean="0">
                <a:solidFill>
                  <a:schemeClr val="accent6"/>
                </a:solidFill>
              </a:rPr>
              <a:t>Can we improve insertion sort and</a:t>
            </a:r>
            <a:r>
              <a:rPr lang="en-ZA" dirty="0">
                <a:solidFill>
                  <a:schemeClr val="accent6"/>
                </a:solidFill>
              </a:rPr>
              <a:t> selection </a:t>
            </a:r>
            <a:r>
              <a:rPr lang="en-ZA" dirty="0" smtClean="0">
                <a:solidFill>
                  <a:schemeClr val="accent6"/>
                </a:solidFill>
              </a:rPr>
              <a:t>sort in a similar way?</a:t>
            </a:r>
          </a:p>
          <a:p>
            <a:pPr marL="0" indent="0">
              <a:buNone/>
            </a:pPr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Efficient sorting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2555840" y="386575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 smtClean="0">
                <a:solidFill>
                  <a:srgbClr val="565A5F"/>
                </a:solidFill>
                <a:latin typeface="Courier new" panose="02070309020205020404" pitchFamily="49" charset="0"/>
              </a:rPr>
              <a:t> 98 74 13 55 20 77 </a:t>
            </a:r>
            <a:r>
              <a:rPr lang="en-ZA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 smtClean="0">
                <a:solidFill>
                  <a:srgbClr val="565A5F"/>
                </a:solidFill>
                <a:latin typeface="Courier new" panose="02070309020205020404" pitchFamily="49" charset="0"/>
              </a:rPr>
              <a:t> 64 83</a:t>
            </a:r>
            <a:endParaRPr lang="en-ZA" b="1" dirty="0"/>
          </a:p>
        </p:txBody>
      </p:sp>
      <p:sp>
        <p:nvSpPr>
          <p:cNvPr id="8" name="Rectangle 7"/>
          <p:cNvSpPr/>
          <p:nvPr/>
        </p:nvSpPr>
        <p:spPr>
          <a:xfrm>
            <a:off x="2555839" y="4235084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13 55 20 77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  <a:endParaRPr lang="en-ZA" b="1" dirty="0"/>
          </a:p>
        </p:txBody>
      </p:sp>
      <p:sp>
        <p:nvSpPr>
          <p:cNvPr id="9" name="Rectangle 8"/>
          <p:cNvSpPr/>
          <p:nvPr/>
        </p:nvSpPr>
        <p:spPr>
          <a:xfrm>
            <a:off x="2555839" y="458794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13 55 20 77 45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  <a:endParaRPr lang="en-ZA" b="1" dirty="0"/>
          </a:p>
        </p:txBody>
      </p:sp>
      <p:sp>
        <p:nvSpPr>
          <p:cNvPr id="10" name="Rectangle 9"/>
          <p:cNvSpPr/>
          <p:nvPr/>
        </p:nvSpPr>
        <p:spPr>
          <a:xfrm>
            <a:off x="2555839" y="4940796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33 64 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13 55 20 77 45 98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83</a:t>
            </a:r>
            <a:endParaRPr lang="en-ZA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00932" y="3805947"/>
            <a:ext cx="0" cy="15041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57116" y="3797027"/>
            <a:ext cx="0" cy="15041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3300" y="3861669"/>
            <a:ext cx="7312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>
                  <a:solidFill>
                    <a:schemeClr val="bg1"/>
                  </a:solidFill>
                </a:ln>
              </a:rPr>
              <a:t>m =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2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89"/>
            <a:ext cx="7886700" cy="5774725"/>
          </a:xfrm>
        </p:spPr>
        <p:txBody>
          <a:bodyPr>
            <a:normAutofit/>
          </a:bodyPr>
          <a:lstStyle/>
          <a:p>
            <a:r>
              <a:rPr lang="en-ZA" dirty="0" smtClean="0"/>
              <a:t>How do </a:t>
            </a:r>
            <a:r>
              <a:rPr lang="en-ZA" dirty="0" smtClean="0">
                <a:solidFill>
                  <a:schemeClr val="accent5"/>
                </a:solidFill>
              </a:rPr>
              <a:t>insertion sort </a:t>
            </a:r>
            <a:r>
              <a:rPr lang="en-ZA" dirty="0" smtClean="0"/>
              <a:t>and </a:t>
            </a:r>
            <a:r>
              <a:rPr lang="en-ZA" dirty="0" smtClean="0">
                <a:solidFill>
                  <a:schemeClr val="accent5"/>
                </a:solidFill>
              </a:rPr>
              <a:t>selection sort</a:t>
            </a:r>
            <a:r>
              <a:rPr lang="en-ZA" dirty="0" smtClean="0"/>
              <a:t> work?</a:t>
            </a:r>
          </a:p>
          <a:p>
            <a:pPr lvl="1"/>
            <a:r>
              <a:rPr lang="en-ZA" dirty="0" smtClean="0"/>
              <a:t>Keep an “invisible wall” between the sorted and unsorted part</a:t>
            </a:r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Insertion sort</a:t>
            </a:r>
            <a:r>
              <a:rPr lang="en-ZA" dirty="0" smtClean="0"/>
              <a:t> removes elements from unsorted, inserting them into the correct location in sorted</a:t>
            </a:r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Selection sort</a:t>
            </a:r>
            <a:r>
              <a:rPr lang="en-ZA" dirty="0" smtClean="0"/>
              <a:t> swaps the smallest element in unsorted with the element at the head of unsorted, moving it into sorted</a:t>
            </a:r>
            <a:endParaRPr lang="en-ZA" dirty="0"/>
          </a:p>
          <a:p>
            <a:r>
              <a:rPr lang="en-ZA" dirty="0" smtClean="0"/>
              <a:t>The </a:t>
            </a:r>
            <a:r>
              <a:rPr lang="en-ZA" dirty="0" smtClean="0">
                <a:solidFill>
                  <a:schemeClr val="accent5"/>
                </a:solidFill>
              </a:rPr>
              <a:t>shell sort</a:t>
            </a:r>
            <a:r>
              <a:rPr lang="en-ZA" dirty="0" smtClean="0"/>
              <a:t> algorithm</a:t>
            </a:r>
          </a:p>
          <a:p>
            <a:pPr lvl="1"/>
            <a:r>
              <a:rPr lang="en-ZA" dirty="0" smtClean="0"/>
              <a:t>Uses </a:t>
            </a:r>
            <a:r>
              <a:rPr lang="en-ZA" dirty="0" smtClean="0">
                <a:solidFill>
                  <a:schemeClr val="accent5"/>
                </a:solidFill>
              </a:rPr>
              <a:t>comb sort’s</a:t>
            </a:r>
            <a:r>
              <a:rPr lang="en-ZA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ZA" dirty="0" smtClean="0"/>
              <a:t>idea: Use a variable gap to create </a:t>
            </a:r>
            <a:r>
              <a:rPr lang="en-ZA" dirty="0" smtClean="0">
                <a:solidFill>
                  <a:srgbClr val="FF0000"/>
                </a:solidFill>
              </a:rPr>
              <a:t>sub-arrays</a:t>
            </a:r>
          </a:p>
          <a:p>
            <a:pPr lvl="1"/>
            <a:r>
              <a:rPr lang="en-ZA" dirty="0" smtClean="0"/>
              <a:t>Sort sub-arrays using any algorithm, decrease gap, until sorted</a:t>
            </a:r>
          </a:p>
          <a:p>
            <a:pPr marL="0" indent="0">
              <a:buNone/>
            </a:pPr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Shell Sort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47" y="4887090"/>
            <a:ext cx="3379069" cy="1775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7864" y="1844825"/>
            <a:ext cx="486033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44</a:t>
            </a:r>
            <a:endParaRPr lang="en-ZA" b="1" dirty="0"/>
          </a:p>
        </p:txBody>
      </p:sp>
      <p:sp>
        <p:nvSpPr>
          <p:cNvPr id="7" name="Rectangle 6"/>
          <p:cNvSpPr/>
          <p:nvPr/>
        </p:nvSpPr>
        <p:spPr>
          <a:xfrm>
            <a:off x="3833897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45</a:t>
            </a:r>
            <a:endParaRPr lang="en-ZA" b="1" dirty="0"/>
          </a:p>
        </p:txBody>
      </p:sp>
      <p:sp>
        <p:nvSpPr>
          <p:cNvPr id="9" name="Rectangle 8"/>
          <p:cNvSpPr/>
          <p:nvPr/>
        </p:nvSpPr>
        <p:spPr>
          <a:xfrm>
            <a:off x="4805963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48</a:t>
            </a:r>
            <a:endParaRPr lang="en-ZA" b="1" dirty="0"/>
          </a:p>
        </p:txBody>
      </p:sp>
      <p:sp>
        <p:nvSpPr>
          <p:cNvPr id="10" name="Rectangle 9"/>
          <p:cNvSpPr/>
          <p:nvPr/>
        </p:nvSpPr>
        <p:spPr>
          <a:xfrm>
            <a:off x="4319930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46</a:t>
            </a:r>
            <a:endParaRPr lang="en-ZA" b="1" dirty="0"/>
          </a:p>
        </p:txBody>
      </p:sp>
      <p:sp>
        <p:nvSpPr>
          <p:cNvPr id="12" name="Rectangle 11"/>
          <p:cNvSpPr/>
          <p:nvPr/>
        </p:nvSpPr>
        <p:spPr>
          <a:xfrm>
            <a:off x="5291996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43</a:t>
            </a:r>
            <a:endParaRPr lang="en-ZA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91996" y="1655695"/>
            <a:ext cx="0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1003" y="2276872"/>
            <a:ext cx="8178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Sorted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8323" y="2284455"/>
            <a:ext cx="105509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Unsorted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77848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12</a:t>
            </a:r>
            <a:endParaRPr lang="en-ZA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9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823783"/>
            <a:ext cx="7886700" cy="5701561"/>
          </a:xfrm>
        </p:spPr>
        <p:txBody>
          <a:bodyPr>
            <a:normAutofit/>
          </a:bodyPr>
          <a:lstStyle/>
          <a:p>
            <a:r>
              <a:rPr lang="en-ZA" dirty="0" smtClean="0"/>
              <a:t>Let’s look at an example</a:t>
            </a:r>
          </a:p>
          <a:p>
            <a:pPr lvl="1"/>
            <a:r>
              <a:rPr lang="en-ZA" dirty="0" smtClean="0"/>
              <a:t>n = 6</a:t>
            </a:r>
          </a:p>
          <a:p>
            <a:pPr lvl="1"/>
            <a:r>
              <a:rPr lang="en-ZA" dirty="0" smtClean="0"/>
              <a:t>Choose an initial gap = 3</a:t>
            </a:r>
          </a:p>
          <a:p>
            <a:pPr lvl="1"/>
            <a:r>
              <a:rPr lang="en-ZA" dirty="0" smtClean="0"/>
              <a:t>Find sub-arrays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Apply a sorting algorithm</a:t>
            </a:r>
            <a:br>
              <a:rPr lang="en-ZA" dirty="0" smtClean="0">
                <a:solidFill>
                  <a:srgbClr val="FF0000"/>
                </a:solidFill>
              </a:rPr>
            </a:br>
            <a:r>
              <a:rPr lang="en-ZA" dirty="0" smtClean="0">
                <a:solidFill>
                  <a:srgbClr val="FF0000"/>
                </a:solidFill>
              </a:rPr>
              <a:t>to every sub-array</a:t>
            </a:r>
          </a:p>
          <a:p>
            <a:pPr lvl="2"/>
            <a:r>
              <a:rPr lang="en-ZA" dirty="0" smtClean="0"/>
              <a:t>Use any sorting algorithm</a:t>
            </a:r>
          </a:p>
          <a:p>
            <a:pPr lvl="2"/>
            <a:r>
              <a:rPr lang="en-ZA" dirty="0" smtClean="0"/>
              <a:t>Insertion sort is very commonly</a:t>
            </a:r>
            <a:br>
              <a:rPr lang="en-ZA" dirty="0" smtClean="0"/>
            </a:br>
            <a:r>
              <a:rPr lang="en-ZA" dirty="0" smtClean="0"/>
              <a:t>used, so we’ll do the same </a:t>
            </a:r>
            <a:br>
              <a:rPr lang="en-ZA" dirty="0" smtClean="0"/>
            </a:br>
            <a:r>
              <a:rPr lang="en-ZA" dirty="0" smtClean="0"/>
              <a:t>for this example</a:t>
            </a:r>
            <a:endParaRPr lang="en-ZA" dirty="0"/>
          </a:p>
          <a:p>
            <a:pPr lvl="1"/>
            <a:r>
              <a:rPr lang="en-ZA" dirty="0"/>
              <a:t>Shrink the gap until gap = 1</a:t>
            </a:r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Shell Sort</a:t>
            </a:r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5256202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3</a:t>
            </a:r>
            <a:endParaRPr lang="en-ZA" b="1" dirty="0"/>
          </a:p>
        </p:txBody>
      </p:sp>
      <p:sp>
        <p:nvSpPr>
          <p:cNvPr id="8" name="Rectangle 7"/>
          <p:cNvSpPr/>
          <p:nvPr/>
        </p:nvSpPr>
        <p:spPr>
          <a:xfrm>
            <a:off x="5742235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6</a:t>
            </a:r>
            <a:endParaRPr lang="en-ZA" b="1" dirty="0"/>
          </a:p>
        </p:txBody>
      </p:sp>
      <p:sp>
        <p:nvSpPr>
          <p:cNvPr id="9" name="Rectangle 8"/>
          <p:cNvSpPr/>
          <p:nvPr/>
        </p:nvSpPr>
        <p:spPr>
          <a:xfrm>
            <a:off x="7686367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5</a:t>
            </a:r>
            <a:endParaRPr lang="en-ZA" b="1" dirty="0"/>
          </a:p>
        </p:txBody>
      </p:sp>
      <p:sp>
        <p:nvSpPr>
          <p:cNvPr id="10" name="Rectangle 9"/>
          <p:cNvSpPr/>
          <p:nvPr/>
        </p:nvSpPr>
        <p:spPr>
          <a:xfrm>
            <a:off x="6714301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8</a:t>
            </a:r>
            <a:endParaRPr lang="en-ZA" b="1" dirty="0"/>
          </a:p>
        </p:txBody>
      </p:sp>
      <p:sp>
        <p:nvSpPr>
          <p:cNvPr id="12" name="Rectangle 11"/>
          <p:cNvSpPr/>
          <p:nvPr/>
        </p:nvSpPr>
        <p:spPr>
          <a:xfrm>
            <a:off x="6228268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2</a:t>
            </a:r>
            <a:endParaRPr lang="en-ZA" b="1" dirty="0"/>
          </a:p>
        </p:txBody>
      </p:sp>
      <p:sp>
        <p:nvSpPr>
          <p:cNvPr id="13" name="Rectangle 12"/>
          <p:cNvSpPr/>
          <p:nvPr/>
        </p:nvSpPr>
        <p:spPr>
          <a:xfrm>
            <a:off x="7200334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1</a:t>
            </a:r>
            <a:endParaRPr lang="en-ZA" b="1" dirty="0"/>
          </a:p>
        </p:txBody>
      </p:sp>
      <p:sp>
        <p:nvSpPr>
          <p:cNvPr id="14" name="Rectangle 13"/>
          <p:cNvSpPr/>
          <p:nvPr/>
        </p:nvSpPr>
        <p:spPr>
          <a:xfrm>
            <a:off x="5256202" y="3170227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3</a:t>
            </a:r>
            <a:endParaRPr lang="en-ZA" b="1" dirty="0"/>
          </a:p>
        </p:txBody>
      </p:sp>
      <p:sp>
        <p:nvSpPr>
          <p:cNvPr id="15" name="Rectangle 14"/>
          <p:cNvSpPr/>
          <p:nvPr/>
        </p:nvSpPr>
        <p:spPr>
          <a:xfrm>
            <a:off x="6714300" y="3170227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8</a:t>
            </a:r>
            <a:endParaRPr lang="en-ZA" b="1" dirty="0"/>
          </a:p>
        </p:txBody>
      </p:sp>
      <p:sp>
        <p:nvSpPr>
          <p:cNvPr id="16" name="Rectangle 15"/>
          <p:cNvSpPr/>
          <p:nvPr/>
        </p:nvSpPr>
        <p:spPr>
          <a:xfrm>
            <a:off x="5742235" y="3729888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6</a:t>
            </a:r>
            <a:endParaRPr lang="en-ZA" b="1" dirty="0"/>
          </a:p>
        </p:txBody>
      </p:sp>
      <p:sp>
        <p:nvSpPr>
          <p:cNvPr id="17" name="Rectangle 16"/>
          <p:cNvSpPr/>
          <p:nvPr/>
        </p:nvSpPr>
        <p:spPr>
          <a:xfrm>
            <a:off x="7200334" y="3729887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1</a:t>
            </a:r>
            <a:endParaRPr lang="en-ZA" b="1" dirty="0"/>
          </a:p>
        </p:txBody>
      </p:sp>
      <p:sp>
        <p:nvSpPr>
          <p:cNvPr id="18" name="Rectangle 17"/>
          <p:cNvSpPr/>
          <p:nvPr/>
        </p:nvSpPr>
        <p:spPr>
          <a:xfrm>
            <a:off x="6228267" y="4326362"/>
            <a:ext cx="486033" cy="486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2</a:t>
            </a:r>
            <a:endParaRPr lang="en-ZA" b="1" dirty="0"/>
          </a:p>
        </p:txBody>
      </p:sp>
      <p:sp>
        <p:nvSpPr>
          <p:cNvPr id="19" name="Rectangle 18"/>
          <p:cNvSpPr/>
          <p:nvPr/>
        </p:nvSpPr>
        <p:spPr>
          <a:xfrm>
            <a:off x="7686366" y="4326362"/>
            <a:ext cx="486033" cy="486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5</a:t>
            </a:r>
            <a:endParaRPr lang="en-ZA" b="1" dirty="0"/>
          </a:p>
        </p:txBody>
      </p:sp>
      <p:cxnSp>
        <p:nvCxnSpPr>
          <p:cNvPr id="20" name="Straight Arrow Connector 19"/>
          <p:cNvCxnSpPr>
            <a:stCxn id="6" idx="2"/>
            <a:endCxn id="14" idx="0"/>
          </p:cNvCxnSpPr>
          <p:nvPr/>
        </p:nvCxnSpPr>
        <p:spPr>
          <a:xfrm>
            <a:off x="5499219" y="2330736"/>
            <a:ext cx="0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5" idx="0"/>
          </p:cNvCxnSpPr>
          <p:nvPr/>
        </p:nvCxnSpPr>
        <p:spPr>
          <a:xfrm flipH="1">
            <a:off x="6957317" y="2330736"/>
            <a:ext cx="1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6" idx="0"/>
          </p:cNvCxnSpPr>
          <p:nvPr/>
        </p:nvCxnSpPr>
        <p:spPr>
          <a:xfrm>
            <a:off x="5985252" y="2330736"/>
            <a:ext cx="0" cy="1399152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7" idx="0"/>
          </p:cNvCxnSpPr>
          <p:nvPr/>
        </p:nvCxnSpPr>
        <p:spPr>
          <a:xfrm>
            <a:off x="7443351" y="2330736"/>
            <a:ext cx="0" cy="139915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8" idx="0"/>
          </p:cNvCxnSpPr>
          <p:nvPr/>
        </p:nvCxnSpPr>
        <p:spPr>
          <a:xfrm flipH="1">
            <a:off x="6471284" y="2330736"/>
            <a:ext cx="1" cy="199562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929382" y="2330736"/>
            <a:ext cx="1" cy="199562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5" idx="1"/>
          </p:cNvCxnSpPr>
          <p:nvPr/>
        </p:nvCxnSpPr>
        <p:spPr>
          <a:xfrm>
            <a:off x="5742235" y="3413244"/>
            <a:ext cx="97206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28267" y="3972903"/>
            <a:ext cx="97206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14301" y="4578898"/>
            <a:ext cx="97206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256202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3</a:t>
            </a:r>
            <a:endParaRPr lang="en-ZA" b="1" dirty="0"/>
          </a:p>
        </p:txBody>
      </p:sp>
      <p:sp>
        <p:nvSpPr>
          <p:cNvPr id="42" name="Rectangle 41"/>
          <p:cNvSpPr/>
          <p:nvPr/>
        </p:nvSpPr>
        <p:spPr>
          <a:xfrm>
            <a:off x="7200333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6</a:t>
            </a:r>
            <a:endParaRPr lang="en-ZA" b="1" dirty="0"/>
          </a:p>
        </p:txBody>
      </p:sp>
      <p:sp>
        <p:nvSpPr>
          <p:cNvPr id="43" name="Rectangle 42"/>
          <p:cNvSpPr/>
          <p:nvPr/>
        </p:nvSpPr>
        <p:spPr>
          <a:xfrm>
            <a:off x="7686367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5</a:t>
            </a:r>
            <a:endParaRPr lang="en-ZA" b="1" dirty="0"/>
          </a:p>
        </p:txBody>
      </p:sp>
      <p:sp>
        <p:nvSpPr>
          <p:cNvPr id="44" name="Rectangle 43"/>
          <p:cNvSpPr/>
          <p:nvPr/>
        </p:nvSpPr>
        <p:spPr>
          <a:xfrm>
            <a:off x="6714301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8</a:t>
            </a:r>
            <a:endParaRPr lang="en-ZA" b="1" dirty="0"/>
          </a:p>
        </p:txBody>
      </p:sp>
      <p:sp>
        <p:nvSpPr>
          <p:cNvPr id="45" name="Rectangle 44"/>
          <p:cNvSpPr/>
          <p:nvPr/>
        </p:nvSpPr>
        <p:spPr>
          <a:xfrm>
            <a:off x="6228268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2</a:t>
            </a:r>
            <a:endParaRPr lang="en-ZA" b="1" dirty="0"/>
          </a:p>
        </p:txBody>
      </p:sp>
      <p:sp>
        <p:nvSpPr>
          <p:cNvPr id="46" name="Rectangle 45"/>
          <p:cNvSpPr/>
          <p:nvPr/>
        </p:nvSpPr>
        <p:spPr>
          <a:xfrm>
            <a:off x="5742234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1</a:t>
            </a:r>
            <a:endParaRPr lang="en-ZA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92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5938 1.85185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15937 1.85185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823783"/>
            <a:ext cx="7886700" cy="5651158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Moving on to the second pass</a:t>
            </a:r>
          </a:p>
          <a:p>
            <a:pPr lvl="1"/>
            <a:r>
              <a:rPr lang="en-ZA" dirty="0" smtClean="0"/>
              <a:t>We’ll reduce the gap by 1</a:t>
            </a:r>
            <a:br>
              <a:rPr lang="en-ZA" dirty="0" smtClean="0"/>
            </a:br>
            <a:r>
              <a:rPr lang="en-ZA" dirty="0" smtClean="0"/>
              <a:t>for this example</a:t>
            </a:r>
          </a:p>
          <a:p>
            <a:pPr lvl="1"/>
            <a:r>
              <a:rPr lang="en-ZA" dirty="0" smtClean="0"/>
              <a:t>gap = 2</a:t>
            </a:r>
          </a:p>
          <a:p>
            <a:pPr lvl="1"/>
            <a:r>
              <a:rPr lang="en-ZA" dirty="0" smtClean="0"/>
              <a:t>Find sub-arrays</a:t>
            </a:r>
            <a:endParaRPr lang="en-ZA" dirty="0">
              <a:solidFill>
                <a:srgbClr val="FF0000"/>
              </a:solidFill>
            </a:endParaRPr>
          </a:p>
          <a:p>
            <a:pPr lvl="1"/>
            <a:r>
              <a:rPr lang="en-ZA" dirty="0" smtClean="0"/>
              <a:t>Apply insertion sort to</a:t>
            </a:r>
            <a:br>
              <a:rPr lang="en-ZA" dirty="0" smtClean="0"/>
            </a:br>
            <a:r>
              <a:rPr lang="en-ZA" dirty="0" smtClean="0"/>
              <a:t>sub-arrays</a:t>
            </a:r>
          </a:p>
          <a:p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Now for the final pass</a:t>
            </a:r>
          </a:p>
          <a:p>
            <a:pPr lvl="1"/>
            <a:r>
              <a:rPr lang="en-ZA" dirty="0" smtClean="0"/>
              <a:t>gap = 1</a:t>
            </a:r>
          </a:p>
          <a:p>
            <a:pPr lvl="1"/>
            <a:r>
              <a:rPr lang="en-ZA" dirty="0" smtClean="0"/>
              <a:t>We’re now working with</a:t>
            </a:r>
            <a:br>
              <a:rPr lang="en-ZA" dirty="0" smtClean="0"/>
            </a:br>
            <a:r>
              <a:rPr lang="en-ZA" dirty="0" smtClean="0"/>
              <a:t>the full array</a:t>
            </a:r>
          </a:p>
          <a:p>
            <a:pPr lvl="1"/>
            <a:r>
              <a:rPr lang="en-ZA" dirty="0" smtClean="0"/>
              <a:t>Apply insertion sort</a:t>
            </a: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r>
              <a:rPr lang="en-ZA" dirty="0" smtClean="0">
                <a:solidFill>
                  <a:srgbClr val="FF0000"/>
                </a:solidFill>
              </a:rPr>
              <a:t>We performed a single move on the last iteration!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Shell Sort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5249505" y="3170348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3</a:t>
            </a:r>
            <a:endParaRPr lang="en-ZA" b="1" dirty="0"/>
          </a:p>
        </p:txBody>
      </p:sp>
      <p:sp>
        <p:nvSpPr>
          <p:cNvPr id="15" name="Rectangle 14"/>
          <p:cNvSpPr/>
          <p:nvPr/>
        </p:nvSpPr>
        <p:spPr>
          <a:xfrm>
            <a:off x="6233928" y="3170347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2</a:t>
            </a:r>
            <a:endParaRPr lang="en-ZA" b="1" dirty="0"/>
          </a:p>
        </p:txBody>
      </p:sp>
      <p:sp>
        <p:nvSpPr>
          <p:cNvPr id="16" name="Rectangle 15"/>
          <p:cNvSpPr/>
          <p:nvPr/>
        </p:nvSpPr>
        <p:spPr>
          <a:xfrm>
            <a:off x="5735537" y="3730009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1</a:t>
            </a:r>
            <a:endParaRPr lang="en-ZA" b="1" dirty="0"/>
          </a:p>
        </p:txBody>
      </p:sp>
      <p:sp>
        <p:nvSpPr>
          <p:cNvPr id="17" name="Rectangle 16"/>
          <p:cNvSpPr/>
          <p:nvPr/>
        </p:nvSpPr>
        <p:spPr>
          <a:xfrm>
            <a:off x="6719961" y="3730009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8</a:t>
            </a:r>
            <a:endParaRPr lang="en-ZA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92524" y="2330857"/>
            <a:ext cx="0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78553" y="2330857"/>
            <a:ext cx="0" cy="1399152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50620" y="2330858"/>
            <a:ext cx="0" cy="139915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249505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3</a:t>
            </a:r>
            <a:endParaRPr lang="en-ZA" b="1" dirty="0"/>
          </a:p>
        </p:txBody>
      </p:sp>
      <p:sp>
        <p:nvSpPr>
          <p:cNvPr id="42" name="Rectangle 41"/>
          <p:cNvSpPr/>
          <p:nvPr/>
        </p:nvSpPr>
        <p:spPr>
          <a:xfrm>
            <a:off x="7193636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6</a:t>
            </a:r>
            <a:endParaRPr lang="en-ZA" b="1" dirty="0"/>
          </a:p>
        </p:txBody>
      </p:sp>
      <p:sp>
        <p:nvSpPr>
          <p:cNvPr id="43" name="Rectangle 42"/>
          <p:cNvSpPr/>
          <p:nvPr/>
        </p:nvSpPr>
        <p:spPr>
          <a:xfrm>
            <a:off x="7679670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5</a:t>
            </a:r>
            <a:endParaRPr lang="en-ZA" b="1" dirty="0"/>
          </a:p>
        </p:txBody>
      </p:sp>
      <p:sp>
        <p:nvSpPr>
          <p:cNvPr id="44" name="Rectangle 43"/>
          <p:cNvSpPr/>
          <p:nvPr/>
        </p:nvSpPr>
        <p:spPr>
          <a:xfrm>
            <a:off x="6707604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8</a:t>
            </a:r>
            <a:endParaRPr lang="en-ZA" b="1" dirty="0"/>
          </a:p>
        </p:txBody>
      </p:sp>
      <p:sp>
        <p:nvSpPr>
          <p:cNvPr id="45" name="Rectangle 44"/>
          <p:cNvSpPr/>
          <p:nvPr/>
        </p:nvSpPr>
        <p:spPr>
          <a:xfrm>
            <a:off x="6221571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2</a:t>
            </a:r>
            <a:endParaRPr lang="en-ZA" b="1" dirty="0"/>
          </a:p>
        </p:txBody>
      </p:sp>
      <p:sp>
        <p:nvSpPr>
          <p:cNvPr id="46" name="Rectangle 45"/>
          <p:cNvSpPr/>
          <p:nvPr/>
        </p:nvSpPr>
        <p:spPr>
          <a:xfrm>
            <a:off x="5735537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1</a:t>
            </a:r>
            <a:endParaRPr lang="en-ZA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6945" y="2330857"/>
            <a:ext cx="0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40773" y="2330857"/>
            <a:ext cx="0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93636" y="3170346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6</a:t>
            </a:r>
            <a:endParaRPr lang="en-ZA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28345" y="2330857"/>
            <a:ext cx="0" cy="139915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86367" y="3724860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5</a:t>
            </a:r>
            <a:endParaRPr lang="en-ZA" b="1" dirty="0"/>
          </a:p>
        </p:txBody>
      </p:sp>
      <p:cxnSp>
        <p:nvCxnSpPr>
          <p:cNvPr id="47" name="Straight Arrow Connector 46"/>
          <p:cNvCxnSpPr>
            <a:endCxn id="15" idx="1"/>
          </p:cNvCxnSpPr>
          <p:nvPr/>
        </p:nvCxnSpPr>
        <p:spPr>
          <a:xfrm flipV="1">
            <a:off x="5735537" y="3413364"/>
            <a:ext cx="498391" cy="27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700655" y="3413362"/>
            <a:ext cx="498391" cy="27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227748" y="3965175"/>
            <a:ext cx="498391" cy="270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93636" y="3962474"/>
            <a:ext cx="498391" cy="270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0628" y="4874308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3</a:t>
            </a:r>
            <a:endParaRPr lang="en-ZA" b="1" dirty="0"/>
          </a:p>
        </p:txBody>
      </p:sp>
      <p:sp>
        <p:nvSpPr>
          <p:cNvPr id="40" name="Rectangle 39"/>
          <p:cNvSpPr/>
          <p:nvPr/>
        </p:nvSpPr>
        <p:spPr>
          <a:xfrm>
            <a:off x="7200338" y="4874309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6</a:t>
            </a:r>
            <a:endParaRPr lang="en-ZA" b="1" dirty="0"/>
          </a:p>
        </p:txBody>
      </p:sp>
      <p:sp>
        <p:nvSpPr>
          <p:cNvPr id="61" name="Rectangle 60"/>
          <p:cNvSpPr/>
          <p:nvPr/>
        </p:nvSpPr>
        <p:spPr>
          <a:xfrm>
            <a:off x="6714301" y="4869160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5</a:t>
            </a:r>
            <a:endParaRPr lang="en-ZA" b="1" dirty="0"/>
          </a:p>
        </p:txBody>
      </p:sp>
      <p:sp>
        <p:nvSpPr>
          <p:cNvPr id="62" name="Rectangle 61"/>
          <p:cNvSpPr/>
          <p:nvPr/>
        </p:nvSpPr>
        <p:spPr>
          <a:xfrm>
            <a:off x="7686367" y="4869160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8</a:t>
            </a:r>
            <a:endParaRPr lang="en-ZA" b="1" dirty="0"/>
          </a:p>
        </p:txBody>
      </p:sp>
      <p:sp>
        <p:nvSpPr>
          <p:cNvPr id="63" name="Rectangle 62"/>
          <p:cNvSpPr/>
          <p:nvPr/>
        </p:nvSpPr>
        <p:spPr>
          <a:xfrm>
            <a:off x="5256204" y="4874309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2</a:t>
            </a:r>
            <a:endParaRPr lang="en-ZA" b="1" dirty="0"/>
          </a:p>
        </p:txBody>
      </p:sp>
      <p:sp>
        <p:nvSpPr>
          <p:cNvPr id="64" name="Rectangle 63"/>
          <p:cNvSpPr/>
          <p:nvPr/>
        </p:nvSpPr>
        <p:spPr>
          <a:xfrm>
            <a:off x="5742239" y="4874309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1</a:t>
            </a:r>
            <a:endParaRPr lang="en-ZA" b="1" dirty="0"/>
          </a:p>
        </p:txBody>
      </p:sp>
      <p:cxnSp>
        <p:nvCxnSpPr>
          <p:cNvPr id="65" name="Curved Connector 64"/>
          <p:cNvCxnSpPr>
            <a:stCxn id="63" idx="2"/>
            <a:endCxn id="64" idx="2"/>
          </p:cNvCxnSpPr>
          <p:nvPr/>
        </p:nvCxnSpPr>
        <p:spPr>
          <a:xfrm rot="16200000" flipH="1">
            <a:off x="5742238" y="5117324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H="1">
            <a:off x="6240630" y="5110974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H="1">
            <a:off x="6745371" y="5110974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7238948" y="5110974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6200000" flipH="1">
            <a:off x="7724978" y="5114751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4645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10764 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0764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10573 -0.0004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10573 0.000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05312 -0.00023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5312 -4.81481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34" grpId="0" animBg="1"/>
      <p:bldP spid="39" grpId="0" animBg="1"/>
      <p:bldP spid="39" grpId="1" animBg="1"/>
      <p:bldP spid="38" grpId="0" animBg="1"/>
      <p:bldP spid="40" grpId="0" animBg="1"/>
      <p:bldP spid="61" grpId="0" animBg="1"/>
      <p:bldP spid="62" grpId="0" animBg="1"/>
      <p:bldP spid="63" grpId="0" animBg="1"/>
      <p:bldP spid="63" grpId="1" animBg="1"/>
      <p:bldP spid="64" grpId="0" animBg="1"/>
      <p:bldP spid="6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029729"/>
            <a:ext cx="7886700" cy="5708822"/>
          </a:xfrm>
        </p:spPr>
        <p:txBody>
          <a:bodyPr>
            <a:normAutofit/>
          </a:bodyPr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How do we choose the gaps?</a:t>
            </a:r>
          </a:p>
          <a:p>
            <a:r>
              <a:rPr lang="en-ZA" dirty="0" smtClean="0"/>
              <a:t>If the gaps decrease linearly</a:t>
            </a:r>
          </a:p>
          <a:p>
            <a:pPr lvl="1"/>
            <a:r>
              <a:rPr lang="en-ZA" dirty="0" smtClean="0"/>
              <a:t>n</a:t>
            </a:r>
            <a:r>
              <a:rPr lang="en-ZA" dirty="0" smtClean="0">
                <a:latin typeface="Century Gothic" panose="020B0502020202020204" pitchFamily="34" charset="0"/>
              </a:rPr>
              <a:t>-</a:t>
            </a:r>
            <a:r>
              <a:rPr lang="en-ZA" dirty="0" smtClean="0"/>
              <a:t>1, … , 3, 2, 1</a:t>
            </a: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How many times will the outer </a:t>
            </a:r>
            <a:br>
              <a:rPr lang="en-ZA" dirty="0" smtClean="0">
                <a:solidFill>
                  <a:srgbClr val="7030A0"/>
                </a:solidFill>
              </a:rPr>
            </a:br>
            <a:r>
              <a:rPr lang="en-ZA" dirty="0" smtClean="0">
                <a:solidFill>
                  <a:srgbClr val="7030A0"/>
                </a:solidFill>
              </a:rPr>
              <a:t>loop execute?</a:t>
            </a:r>
          </a:p>
          <a:p>
            <a:pPr lvl="1"/>
            <a:r>
              <a:rPr lang="en-ZA" dirty="0" smtClean="0"/>
              <a:t>Even if the </a:t>
            </a:r>
            <a:r>
              <a:rPr lang="en-ZA" dirty="0" smtClean="0">
                <a:solidFill>
                  <a:srgbClr val="FF0000"/>
                </a:solidFill>
              </a:rPr>
              <a:t>inner algorithm </a:t>
            </a:r>
            <a:r>
              <a:rPr lang="en-ZA" dirty="0" smtClean="0"/>
              <a:t>improves from O(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to O(n), complexity of the </a:t>
            </a:r>
            <a:r>
              <a:rPr lang="en-US" dirty="0" smtClean="0">
                <a:solidFill>
                  <a:srgbClr val="0070C0"/>
                </a:solidFill>
              </a:rPr>
              <a:t>outer loop </a:t>
            </a:r>
            <a:r>
              <a:rPr lang="en-US" dirty="0" smtClean="0"/>
              <a:t>will bring it back to </a:t>
            </a:r>
            <a:r>
              <a:rPr lang="en-ZA" dirty="0"/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Gaps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decrease </a:t>
            </a:r>
            <a:r>
              <a:rPr lang="en-US" dirty="0" smtClean="0">
                <a:solidFill>
                  <a:srgbClr val="FF0000"/>
                </a:solidFill>
              </a:rPr>
              <a:t>non-linearly</a:t>
            </a:r>
            <a:r>
              <a:rPr lang="en-US" dirty="0" smtClean="0"/>
              <a:t>!	</a:t>
            </a:r>
          </a:p>
          <a:p>
            <a:pPr lvl="1"/>
            <a:r>
              <a:rPr lang="en-US" dirty="0" smtClean="0"/>
              <a:t>Divide by a factor</a:t>
            </a:r>
          </a:p>
          <a:p>
            <a:pPr lvl="1"/>
            <a:r>
              <a:rPr lang="en-US" dirty="0" smtClean="0"/>
              <a:t>Hard-code a sequence of gaps</a:t>
            </a:r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Shell Sort: Efficiency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823784" y="1345792"/>
            <a:ext cx="7150444" cy="1683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Z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(gap = </a:t>
            </a:r>
            <a:r>
              <a:rPr lang="en-ZA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en-ZA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Z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 </a:t>
            </a:r>
            <a:r>
              <a:rPr lang="en-ZA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1; </a:t>
            </a:r>
            <a:r>
              <a:rPr lang="en-Z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 = </a:t>
            </a:r>
            <a:r>
              <a:rPr lang="en-ZA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shrinkGap</a:t>
            </a:r>
            <a:r>
              <a:rPr lang="en-ZA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(gap)){</a:t>
            </a:r>
            <a:endParaRPr lang="en-ZA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ZA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 = 0; p &lt; gap; </a:t>
            </a:r>
            <a:r>
              <a:rPr lang="en-ZA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ZA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Z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your favourite algorithm here to</a:t>
            </a:r>
          </a:p>
          <a:p>
            <a:r>
              <a:rPr lang="en-ZA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sort each sub-array starting at index p</a:t>
            </a:r>
            <a:endParaRPr lang="en-ZA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Z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0" name="Right Arrow 39"/>
          <p:cNvSpPr/>
          <p:nvPr/>
        </p:nvSpPr>
        <p:spPr>
          <a:xfrm rot="7357901">
            <a:off x="6089150" y="750219"/>
            <a:ext cx="1151733" cy="44823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/>
          <p:cNvSpPr/>
          <p:nvPr/>
        </p:nvSpPr>
        <p:spPr>
          <a:xfrm>
            <a:off x="6258304" y="252657"/>
            <a:ext cx="2205165" cy="748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Iterate through all the gaps</a:t>
            </a:r>
            <a:endParaRPr lang="en-ZA" dirty="0"/>
          </a:p>
        </p:txBody>
      </p:sp>
      <p:sp>
        <p:nvSpPr>
          <p:cNvPr id="62" name="Right Arrow 61"/>
          <p:cNvSpPr/>
          <p:nvPr/>
        </p:nvSpPr>
        <p:spPr>
          <a:xfrm rot="10800000">
            <a:off x="5072469" y="1664387"/>
            <a:ext cx="2371669" cy="2990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7372997" y="1412776"/>
            <a:ext cx="1592732" cy="12056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Generate all the sub-arrays</a:t>
            </a:r>
            <a:endParaRPr lang="en-ZA" dirty="0"/>
          </a:p>
        </p:txBody>
      </p:sp>
      <p:sp>
        <p:nvSpPr>
          <p:cNvPr id="64" name="Right Arrow 63"/>
          <p:cNvSpPr/>
          <p:nvPr/>
        </p:nvSpPr>
        <p:spPr>
          <a:xfrm rot="12668449">
            <a:off x="3991303" y="2737110"/>
            <a:ext cx="1773927" cy="4482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/>
          <p:cNvSpPr/>
          <p:nvPr/>
        </p:nvSpPr>
        <p:spPr>
          <a:xfrm>
            <a:off x="5155720" y="3082662"/>
            <a:ext cx="2530183" cy="14264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O(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ZA" dirty="0" smtClean="0">
                <a:solidFill>
                  <a:schemeClr val="tx1"/>
                </a:solidFill>
              </a:rPr>
              <a:t>), but will improve significantly thanks to sorting of sub-arrays</a:t>
            </a:r>
            <a:endParaRPr lang="en-ZA" dirty="0"/>
          </a:p>
        </p:txBody>
      </p:sp>
      <p:sp>
        <p:nvSpPr>
          <p:cNvPr id="66" name="Rectangle 65"/>
          <p:cNvSpPr/>
          <p:nvPr/>
        </p:nvSpPr>
        <p:spPr>
          <a:xfrm>
            <a:off x="7100903" y="5997557"/>
            <a:ext cx="1914253" cy="6879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Worst case: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O(</a:t>
            </a:r>
            <a:r>
              <a:rPr lang="en-US" dirty="0" smtClean="0">
                <a:solidFill>
                  <a:schemeClr val="tx1"/>
                </a:solidFill>
              </a:rPr>
              <a:t>n lg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n</a:t>
            </a:r>
            <a:r>
              <a:rPr lang="en-US" baseline="30000" dirty="0" smtClean="0">
                <a:solidFill>
                  <a:schemeClr val="tx1"/>
                </a:solidFill>
              </a:rPr>
              <a:t> </a:t>
            </a:r>
            <a:r>
              <a:rPr lang="en-ZA" dirty="0" smtClean="0">
                <a:solidFill>
                  <a:schemeClr val="tx1"/>
                </a:solidFill>
              </a:rPr>
              <a:t>)</a:t>
            </a:r>
            <a:endParaRPr lang="en-ZA" dirty="0"/>
          </a:p>
        </p:txBody>
      </p:sp>
      <p:sp>
        <p:nvSpPr>
          <p:cNvPr id="67" name="Rectangle 66"/>
          <p:cNvSpPr/>
          <p:nvPr/>
        </p:nvSpPr>
        <p:spPr>
          <a:xfrm>
            <a:off x="5072469" y="5997557"/>
            <a:ext cx="1914253" cy="687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Best case:</a:t>
            </a:r>
          </a:p>
          <a:p>
            <a:pPr algn="ctr"/>
            <a:r>
              <a:rPr lang="en-ZA" dirty="0" smtClean="0"/>
              <a:t>O(n </a:t>
            </a:r>
            <a:r>
              <a:rPr lang="en-ZA" dirty="0" err="1" smtClean="0"/>
              <a:t>lg</a:t>
            </a:r>
            <a:r>
              <a:rPr lang="en-ZA" dirty="0" smtClean="0"/>
              <a:t> n)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4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Shell Sort: Efficiency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81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Revisiting Selection Sort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77316"/>
            <a:ext cx="7886700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[ ])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0 to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n-2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select the smallest element among 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   data[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,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data[data.length-1];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swap it with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graphicFrame>
        <p:nvGraphicFramePr>
          <p:cNvPr id="97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151915"/>
              </p:ext>
            </p:extLst>
          </p:nvPr>
        </p:nvGraphicFramePr>
        <p:xfrm>
          <a:off x="4722854" y="2456247"/>
          <a:ext cx="4313642" cy="12791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46517"/>
                <a:gridCol w="950901"/>
                <a:gridCol w="1008112"/>
                <a:gridCol w="100811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Selection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4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Comparisons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99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Movements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8" name="Content Placeholder 1"/>
          <p:cNvSpPr txBox="1">
            <a:spLocks/>
          </p:cNvSpPr>
          <p:nvPr/>
        </p:nvSpPr>
        <p:spPr>
          <a:xfrm>
            <a:off x="628650" y="2850291"/>
            <a:ext cx="7886700" cy="373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Why is </a:t>
            </a:r>
            <a:r>
              <a:rPr lang="en-ZA" dirty="0" smtClean="0">
                <a:solidFill>
                  <a:schemeClr val="accent6"/>
                </a:solidFill>
              </a:rPr>
              <a:t>selection sort </a:t>
            </a:r>
            <a:r>
              <a:rPr lang="en-ZA" dirty="0" smtClean="0"/>
              <a:t>slow?</a:t>
            </a:r>
          </a:p>
          <a:p>
            <a:pPr lvl="1"/>
            <a:r>
              <a:rPr lang="en-ZA" dirty="0" smtClean="0"/>
              <a:t>We have to search for the</a:t>
            </a:r>
            <a:br>
              <a:rPr lang="en-ZA" dirty="0" smtClean="0"/>
            </a:br>
            <a:r>
              <a:rPr lang="en-ZA" dirty="0" smtClean="0"/>
              <a:t>smallest element at every</a:t>
            </a:r>
            <a:br>
              <a:rPr lang="en-ZA" dirty="0" smtClean="0"/>
            </a:br>
            <a:r>
              <a:rPr lang="en-ZA" dirty="0" smtClean="0"/>
              <a:t>outer loop iteration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What if we had direct access to the smallest element?</a:t>
            </a:r>
          </a:p>
          <a:p>
            <a:pPr lvl="1"/>
            <a:r>
              <a:rPr lang="en-ZA" dirty="0" smtClean="0"/>
              <a:t>Do you recall any data structure that allows exactly that?</a:t>
            </a:r>
            <a:endParaRPr lang="en-US" dirty="0" smtClean="0"/>
          </a:p>
          <a:p>
            <a:r>
              <a:rPr lang="en-ZA" dirty="0" smtClean="0"/>
              <a:t>Yes! Heaps</a:t>
            </a:r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Min-heap</a:t>
            </a:r>
            <a:r>
              <a:rPr lang="en-ZA" dirty="0" smtClean="0"/>
              <a:t>: The smallest element is always at the top</a:t>
            </a:r>
          </a:p>
          <a:p>
            <a:pPr lvl="1"/>
            <a:r>
              <a:rPr lang="en-ZA" dirty="0" smtClean="0">
                <a:solidFill>
                  <a:schemeClr val="accent6"/>
                </a:solidFill>
              </a:rPr>
              <a:t>Max-heap</a:t>
            </a:r>
            <a:r>
              <a:rPr lang="en-ZA" dirty="0" smtClean="0"/>
              <a:t>: The largest element is always at the top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Heaps</a:t>
            </a:r>
            <a:r>
              <a:rPr lang="en-ZA" dirty="0" smtClean="0"/>
              <a:t> are especially appropriate for sorting</a:t>
            </a:r>
          </a:p>
          <a:p>
            <a:pPr lvl="1"/>
            <a:r>
              <a:rPr lang="en-ZA" dirty="0" smtClean="0"/>
              <a:t>They can be stored in arrays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4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5.3|8.9|5.6|5.6|38.5|9.8|14.3|16.7|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9.1|19.4|3.7|16.9|15|10.6|7.2|18.4|10.1|17.9|7.1|17.9|8.4|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5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9.9|25.4|13.8|8|13.2|9.1|9.4|22.2|15.9|21.7|18.8|9|11.1|16.3|21.9|1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24.7|4.5|27.5|18.2|21.7|17.3|20.1|2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7.1|18.9|54|53.1|9.3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1.8|33.2|18.4|95.1|43.7|10|2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|14.8|20.3|4.5|1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.1|7.4|41.3|10.1|21.8|12|56|5.7|17.3|16|48|2|20.2|9|23.4|6.7|2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8|9.4|2.7|20.3|52.9|7.8|21.2|12.5|14.2|5.1|22.5|3.8|5|25.9|8.4|18.9|11.8|2.6|4.2|17.4|8.1|9.9|9.7|9.4|11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24.9|71.4|18.9|31.8|32.6|27.4|69.3|10.1|10.9|16.2|1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13.3|22.8|13.8|13.5|13.4|7.9|16.1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7.2|12.7|25.5|7.4|23|10.9|11.1|25.4|1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7.7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6164</TotalTime>
  <Words>1322</Words>
  <Application>Microsoft Office PowerPoint</Application>
  <PresentationFormat>On-screen Show (4:3)</PresentationFormat>
  <Paragraphs>475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 Unicode MS</vt:lpstr>
      <vt:lpstr>Arial</vt:lpstr>
      <vt:lpstr>Calibri</vt:lpstr>
      <vt:lpstr>Century Gothic</vt:lpstr>
      <vt:lpstr>Consolas</vt:lpstr>
      <vt:lpstr>Courier new</vt:lpstr>
      <vt:lpstr>Courier new</vt:lpstr>
      <vt:lpstr>Times New Roman</vt:lpstr>
      <vt:lpstr>Wingdings</vt:lpstr>
      <vt:lpstr>Presentation level design</vt:lpstr>
      <vt:lpstr>COS 212 Sorting: Shell Sort and Heap Sort</vt:lpstr>
      <vt:lpstr>Intuitive Sorting Algorithms are Slow</vt:lpstr>
      <vt:lpstr>Efficient sorting</vt:lpstr>
      <vt:lpstr>Shell Sort</vt:lpstr>
      <vt:lpstr>Shell Sort</vt:lpstr>
      <vt:lpstr>Shell Sort</vt:lpstr>
      <vt:lpstr>Shell Sort: Efficiency</vt:lpstr>
      <vt:lpstr>Shell Sort: Efficiency</vt:lpstr>
      <vt:lpstr>Revisiting Selection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Will van Heerden</cp:lastModifiedBy>
  <cp:revision>300</cp:revision>
  <dcterms:created xsi:type="dcterms:W3CDTF">2016-05-09T11:50:19Z</dcterms:created>
  <dcterms:modified xsi:type="dcterms:W3CDTF">2020-06-01T13:55:42Z</dcterms:modified>
</cp:coreProperties>
</file>