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4"/>
  </p:notesMasterIdLst>
  <p:sldIdLst>
    <p:sldId id="312" r:id="rId2"/>
    <p:sldId id="287" r:id="rId3"/>
    <p:sldId id="288" r:id="rId4"/>
    <p:sldId id="290" r:id="rId5"/>
    <p:sldId id="291" r:id="rId6"/>
    <p:sldId id="292" r:id="rId7"/>
    <p:sldId id="313" r:id="rId8"/>
    <p:sldId id="294" r:id="rId9"/>
    <p:sldId id="295" r:id="rId10"/>
    <p:sldId id="296" r:id="rId11"/>
    <p:sldId id="298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017B-4A69-4AD6-BAAC-61F65E00C49F}" type="datetimeFigureOut">
              <a:rPr lang="en-ZA" smtClean="0"/>
              <a:t>2020/06/03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320C6-6864-4D03-A27F-C0B2F7614C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224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9626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5280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999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5360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484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8623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658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51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5097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540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121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6/3/2020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6/3/2020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6/3/2020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6/3/2020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6/3/2020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6/3/2020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6/3/2020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6/3/2020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6/3/2020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6/3/2020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6/3/2020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6/3/2020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Sorting:</a:t>
            </a:r>
            <a:br>
              <a:rPr lang="en-US" dirty="0"/>
            </a:br>
            <a:r>
              <a:rPr lang="en-US" dirty="0"/>
              <a:t>Quicksort and </a:t>
            </a:r>
            <a:r>
              <a:rPr lang="en-US" dirty="0" err="1" smtClean="0"/>
              <a:t>Mergesort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8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1551" y="124139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err="1" smtClean="0"/>
              <a:t>Mergesort</a:t>
            </a:r>
            <a:endParaRPr lang="en-ZA" dirty="0"/>
          </a:p>
        </p:txBody>
      </p:sp>
      <p:graphicFrame>
        <p:nvGraphicFramePr>
          <p:cNvPr id="50" name="Group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705473"/>
              </p:ext>
            </p:extLst>
          </p:nvPr>
        </p:nvGraphicFramePr>
        <p:xfrm>
          <a:off x="1118931" y="1314405"/>
          <a:ext cx="2041525" cy="517956"/>
        </p:xfrm>
        <a:graphic>
          <a:graphicData uri="http://schemas.openxmlformats.org/drawingml/2006/table">
            <a:tbl>
              <a:tblPr/>
              <a:tblGrid>
                <a:gridCol w="511175"/>
                <a:gridCol w="509587"/>
                <a:gridCol w="511175"/>
                <a:gridCol w="50958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52111"/>
              </p:ext>
            </p:extLst>
          </p:nvPr>
        </p:nvGraphicFramePr>
        <p:xfrm>
          <a:off x="3341000" y="1311532"/>
          <a:ext cx="2041525" cy="517956"/>
        </p:xfrm>
        <a:graphic>
          <a:graphicData uri="http://schemas.openxmlformats.org/drawingml/2006/table">
            <a:tbl>
              <a:tblPr/>
              <a:tblGrid>
                <a:gridCol w="511175"/>
                <a:gridCol w="509587"/>
                <a:gridCol w="511175"/>
                <a:gridCol w="50958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93058"/>
              </p:ext>
            </p:extLst>
          </p:nvPr>
        </p:nvGraphicFramePr>
        <p:xfrm>
          <a:off x="1203068" y="2579945"/>
          <a:ext cx="4079875" cy="517956"/>
        </p:xfrm>
        <a:graphic>
          <a:graphicData uri="http://schemas.openxmlformats.org/drawingml/2006/table">
            <a:tbl>
              <a:tblPr/>
              <a:tblGrid>
                <a:gridCol w="511175"/>
                <a:gridCol w="509588"/>
                <a:gridCol w="511175"/>
                <a:gridCol w="509587"/>
                <a:gridCol w="509588"/>
                <a:gridCol w="509587"/>
                <a:gridCol w="509588"/>
                <a:gridCol w="5095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55"/>
          <p:cNvSpPr>
            <a:spLocks noChangeShapeType="1"/>
          </p:cNvSpPr>
          <p:nvPr/>
        </p:nvSpPr>
        <p:spPr bwMode="auto">
          <a:xfrm>
            <a:off x="1391425" y="851157"/>
            <a:ext cx="0" cy="4032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Line 56"/>
          <p:cNvSpPr>
            <a:spLocks noChangeShapeType="1"/>
          </p:cNvSpPr>
          <p:nvPr/>
        </p:nvSpPr>
        <p:spPr bwMode="auto">
          <a:xfrm>
            <a:off x="3588349" y="851157"/>
            <a:ext cx="0" cy="4032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1447543" y="3156207"/>
            <a:ext cx="0" cy="403225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1217356" y="2579945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>
                <a:latin typeface="Arial" charset="0"/>
              </a:rPr>
              <a:t>1</a:t>
            </a:r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 flipH="1">
            <a:off x="1447543" y="1830645"/>
            <a:ext cx="2247900" cy="749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>
            <a:off x="4105874" y="851157"/>
            <a:ext cx="0" cy="4032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1966656" y="3156207"/>
            <a:ext cx="0" cy="403225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Line 63"/>
          <p:cNvSpPr>
            <a:spLocks noChangeShapeType="1"/>
          </p:cNvSpPr>
          <p:nvPr/>
        </p:nvSpPr>
        <p:spPr bwMode="auto">
          <a:xfrm flipH="1" flipV="1">
            <a:off x="1276093" y="1830645"/>
            <a:ext cx="690563" cy="749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Text Box 64"/>
          <p:cNvSpPr txBox="1">
            <a:spLocks noChangeArrowheads="1"/>
          </p:cNvSpPr>
          <p:nvPr/>
        </p:nvSpPr>
        <p:spPr bwMode="auto">
          <a:xfrm>
            <a:off x="1736468" y="2579945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>
                <a:latin typeface="Arial" charset="0"/>
              </a:rPr>
              <a:t>2</a:t>
            </a:r>
          </a:p>
        </p:txBody>
      </p:sp>
      <p:sp>
        <p:nvSpPr>
          <p:cNvPr id="74" name="Line 65"/>
          <p:cNvSpPr>
            <a:spLocks noChangeShapeType="1"/>
          </p:cNvSpPr>
          <p:nvPr/>
        </p:nvSpPr>
        <p:spPr bwMode="auto">
          <a:xfrm>
            <a:off x="1908950" y="851157"/>
            <a:ext cx="0" cy="4032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Line 66"/>
          <p:cNvSpPr>
            <a:spLocks noChangeShapeType="1"/>
          </p:cNvSpPr>
          <p:nvPr/>
        </p:nvSpPr>
        <p:spPr bwMode="auto">
          <a:xfrm>
            <a:off x="2485768" y="3156207"/>
            <a:ext cx="0" cy="403225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Text Box 67"/>
          <p:cNvSpPr txBox="1">
            <a:spLocks noChangeArrowheads="1"/>
          </p:cNvSpPr>
          <p:nvPr/>
        </p:nvSpPr>
        <p:spPr bwMode="auto">
          <a:xfrm>
            <a:off x="2255581" y="2579945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>
                <a:latin typeface="Arial" charset="0"/>
              </a:rPr>
              <a:t>5</a:t>
            </a:r>
          </a:p>
        </p:txBody>
      </p:sp>
      <p:sp>
        <p:nvSpPr>
          <p:cNvPr id="87" name="Line 70"/>
          <p:cNvSpPr>
            <a:spLocks noChangeShapeType="1"/>
          </p:cNvSpPr>
          <p:nvPr/>
        </p:nvSpPr>
        <p:spPr bwMode="auto">
          <a:xfrm flipH="1">
            <a:off x="2485768" y="1830645"/>
            <a:ext cx="1728788" cy="749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71"/>
          <p:cNvSpPr>
            <a:spLocks noChangeShapeType="1"/>
          </p:cNvSpPr>
          <p:nvPr/>
        </p:nvSpPr>
        <p:spPr bwMode="auto">
          <a:xfrm>
            <a:off x="4624987" y="851157"/>
            <a:ext cx="0" cy="4032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Line 72"/>
          <p:cNvSpPr>
            <a:spLocks noChangeShapeType="1"/>
          </p:cNvSpPr>
          <p:nvPr/>
        </p:nvSpPr>
        <p:spPr bwMode="auto">
          <a:xfrm>
            <a:off x="2946143" y="3156207"/>
            <a:ext cx="0" cy="403225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0" name="Text Box 73"/>
          <p:cNvSpPr txBox="1">
            <a:spLocks noChangeArrowheads="1"/>
          </p:cNvSpPr>
          <p:nvPr/>
        </p:nvSpPr>
        <p:spPr bwMode="auto">
          <a:xfrm>
            <a:off x="2773106" y="2579945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>
                <a:latin typeface="Arial" charset="0"/>
              </a:rPr>
              <a:t>5</a:t>
            </a:r>
          </a:p>
        </p:txBody>
      </p:sp>
      <p:sp>
        <p:nvSpPr>
          <p:cNvPr id="91" name="Line 74"/>
          <p:cNvSpPr>
            <a:spLocks noChangeShapeType="1"/>
          </p:cNvSpPr>
          <p:nvPr/>
        </p:nvSpPr>
        <p:spPr bwMode="auto">
          <a:xfrm flipH="1" flipV="1">
            <a:off x="1793618" y="1830645"/>
            <a:ext cx="1152525" cy="749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75"/>
          <p:cNvSpPr>
            <a:spLocks noChangeShapeType="1"/>
          </p:cNvSpPr>
          <p:nvPr/>
        </p:nvSpPr>
        <p:spPr bwMode="auto">
          <a:xfrm>
            <a:off x="2428063" y="851157"/>
            <a:ext cx="0" cy="4032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Line 76"/>
          <p:cNvSpPr>
            <a:spLocks noChangeShapeType="1"/>
          </p:cNvSpPr>
          <p:nvPr/>
        </p:nvSpPr>
        <p:spPr bwMode="auto">
          <a:xfrm>
            <a:off x="3465256" y="3156207"/>
            <a:ext cx="0" cy="403225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4" name="Text Box 77"/>
          <p:cNvSpPr txBox="1">
            <a:spLocks noChangeArrowheads="1"/>
          </p:cNvSpPr>
          <p:nvPr/>
        </p:nvSpPr>
        <p:spPr bwMode="auto">
          <a:xfrm>
            <a:off x="3292218" y="2579945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>
                <a:latin typeface="Arial" charset="0"/>
              </a:rPr>
              <a:t>6</a:t>
            </a:r>
          </a:p>
        </p:txBody>
      </p:sp>
      <p:sp>
        <p:nvSpPr>
          <p:cNvPr id="95" name="Line 78"/>
          <p:cNvSpPr>
            <a:spLocks noChangeShapeType="1"/>
          </p:cNvSpPr>
          <p:nvPr/>
        </p:nvSpPr>
        <p:spPr bwMode="auto">
          <a:xfrm flipH="1" flipV="1">
            <a:off x="2312731" y="1830645"/>
            <a:ext cx="1152525" cy="749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9"/>
          <p:cNvSpPr>
            <a:spLocks noChangeShapeType="1"/>
          </p:cNvSpPr>
          <p:nvPr/>
        </p:nvSpPr>
        <p:spPr bwMode="auto">
          <a:xfrm>
            <a:off x="2888438" y="851157"/>
            <a:ext cx="0" cy="4032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Line 80"/>
          <p:cNvSpPr>
            <a:spLocks noChangeShapeType="1"/>
          </p:cNvSpPr>
          <p:nvPr/>
        </p:nvSpPr>
        <p:spPr bwMode="auto">
          <a:xfrm>
            <a:off x="3982781" y="3156207"/>
            <a:ext cx="0" cy="403225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8" name="Text Box 81"/>
          <p:cNvSpPr txBox="1">
            <a:spLocks noChangeArrowheads="1"/>
          </p:cNvSpPr>
          <p:nvPr/>
        </p:nvSpPr>
        <p:spPr bwMode="auto">
          <a:xfrm>
            <a:off x="3811331" y="2579945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>
                <a:latin typeface="Arial" charset="0"/>
              </a:rPr>
              <a:t>7</a:t>
            </a:r>
          </a:p>
        </p:txBody>
      </p:sp>
      <p:sp>
        <p:nvSpPr>
          <p:cNvPr id="99" name="Line 82"/>
          <p:cNvSpPr>
            <a:spLocks noChangeShapeType="1"/>
          </p:cNvSpPr>
          <p:nvPr/>
        </p:nvSpPr>
        <p:spPr bwMode="auto">
          <a:xfrm flipH="1">
            <a:off x="3982781" y="1830645"/>
            <a:ext cx="692150" cy="749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83"/>
          <p:cNvSpPr>
            <a:spLocks noChangeShapeType="1"/>
          </p:cNvSpPr>
          <p:nvPr/>
        </p:nvSpPr>
        <p:spPr bwMode="auto">
          <a:xfrm>
            <a:off x="5085362" y="851157"/>
            <a:ext cx="0" cy="4032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Line 84"/>
          <p:cNvSpPr>
            <a:spLocks noChangeShapeType="1"/>
          </p:cNvSpPr>
          <p:nvPr/>
        </p:nvSpPr>
        <p:spPr bwMode="auto">
          <a:xfrm>
            <a:off x="4559043" y="3156207"/>
            <a:ext cx="0" cy="403225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" name="Text Box 85"/>
          <p:cNvSpPr txBox="1">
            <a:spLocks noChangeArrowheads="1"/>
          </p:cNvSpPr>
          <p:nvPr/>
        </p:nvSpPr>
        <p:spPr bwMode="auto">
          <a:xfrm>
            <a:off x="4328856" y="2579945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>
                <a:latin typeface="Arial" charset="0"/>
              </a:rPr>
              <a:t>8</a:t>
            </a:r>
          </a:p>
        </p:txBody>
      </p:sp>
      <p:sp>
        <p:nvSpPr>
          <p:cNvPr id="103" name="Line 86"/>
          <p:cNvSpPr>
            <a:spLocks noChangeShapeType="1"/>
          </p:cNvSpPr>
          <p:nvPr/>
        </p:nvSpPr>
        <p:spPr bwMode="auto">
          <a:xfrm flipH="1" flipV="1">
            <a:off x="2830256" y="1830645"/>
            <a:ext cx="1671637" cy="749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87"/>
          <p:cNvSpPr>
            <a:spLocks noChangeShapeType="1"/>
          </p:cNvSpPr>
          <p:nvPr/>
        </p:nvSpPr>
        <p:spPr bwMode="auto">
          <a:xfrm>
            <a:off x="5019418" y="3156207"/>
            <a:ext cx="0" cy="403225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Text Box 88"/>
          <p:cNvSpPr txBox="1">
            <a:spLocks noChangeArrowheads="1"/>
          </p:cNvSpPr>
          <p:nvPr/>
        </p:nvSpPr>
        <p:spPr bwMode="auto">
          <a:xfrm>
            <a:off x="4789231" y="2579945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>
                <a:latin typeface="Arial" charset="0"/>
              </a:rPr>
              <a:t>9</a:t>
            </a:r>
          </a:p>
        </p:txBody>
      </p:sp>
      <p:sp>
        <p:nvSpPr>
          <p:cNvPr id="106" name="Line 89"/>
          <p:cNvSpPr>
            <a:spLocks noChangeShapeType="1"/>
          </p:cNvSpPr>
          <p:nvPr/>
        </p:nvSpPr>
        <p:spPr bwMode="auto">
          <a:xfrm flipH="1">
            <a:off x="5019418" y="1830645"/>
            <a:ext cx="174625" cy="749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Rectangle 3"/>
          <p:cNvSpPr txBox="1">
            <a:spLocks noChangeArrowheads="1"/>
          </p:cNvSpPr>
          <p:nvPr/>
        </p:nvSpPr>
        <p:spPr>
          <a:xfrm>
            <a:off x="782595" y="3798330"/>
            <a:ext cx="8106032" cy="2928288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horz" wrap="square" lIns="91440" tIns="90000" rIns="91440" bIns="9000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merge(array[], first, last)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first and last are positions in array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mid = (first + last) / 2;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midpoint of array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it1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// 1st element in temp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it2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first;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// 1st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1st subset of array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it3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 mid + 1;          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1st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 in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2nd subset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baseline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aseline="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 left and right sub-arrays contain elements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array[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it2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] &lt; array[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it3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baseline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aseline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baseline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temp[</a:t>
            </a:r>
            <a:r>
              <a:rPr lang="en-US" sz="1600" baseline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it1</a:t>
            </a:r>
            <a:r>
              <a:rPr lang="en-US" sz="1600" baseline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++] = array[</a:t>
            </a:r>
            <a:r>
              <a:rPr lang="en-US" sz="1600" baseline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it2</a:t>
            </a:r>
            <a:r>
              <a:rPr lang="en-US" sz="1600" baseline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++];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kumimoji="0" lang="en-US" sz="16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temp[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++] =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it3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++];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remaining array[] elements into temp[];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 array[] with temp[];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206088" y="250313"/>
            <a:ext cx="1677643" cy="8845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Can we do this without the temp array?</a:t>
            </a:r>
            <a:endParaRPr lang="en-ZA" sz="1600" dirty="0"/>
          </a:p>
        </p:txBody>
      </p:sp>
      <p:sp>
        <p:nvSpPr>
          <p:cNvPr id="40" name="Right Arrow 39"/>
          <p:cNvSpPr/>
          <p:nvPr/>
        </p:nvSpPr>
        <p:spPr>
          <a:xfrm rot="8394735">
            <a:off x="5371285" y="1068515"/>
            <a:ext cx="829917" cy="29140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751325" y="813091"/>
            <a:ext cx="967095" cy="43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solidFill>
                  <a:schemeClr val="tx1"/>
                </a:solidFill>
              </a:rPr>
              <a:t>array</a:t>
            </a:r>
            <a:endParaRPr lang="en-ZA" sz="2000" dirty="0"/>
          </a:p>
        </p:txBody>
      </p:sp>
      <p:sp>
        <p:nvSpPr>
          <p:cNvPr id="42" name="Right Arrow 41"/>
          <p:cNvSpPr/>
          <p:nvPr/>
        </p:nvSpPr>
        <p:spPr>
          <a:xfrm rot="8394735">
            <a:off x="5263670" y="2491149"/>
            <a:ext cx="829917" cy="29140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5751325" y="2149239"/>
            <a:ext cx="967095" cy="43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solidFill>
                  <a:schemeClr val="tx1"/>
                </a:solidFill>
              </a:rPr>
              <a:t>temp</a:t>
            </a:r>
            <a:endParaRPr lang="en-ZA" sz="2000" dirty="0"/>
          </a:p>
        </p:txBody>
      </p:sp>
      <p:cxnSp>
        <p:nvCxnSpPr>
          <p:cNvPr id="4" name="Straight Connector 3"/>
          <p:cNvCxnSpPr>
            <a:stCxn id="50" idx="3"/>
            <a:endCxn id="51" idx="1"/>
          </p:cNvCxnSpPr>
          <p:nvPr/>
        </p:nvCxnSpPr>
        <p:spPr>
          <a:xfrm flipV="1">
            <a:off x="3160456" y="1570510"/>
            <a:ext cx="180544" cy="2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866967" y="1272291"/>
            <a:ext cx="2016760" cy="868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Look at 1, which is copied to the 1</a:t>
            </a:r>
            <a:r>
              <a:rPr lang="en-ZA" sz="1600" baseline="30000" dirty="0" smtClean="0"/>
              <a:t>st</a:t>
            </a:r>
            <a:r>
              <a:rPr lang="en-ZA" sz="1600" dirty="0" smtClean="0"/>
              <a:t> array position</a:t>
            </a:r>
            <a:endParaRPr lang="en-ZA" sz="1600" dirty="0"/>
          </a:p>
        </p:txBody>
      </p:sp>
      <p:sp>
        <p:nvSpPr>
          <p:cNvPr id="46" name="Rectangle 45"/>
          <p:cNvSpPr/>
          <p:nvPr/>
        </p:nvSpPr>
        <p:spPr>
          <a:xfrm>
            <a:off x="6866967" y="2278745"/>
            <a:ext cx="2016760" cy="14107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If this happens in the original array, it overwrites 2 and leaves two copies of 1 in the array</a:t>
            </a:r>
            <a:endParaRPr lang="en-ZA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72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63" grpId="0" animBg="1"/>
      <p:bldP spid="63" grpId="1" animBg="1"/>
      <p:bldP spid="64" grpId="0"/>
      <p:bldP spid="65" grpId="0" animBg="1"/>
      <p:bldP spid="66" grpId="0" animBg="1"/>
      <p:bldP spid="66" grpId="1" animBg="1"/>
      <p:bldP spid="67" grpId="0" animBg="1"/>
      <p:bldP spid="67" grpId="1" animBg="1"/>
      <p:bldP spid="72" grpId="0" animBg="1"/>
      <p:bldP spid="73" grpId="0"/>
      <p:bldP spid="74" grpId="0" animBg="1"/>
      <p:bldP spid="74" grpId="1" animBg="1"/>
      <p:bldP spid="75" grpId="0" animBg="1"/>
      <p:bldP spid="75" grpId="1" animBg="1"/>
      <p:bldP spid="76" grpId="0"/>
      <p:bldP spid="87" grpId="0" animBg="1"/>
      <p:bldP spid="88" grpId="0" animBg="1"/>
      <p:bldP spid="88" grpId="1" animBg="1"/>
      <p:bldP spid="89" grpId="0" animBg="1"/>
      <p:bldP spid="89" grpId="1" animBg="1"/>
      <p:bldP spid="90" grpId="0"/>
      <p:bldP spid="91" grpId="0" animBg="1"/>
      <p:bldP spid="92" grpId="0" animBg="1"/>
      <p:bldP spid="92" grpId="1" animBg="1"/>
      <p:bldP spid="93" grpId="0" animBg="1"/>
      <p:bldP spid="93" grpId="1" animBg="1"/>
      <p:bldP spid="94" grpId="0"/>
      <p:bldP spid="95" grpId="0" animBg="1"/>
      <p:bldP spid="96" grpId="0" animBg="1"/>
      <p:bldP spid="96" grpId="1" animBg="1"/>
      <p:bldP spid="97" grpId="0" animBg="1"/>
      <p:bldP spid="97" grpId="1" animBg="1"/>
      <p:bldP spid="98" grpId="0"/>
      <p:bldP spid="99" grpId="0" animBg="1"/>
      <p:bldP spid="100" grpId="0" animBg="1"/>
      <p:bldP spid="100" grpId="1" animBg="1"/>
      <p:bldP spid="101" grpId="0" animBg="1"/>
      <p:bldP spid="101" grpId="1" animBg="1"/>
      <p:bldP spid="102" grpId="0"/>
      <p:bldP spid="103" grpId="0" animBg="1"/>
      <p:bldP spid="104" grpId="0" animBg="1"/>
      <p:bldP spid="104" grpId="1" animBg="1"/>
      <p:bldP spid="105" grpId="0"/>
      <p:bldP spid="106" grpId="0" animBg="1"/>
      <p:bldP spid="143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1551" y="124139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err="1" smtClean="0"/>
              <a:t>Mergesort</a:t>
            </a:r>
            <a:endParaRPr lang="en-ZA" dirty="0"/>
          </a:p>
        </p:txBody>
      </p:sp>
      <p:sp>
        <p:nvSpPr>
          <p:cNvPr id="142" name="Rectangle 3"/>
          <p:cNvSpPr txBox="1">
            <a:spLocks noChangeArrowheads="1"/>
          </p:cNvSpPr>
          <p:nvPr/>
        </p:nvSpPr>
        <p:spPr>
          <a:xfrm>
            <a:off x="810055" y="1926656"/>
            <a:ext cx="7716108" cy="1654469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horz" wrap="square" lIns="91440" tIns="90000" rIns="91440" bIns="9000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mergeSort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(array[], first, last)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&lt; last                    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stops at singleton set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mid = (first + last) / 2;     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find middle of array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mergeSort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first,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mid); 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sort left half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(array,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 + 1, last);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half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(data, first, last);     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merge and sort halves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810055" y="3711842"/>
            <a:ext cx="7716108" cy="2954825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horz" wrap="square" lIns="91440" tIns="90000" rIns="91440" bIns="9000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(array[], first, last)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mid = (first + last) / 2;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it1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it2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first;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it3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 mid + 1;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baseline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aseline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 left and right sub-arrays contain elements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array[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it2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] &lt; array[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it3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baseline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aseline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baseline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temp[</a:t>
            </a:r>
            <a:r>
              <a:rPr lang="en-US" sz="1600" baseline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it1</a:t>
            </a:r>
            <a:r>
              <a:rPr lang="en-US" sz="1600" baseline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++] = array[</a:t>
            </a:r>
            <a:r>
              <a:rPr lang="en-US" sz="1600" baseline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it2</a:t>
            </a:r>
            <a:r>
              <a:rPr lang="en-US" sz="1600" baseline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++];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kumimoji="0" lang="en-US" sz="16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else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temp[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++] =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it3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++];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remaining array[] elements into temp[];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 array[] with temp[];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62006"/>
              </p:ext>
            </p:extLst>
          </p:nvPr>
        </p:nvGraphicFramePr>
        <p:xfrm>
          <a:off x="5358481" y="474449"/>
          <a:ext cx="1670050" cy="346075"/>
        </p:xfrm>
        <a:graphic>
          <a:graphicData uri="http://schemas.openxmlformats.org/drawingml/2006/table">
            <a:tbl>
              <a:tblPr/>
              <a:tblGrid>
                <a:gridCol w="167005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58762"/>
              </p:ext>
            </p:extLst>
          </p:nvPr>
        </p:nvGraphicFramePr>
        <p:xfrm>
          <a:off x="6279231" y="934824"/>
          <a:ext cx="749300" cy="346075"/>
        </p:xfrm>
        <a:graphic>
          <a:graphicData uri="http://schemas.openxmlformats.org/drawingml/2006/table">
            <a:tbl>
              <a:tblPr/>
              <a:tblGrid>
                <a:gridCol w="74930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00293"/>
              </p:ext>
            </p:extLst>
          </p:nvPr>
        </p:nvGraphicFramePr>
        <p:xfrm>
          <a:off x="5358481" y="934824"/>
          <a:ext cx="749300" cy="341364"/>
        </p:xfrm>
        <a:graphic>
          <a:graphicData uri="http://schemas.openxmlformats.org/drawingml/2006/table">
            <a:tbl>
              <a:tblPr/>
              <a:tblGrid>
                <a:gridCol w="7493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18948"/>
              </p:ext>
            </p:extLst>
          </p:nvPr>
        </p:nvGraphicFramePr>
        <p:xfrm>
          <a:off x="5366203" y="1415539"/>
          <a:ext cx="333180" cy="346075"/>
        </p:xfrm>
        <a:graphic>
          <a:graphicData uri="http://schemas.openxmlformats.org/drawingml/2006/table">
            <a:tbl>
              <a:tblPr/>
              <a:tblGrid>
                <a:gridCol w="33318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42919"/>
              </p:ext>
            </p:extLst>
          </p:nvPr>
        </p:nvGraphicFramePr>
        <p:xfrm>
          <a:off x="5798236" y="1417378"/>
          <a:ext cx="337751" cy="341364"/>
        </p:xfrm>
        <a:graphic>
          <a:graphicData uri="http://schemas.openxmlformats.org/drawingml/2006/table">
            <a:tbl>
              <a:tblPr/>
              <a:tblGrid>
                <a:gridCol w="337751"/>
              </a:tblGrid>
              <a:tr h="341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24007"/>
              </p:ext>
            </p:extLst>
          </p:nvPr>
        </p:nvGraphicFramePr>
        <p:xfrm>
          <a:off x="6268246" y="1411420"/>
          <a:ext cx="333180" cy="346075"/>
        </p:xfrm>
        <a:graphic>
          <a:graphicData uri="http://schemas.openxmlformats.org/drawingml/2006/table">
            <a:tbl>
              <a:tblPr/>
              <a:tblGrid>
                <a:gridCol w="33318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70943"/>
              </p:ext>
            </p:extLst>
          </p:nvPr>
        </p:nvGraphicFramePr>
        <p:xfrm>
          <a:off x="6700279" y="1413259"/>
          <a:ext cx="337751" cy="341364"/>
        </p:xfrm>
        <a:graphic>
          <a:graphicData uri="http://schemas.openxmlformats.org/drawingml/2006/table">
            <a:tbl>
              <a:tblPr/>
              <a:tblGrid>
                <a:gridCol w="337751"/>
              </a:tblGrid>
              <a:tr h="341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Line 63"/>
          <p:cNvSpPr>
            <a:spLocks noChangeShapeType="1"/>
          </p:cNvSpPr>
          <p:nvPr/>
        </p:nvSpPr>
        <p:spPr bwMode="auto">
          <a:xfrm flipH="1" flipV="1">
            <a:off x="5074026" y="474449"/>
            <a:ext cx="22" cy="12801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50025" y="818279"/>
            <a:ext cx="15777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Recursive calls to </a:t>
            </a:r>
            <a:r>
              <a:rPr lang="en-US" sz="1400" dirty="0" err="1" smtClean="0">
                <a:latin typeface="Consolas" panose="020B0609020204030204" pitchFamily="49" charset="0"/>
              </a:rPr>
              <a:t>mergeSort</a:t>
            </a:r>
            <a:r>
              <a:rPr lang="en-US" sz="1400" dirty="0" smtClean="0">
                <a:latin typeface="+mj-lt"/>
              </a:rPr>
              <a:t> split sets</a:t>
            </a:r>
            <a:endParaRPr lang="en-US" sz="1400" dirty="0" smtClean="0">
              <a:latin typeface="Consolas" panose="020B0609020204030204" pitchFamily="49" charset="0"/>
            </a:endParaRPr>
          </a:p>
        </p:txBody>
      </p:sp>
      <p:sp>
        <p:nvSpPr>
          <p:cNvPr id="14" name="Line 63"/>
          <p:cNvSpPr>
            <a:spLocks noChangeShapeType="1"/>
          </p:cNvSpPr>
          <p:nvPr/>
        </p:nvSpPr>
        <p:spPr bwMode="auto">
          <a:xfrm flipH="1">
            <a:off x="7321219" y="474449"/>
            <a:ext cx="0" cy="13214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89681" y="818279"/>
            <a:ext cx="15777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Merge sets, then unwind the stack</a:t>
            </a:r>
            <a:endParaRPr lang="en-US" sz="1400" dirty="0" smtClean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399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3"/>
          <p:cNvSpPr txBox="1">
            <a:spLocks noChangeArrowheads="1"/>
          </p:cNvSpPr>
          <p:nvPr/>
        </p:nvSpPr>
        <p:spPr>
          <a:xfrm>
            <a:off x="546847" y="5297287"/>
            <a:ext cx="4257783" cy="14134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mergeSort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(array[], first, last)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&lt; last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	mid = (first + last) / 2;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mergeSort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(array,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mid);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mergeSort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 + 1, last);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(data, first, last);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1551" y="124139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err="1" smtClean="0"/>
              <a:t>Mergesort</a:t>
            </a:r>
            <a:endParaRPr lang="en-ZA" dirty="0"/>
          </a:p>
        </p:txBody>
      </p:sp>
      <p:graphicFrame>
        <p:nvGraphicFramePr>
          <p:cNvPr id="40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25265"/>
              </p:ext>
            </p:extLst>
          </p:nvPr>
        </p:nvGraphicFramePr>
        <p:xfrm>
          <a:off x="5005496" y="219855"/>
          <a:ext cx="2386012" cy="341364"/>
        </p:xfrm>
        <a:graphic>
          <a:graphicData uri="http://schemas.openxmlformats.org/drawingml/2006/table">
            <a:tbl>
              <a:tblPr/>
              <a:tblGrid>
                <a:gridCol w="265112"/>
                <a:gridCol w="265113"/>
                <a:gridCol w="265112"/>
                <a:gridCol w="265113"/>
                <a:gridCol w="265112"/>
                <a:gridCol w="265113"/>
                <a:gridCol w="265112"/>
                <a:gridCol w="265113"/>
                <a:gridCol w="265112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69527"/>
              </p:ext>
            </p:extLst>
          </p:nvPr>
        </p:nvGraphicFramePr>
        <p:xfrm>
          <a:off x="3876783" y="907243"/>
          <a:ext cx="1325563" cy="346075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  <a:gridCol w="265113"/>
                <a:gridCol w="265112"/>
                <a:gridCol w="265113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4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69970"/>
              </p:ext>
            </p:extLst>
          </p:nvPr>
        </p:nvGraphicFramePr>
        <p:xfrm>
          <a:off x="7102583" y="878668"/>
          <a:ext cx="1073150" cy="344487"/>
        </p:xfrm>
        <a:graphic>
          <a:graphicData uri="http://schemas.openxmlformats.org/drawingml/2006/table">
            <a:tbl>
              <a:tblPr/>
              <a:tblGrid>
                <a:gridCol w="277813"/>
                <a:gridCol w="265112"/>
                <a:gridCol w="265113"/>
                <a:gridCol w="265112"/>
              </a:tblGrid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Line 97"/>
          <p:cNvSpPr>
            <a:spLocks noChangeShapeType="1"/>
          </p:cNvSpPr>
          <p:nvPr/>
        </p:nvSpPr>
        <p:spPr bwMode="auto">
          <a:xfrm flipH="1">
            <a:off x="4510196" y="561168"/>
            <a:ext cx="1038225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98"/>
          <p:cNvSpPr>
            <a:spLocks noChangeShapeType="1"/>
          </p:cNvSpPr>
          <p:nvPr/>
        </p:nvSpPr>
        <p:spPr bwMode="auto">
          <a:xfrm>
            <a:off x="6872396" y="561168"/>
            <a:ext cx="749300" cy="315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5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17270"/>
              </p:ext>
            </p:extLst>
          </p:nvPr>
        </p:nvGraphicFramePr>
        <p:xfrm>
          <a:off x="3311633" y="1540655"/>
          <a:ext cx="795338" cy="346075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  <a:gridCol w="265113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Line 134"/>
          <p:cNvSpPr>
            <a:spLocks noChangeShapeType="1"/>
          </p:cNvSpPr>
          <p:nvPr/>
        </p:nvSpPr>
        <p:spPr bwMode="auto">
          <a:xfrm flipH="1">
            <a:off x="3703746" y="1253318"/>
            <a:ext cx="461962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09092"/>
              </p:ext>
            </p:extLst>
          </p:nvPr>
        </p:nvGraphicFramePr>
        <p:xfrm>
          <a:off x="3000483" y="2231218"/>
          <a:ext cx="530225" cy="341364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</a:tblGrid>
              <a:tr h="341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87616"/>
              </p:ext>
            </p:extLst>
          </p:nvPr>
        </p:nvGraphicFramePr>
        <p:xfrm>
          <a:off x="3992671" y="2231218"/>
          <a:ext cx="265112" cy="346075"/>
        </p:xfrm>
        <a:graphic>
          <a:graphicData uri="http://schemas.openxmlformats.org/drawingml/2006/table">
            <a:tbl>
              <a:tblPr/>
              <a:tblGrid>
                <a:gridCol w="26511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14332"/>
              </p:ext>
            </p:extLst>
          </p:nvPr>
        </p:nvGraphicFramePr>
        <p:xfrm>
          <a:off x="4764196" y="2231218"/>
          <a:ext cx="265112" cy="346075"/>
        </p:xfrm>
        <a:graphic>
          <a:graphicData uri="http://schemas.openxmlformats.org/drawingml/2006/table">
            <a:tbl>
              <a:tblPr/>
              <a:tblGrid>
                <a:gridCol w="26511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Group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7227"/>
              </p:ext>
            </p:extLst>
          </p:nvPr>
        </p:nvGraphicFramePr>
        <p:xfrm>
          <a:off x="7909033" y="1540655"/>
          <a:ext cx="530225" cy="346075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Group 3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38553"/>
              </p:ext>
            </p:extLst>
          </p:nvPr>
        </p:nvGraphicFramePr>
        <p:xfrm>
          <a:off x="4972158" y="5687205"/>
          <a:ext cx="2386013" cy="346075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  <a:gridCol w="265113"/>
                <a:gridCol w="265112"/>
                <a:gridCol w="265113"/>
                <a:gridCol w="265112"/>
                <a:gridCol w="265113"/>
                <a:gridCol w="265112"/>
                <a:gridCol w="265113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Group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76626"/>
              </p:ext>
            </p:extLst>
          </p:nvPr>
        </p:nvGraphicFramePr>
        <p:xfrm>
          <a:off x="4959458" y="1542243"/>
          <a:ext cx="530225" cy="344487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</a:tblGrid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Line 275"/>
          <p:cNvSpPr>
            <a:spLocks noChangeShapeType="1"/>
          </p:cNvSpPr>
          <p:nvPr/>
        </p:nvSpPr>
        <p:spPr bwMode="auto">
          <a:xfrm>
            <a:off x="4913421" y="1253318"/>
            <a:ext cx="288925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" name="Group 2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2386"/>
              </p:ext>
            </p:extLst>
          </p:nvPr>
        </p:nvGraphicFramePr>
        <p:xfrm>
          <a:off x="6815246" y="1542243"/>
          <a:ext cx="530225" cy="344487"/>
        </p:xfrm>
        <a:graphic>
          <a:graphicData uri="http://schemas.openxmlformats.org/drawingml/2006/table">
            <a:tbl>
              <a:tblPr/>
              <a:tblGrid>
                <a:gridCol w="265112"/>
                <a:gridCol w="265113"/>
              </a:tblGrid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91236"/>
              </p:ext>
            </p:extLst>
          </p:nvPr>
        </p:nvGraphicFramePr>
        <p:xfrm>
          <a:off x="5375383" y="2231218"/>
          <a:ext cx="265113" cy="346075"/>
        </p:xfrm>
        <a:graphic>
          <a:graphicData uri="http://schemas.openxmlformats.org/drawingml/2006/table">
            <a:tbl>
              <a:tblPr/>
              <a:tblGrid>
                <a:gridCol w="265113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Line 293"/>
          <p:cNvSpPr>
            <a:spLocks noChangeShapeType="1"/>
          </p:cNvSpPr>
          <p:nvPr/>
        </p:nvSpPr>
        <p:spPr bwMode="auto">
          <a:xfrm flipH="1">
            <a:off x="4913421" y="1886730"/>
            <a:ext cx="17303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" name="Group 4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71984"/>
              </p:ext>
            </p:extLst>
          </p:nvPr>
        </p:nvGraphicFramePr>
        <p:xfrm>
          <a:off x="2956033" y="3613930"/>
          <a:ext cx="530225" cy="346075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00469"/>
              </p:ext>
            </p:extLst>
          </p:nvPr>
        </p:nvGraphicFramePr>
        <p:xfrm>
          <a:off x="3300521" y="4247343"/>
          <a:ext cx="795337" cy="346075"/>
        </p:xfrm>
        <a:graphic>
          <a:graphicData uri="http://schemas.openxmlformats.org/drawingml/2006/table">
            <a:tbl>
              <a:tblPr/>
              <a:tblGrid>
                <a:gridCol w="265112"/>
                <a:gridCol w="265113"/>
                <a:gridCol w="26511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7931"/>
              </p:ext>
            </p:extLst>
          </p:nvPr>
        </p:nvGraphicFramePr>
        <p:xfrm>
          <a:off x="4972158" y="4247343"/>
          <a:ext cx="530225" cy="344487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</a:tblGrid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07221"/>
              </p:ext>
            </p:extLst>
          </p:nvPr>
        </p:nvGraphicFramePr>
        <p:xfrm>
          <a:off x="3784708" y="4939493"/>
          <a:ext cx="1325563" cy="347662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  <a:gridCol w="265113"/>
                <a:gridCol w="265112"/>
                <a:gridCol w="265113"/>
              </a:tblGrid>
              <a:tr h="347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Group 3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71236"/>
              </p:ext>
            </p:extLst>
          </p:nvPr>
        </p:nvGraphicFramePr>
        <p:xfrm>
          <a:off x="6815246" y="4247343"/>
          <a:ext cx="530225" cy="344487"/>
        </p:xfrm>
        <a:graphic>
          <a:graphicData uri="http://schemas.openxmlformats.org/drawingml/2006/table">
            <a:tbl>
              <a:tblPr/>
              <a:tblGrid>
                <a:gridCol w="265112"/>
                <a:gridCol w="265113"/>
              </a:tblGrid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06436"/>
              </p:ext>
            </p:extLst>
          </p:nvPr>
        </p:nvGraphicFramePr>
        <p:xfrm>
          <a:off x="7955071" y="4247343"/>
          <a:ext cx="530225" cy="344487"/>
        </p:xfrm>
        <a:graphic>
          <a:graphicData uri="http://schemas.openxmlformats.org/drawingml/2006/table">
            <a:tbl>
              <a:tblPr/>
              <a:tblGrid>
                <a:gridCol w="265112"/>
                <a:gridCol w="265113"/>
              </a:tblGrid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Group 4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23981"/>
              </p:ext>
            </p:extLst>
          </p:nvPr>
        </p:nvGraphicFramePr>
        <p:xfrm>
          <a:off x="7102583" y="4939493"/>
          <a:ext cx="1060450" cy="346075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  <a:gridCol w="265113"/>
                <a:gridCol w="26511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Line 399"/>
          <p:cNvSpPr>
            <a:spLocks noChangeShapeType="1"/>
          </p:cNvSpPr>
          <p:nvPr/>
        </p:nvSpPr>
        <p:spPr bwMode="auto">
          <a:xfrm>
            <a:off x="5375383" y="1886730"/>
            <a:ext cx="114300" cy="344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0" name="Group 4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044480"/>
              </p:ext>
            </p:extLst>
          </p:nvPr>
        </p:nvGraphicFramePr>
        <p:xfrm>
          <a:off x="7724883" y="2231218"/>
          <a:ext cx="265113" cy="346075"/>
        </p:xfrm>
        <a:graphic>
          <a:graphicData uri="http://schemas.openxmlformats.org/drawingml/2006/table">
            <a:tbl>
              <a:tblPr/>
              <a:tblGrid>
                <a:gridCol w="265113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Group 4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14116"/>
              </p:ext>
            </p:extLst>
          </p:nvPr>
        </p:nvGraphicFramePr>
        <p:xfrm>
          <a:off x="8336071" y="2231218"/>
          <a:ext cx="265112" cy="346075"/>
        </p:xfrm>
        <a:graphic>
          <a:graphicData uri="http://schemas.openxmlformats.org/drawingml/2006/table">
            <a:tbl>
              <a:tblPr/>
              <a:tblGrid>
                <a:gridCol w="26511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" name="Line 412"/>
          <p:cNvSpPr>
            <a:spLocks noChangeShapeType="1"/>
          </p:cNvSpPr>
          <p:nvPr/>
        </p:nvSpPr>
        <p:spPr bwMode="auto">
          <a:xfrm flipH="1">
            <a:off x="7874108" y="1886730"/>
            <a:ext cx="173038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413"/>
          <p:cNvSpPr>
            <a:spLocks noChangeShapeType="1"/>
          </p:cNvSpPr>
          <p:nvPr/>
        </p:nvSpPr>
        <p:spPr bwMode="auto">
          <a:xfrm>
            <a:off x="8336071" y="1886730"/>
            <a:ext cx="114300" cy="344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4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94144"/>
              </p:ext>
            </p:extLst>
          </p:nvPr>
        </p:nvGraphicFramePr>
        <p:xfrm>
          <a:off x="6629508" y="2231218"/>
          <a:ext cx="265113" cy="346075"/>
        </p:xfrm>
        <a:graphic>
          <a:graphicData uri="http://schemas.openxmlformats.org/drawingml/2006/table">
            <a:tbl>
              <a:tblPr/>
              <a:tblGrid>
                <a:gridCol w="265113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5" name="Group 4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4465"/>
              </p:ext>
            </p:extLst>
          </p:nvPr>
        </p:nvGraphicFramePr>
        <p:xfrm>
          <a:off x="7240696" y="2231218"/>
          <a:ext cx="265112" cy="346075"/>
        </p:xfrm>
        <a:graphic>
          <a:graphicData uri="http://schemas.openxmlformats.org/drawingml/2006/table">
            <a:tbl>
              <a:tblPr/>
              <a:tblGrid>
                <a:gridCol w="26511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" name="Line 426"/>
          <p:cNvSpPr>
            <a:spLocks noChangeShapeType="1"/>
          </p:cNvSpPr>
          <p:nvPr/>
        </p:nvSpPr>
        <p:spPr bwMode="auto">
          <a:xfrm flipH="1">
            <a:off x="6778733" y="1886730"/>
            <a:ext cx="173038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427"/>
          <p:cNvSpPr>
            <a:spLocks noChangeShapeType="1"/>
          </p:cNvSpPr>
          <p:nvPr/>
        </p:nvSpPr>
        <p:spPr bwMode="auto">
          <a:xfrm>
            <a:off x="7240696" y="1886730"/>
            <a:ext cx="114300" cy="344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8" name="Group 4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7794"/>
              </p:ext>
            </p:extLst>
          </p:nvPr>
        </p:nvGraphicFramePr>
        <p:xfrm>
          <a:off x="2782996" y="2923368"/>
          <a:ext cx="265112" cy="346075"/>
        </p:xfrm>
        <a:graphic>
          <a:graphicData uri="http://schemas.openxmlformats.org/drawingml/2006/table">
            <a:tbl>
              <a:tblPr/>
              <a:tblGrid>
                <a:gridCol w="26511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9" name="Group 4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22737"/>
              </p:ext>
            </p:extLst>
          </p:nvPr>
        </p:nvGraphicFramePr>
        <p:xfrm>
          <a:off x="3394183" y="2923368"/>
          <a:ext cx="265113" cy="346075"/>
        </p:xfrm>
        <a:graphic>
          <a:graphicData uri="http://schemas.openxmlformats.org/drawingml/2006/table">
            <a:tbl>
              <a:tblPr/>
              <a:tblGrid>
                <a:gridCol w="265113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" name="Line 440"/>
          <p:cNvSpPr>
            <a:spLocks noChangeShapeType="1"/>
          </p:cNvSpPr>
          <p:nvPr/>
        </p:nvSpPr>
        <p:spPr bwMode="auto">
          <a:xfrm flipH="1">
            <a:off x="2932221" y="2578880"/>
            <a:ext cx="17303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441"/>
          <p:cNvSpPr>
            <a:spLocks noChangeShapeType="1"/>
          </p:cNvSpPr>
          <p:nvPr/>
        </p:nvSpPr>
        <p:spPr bwMode="auto">
          <a:xfrm>
            <a:off x="3394183" y="2578880"/>
            <a:ext cx="114300" cy="344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443"/>
          <p:cNvSpPr>
            <a:spLocks noChangeShapeType="1"/>
          </p:cNvSpPr>
          <p:nvPr/>
        </p:nvSpPr>
        <p:spPr bwMode="auto">
          <a:xfrm flipH="1">
            <a:off x="3359258" y="3269443"/>
            <a:ext cx="173038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444"/>
          <p:cNvSpPr>
            <a:spLocks noChangeShapeType="1"/>
          </p:cNvSpPr>
          <p:nvPr/>
        </p:nvSpPr>
        <p:spPr bwMode="auto">
          <a:xfrm>
            <a:off x="2897296" y="3269443"/>
            <a:ext cx="173037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447"/>
          <p:cNvSpPr>
            <a:spLocks noChangeShapeType="1"/>
          </p:cNvSpPr>
          <p:nvPr/>
        </p:nvSpPr>
        <p:spPr bwMode="auto">
          <a:xfrm>
            <a:off x="3992671" y="1886730"/>
            <a:ext cx="114300" cy="344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448"/>
          <p:cNvSpPr>
            <a:spLocks noChangeShapeType="1"/>
          </p:cNvSpPr>
          <p:nvPr/>
        </p:nvSpPr>
        <p:spPr bwMode="auto">
          <a:xfrm flipH="1">
            <a:off x="3243371" y="1886730"/>
            <a:ext cx="17303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449"/>
          <p:cNvSpPr>
            <a:spLocks noChangeShapeType="1"/>
          </p:cNvSpPr>
          <p:nvPr/>
        </p:nvSpPr>
        <p:spPr bwMode="auto">
          <a:xfrm flipH="1">
            <a:off x="7102582" y="1218393"/>
            <a:ext cx="277813" cy="322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450"/>
          <p:cNvSpPr>
            <a:spLocks noChangeShapeType="1"/>
          </p:cNvSpPr>
          <p:nvPr/>
        </p:nvSpPr>
        <p:spPr bwMode="auto">
          <a:xfrm>
            <a:off x="7909033" y="1218392"/>
            <a:ext cx="230188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451"/>
          <p:cNvSpPr>
            <a:spLocks noChangeShapeType="1"/>
          </p:cNvSpPr>
          <p:nvPr/>
        </p:nvSpPr>
        <p:spPr bwMode="auto">
          <a:xfrm>
            <a:off x="3186221" y="3960005"/>
            <a:ext cx="344487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453"/>
          <p:cNvSpPr>
            <a:spLocks noChangeShapeType="1"/>
          </p:cNvSpPr>
          <p:nvPr/>
        </p:nvSpPr>
        <p:spPr bwMode="auto">
          <a:xfrm flipH="1">
            <a:off x="5375383" y="2577293"/>
            <a:ext cx="114300" cy="167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454"/>
          <p:cNvSpPr>
            <a:spLocks noChangeShapeType="1"/>
          </p:cNvSpPr>
          <p:nvPr/>
        </p:nvSpPr>
        <p:spPr bwMode="auto">
          <a:xfrm>
            <a:off x="4856271" y="2577293"/>
            <a:ext cx="230187" cy="167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455"/>
          <p:cNvSpPr>
            <a:spLocks noChangeShapeType="1"/>
          </p:cNvSpPr>
          <p:nvPr/>
        </p:nvSpPr>
        <p:spPr bwMode="auto">
          <a:xfrm flipH="1">
            <a:off x="3819633" y="2577293"/>
            <a:ext cx="287338" cy="167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456"/>
          <p:cNvSpPr>
            <a:spLocks noChangeShapeType="1"/>
          </p:cNvSpPr>
          <p:nvPr/>
        </p:nvSpPr>
        <p:spPr bwMode="auto">
          <a:xfrm>
            <a:off x="6699358" y="2577293"/>
            <a:ext cx="230188" cy="167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457"/>
          <p:cNvSpPr>
            <a:spLocks noChangeShapeType="1"/>
          </p:cNvSpPr>
          <p:nvPr/>
        </p:nvSpPr>
        <p:spPr bwMode="auto">
          <a:xfrm flipH="1">
            <a:off x="7218471" y="2577293"/>
            <a:ext cx="114300" cy="167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458"/>
          <p:cNvSpPr>
            <a:spLocks noChangeShapeType="1"/>
          </p:cNvSpPr>
          <p:nvPr/>
        </p:nvSpPr>
        <p:spPr bwMode="auto">
          <a:xfrm>
            <a:off x="7851883" y="2577293"/>
            <a:ext cx="230188" cy="167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459"/>
          <p:cNvSpPr>
            <a:spLocks noChangeShapeType="1"/>
          </p:cNvSpPr>
          <p:nvPr/>
        </p:nvSpPr>
        <p:spPr bwMode="auto">
          <a:xfrm flipH="1">
            <a:off x="8370996" y="2577293"/>
            <a:ext cx="114300" cy="167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461"/>
          <p:cNvSpPr>
            <a:spLocks noChangeShapeType="1"/>
          </p:cNvSpPr>
          <p:nvPr/>
        </p:nvSpPr>
        <p:spPr bwMode="auto">
          <a:xfrm>
            <a:off x="7102583" y="4593418"/>
            <a:ext cx="230188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462"/>
          <p:cNvSpPr>
            <a:spLocks noChangeShapeType="1"/>
          </p:cNvSpPr>
          <p:nvPr/>
        </p:nvSpPr>
        <p:spPr bwMode="auto">
          <a:xfrm flipH="1">
            <a:off x="7967771" y="4593418"/>
            <a:ext cx="288925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463"/>
          <p:cNvSpPr>
            <a:spLocks noChangeShapeType="1"/>
          </p:cNvSpPr>
          <p:nvPr/>
        </p:nvSpPr>
        <p:spPr bwMode="auto">
          <a:xfrm flipH="1">
            <a:off x="4913421" y="4593418"/>
            <a:ext cx="288925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464"/>
          <p:cNvSpPr>
            <a:spLocks noChangeShapeType="1"/>
          </p:cNvSpPr>
          <p:nvPr/>
        </p:nvSpPr>
        <p:spPr bwMode="auto">
          <a:xfrm>
            <a:off x="3703746" y="4593418"/>
            <a:ext cx="23018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466"/>
          <p:cNvSpPr>
            <a:spLocks noChangeShapeType="1"/>
          </p:cNvSpPr>
          <p:nvPr/>
        </p:nvSpPr>
        <p:spPr bwMode="auto">
          <a:xfrm>
            <a:off x="4453046" y="5285568"/>
            <a:ext cx="1036637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467"/>
          <p:cNvSpPr>
            <a:spLocks noChangeShapeType="1"/>
          </p:cNvSpPr>
          <p:nvPr/>
        </p:nvSpPr>
        <p:spPr bwMode="auto">
          <a:xfrm flipH="1">
            <a:off x="6815246" y="5285568"/>
            <a:ext cx="806450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3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579504"/>
              </p:ext>
            </p:extLst>
          </p:nvPr>
        </p:nvGraphicFramePr>
        <p:xfrm>
          <a:off x="537072" y="937804"/>
          <a:ext cx="2323148" cy="165086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60780"/>
                <a:gridCol w="1162368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Mergesort</a:t>
                      </a: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Best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 </a:t>
                      </a:r>
                      <a:r>
                        <a:rPr kumimoji="0" lang="en-US" sz="17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lg</a:t>
                      </a:r>
                      <a:r>
                        <a:rPr kumimoji="0" lang="en-US" sz="1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n)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474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700" dirty="0" smtClean="0"/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 </a:t>
                      </a:r>
                      <a:r>
                        <a:rPr kumimoji="0" lang="en-US" sz="1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lg</a:t>
                      </a: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n)</a:t>
                      </a:r>
                      <a:endParaRPr kumimoji="0" lang="en-US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474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700" dirty="0" smtClean="0"/>
                        <a:t>Worst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 </a:t>
                      </a:r>
                      <a:r>
                        <a:rPr kumimoji="0" lang="en-US" sz="1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lg</a:t>
                      </a: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n)</a:t>
                      </a:r>
                      <a:endParaRPr kumimoji="0" lang="en-US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34" name="Rectangle 133"/>
          <p:cNvSpPr/>
          <p:nvPr/>
        </p:nvSpPr>
        <p:spPr>
          <a:xfrm>
            <a:off x="537072" y="3133223"/>
            <a:ext cx="1911627" cy="1286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Unfortunately, </a:t>
            </a:r>
            <a:r>
              <a:rPr lang="en-ZA" dirty="0" err="1" smtClean="0"/>
              <a:t>mergesort</a:t>
            </a:r>
            <a:r>
              <a:rPr lang="en-ZA" dirty="0" smtClean="0"/>
              <a:t> is memory-wasteful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69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58" grpId="0" animBg="1"/>
      <p:bldP spid="61" grpId="0" animBg="1"/>
      <p:bldP spid="79" grpId="0" animBg="1"/>
      <p:bldP spid="82" grpId="0" animBg="1"/>
      <p:bldP spid="83" grpId="0" animBg="1"/>
      <p:bldP spid="86" grpId="0" animBg="1"/>
      <p:bldP spid="107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955590"/>
            <a:ext cx="7886700" cy="5123934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What properties does a sorted array have?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/>
          </a:p>
          <a:p>
            <a:endParaRPr lang="en-ZA" sz="1200" dirty="0" smtClean="0"/>
          </a:p>
          <a:p>
            <a:r>
              <a:rPr lang="en-ZA" dirty="0" smtClean="0"/>
              <a:t>For any value n</a:t>
            </a:r>
          </a:p>
          <a:p>
            <a:pPr lvl="1"/>
            <a:r>
              <a:rPr lang="en-ZA" dirty="0" smtClean="0"/>
              <a:t>All elements </a:t>
            </a:r>
            <a:r>
              <a:rPr lang="en-ZA" dirty="0" smtClean="0">
                <a:solidFill>
                  <a:srgbClr val="FF0000"/>
                </a:solidFill>
              </a:rPr>
              <a:t>to the left of n </a:t>
            </a:r>
            <a:r>
              <a:rPr lang="en-ZA" dirty="0" smtClean="0"/>
              <a:t>are </a:t>
            </a:r>
            <a:r>
              <a:rPr lang="en-ZA" dirty="0" smtClean="0">
                <a:solidFill>
                  <a:srgbClr val="FF0000"/>
                </a:solidFill>
              </a:rPr>
              <a:t>less than or equal to n</a:t>
            </a:r>
          </a:p>
          <a:p>
            <a:pPr lvl="1"/>
            <a:r>
              <a:rPr lang="en-ZA" dirty="0" smtClean="0"/>
              <a:t>All elements </a:t>
            </a:r>
            <a:r>
              <a:rPr lang="en-ZA" dirty="0" smtClean="0">
                <a:solidFill>
                  <a:schemeClr val="accent5"/>
                </a:solidFill>
              </a:rPr>
              <a:t>to the right of n </a:t>
            </a:r>
            <a:r>
              <a:rPr lang="en-ZA" dirty="0" smtClean="0"/>
              <a:t>are </a:t>
            </a:r>
            <a:r>
              <a:rPr lang="en-ZA" dirty="0" smtClean="0">
                <a:solidFill>
                  <a:schemeClr val="accent5"/>
                </a:solidFill>
              </a:rPr>
              <a:t>greater than or equal to n</a:t>
            </a:r>
            <a:endParaRPr lang="en-US" dirty="0" smtClean="0">
              <a:solidFill>
                <a:schemeClr val="accent5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sz="800" dirty="0"/>
          </a:p>
          <a:p>
            <a:r>
              <a:rPr lang="en-US" dirty="0" smtClean="0"/>
              <a:t>In an unsorted array, pick a pivot called n</a:t>
            </a:r>
          </a:p>
          <a:p>
            <a:pPr lvl="1"/>
            <a:r>
              <a:rPr lang="en-US" dirty="0" smtClean="0"/>
              <a:t>Put all elements </a:t>
            </a:r>
            <a:r>
              <a:rPr lang="en-US" dirty="0" smtClean="0">
                <a:latin typeface="Century Gothic" panose="020B0502020202020204" pitchFamily="34" charset="0"/>
              </a:rPr>
              <a:t>≤</a:t>
            </a:r>
            <a:r>
              <a:rPr lang="en-US" dirty="0" smtClean="0"/>
              <a:t> the pivot value to the left of n</a:t>
            </a:r>
          </a:p>
          <a:p>
            <a:pPr lvl="1"/>
            <a:r>
              <a:rPr lang="en-US" dirty="0" smtClean="0"/>
              <a:t>Put all elements </a:t>
            </a:r>
            <a:r>
              <a:rPr lang="en-US" dirty="0" smtClean="0">
                <a:latin typeface="Century Gothic" panose="020B0502020202020204" pitchFamily="34" charset="0"/>
              </a:rPr>
              <a:t>≥</a:t>
            </a:r>
            <a:r>
              <a:rPr lang="en-US" dirty="0" smtClean="0"/>
              <a:t> the pivot value to the right of n</a:t>
            </a:r>
          </a:p>
          <a:p>
            <a:pPr lvl="1"/>
            <a:r>
              <a:rPr lang="en-US" dirty="0" smtClean="0"/>
              <a:t>Now 6 is in its sorted position, and does not need to move again</a:t>
            </a:r>
            <a:endParaRPr lang="en-Z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Properties of a Sorted Array</a:t>
            </a: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21076"/>
              </p:ext>
            </p:extLst>
          </p:nvPr>
        </p:nvGraphicFramePr>
        <p:xfrm>
          <a:off x="2430164" y="1366959"/>
          <a:ext cx="4736752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3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4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5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8</a:t>
                      </a:r>
                      <a:endParaRPr lang="en-ZA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787154" y="1958115"/>
            <a:ext cx="2363290" cy="30402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5251200" y="2358840"/>
            <a:ext cx="733063" cy="453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 smtClean="0">
                <a:latin typeface="Century Gothic" panose="020B0502020202020204" pitchFamily="34" charset="0"/>
              </a:rPr>
              <a:t>≥</a:t>
            </a:r>
            <a:r>
              <a:rPr lang="en-ZA" sz="2400" dirty="0" smtClean="0"/>
              <a:t> n</a:t>
            </a:r>
            <a:endParaRPr lang="en-ZA" sz="2400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2397210" y="1963129"/>
            <a:ext cx="1816201" cy="2990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3009296" y="2358840"/>
            <a:ext cx="746725" cy="4530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 smtClean="0">
                <a:latin typeface="Century Gothic" panose="020B0502020202020204" pitchFamily="34" charset="0"/>
              </a:rPr>
              <a:t>≤</a:t>
            </a:r>
            <a:r>
              <a:rPr lang="en-ZA" sz="2400" dirty="0" smtClean="0"/>
              <a:t> n</a:t>
            </a:r>
            <a:endParaRPr lang="en-ZA" sz="2400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4081768" y="2111376"/>
            <a:ext cx="829917" cy="29140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4213411" y="2359082"/>
            <a:ext cx="573744" cy="4527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 smtClean="0">
                <a:solidFill>
                  <a:schemeClr val="tx1"/>
                </a:solidFill>
              </a:rPr>
              <a:t>n</a:t>
            </a:r>
            <a:endParaRPr lang="en-ZA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01689"/>
              </p:ext>
            </p:extLst>
          </p:nvPr>
        </p:nvGraphicFramePr>
        <p:xfrm>
          <a:off x="2413691" y="3975434"/>
          <a:ext cx="4736752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5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8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3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4</a:t>
                      </a:r>
                      <a:endParaRPr lang="en-ZA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1676564" y="4089657"/>
            <a:ext cx="829917" cy="29140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874806" y="4017111"/>
            <a:ext cx="967095" cy="43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chemeClr val="tx1"/>
                </a:solidFill>
              </a:rPr>
              <a:t>P</a:t>
            </a:r>
            <a:r>
              <a:rPr lang="en-ZA" sz="2400" dirty="0" smtClean="0">
                <a:solidFill>
                  <a:schemeClr val="tx1"/>
                </a:solidFill>
              </a:rPr>
              <a:t>ivot</a:t>
            </a:r>
            <a:endParaRPr lang="en-ZA" sz="2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45780"/>
              </p:ext>
            </p:extLst>
          </p:nvPr>
        </p:nvGraphicFramePr>
        <p:xfrm>
          <a:off x="2418857" y="6079524"/>
          <a:ext cx="4736752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5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3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4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A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8</a:t>
                      </a:r>
                      <a:endParaRPr lang="en-ZA" sz="24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1409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955590"/>
            <a:ext cx="8054032" cy="5516928"/>
          </a:xfrm>
        </p:spPr>
        <p:txBody>
          <a:bodyPr>
            <a:normAutofit/>
          </a:bodyPr>
          <a:lstStyle/>
          <a:p>
            <a:r>
              <a:rPr lang="en-US" dirty="0" smtClean="0"/>
              <a:t>Now, apply the same process to the left and right sides of 6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ZA" dirty="0" smtClean="0"/>
              <a:t>Now 2 </a:t>
            </a:r>
            <a:r>
              <a:rPr lang="en-ZA" dirty="0"/>
              <a:t>and 7 </a:t>
            </a:r>
            <a:r>
              <a:rPr lang="en-ZA" dirty="0" smtClean="0"/>
              <a:t>are both in </a:t>
            </a:r>
            <a:r>
              <a:rPr lang="en-ZA" dirty="0"/>
              <a:t>their </a:t>
            </a:r>
            <a:r>
              <a:rPr lang="en-ZA" dirty="0" smtClean="0"/>
              <a:t>sorted positions</a:t>
            </a:r>
          </a:p>
          <a:p>
            <a:r>
              <a:rPr lang="en-ZA" dirty="0" smtClean="0"/>
              <a:t>There is no need to move either 2 or 7 again</a:t>
            </a:r>
            <a:endParaRPr lang="en-ZA" dirty="0"/>
          </a:p>
          <a:p>
            <a:r>
              <a:rPr lang="en-ZA" dirty="0">
                <a:solidFill>
                  <a:schemeClr val="accent5"/>
                </a:solidFill>
              </a:rPr>
              <a:t>We </a:t>
            </a:r>
            <a:r>
              <a:rPr lang="en-ZA" dirty="0" smtClean="0">
                <a:solidFill>
                  <a:schemeClr val="accent5"/>
                </a:solidFill>
              </a:rPr>
              <a:t>repeat </a:t>
            </a:r>
            <a:r>
              <a:rPr lang="en-ZA" dirty="0">
                <a:solidFill>
                  <a:schemeClr val="accent5"/>
                </a:solidFill>
              </a:rPr>
              <a:t>this process until every sub-array is of size 1</a:t>
            </a:r>
          </a:p>
          <a:p>
            <a:r>
              <a:rPr lang="en-ZA" dirty="0"/>
              <a:t>When that point is reached, </a:t>
            </a:r>
            <a:r>
              <a:rPr lang="en-ZA" dirty="0" smtClean="0"/>
              <a:t>the array </a:t>
            </a:r>
            <a:r>
              <a:rPr lang="en-ZA" dirty="0"/>
              <a:t>will be </a:t>
            </a:r>
            <a:r>
              <a:rPr lang="en-ZA" dirty="0" smtClean="0"/>
              <a:t>sorted</a:t>
            </a:r>
          </a:p>
          <a:p>
            <a:r>
              <a:rPr lang="en-ZA" dirty="0"/>
              <a:t>This recursive sorting algorithm is known as </a:t>
            </a:r>
            <a:r>
              <a:rPr lang="en-ZA" dirty="0" smtClean="0">
                <a:solidFill>
                  <a:srgbClr val="FF0000"/>
                </a:solidFill>
              </a:rPr>
              <a:t>quicksort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Quicksort</a:t>
            </a:r>
            <a:endParaRPr lang="en-ZA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3824215" y="707632"/>
            <a:ext cx="148281" cy="2947860"/>
          </a:xfrm>
          <a:custGeom>
            <a:avLst/>
            <a:gdLst>
              <a:gd name="connsiteX0" fmla="*/ 0 w 296562"/>
              <a:gd name="connsiteY0" fmla="*/ 0 h 2947860"/>
              <a:gd name="connsiteX1" fmla="*/ 148281 w 296562"/>
              <a:gd name="connsiteY1" fmla="*/ 24713 h 2947860"/>
              <a:gd name="connsiteX2" fmla="*/ 148281 w 296562"/>
              <a:gd name="connsiteY2" fmla="*/ 1431294 h 2947860"/>
              <a:gd name="connsiteX3" fmla="*/ 296562 w 296562"/>
              <a:gd name="connsiteY3" fmla="*/ 1456007 h 2947860"/>
              <a:gd name="connsiteX4" fmla="*/ 148281 w 296562"/>
              <a:gd name="connsiteY4" fmla="*/ 1480720 h 2947860"/>
              <a:gd name="connsiteX5" fmla="*/ 148281 w 296562"/>
              <a:gd name="connsiteY5" fmla="*/ 2923147 h 2947860"/>
              <a:gd name="connsiteX6" fmla="*/ 0 w 296562"/>
              <a:gd name="connsiteY6" fmla="*/ 2947860 h 2947860"/>
              <a:gd name="connsiteX7" fmla="*/ 0 w 296562"/>
              <a:gd name="connsiteY7" fmla="*/ 0 h 2947860"/>
              <a:gd name="connsiteX0" fmla="*/ 0 w 296562"/>
              <a:gd name="connsiteY0" fmla="*/ 0 h 2947860"/>
              <a:gd name="connsiteX1" fmla="*/ 148281 w 296562"/>
              <a:gd name="connsiteY1" fmla="*/ 24713 h 2947860"/>
              <a:gd name="connsiteX2" fmla="*/ 148281 w 296562"/>
              <a:gd name="connsiteY2" fmla="*/ 1431294 h 2947860"/>
              <a:gd name="connsiteX3" fmla="*/ 296562 w 296562"/>
              <a:gd name="connsiteY3" fmla="*/ 1456007 h 2947860"/>
              <a:gd name="connsiteX4" fmla="*/ 148281 w 296562"/>
              <a:gd name="connsiteY4" fmla="*/ 1480720 h 2947860"/>
              <a:gd name="connsiteX5" fmla="*/ 148281 w 296562"/>
              <a:gd name="connsiteY5" fmla="*/ 2923147 h 2947860"/>
              <a:gd name="connsiteX6" fmla="*/ 0 w 296562"/>
              <a:gd name="connsiteY6" fmla="*/ 2947860 h 2947860"/>
              <a:gd name="connsiteX0" fmla="*/ 0 w 296562"/>
              <a:gd name="connsiteY0" fmla="*/ 0 h 2947860"/>
              <a:gd name="connsiteX1" fmla="*/ 148281 w 296562"/>
              <a:gd name="connsiteY1" fmla="*/ 24713 h 2947860"/>
              <a:gd name="connsiteX2" fmla="*/ 148281 w 296562"/>
              <a:gd name="connsiteY2" fmla="*/ 1431294 h 2947860"/>
              <a:gd name="connsiteX3" fmla="*/ 296562 w 296562"/>
              <a:gd name="connsiteY3" fmla="*/ 1456007 h 2947860"/>
              <a:gd name="connsiteX4" fmla="*/ 148281 w 296562"/>
              <a:gd name="connsiteY4" fmla="*/ 1480720 h 2947860"/>
              <a:gd name="connsiteX5" fmla="*/ 148281 w 296562"/>
              <a:gd name="connsiteY5" fmla="*/ 2923147 h 2947860"/>
              <a:gd name="connsiteX6" fmla="*/ 0 w 296562"/>
              <a:gd name="connsiteY6" fmla="*/ 2947860 h 2947860"/>
              <a:gd name="connsiteX7" fmla="*/ 0 w 296562"/>
              <a:gd name="connsiteY7" fmla="*/ 0 h 2947860"/>
              <a:gd name="connsiteX0" fmla="*/ 0 w 296562"/>
              <a:gd name="connsiteY0" fmla="*/ 0 h 2947860"/>
              <a:gd name="connsiteX1" fmla="*/ 148281 w 296562"/>
              <a:gd name="connsiteY1" fmla="*/ 24713 h 2947860"/>
              <a:gd name="connsiteX2" fmla="*/ 148281 w 296562"/>
              <a:gd name="connsiteY2" fmla="*/ 1431294 h 2947860"/>
              <a:gd name="connsiteX3" fmla="*/ 233809 w 296562"/>
              <a:gd name="connsiteY3" fmla="*/ 1456007 h 2947860"/>
              <a:gd name="connsiteX4" fmla="*/ 148281 w 296562"/>
              <a:gd name="connsiteY4" fmla="*/ 1480720 h 2947860"/>
              <a:gd name="connsiteX5" fmla="*/ 148281 w 296562"/>
              <a:gd name="connsiteY5" fmla="*/ 2923147 h 2947860"/>
              <a:gd name="connsiteX6" fmla="*/ 0 w 296562"/>
              <a:gd name="connsiteY6" fmla="*/ 2947860 h 2947860"/>
              <a:gd name="connsiteX0" fmla="*/ 0 w 296562"/>
              <a:gd name="connsiteY0" fmla="*/ 0 h 2947860"/>
              <a:gd name="connsiteX1" fmla="*/ 148281 w 296562"/>
              <a:gd name="connsiteY1" fmla="*/ 24713 h 2947860"/>
              <a:gd name="connsiteX2" fmla="*/ 148281 w 296562"/>
              <a:gd name="connsiteY2" fmla="*/ 1431294 h 2947860"/>
              <a:gd name="connsiteX3" fmla="*/ 296562 w 296562"/>
              <a:gd name="connsiteY3" fmla="*/ 1456007 h 2947860"/>
              <a:gd name="connsiteX4" fmla="*/ 148281 w 296562"/>
              <a:gd name="connsiteY4" fmla="*/ 1480720 h 2947860"/>
              <a:gd name="connsiteX5" fmla="*/ 148281 w 296562"/>
              <a:gd name="connsiteY5" fmla="*/ 2923147 h 2947860"/>
              <a:gd name="connsiteX6" fmla="*/ 0 w 296562"/>
              <a:gd name="connsiteY6" fmla="*/ 2947860 h 2947860"/>
              <a:gd name="connsiteX7" fmla="*/ 0 w 296562"/>
              <a:gd name="connsiteY7" fmla="*/ 0 h 2947860"/>
              <a:gd name="connsiteX0" fmla="*/ 0 w 296562"/>
              <a:gd name="connsiteY0" fmla="*/ 0 h 2947860"/>
              <a:gd name="connsiteX1" fmla="*/ 148281 w 296562"/>
              <a:gd name="connsiteY1" fmla="*/ 24713 h 2947860"/>
              <a:gd name="connsiteX2" fmla="*/ 148281 w 296562"/>
              <a:gd name="connsiteY2" fmla="*/ 1431294 h 2947860"/>
              <a:gd name="connsiteX3" fmla="*/ 148281 w 296562"/>
              <a:gd name="connsiteY3" fmla="*/ 1480720 h 2947860"/>
              <a:gd name="connsiteX4" fmla="*/ 148281 w 296562"/>
              <a:gd name="connsiteY4" fmla="*/ 2923147 h 2947860"/>
              <a:gd name="connsiteX5" fmla="*/ 0 w 296562"/>
              <a:gd name="connsiteY5" fmla="*/ 2947860 h 2947860"/>
              <a:gd name="connsiteX0" fmla="*/ 0 w 148281"/>
              <a:gd name="connsiteY0" fmla="*/ 0 h 2947860"/>
              <a:gd name="connsiteX1" fmla="*/ 148281 w 148281"/>
              <a:gd name="connsiteY1" fmla="*/ 24713 h 2947860"/>
              <a:gd name="connsiteX2" fmla="*/ 148281 w 148281"/>
              <a:gd name="connsiteY2" fmla="*/ 1431294 h 2947860"/>
              <a:gd name="connsiteX3" fmla="*/ 148281 w 148281"/>
              <a:gd name="connsiteY3" fmla="*/ 1480720 h 2947860"/>
              <a:gd name="connsiteX4" fmla="*/ 148281 w 148281"/>
              <a:gd name="connsiteY4" fmla="*/ 2923147 h 2947860"/>
              <a:gd name="connsiteX5" fmla="*/ 0 w 148281"/>
              <a:gd name="connsiteY5" fmla="*/ 2947860 h 2947860"/>
              <a:gd name="connsiteX6" fmla="*/ 0 w 148281"/>
              <a:gd name="connsiteY6" fmla="*/ 0 h 2947860"/>
              <a:gd name="connsiteX0" fmla="*/ 0 w 148281"/>
              <a:gd name="connsiteY0" fmla="*/ 0 h 2947860"/>
              <a:gd name="connsiteX1" fmla="*/ 148281 w 148281"/>
              <a:gd name="connsiteY1" fmla="*/ 24713 h 2947860"/>
              <a:gd name="connsiteX2" fmla="*/ 148281 w 148281"/>
              <a:gd name="connsiteY2" fmla="*/ 1431294 h 2947860"/>
              <a:gd name="connsiteX3" fmla="*/ 148281 w 148281"/>
              <a:gd name="connsiteY3" fmla="*/ 1480720 h 2947860"/>
              <a:gd name="connsiteX4" fmla="*/ 148281 w 148281"/>
              <a:gd name="connsiteY4" fmla="*/ 2923147 h 2947860"/>
              <a:gd name="connsiteX5" fmla="*/ 0 w 148281"/>
              <a:gd name="connsiteY5" fmla="*/ 2947860 h 2947860"/>
              <a:gd name="connsiteX0" fmla="*/ 0 w 148281"/>
              <a:gd name="connsiteY0" fmla="*/ 0 h 2947860"/>
              <a:gd name="connsiteX1" fmla="*/ 148281 w 148281"/>
              <a:gd name="connsiteY1" fmla="*/ 24713 h 2947860"/>
              <a:gd name="connsiteX2" fmla="*/ 148281 w 148281"/>
              <a:gd name="connsiteY2" fmla="*/ 1431294 h 2947860"/>
              <a:gd name="connsiteX3" fmla="*/ 148281 w 148281"/>
              <a:gd name="connsiteY3" fmla="*/ 1480720 h 2947860"/>
              <a:gd name="connsiteX4" fmla="*/ 148281 w 148281"/>
              <a:gd name="connsiteY4" fmla="*/ 2923147 h 2947860"/>
              <a:gd name="connsiteX5" fmla="*/ 0 w 148281"/>
              <a:gd name="connsiteY5" fmla="*/ 2947860 h 2947860"/>
              <a:gd name="connsiteX6" fmla="*/ 0 w 148281"/>
              <a:gd name="connsiteY6" fmla="*/ 0 h 2947860"/>
              <a:gd name="connsiteX0" fmla="*/ 0 w 148281"/>
              <a:gd name="connsiteY0" fmla="*/ 0 h 2947860"/>
              <a:gd name="connsiteX1" fmla="*/ 148281 w 148281"/>
              <a:gd name="connsiteY1" fmla="*/ 24713 h 2947860"/>
              <a:gd name="connsiteX2" fmla="*/ 148281 w 148281"/>
              <a:gd name="connsiteY2" fmla="*/ 1431294 h 2947860"/>
              <a:gd name="connsiteX3" fmla="*/ 148281 w 148281"/>
              <a:gd name="connsiteY3" fmla="*/ 2923147 h 2947860"/>
              <a:gd name="connsiteX4" fmla="*/ 0 w 148281"/>
              <a:gd name="connsiteY4" fmla="*/ 2947860 h 2947860"/>
              <a:gd name="connsiteX0" fmla="*/ 0 w 148281"/>
              <a:gd name="connsiteY0" fmla="*/ 0 h 2947860"/>
              <a:gd name="connsiteX1" fmla="*/ 148281 w 148281"/>
              <a:gd name="connsiteY1" fmla="*/ 24713 h 2947860"/>
              <a:gd name="connsiteX2" fmla="*/ 148281 w 148281"/>
              <a:gd name="connsiteY2" fmla="*/ 1431294 h 2947860"/>
              <a:gd name="connsiteX3" fmla="*/ 148281 w 148281"/>
              <a:gd name="connsiteY3" fmla="*/ 1480720 h 2947860"/>
              <a:gd name="connsiteX4" fmla="*/ 148281 w 148281"/>
              <a:gd name="connsiteY4" fmla="*/ 2923147 h 2947860"/>
              <a:gd name="connsiteX5" fmla="*/ 0 w 148281"/>
              <a:gd name="connsiteY5" fmla="*/ 2947860 h 2947860"/>
              <a:gd name="connsiteX6" fmla="*/ 0 w 148281"/>
              <a:gd name="connsiteY6" fmla="*/ 0 h 2947860"/>
              <a:gd name="connsiteX0" fmla="*/ 0 w 148281"/>
              <a:gd name="connsiteY0" fmla="*/ 0 h 2947860"/>
              <a:gd name="connsiteX1" fmla="*/ 148281 w 148281"/>
              <a:gd name="connsiteY1" fmla="*/ 24713 h 2947860"/>
              <a:gd name="connsiteX2" fmla="*/ 148281 w 148281"/>
              <a:gd name="connsiteY2" fmla="*/ 2923147 h 2947860"/>
              <a:gd name="connsiteX3" fmla="*/ 0 w 148281"/>
              <a:gd name="connsiteY3" fmla="*/ 2947860 h 2947860"/>
              <a:gd name="connsiteX0" fmla="*/ 0 w 148281"/>
              <a:gd name="connsiteY0" fmla="*/ 0 h 2947860"/>
              <a:gd name="connsiteX1" fmla="*/ 148281 w 148281"/>
              <a:gd name="connsiteY1" fmla="*/ 24713 h 2947860"/>
              <a:gd name="connsiteX2" fmla="*/ 148281 w 148281"/>
              <a:gd name="connsiteY2" fmla="*/ 1431294 h 2947860"/>
              <a:gd name="connsiteX3" fmla="*/ 148281 w 148281"/>
              <a:gd name="connsiteY3" fmla="*/ 2923147 h 2947860"/>
              <a:gd name="connsiteX4" fmla="*/ 0 w 148281"/>
              <a:gd name="connsiteY4" fmla="*/ 2947860 h 2947860"/>
              <a:gd name="connsiteX5" fmla="*/ 0 w 148281"/>
              <a:gd name="connsiteY5" fmla="*/ 0 h 2947860"/>
              <a:gd name="connsiteX0" fmla="*/ 0 w 148281"/>
              <a:gd name="connsiteY0" fmla="*/ 0 h 2947860"/>
              <a:gd name="connsiteX1" fmla="*/ 148281 w 148281"/>
              <a:gd name="connsiteY1" fmla="*/ 24713 h 2947860"/>
              <a:gd name="connsiteX2" fmla="*/ 148281 w 148281"/>
              <a:gd name="connsiteY2" fmla="*/ 2923147 h 2947860"/>
              <a:gd name="connsiteX3" fmla="*/ 0 w 148281"/>
              <a:gd name="connsiteY3" fmla="*/ 2947860 h 2947860"/>
              <a:gd name="connsiteX0" fmla="*/ 0 w 148281"/>
              <a:gd name="connsiteY0" fmla="*/ 0 h 2947860"/>
              <a:gd name="connsiteX1" fmla="*/ 148281 w 148281"/>
              <a:gd name="connsiteY1" fmla="*/ 24713 h 2947860"/>
              <a:gd name="connsiteX2" fmla="*/ 148281 w 148281"/>
              <a:gd name="connsiteY2" fmla="*/ 2923147 h 2947860"/>
              <a:gd name="connsiteX3" fmla="*/ 0 w 148281"/>
              <a:gd name="connsiteY3" fmla="*/ 2947860 h 2947860"/>
              <a:gd name="connsiteX4" fmla="*/ 0 w 148281"/>
              <a:gd name="connsiteY4" fmla="*/ 0 h 2947860"/>
              <a:gd name="connsiteX0" fmla="*/ 0 w 148281"/>
              <a:gd name="connsiteY0" fmla="*/ 0 h 2947860"/>
              <a:gd name="connsiteX1" fmla="*/ 148281 w 148281"/>
              <a:gd name="connsiteY1" fmla="*/ 24713 h 2947860"/>
              <a:gd name="connsiteX2" fmla="*/ 148281 w 148281"/>
              <a:gd name="connsiteY2" fmla="*/ 2923147 h 2947860"/>
              <a:gd name="connsiteX3" fmla="*/ 0 w 148281"/>
              <a:gd name="connsiteY3" fmla="*/ 2947860 h 294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281" h="2947860" stroke="0" extrusionOk="0">
                <a:moveTo>
                  <a:pt x="0" y="0"/>
                </a:moveTo>
                <a:cubicBezTo>
                  <a:pt x="81893" y="0"/>
                  <a:pt x="148281" y="11064"/>
                  <a:pt x="148281" y="24713"/>
                </a:cubicBezTo>
                <a:lnTo>
                  <a:pt x="148281" y="2923147"/>
                </a:lnTo>
                <a:cubicBezTo>
                  <a:pt x="148281" y="2936796"/>
                  <a:pt x="81893" y="2947860"/>
                  <a:pt x="0" y="2947860"/>
                </a:cubicBezTo>
                <a:lnTo>
                  <a:pt x="0" y="0"/>
                </a:lnTo>
                <a:close/>
              </a:path>
              <a:path w="148281" h="2947860" fill="none">
                <a:moveTo>
                  <a:pt x="0" y="0"/>
                </a:moveTo>
                <a:cubicBezTo>
                  <a:pt x="81893" y="0"/>
                  <a:pt x="148281" y="11064"/>
                  <a:pt x="148281" y="24713"/>
                </a:cubicBezTo>
                <a:lnTo>
                  <a:pt x="148281" y="2923147"/>
                </a:lnTo>
                <a:cubicBezTo>
                  <a:pt x="148281" y="2936796"/>
                  <a:pt x="81893" y="2947860"/>
                  <a:pt x="0" y="2947860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19793"/>
              </p:ext>
            </p:extLst>
          </p:nvPr>
        </p:nvGraphicFramePr>
        <p:xfrm>
          <a:off x="2416188" y="1633747"/>
          <a:ext cx="4736752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5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3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4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A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8</a:t>
                      </a:r>
                      <a:endParaRPr lang="en-ZA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ight Brace 18"/>
          <p:cNvSpPr/>
          <p:nvPr/>
        </p:nvSpPr>
        <p:spPr>
          <a:xfrm rot="5400000">
            <a:off x="6497050" y="1609332"/>
            <a:ext cx="124254" cy="1168487"/>
          </a:xfrm>
          <a:custGeom>
            <a:avLst/>
            <a:gdLst>
              <a:gd name="connsiteX0" fmla="*/ 0 w 296562"/>
              <a:gd name="connsiteY0" fmla="*/ 0 h 1168487"/>
              <a:gd name="connsiteX1" fmla="*/ 148281 w 296562"/>
              <a:gd name="connsiteY1" fmla="*/ 24713 h 1168487"/>
              <a:gd name="connsiteX2" fmla="*/ 148281 w 296562"/>
              <a:gd name="connsiteY2" fmla="*/ 559531 h 1168487"/>
              <a:gd name="connsiteX3" fmla="*/ 296562 w 296562"/>
              <a:gd name="connsiteY3" fmla="*/ 584244 h 1168487"/>
              <a:gd name="connsiteX4" fmla="*/ 148281 w 296562"/>
              <a:gd name="connsiteY4" fmla="*/ 608957 h 1168487"/>
              <a:gd name="connsiteX5" fmla="*/ 148281 w 296562"/>
              <a:gd name="connsiteY5" fmla="*/ 1143774 h 1168487"/>
              <a:gd name="connsiteX6" fmla="*/ 0 w 296562"/>
              <a:gd name="connsiteY6" fmla="*/ 1168487 h 1168487"/>
              <a:gd name="connsiteX7" fmla="*/ 0 w 296562"/>
              <a:gd name="connsiteY7" fmla="*/ 0 h 1168487"/>
              <a:gd name="connsiteX0" fmla="*/ 0 w 296562"/>
              <a:gd name="connsiteY0" fmla="*/ 0 h 1168487"/>
              <a:gd name="connsiteX1" fmla="*/ 148281 w 296562"/>
              <a:gd name="connsiteY1" fmla="*/ 24713 h 1168487"/>
              <a:gd name="connsiteX2" fmla="*/ 148281 w 296562"/>
              <a:gd name="connsiteY2" fmla="*/ 559531 h 1168487"/>
              <a:gd name="connsiteX3" fmla="*/ 296562 w 296562"/>
              <a:gd name="connsiteY3" fmla="*/ 584244 h 1168487"/>
              <a:gd name="connsiteX4" fmla="*/ 148281 w 296562"/>
              <a:gd name="connsiteY4" fmla="*/ 608957 h 1168487"/>
              <a:gd name="connsiteX5" fmla="*/ 148281 w 296562"/>
              <a:gd name="connsiteY5" fmla="*/ 1143774 h 1168487"/>
              <a:gd name="connsiteX6" fmla="*/ 0 w 296562"/>
              <a:gd name="connsiteY6" fmla="*/ 1168487 h 1168487"/>
              <a:gd name="connsiteX0" fmla="*/ 0 w 296562"/>
              <a:gd name="connsiteY0" fmla="*/ 0 h 1168487"/>
              <a:gd name="connsiteX1" fmla="*/ 148281 w 296562"/>
              <a:gd name="connsiteY1" fmla="*/ 24713 h 1168487"/>
              <a:gd name="connsiteX2" fmla="*/ 148281 w 296562"/>
              <a:gd name="connsiteY2" fmla="*/ 559531 h 1168487"/>
              <a:gd name="connsiteX3" fmla="*/ 296562 w 296562"/>
              <a:gd name="connsiteY3" fmla="*/ 584244 h 1168487"/>
              <a:gd name="connsiteX4" fmla="*/ 148281 w 296562"/>
              <a:gd name="connsiteY4" fmla="*/ 608957 h 1168487"/>
              <a:gd name="connsiteX5" fmla="*/ 148281 w 296562"/>
              <a:gd name="connsiteY5" fmla="*/ 1143774 h 1168487"/>
              <a:gd name="connsiteX6" fmla="*/ 0 w 296562"/>
              <a:gd name="connsiteY6" fmla="*/ 1168487 h 1168487"/>
              <a:gd name="connsiteX7" fmla="*/ 0 w 296562"/>
              <a:gd name="connsiteY7" fmla="*/ 0 h 1168487"/>
              <a:gd name="connsiteX0" fmla="*/ 0 w 296562"/>
              <a:gd name="connsiteY0" fmla="*/ 0 h 1168487"/>
              <a:gd name="connsiteX1" fmla="*/ 148281 w 296562"/>
              <a:gd name="connsiteY1" fmla="*/ 24713 h 1168487"/>
              <a:gd name="connsiteX2" fmla="*/ 148281 w 296562"/>
              <a:gd name="connsiteY2" fmla="*/ 559531 h 1168487"/>
              <a:gd name="connsiteX3" fmla="*/ 148281 w 296562"/>
              <a:gd name="connsiteY3" fmla="*/ 608957 h 1168487"/>
              <a:gd name="connsiteX4" fmla="*/ 148281 w 296562"/>
              <a:gd name="connsiteY4" fmla="*/ 1143774 h 1168487"/>
              <a:gd name="connsiteX5" fmla="*/ 0 w 296562"/>
              <a:gd name="connsiteY5" fmla="*/ 1168487 h 1168487"/>
              <a:gd name="connsiteX0" fmla="*/ 0 w 148281"/>
              <a:gd name="connsiteY0" fmla="*/ 0 h 1168487"/>
              <a:gd name="connsiteX1" fmla="*/ 148281 w 148281"/>
              <a:gd name="connsiteY1" fmla="*/ 24713 h 1168487"/>
              <a:gd name="connsiteX2" fmla="*/ 148281 w 148281"/>
              <a:gd name="connsiteY2" fmla="*/ 559531 h 1168487"/>
              <a:gd name="connsiteX3" fmla="*/ 148281 w 148281"/>
              <a:gd name="connsiteY3" fmla="*/ 608957 h 1168487"/>
              <a:gd name="connsiteX4" fmla="*/ 148281 w 148281"/>
              <a:gd name="connsiteY4" fmla="*/ 1143774 h 1168487"/>
              <a:gd name="connsiteX5" fmla="*/ 0 w 148281"/>
              <a:gd name="connsiteY5" fmla="*/ 1168487 h 1168487"/>
              <a:gd name="connsiteX6" fmla="*/ 0 w 148281"/>
              <a:gd name="connsiteY6" fmla="*/ 0 h 1168487"/>
              <a:gd name="connsiteX0" fmla="*/ 0 w 148281"/>
              <a:gd name="connsiteY0" fmla="*/ 0 h 1168487"/>
              <a:gd name="connsiteX1" fmla="*/ 148281 w 148281"/>
              <a:gd name="connsiteY1" fmla="*/ 24713 h 1168487"/>
              <a:gd name="connsiteX2" fmla="*/ 148281 w 148281"/>
              <a:gd name="connsiteY2" fmla="*/ 559531 h 1168487"/>
              <a:gd name="connsiteX3" fmla="*/ 148281 w 148281"/>
              <a:gd name="connsiteY3" fmla="*/ 608957 h 1168487"/>
              <a:gd name="connsiteX4" fmla="*/ 148281 w 148281"/>
              <a:gd name="connsiteY4" fmla="*/ 1143774 h 1168487"/>
              <a:gd name="connsiteX5" fmla="*/ 0 w 148281"/>
              <a:gd name="connsiteY5" fmla="*/ 1168487 h 1168487"/>
              <a:gd name="connsiteX0" fmla="*/ 0 w 148281"/>
              <a:gd name="connsiteY0" fmla="*/ 0 h 1168487"/>
              <a:gd name="connsiteX1" fmla="*/ 148281 w 148281"/>
              <a:gd name="connsiteY1" fmla="*/ 24713 h 1168487"/>
              <a:gd name="connsiteX2" fmla="*/ 148281 w 148281"/>
              <a:gd name="connsiteY2" fmla="*/ 559531 h 1168487"/>
              <a:gd name="connsiteX3" fmla="*/ 148281 w 148281"/>
              <a:gd name="connsiteY3" fmla="*/ 608957 h 1168487"/>
              <a:gd name="connsiteX4" fmla="*/ 148281 w 148281"/>
              <a:gd name="connsiteY4" fmla="*/ 1143774 h 1168487"/>
              <a:gd name="connsiteX5" fmla="*/ 0 w 148281"/>
              <a:gd name="connsiteY5" fmla="*/ 1168487 h 1168487"/>
              <a:gd name="connsiteX6" fmla="*/ 0 w 148281"/>
              <a:gd name="connsiteY6" fmla="*/ 0 h 1168487"/>
              <a:gd name="connsiteX0" fmla="*/ 0 w 148281"/>
              <a:gd name="connsiteY0" fmla="*/ 0 h 1168487"/>
              <a:gd name="connsiteX1" fmla="*/ 148281 w 148281"/>
              <a:gd name="connsiteY1" fmla="*/ 24713 h 1168487"/>
              <a:gd name="connsiteX2" fmla="*/ 148281 w 148281"/>
              <a:gd name="connsiteY2" fmla="*/ 559531 h 1168487"/>
              <a:gd name="connsiteX3" fmla="*/ 148281 w 148281"/>
              <a:gd name="connsiteY3" fmla="*/ 1143774 h 1168487"/>
              <a:gd name="connsiteX4" fmla="*/ 0 w 148281"/>
              <a:gd name="connsiteY4" fmla="*/ 1168487 h 1168487"/>
              <a:gd name="connsiteX0" fmla="*/ 0 w 148281"/>
              <a:gd name="connsiteY0" fmla="*/ 0 h 1168487"/>
              <a:gd name="connsiteX1" fmla="*/ 148281 w 148281"/>
              <a:gd name="connsiteY1" fmla="*/ 24713 h 1168487"/>
              <a:gd name="connsiteX2" fmla="*/ 148281 w 148281"/>
              <a:gd name="connsiteY2" fmla="*/ 559531 h 1168487"/>
              <a:gd name="connsiteX3" fmla="*/ 148281 w 148281"/>
              <a:gd name="connsiteY3" fmla="*/ 1143774 h 1168487"/>
              <a:gd name="connsiteX4" fmla="*/ 0 w 148281"/>
              <a:gd name="connsiteY4" fmla="*/ 1168487 h 1168487"/>
              <a:gd name="connsiteX5" fmla="*/ 0 w 148281"/>
              <a:gd name="connsiteY5" fmla="*/ 0 h 1168487"/>
              <a:gd name="connsiteX0" fmla="*/ 0 w 148281"/>
              <a:gd name="connsiteY0" fmla="*/ 0 h 1168487"/>
              <a:gd name="connsiteX1" fmla="*/ 148281 w 148281"/>
              <a:gd name="connsiteY1" fmla="*/ 24713 h 1168487"/>
              <a:gd name="connsiteX2" fmla="*/ 148281 w 148281"/>
              <a:gd name="connsiteY2" fmla="*/ 559531 h 1168487"/>
              <a:gd name="connsiteX3" fmla="*/ 148281 w 148281"/>
              <a:gd name="connsiteY3" fmla="*/ 1143774 h 1168487"/>
              <a:gd name="connsiteX4" fmla="*/ 0 w 148281"/>
              <a:gd name="connsiteY4" fmla="*/ 1168487 h 1168487"/>
              <a:gd name="connsiteX0" fmla="*/ 0 w 148281"/>
              <a:gd name="connsiteY0" fmla="*/ 0 h 1168487"/>
              <a:gd name="connsiteX1" fmla="*/ 148281 w 148281"/>
              <a:gd name="connsiteY1" fmla="*/ 24713 h 1168487"/>
              <a:gd name="connsiteX2" fmla="*/ 148281 w 148281"/>
              <a:gd name="connsiteY2" fmla="*/ 559531 h 1168487"/>
              <a:gd name="connsiteX3" fmla="*/ 148281 w 148281"/>
              <a:gd name="connsiteY3" fmla="*/ 1143774 h 1168487"/>
              <a:gd name="connsiteX4" fmla="*/ 0 w 148281"/>
              <a:gd name="connsiteY4" fmla="*/ 1168487 h 1168487"/>
              <a:gd name="connsiteX5" fmla="*/ 0 w 148281"/>
              <a:gd name="connsiteY5" fmla="*/ 0 h 1168487"/>
              <a:gd name="connsiteX0" fmla="*/ 0 w 148281"/>
              <a:gd name="connsiteY0" fmla="*/ 0 h 1168487"/>
              <a:gd name="connsiteX1" fmla="*/ 148281 w 148281"/>
              <a:gd name="connsiteY1" fmla="*/ 24713 h 1168487"/>
              <a:gd name="connsiteX2" fmla="*/ 148281 w 148281"/>
              <a:gd name="connsiteY2" fmla="*/ 1143774 h 1168487"/>
              <a:gd name="connsiteX3" fmla="*/ 0 w 148281"/>
              <a:gd name="connsiteY3" fmla="*/ 1168487 h 1168487"/>
              <a:gd name="connsiteX0" fmla="*/ 0 w 148281"/>
              <a:gd name="connsiteY0" fmla="*/ 0 h 1168487"/>
              <a:gd name="connsiteX1" fmla="*/ 148281 w 148281"/>
              <a:gd name="connsiteY1" fmla="*/ 24713 h 1168487"/>
              <a:gd name="connsiteX2" fmla="*/ 148281 w 148281"/>
              <a:gd name="connsiteY2" fmla="*/ 1143774 h 1168487"/>
              <a:gd name="connsiteX3" fmla="*/ 0 w 148281"/>
              <a:gd name="connsiteY3" fmla="*/ 1168487 h 1168487"/>
              <a:gd name="connsiteX4" fmla="*/ 0 w 148281"/>
              <a:gd name="connsiteY4" fmla="*/ 0 h 1168487"/>
              <a:gd name="connsiteX0" fmla="*/ 0 w 148281"/>
              <a:gd name="connsiteY0" fmla="*/ 0 h 1168487"/>
              <a:gd name="connsiteX1" fmla="*/ 148281 w 148281"/>
              <a:gd name="connsiteY1" fmla="*/ 24713 h 1168487"/>
              <a:gd name="connsiteX2" fmla="*/ 148281 w 148281"/>
              <a:gd name="connsiteY2" fmla="*/ 1143774 h 1168487"/>
              <a:gd name="connsiteX3" fmla="*/ 0 w 148281"/>
              <a:gd name="connsiteY3" fmla="*/ 1168487 h 116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281" h="1168487" stroke="0" extrusionOk="0">
                <a:moveTo>
                  <a:pt x="0" y="0"/>
                </a:moveTo>
                <a:cubicBezTo>
                  <a:pt x="81893" y="0"/>
                  <a:pt x="148281" y="11064"/>
                  <a:pt x="148281" y="24713"/>
                </a:cubicBezTo>
                <a:lnTo>
                  <a:pt x="148281" y="1143774"/>
                </a:lnTo>
                <a:cubicBezTo>
                  <a:pt x="148281" y="1157423"/>
                  <a:pt x="81893" y="1168487"/>
                  <a:pt x="0" y="1168487"/>
                </a:cubicBezTo>
                <a:lnTo>
                  <a:pt x="0" y="0"/>
                </a:lnTo>
                <a:close/>
              </a:path>
              <a:path w="148281" h="1168487" fill="none">
                <a:moveTo>
                  <a:pt x="0" y="0"/>
                </a:moveTo>
                <a:cubicBezTo>
                  <a:pt x="81893" y="0"/>
                  <a:pt x="148281" y="11064"/>
                  <a:pt x="148281" y="24713"/>
                </a:cubicBezTo>
                <a:lnTo>
                  <a:pt x="148281" y="1143774"/>
                </a:lnTo>
                <a:cubicBezTo>
                  <a:pt x="148281" y="1157423"/>
                  <a:pt x="81893" y="1168487"/>
                  <a:pt x="0" y="1168487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ight Arrow 19"/>
          <p:cNvSpPr/>
          <p:nvPr/>
        </p:nvSpPr>
        <p:spPr>
          <a:xfrm rot="16200000">
            <a:off x="2393596" y="2210069"/>
            <a:ext cx="643973" cy="30402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ight Arrow 20"/>
          <p:cNvSpPr/>
          <p:nvPr/>
        </p:nvSpPr>
        <p:spPr>
          <a:xfrm rot="16200000">
            <a:off x="5952343" y="2201831"/>
            <a:ext cx="643973" cy="30402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98540"/>
              </p:ext>
            </p:extLst>
          </p:nvPr>
        </p:nvGraphicFramePr>
        <p:xfrm>
          <a:off x="2421762" y="2906258"/>
          <a:ext cx="4736752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A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5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3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4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A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A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8</a:t>
                      </a:r>
                      <a:endParaRPr lang="en-ZA" sz="24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1515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6312" y="3591697"/>
            <a:ext cx="8054032" cy="3122141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Elegant, but a lot of details are unspecified</a:t>
            </a:r>
          </a:p>
          <a:p>
            <a:pPr lvl="1"/>
            <a:r>
              <a:rPr lang="en-ZA" dirty="0" smtClean="0"/>
              <a:t>How are we going to choose the pivot? </a:t>
            </a:r>
          </a:p>
          <a:p>
            <a:pPr lvl="1"/>
            <a:r>
              <a:rPr lang="en-ZA" dirty="0" smtClean="0"/>
              <a:t>Are all pivots equally good?</a:t>
            </a:r>
          </a:p>
          <a:p>
            <a:pPr lvl="1"/>
            <a:r>
              <a:rPr lang="en-ZA" dirty="0" smtClean="0"/>
              <a:t>How are we going to reorder the data? </a:t>
            </a:r>
          </a:p>
          <a:p>
            <a:pPr lvl="1"/>
            <a:r>
              <a:rPr lang="en-ZA" dirty="0" smtClean="0"/>
              <a:t>Do we need external data structures?</a:t>
            </a:r>
          </a:p>
          <a:p>
            <a:r>
              <a:rPr lang="en-ZA" dirty="0" smtClean="0">
                <a:solidFill>
                  <a:srgbClr val="7030A0"/>
                </a:solidFill>
              </a:rPr>
              <a:t>Middle point</a:t>
            </a:r>
            <a:r>
              <a:rPr lang="en-ZA" dirty="0" smtClean="0"/>
              <a:t> is a safer pivot than </a:t>
            </a:r>
            <a:r>
              <a:rPr lang="en-ZA" dirty="0" smtClean="0">
                <a:solidFill>
                  <a:srgbClr val="FF0000"/>
                </a:solidFill>
              </a:rPr>
              <a:t>first or last element</a:t>
            </a:r>
          </a:p>
          <a:p>
            <a:pPr lvl="1"/>
            <a:r>
              <a:rPr lang="en-ZA" dirty="0" smtClean="0"/>
              <a:t>This results in more evenly sized sub-arrays</a:t>
            </a:r>
          </a:p>
          <a:p>
            <a:pPr lvl="1"/>
            <a:r>
              <a:rPr lang="en-ZA" dirty="0" smtClean="0"/>
              <a:t>Uneven sub-arrays cause poor performance (more later)</a:t>
            </a:r>
          </a:p>
          <a:p>
            <a:r>
              <a:rPr lang="en-ZA" dirty="0" smtClean="0"/>
              <a:t>It is much more memory-efficient to use only </a:t>
            </a:r>
            <a:r>
              <a:rPr lang="en-ZA" dirty="0" smtClean="0">
                <a:solidFill>
                  <a:srgbClr val="0070C0"/>
                </a:solidFill>
              </a:rPr>
              <a:t>one array</a:t>
            </a:r>
            <a:endParaRPr lang="en-ZA" dirty="0" smtClean="0"/>
          </a:p>
          <a:p>
            <a:pPr lvl="1"/>
            <a:endParaRPr lang="en-ZA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Quicksort</a:t>
            </a:r>
            <a:endParaRPr lang="en-ZA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86313" y="811511"/>
            <a:ext cx="8197712" cy="2474524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quicksort(data[])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data.length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&gt; 1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    choose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pivot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there </a:t>
            </a:r>
            <a:r>
              <a:rPr lang="en-US" sz="18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an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element</a:t>
            </a:r>
            <a:r>
              <a:rPr kumimoji="0" lang="en-US" sz="1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left in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en-US" sz="18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(el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≤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pivot) </a:t>
            </a:r>
            <a:r>
              <a:rPr lang="en-US" sz="18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 </a:t>
            </a:r>
            <a:r>
              <a:rPr lang="en-US" sz="18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data1[];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sz="1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(el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≥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pivot) </a:t>
            </a:r>
            <a:r>
              <a:rPr lang="en-US" sz="18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 </a:t>
            </a:r>
            <a:r>
              <a:rPr lang="en-US" sz="18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data2[];</a:t>
            </a:r>
          </a:p>
          <a:p>
            <a:pPr>
              <a:lnSpc>
                <a:spcPct val="90000"/>
              </a:lnSpc>
              <a:buNone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    quicksort(data1[]);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recursive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    quicksort(data2[]);                  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recursive call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44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ight Brace 44"/>
          <p:cNvSpPr/>
          <p:nvPr/>
        </p:nvSpPr>
        <p:spPr>
          <a:xfrm rot="5400000">
            <a:off x="6145001" y="5032259"/>
            <a:ext cx="148281" cy="1780225"/>
          </a:xfrm>
          <a:custGeom>
            <a:avLst/>
            <a:gdLst>
              <a:gd name="connsiteX0" fmla="*/ 0 w 296562"/>
              <a:gd name="connsiteY0" fmla="*/ 0 h 1780225"/>
              <a:gd name="connsiteX1" fmla="*/ 148281 w 296562"/>
              <a:gd name="connsiteY1" fmla="*/ 24713 h 1780225"/>
              <a:gd name="connsiteX2" fmla="*/ 148281 w 296562"/>
              <a:gd name="connsiteY2" fmla="*/ 865400 h 1780225"/>
              <a:gd name="connsiteX3" fmla="*/ 296562 w 296562"/>
              <a:gd name="connsiteY3" fmla="*/ 890113 h 1780225"/>
              <a:gd name="connsiteX4" fmla="*/ 148281 w 296562"/>
              <a:gd name="connsiteY4" fmla="*/ 914826 h 1780225"/>
              <a:gd name="connsiteX5" fmla="*/ 148281 w 296562"/>
              <a:gd name="connsiteY5" fmla="*/ 1755512 h 1780225"/>
              <a:gd name="connsiteX6" fmla="*/ 0 w 296562"/>
              <a:gd name="connsiteY6" fmla="*/ 1780225 h 1780225"/>
              <a:gd name="connsiteX7" fmla="*/ 0 w 296562"/>
              <a:gd name="connsiteY7" fmla="*/ 0 h 1780225"/>
              <a:gd name="connsiteX0" fmla="*/ 0 w 296562"/>
              <a:gd name="connsiteY0" fmla="*/ 0 h 1780225"/>
              <a:gd name="connsiteX1" fmla="*/ 148281 w 296562"/>
              <a:gd name="connsiteY1" fmla="*/ 24713 h 1780225"/>
              <a:gd name="connsiteX2" fmla="*/ 148281 w 296562"/>
              <a:gd name="connsiteY2" fmla="*/ 865400 h 1780225"/>
              <a:gd name="connsiteX3" fmla="*/ 296562 w 296562"/>
              <a:gd name="connsiteY3" fmla="*/ 890113 h 1780225"/>
              <a:gd name="connsiteX4" fmla="*/ 148281 w 296562"/>
              <a:gd name="connsiteY4" fmla="*/ 914826 h 1780225"/>
              <a:gd name="connsiteX5" fmla="*/ 148281 w 296562"/>
              <a:gd name="connsiteY5" fmla="*/ 1755512 h 1780225"/>
              <a:gd name="connsiteX6" fmla="*/ 0 w 296562"/>
              <a:gd name="connsiteY6" fmla="*/ 1780225 h 1780225"/>
              <a:gd name="connsiteX0" fmla="*/ 0 w 296562"/>
              <a:gd name="connsiteY0" fmla="*/ 0 h 1780225"/>
              <a:gd name="connsiteX1" fmla="*/ 148281 w 296562"/>
              <a:gd name="connsiteY1" fmla="*/ 24713 h 1780225"/>
              <a:gd name="connsiteX2" fmla="*/ 148281 w 296562"/>
              <a:gd name="connsiteY2" fmla="*/ 865400 h 1780225"/>
              <a:gd name="connsiteX3" fmla="*/ 296562 w 296562"/>
              <a:gd name="connsiteY3" fmla="*/ 890113 h 1780225"/>
              <a:gd name="connsiteX4" fmla="*/ 148281 w 296562"/>
              <a:gd name="connsiteY4" fmla="*/ 914826 h 1780225"/>
              <a:gd name="connsiteX5" fmla="*/ 148281 w 296562"/>
              <a:gd name="connsiteY5" fmla="*/ 1755512 h 1780225"/>
              <a:gd name="connsiteX6" fmla="*/ 0 w 296562"/>
              <a:gd name="connsiteY6" fmla="*/ 1780225 h 1780225"/>
              <a:gd name="connsiteX7" fmla="*/ 0 w 296562"/>
              <a:gd name="connsiteY7" fmla="*/ 0 h 1780225"/>
              <a:gd name="connsiteX0" fmla="*/ 0 w 296562"/>
              <a:gd name="connsiteY0" fmla="*/ 0 h 1780225"/>
              <a:gd name="connsiteX1" fmla="*/ 148281 w 296562"/>
              <a:gd name="connsiteY1" fmla="*/ 24713 h 1780225"/>
              <a:gd name="connsiteX2" fmla="*/ 148281 w 296562"/>
              <a:gd name="connsiteY2" fmla="*/ 865400 h 1780225"/>
              <a:gd name="connsiteX3" fmla="*/ 296562 w 296562"/>
              <a:gd name="connsiteY3" fmla="*/ 890113 h 1780225"/>
              <a:gd name="connsiteX4" fmla="*/ 148281 w 296562"/>
              <a:gd name="connsiteY4" fmla="*/ 1755512 h 1780225"/>
              <a:gd name="connsiteX5" fmla="*/ 0 w 296562"/>
              <a:gd name="connsiteY5" fmla="*/ 1780225 h 1780225"/>
              <a:gd name="connsiteX0" fmla="*/ 0 w 296562"/>
              <a:gd name="connsiteY0" fmla="*/ 0 h 1780225"/>
              <a:gd name="connsiteX1" fmla="*/ 148281 w 296562"/>
              <a:gd name="connsiteY1" fmla="*/ 24713 h 1780225"/>
              <a:gd name="connsiteX2" fmla="*/ 148281 w 296562"/>
              <a:gd name="connsiteY2" fmla="*/ 865400 h 1780225"/>
              <a:gd name="connsiteX3" fmla="*/ 296562 w 296562"/>
              <a:gd name="connsiteY3" fmla="*/ 890113 h 1780225"/>
              <a:gd name="connsiteX4" fmla="*/ 148281 w 296562"/>
              <a:gd name="connsiteY4" fmla="*/ 914826 h 1780225"/>
              <a:gd name="connsiteX5" fmla="*/ 148281 w 296562"/>
              <a:gd name="connsiteY5" fmla="*/ 1755512 h 1780225"/>
              <a:gd name="connsiteX6" fmla="*/ 0 w 296562"/>
              <a:gd name="connsiteY6" fmla="*/ 1780225 h 1780225"/>
              <a:gd name="connsiteX7" fmla="*/ 0 w 296562"/>
              <a:gd name="connsiteY7" fmla="*/ 0 h 1780225"/>
              <a:gd name="connsiteX0" fmla="*/ 0 w 296562"/>
              <a:gd name="connsiteY0" fmla="*/ 0 h 1780225"/>
              <a:gd name="connsiteX1" fmla="*/ 148281 w 296562"/>
              <a:gd name="connsiteY1" fmla="*/ 24713 h 1780225"/>
              <a:gd name="connsiteX2" fmla="*/ 296562 w 296562"/>
              <a:gd name="connsiteY2" fmla="*/ 890113 h 1780225"/>
              <a:gd name="connsiteX3" fmla="*/ 148281 w 296562"/>
              <a:gd name="connsiteY3" fmla="*/ 1755512 h 1780225"/>
              <a:gd name="connsiteX4" fmla="*/ 0 w 296562"/>
              <a:gd name="connsiteY4" fmla="*/ 1780225 h 1780225"/>
              <a:gd name="connsiteX0" fmla="*/ 0 w 296562"/>
              <a:gd name="connsiteY0" fmla="*/ 0 h 1780225"/>
              <a:gd name="connsiteX1" fmla="*/ 148281 w 296562"/>
              <a:gd name="connsiteY1" fmla="*/ 24713 h 1780225"/>
              <a:gd name="connsiteX2" fmla="*/ 296562 w 296562"/>
              <a:gd name="connsiteY2" fmla="*/ 890113 h 1780225"/>
              <a:gd name="connsiteX3" fmla="*/ 148281 w 296562"/>
              <a:gd name="connsiteY3" fmla="*/ 914826 h 1780225"/>
              <a:gd name="connsiteX4" fmla="*/ 148281 w 296562"/>
              <a:gd name="connsiteY4" fmla="*/ 1755512 h 1780225"/>
              <a:gd name="connsiteX5" fmla="*/ 0 w 296562"/>
              <a:gd name="connsiteY5" fmla="*/ 1780225 h 1780225"/>
              <a:gd name="connsiteX6" fmla="*/ 0 w 296562"/>
              <a:gd name="connsiteY6" fmla="*/ 0 h 1780225"/>
              <a:gd name="connsiteX0" fmla="*/ 0 w 296562"/>
              <a:gd name="connsiteY0" fmla="*/ 0 h 1780225"/>
              <a:gd name="connsiteX1" fmla="*/ 148281 w 296562"/>
              <a:gd name="connsiteY1" fmla="*/ 24713 h 1780225"/>
              <a:gd name="connsiteX2" fmla="*/ 296562 w 296562"/>
              <a:gd name="connsiteY2" fmla="*/ 890113 h 1780225"/>
              <a:gd name="connsiteX3" fmla="*/ 148281 w 296562"/>
              <a:gd name="connsiteY3" fmla="*/ 1755512 h 1780225"/>
              <a:gd name="connsiteX4" fmla="*/ 0 w 296562"/>
              <a:gd name="connsiteY4" fmla="*/ 1780225 h 1780225"/>
              <a:gd name="connsiteX0" fmla="*/ 0 w 296562"/>
              <a:gd name="connsiteY0" fmla="*/ 0 h 1780225"/>
              <a:gd name="connsiteX1" fmla="*/ 148281 w 296562"/>
              <a:gd name="connsiteY1" fmla="*/ 24713 h 1780225"/>
              <a:gd name="connsiteX2" fmla="*/ 296562 w 296562"/>
              <a:gd name="connsiteY2" fmla="*/ 890113 h 1780225"/>
              <a:gd name="connsiteX3" fmla="*/ 148281 w 296562"/>
              <a:gd name="connsiteY3" fmla="*/ 1755512 h 1780225"/>
              <a:gd name="connsiteX4" fmla="*/ 0 w 296562"/>
              <a:gd name="connsiteY4" fmla="*/ 1780225 h 1780225"/>
              <a:gd name="connsiteX5" fmla="*/ 0 w 296562"/>
              <a:gd name="connsiteY5" fmla="*/ 0 h 1780225"/>
              <a:gd name="connsiteX0" fmla="*/ 0 w 296562"/>
              <a:gd name="connsiteY0" fmla="*/ 0 h 1780225"/>
              <a:gd name="connsiteX1" fmla="*/ 148281 w 296562"/>
              <a:gd name="connsiteY1" fmla="*/ 24713 h 1780225"/>
              <a:gd name="connsiteX2" fmla="*/ 296562 w 296562"/>
              <a:gd name="connsiteY2" fmla="*/ 890113 h 1780225"/>
              <a:gd name="connsiteX3" fmla="*/ 148281 w 296562"/>
              <a:gd name="connsiteY3" fmla="*/ 1755512 h 1780225"/>
              <a:gd name="connsiteX4" fmla="*/ 0 w 296562"/>
              <a:gd name="connsiteY4" fmla="*/ 1780225 h 1780225"/>
              <a:gd name="connsiteX0" fmla="*/ 0 w 296562"/>
              <a:gd name="connsiteY0" fmla="*/ 0 h 1780225"/>
              <a:gd name="connsiteX1" fmla="*/ 148281 w 296562"/>
              <a:gd name="connsiteY1" fmla="*/ 24713 h 1780225"/>
              <a:gd name="connsiteX2" fmla="*/ 296562 w 296562"/>
              <a:gd name="connsiteY2" fmla="*/ 890113 h 1780225"/>
              <a:gd name="connsiteX3" fmla="*/ 148281 w 296562"/>
              <a:gd name="connsiteY3" fmla="*/ 1755512 h 1780225"/>
              <a:gd name="connsiteX4" fmla="*/ 0 w 296562"/>
              <a:gd name="connsiteY4" fmla="*/ 1780225 h 1780225"/>
              <a:gd name="connsiteX5" fmla="*/ 0 w 296562"/>
              <a:gd name="connsiteY5" fmla="*/ 0 h 1780225"/>
              <a:gd name="connsiteX0" fmla="*/ 0 w 296562"/>
              <a:gd name="connsiteY0" fmla="*/ 0 h 1780225"/>
              <a:gd name="connsiteX1" fmla="*/ 148281 w 296562"/>
              <a:gd name="connsiteY1" fmla="*/ 24713 h 1780225"/>
              <a:gd name="connsiteX2" fmla="*/ 148281 w 296562"/>
              <a:gd name="connsiteY2" fmla="*/ 1755512 h 1780225"/>
              <a:gd name="connsiteX3" fmla="*/ 0 w 296562"/>
              <a:gd name="connsiteY3" fmla="*/ 1780225 h 1780225"/>
              <a:gd name="connsiteX0" fmla="*/ 0 w 148281"/>
              <a:gd name="connsiteY0" fmla="*/ 0 h 1780225"/>
              <a:gd name="connsiteX1" fmla="*/ 148281 w 148281"/>
              <a:gd name="connsiteY1" fmla="*/ 24713 h 1780225"/>
              <a:gd name="connsiteX2" fmla="*/ 148281 w 148281"/>
              <a:gd name="connsiteY2" fmla="*/ 1755512 h 1780225"/>
              <a:gd name="connsiteX3" fmla="*/ 0 w 148281"/>
              <a:gd name="connsiteY3" fmla="*/ 1780225 h 1780225"/>
              <a:gd name="connsiteX4" fmla="*/ 0 w 148281"/>
              <a:gd name="connsiteY4" fmla="*/ 0 h 1780225"/>
              <a:gd name="connsiteX0" fmla="*/ 0 w 148281"/>
              <a:gd name="connsiteY0" fmla="*/ 0 h 1780225"/>
              <a:gd name="connsiteX1" fmla="*/ 148281 w 148281"/>
              <a:gd name="connsiteY1" fmla="*/ 24713 h 1780225"/>
              <a:gd name="connsiteX2" fmla="*/ 148281 w 148281"/>
              <a:gd name="connsiteY2" fmla="*/ 1755512 h 1780225"/>
              <a:gd name="connsiteX3" fmla="*/ 0 w 148281"/>
              <a:gd name="connsiteY3" fmla="*/ 1780225 h 17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281" h="1780225" stroke="0" extrusionOk="0">
                <a:moveTo>
                  <a:pt x="0" y="0"/>
                </a:moveTo>
                <a:cubicBezTo>
                  <a:pt x="81893" y="0"/>
                  <a:pt x="148281" y="11064"/>
                  <a:pt x="148281" y="24713"/>
                </a:cubicBezTo>
                <a:lnTo>
                  <a:pt x="148281" y="1755512"/>
                </a:lnTo>
                <a:cubicBezTo>
                  <a:pt x="148281" y="1769161"/>
                  <a:pt x="81893" y="1780225"/>
                  <a:pt x="0" y="1780225"/>
                </a:cubicBezTo>
                <a:lnTo>
                  <a:pt x="0" y="0"/>
                </a:lnTo>
                <a:close/>
              </a:path>
              <a:path w="148281" h="1780225" fill="none">
                <a:moveTo>
                  <a:pt x="0" y="0"/>
                </a:moveTo>
                <a:cubicBezTo>
                  <a:pt x="81893" y="0"/>
                  <a:pt x="148281" y="11064"/>
                  <a:pt x="148281" y="24713"/>
                </a:cubicBezTo>
                <a:lnTo>
                  <a:pt x="148281" y="1755512"/>
                </a:lnTo>
                <a:cubicBezTo>
                  <a:pt x="148281" y="1769161"/>
                  <a:pt x="81893" y="1780225"/>
                  <a:pt x="0" y="1780225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Quicksort: Partitioning algorithm</a:t>
            </a:r>
            <a:endParaRPr lang="en-ZA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46847" y="811511"/>
            <a:ext cx="8480611" cy="3001948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horz" wrap="square" lIns="91440" tIns="108000" rIns="91440" bIns="10800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swap(data[first],data[(first + last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2]);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first + 1,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3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last;</a:t>
            </a:r>
            <a:endParaRPr lang="en-US" sz="1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pivot = data[first];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3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(data[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 pivot)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(data[</a:t>
            </a:r>
            <a:r>
              <a:rPr lang="en-US" sz="1800" dirty="0" smtClean="0">
                <a:solidFill>
                  <a:srgbClr val="33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 pivot) </a:t>
            </a:r>
            <a:r>
              <a:rPr lang="en-US" sz="1800" dirty="0" smtClean="0">
                <a:solidFill>
                  <a:srgbClr val="33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3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swap(data[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++],data[</a:t>
            </a:r>
            <a:r>
              <a:rPr lang="en-US" sz="1800" dirty="0" smtClean="0">
                <a:solidFill>
                  <a:srgbClr val="33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--]);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  <a:spcAft>
                <a:spcPts val="30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swap(data[</a:t>
            </a:r>
            <a:r>
              <a:rPr lang="en-US" sz="1800" dirty="0" smtClean="0">
                <a:solidFill>
                  <a:srgbClr val="33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],data[first]);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2327" y="1068637"/>
            <a:ext cx="3449524" cy="43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indices of 1st </a:t>
            </a:r>
            <a:r>
              <a:rPr lang="en-Z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ZA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last</a:t>
            </a:r>
            <a:endParaRPr lang="en-ZA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1600" y="787173"/>
            <a:ext cx="2816592" cy="43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swap pivot </a:t>
            </a:r>
            <a:r>
              <a:rPr lang="en-Z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ZA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1st</a:t>
            </a:r>
            <a:endParaRPr lang="en-ZA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79031"/>
              </p:ext>
            </p:extLst>
          </p:nvPr>
        </p:nvGraphicFramePr>
        <p:xfrm>
          <a:off x="2371746" y="4213132"/>
          <a:ext cx="4736752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5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8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3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4</a:t>
                      </a:r>
                      <a:endParaRPr lang="en-ZA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16200000">
            <a:off x="4236259" y="4714514"/>
            <a:ext cx="433492" cy="30402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Freeform 328"/>
          <p:cNvSpPr>
            <a:spLocks/>
          </p:cNvSpPr>
          <p:nvPr/>
        </p:nvSpPr>
        <p:spPr bwMode="auto">
          <a:xfrm rot="4699125">
            <a:off x="3181848" y="4062871"/>
            <a:ext cx="692278" cy="1558454"/>
          </a:xfrm>
          <a:custGeom>
            <a:avLst/>
            <a:gdLst>
              <a:gd name="T0" fmla="*/ 914817513 w 786"/>
              <a:gd name="T1" fmla="*/ 0 h 689"/>
              <a:gd name="T2" fmla="*/ 1829633438 w 786"/>
              <a:gd name="T3" fmla="*/ 914817931 h 689"/>
              <a:gd name="T4" fmla="*/ 0 w 786"/>
              <a:gd name="T5" fmla="*/ 1736389244 h 6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86" h="689">
                <a:moveTo>
                  <a:pt x="363" y="0"/>
                </a:moveTo>
                <a:cubicBezTo>
                  <a:pt x="574" y="124"/>
                  <a:pt x="786" y="248"/>
                  <a:pt x="726" y="363"/>
                </a:cubicBezTo>
                <a:cubicBezTo>
                  <a:pt x="666" y="478"/>
                  <a:pt x="333" y="583"/>
                  <a:pt x="0" y="689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50820"/>
              </p:ext>
            </p:extLst>
          </p:nvPr>
        </p:nvGraphicFramePr>
        <p:xfrm>
          <a:off x="2372882" y="5338421"/>
          <a:ext cx="4736752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8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1621037" y="5411382"/>
            <a:ext cx="829917" cy="29140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819279" y="5338836"/>
            <a:ext cx="967095" cy="43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solidFill>
                  <a:schemeClr val="tx1"/>
                </a:solidFill>
              </a:rPr>
              <a:t>pivot</a:t>
            </a:r>
            <a:endParaRPr lang="en-ZA" sz="2000" dirty="0"/>
          </a:p>
        </p:txBody>
      </p:sp>
      <p:sp>
        <p:nvSpPr>
          <p:cNvPr id="21" name="Right Arrow 20"/>
          <p:cNvSpPr/>
          <p:nvPr/>
        </p:nvSpPr>
        <p:spPr>
          <a:xfrm rot="16200000">
            <a:off x="6518627" y="5919577"/>
            <a:ext cx="592514" cy="30402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ight Arrow 21"/>
          <p:cNvSpPr/>
          <p:nvPr/>
        </p:nvSpPr>
        <p:spPr>
          <a:xfrm rot="16200000">
            <a:off x="2962264" y="5903403"/>
            <a:ext cx="592514" cy="304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 22"/>
          <p:cNvSpPr/>
          <p:nvPr/>
        </p:nvSpPr>
        <p:spPr>
          <a:xfrm>
            <a:off x="5769182" y="1351551"/>
            <a:ext cx="3109605" cy="43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store value of pivot</a:t>
            </a:r>
            <a:endParaRPr lang="en-ZA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69177" y="1635140"/>
            <a:ext cx="2830083" cy="43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partition the data</a:t>
            </a:r>
            <a:endParaRPr lang="en-ZA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75952" y="1916734"/>
            <a:ext cx="3009468" cy="43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skip values &lt; pivot</a:t>
            </a:r>
            <a:endParaRPr lang="en-ZA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76504" y="2203003"/>
            <a:ext cx="3017881" cy="43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skip values &gt; pivot</a:t>
            </a:r>
            <a:endParaRPr lang="en-ZA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71067" y="2493576"/>
            <a:ext cx="3134615" cy="43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pair must be swapped</a:t>
            </a:r>
            <a:endParaRPr lang="en-ZA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71595" y="2775184"/>
            <a:ext cx="2220809" cy="43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perform swap</a:t>
            </a:r>
            <a:endParaRPr lang="en-ZA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73817" y="5354966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400" b="1" dirty="0"/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37592" y="5347652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400" b="1" dirty="0"/>
              <a:t>4</a:t>
            </a:r>
          </a:p>
        </p:txBody>
      </p:sp>
      <p:sp>
        <p:nvSpPr>
          <p:cNvPr id="33" name="Right Arrow 32"/>
          <p:cNvSpPr/>
          <p:nvPr/>
        </p:nvSpPr>
        <p:spPr>
          <a:xfrm rot="16200000">
            <a:off x="3536528" y="5919576"/>
            <a:ext cx="592514" cy="304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ight Arrow 33"/>
          <p:cNvSpPr/>
          <p:nvPr/>
        </p:nvSpPr>
        <p:spPr>
          <a:xfrm rot="16200000">
            <a:off x="5940157" y="5920640"/>
            <a:ext cx="592514" cy="30402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ight Arrow 34"/>
          <p:cNvSpPr/>
          <p:nvPr/>
        </p:nvSpPr>
        <p:spPr>
          <a:xfrm rot="16200000">
            <a:off x="4156749" y="5919576"/>
            <a:ext cx="592514" cy="304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ectangle 35"/>
          <p:cNvSpPr/>
          <p:nvPr/>
        </p:nvSpPr>
        <p:spPr>
          <a:xfrm>
            <a:off x="4261874" y="5342842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400" b="1" dirty="0"/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30180" y="534672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400" b="1" dirty="0"/>
              <a:t>3</a:t>
            </a:r>
          </a:p>
        </p:txBody>
      </p:sp>
      <p:sp>
        <p:nvSpPr>
          <p:cNvPr id="38" name="Right Arrow 37"/>
          <p:cNvSpPr/>
          <p:nvPr/>
        </p:nvSpPr>
        <p:spPr>
          <a:xfrm rot="16200000">
            <a:off x="4766743" y="5920639"/>
            <a:ext cx="592514" cy="304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ight Arrow 38"/>
          <p:cNvSpPr/>
          <p:nvPr/>
        </p:nvSpPr>
        <p:spPr>
          <a:xfrm rot="16200000">
            <a:off x="5349880" y="5919576"/>
            <a:ext cx="592514" cy="30402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ight Arrow 39"/>
          <p:cNvSpPr/>
          <p:nvPr/>
        </p:nvSpPr>
        <p:spPr>
          <a:xfrm rot="16200000">
            <a:off x="5437575" y="5919576"/>
            <a:ext cx="592514" cy="304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ight Arrow 40"/>
          <p:cNvSpPr/>
          <p:nvPr/>
        </p:nvSpPr>
        <p:spPr>
          <a:xfrm rot="16200000">
            <a:off x="4670768" y="5919575"/>
            <a:ext cx="592514" cy="30402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2492248" y="535496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400" b="1" dirty="0"/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46232" y="5346728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400" b="1" dirty="0"/>
              <a:t>1</a:t>
            </a:r>
          </a:p>
        </p:txBody>
      </p:sp>
      <p:sp>
        <p:nvSpPr>
          <p:cNvPr id="44" name="Right Brace 43"/>
          <p:cNvSpPr/>
          <p:nvPr/>
        </p:nvSpPr>
        <p:spPr>
          <a:xfrm rot="5400000">
            <a:off x="3461921" y="4771104"/>
            <a:ext cx="148281" cy="2302536"/>
          </a:xfrm>
          <a:custGeom>
            <a:avLst/>
            <a:gdLst>
              <a:gd name="connsiteX0" fmla="*/ 0 w 296562"/>
              <a:gd name="connsiteY0" fmla="*/ 0 h 2302536"/>
              <a:gd name="connsiteX1" fmla="*/ 148281 w 296562"/>
              <a:gd name="connsiteY1" fmla="*/ 24713 h 2302536"/>
              <a:gd name="connsiteX2" fmla="*/ 148281 w 296562"/>
              <a:gd name="connsiteY2" fmla="*/ 1126555 h 2302536"/>
              <a:gd name="connsiteX3" fmla="*/ 296562 w 296562"/>
              <a:gd name="connsiteY3" fmla="*/ 1151268 h 2302536"/>
              <a:gd name="connsiteX4" fmla="*/ 148281 w 296562"/>
              <a:gd name="connsiteY4" fmla="*/ 1175981 h 2302536"/>
              <a:gd name="connsiteX5" fmla="*/ 148281 w 296562"/>
              <a:gd name="connsiteY5" fmla="*/ 2277823 h 2302536"/>
              <a:gd name="connsiteX6" fmla="*/ 0 w 296562"/>
              <a:gd name="connsiteY6" fmla="*/ 2302536 h 2302536"/>
              <a:gd name="connsiteX7" fmla="*/ 0 w 296562"/>
              <a:gd name="connsiteY7" fmla="*/ 0 h 2302536"/>
              <a:gd name="connsiteX0" fmla="*/ 0 w 296562"/>
              <a:gd name="connsiteY0" fmla="*/ 0 h 2302536"/>
              <a:gd name="connsiteX1" fmla="*/ 148281 w 296562"/>
              <a:gd name="connsiteY1" fmla="*/ 24713 h 2302536"/>
              <a:gd name="connsiteX2" fmla="*/ 148281 w 296562"/>
              <a:gd name="connsiteY2" fmla="*/ 1126555 h 2302536"/>
              <a:gd name="connsiteX3" fmla="*/ 296562 w 296562"/>
              <a:gd name="connsiteY3" fmla="*/ 1151268 h 2302536"/>
              <a:gd name="connsiteX4" fmla="*/ 148281 w 296562"/>
              <a:gd name="connsiteY4" fmla="*/ 1175981 h 2302536"/>
              <a:gd name="connsiteX5" fmla="*/ 148281 w 296562"/>
              <a:gd name="connsiteY5" fmla="*/ 2277823 h 2302536"/>
              <a:gd name="connsiteX6" fmla="*/ 0 w 296562"/>
              <a:gd name="connsiteY6" fmla="*/ 2302536 h 2302536"/>
              <a:gd name="connsiteX0" fmla="*/ 0 w 296562"/>
              <a:gd name="connsiteY0" fmla="*/ 0 h 2302536"/>
              <a:gd name="connsiteX1" fmla="*/ 148281 w 296562"/>
              <a:gd name="connsiteY1" fmla="*/ 24713 h 2302536"/>
              <a:gd name="connsiteX2" fmla="*/ 148281 w 296562"/>
              <a:gd name="connsiteY2" fmla="*/ 1126555 h 2302536"/>
              <a:gd name="connsiteX3" fmla="*/ 296562 w 296562"/>
              <a:gd name="connsiteY3" fmla="*/ 1151268 h 2302536"/>
              <a:gd name="connsiteX4" fmla="*/ 148281 w 296562"/>
              <a:gd name="connsiteY4" fmla="*/ 1175981 h 2302536"/>
              <a:gd name="connsiteX5" fmla="*/ 148281 w 296562"/>
              <a:gd name="connsiteY5" fmla="*/ 2277823 h 2302536"/>
              <a:gd name="connsiteX6" fmla="*/ 0 w 296562"/>
              <a:gd name="connsiteY6" fmla="*/ 2302536 h 2302536"/>
              <a:gd name="connsiteX7" fmla="*/ 0 w 296562"/>
              <a:gd name="connsiteY7" fmla="*/ 0 h 2302536"/>
              <a:gd name="connsiteX0" fmla="*/ 0 w 296562"/>
              <a:gd name="connsiteY0" fmla="*/ 0 h 2302536"/>
              <a:gd name="connsiteX1" fmla="*/ 148281 w 296562"/>
              <a:gd name="connsiteY1" fmla="*/ 24713 h 2302536"/>
              <a:gd name="connsiteX2" fmla="*/ 148281 w 296562"/>
              <a:gd name="connsiteY2" fmla="*/ 1126555 h 2302536"/>
              <a:gd name="connsiteX3" fmla="*/ 148281 w 296562"/>
              <a:gd name="connsiteY3" fmla="*/ 1175981 h 2302536"/>
              <a:gd name="connsiteX4" fmla="*/ 148281 w 296562"/>
              <a:gd name="connsiteY4" fmla="*/ 2277823 h 2302536"/>
              <a:gd name="connsiteX5" fmla="*/ 0 w 296562"/>
              <a:gd name="connsiteY5" fmla="*/ 2302536 h 2302536"/>
              <a:gd name="connsiteX0" fmla="*/ 0 w 148281"/>
              <a:gd name="connsiteY0" fmla="*/ 0 h 2302536"/>
              <a:gd name="connsiteX1" fmla="*/ 148281 w 148281"/>
              <a:gd name="connsiteY1" fmla="*/ 24713 h 2302536"/>
              <a:gd name="connsiteX2" fmla="*/ 148281 w 148281"/>
              <a:gd name="connsiteY2" fmla="*/ 1126555 h 2302536"/>
              <a:gd name="connsiteX3" fmla="*/ 148281 w 148281"/>
              <a:gd name="connsiteY3" fmla="*/ 1175981 h 2302536"/>
              <a:gd name="connsiteX4" fmla="*/ 148281 w 148281"/>
              <a:gd name="connsiteY4" fmla="*/ 2277823 h 2302536"/>
              <a:gd name="connsiteX5" fmla="*/ 0 w 148281"/>
              <a:gd name="connsiteY5" fmla="*/ 2302536 h 2302536"/>
              <a:gd name="connsiteX6" fmla="*/ 0 w 148281"/>
              <a:gd name="connsiteY6" fmla="*/ 0 h 2302536"/>
              <a:gd name="connsiteX0" fmla="*/ 0 w 148281"/>
              <a:gd name="connsiteY0" fmla="*/ 0 h 2302536"/>
              <a:gd name="connsiteX1" fmla="*/ 148281 w 148281"/>
              <a:gd name="connsiteY1" fmla="*/ 24713 h 2302536"/>
              <a:gd name="connsiteX2" fmla="*/ 148281 w 148281"/>
              <a:gd name="connsiteY2" fmla="*/ 1126555 h 2302536"/>
              <a:gd name="connsiteX3" fmla="*/ 148281 w 148281"/>
              <a:gd name="connsiteY3" fmla="*/ 1175981 h 2302536"/>
              <a:gd name="connsiteX4" fmla="*/ 148281 w 148281"/>
              <a:gd name="connsiteY4" fmla="*/ 2277823 h 2302536"/>
              <a:gd name="connsiteX5" fmla="*/ 0 w 148281"/>
              <a:gd name="connsiteY5" fmla="*/ 2302536 h 2302536"/>
              <a:gd name="connsiteX0" fmla="*/ 0 w 148281"/>
              <a:gd name="connsiteY0" fmla="*/ 0 h 2302536"/>
              <a:gd name="connsiteX1" fmla="*/ 148281 w 148281"/>
              <a:gd name="connsiteY1" fmla="*/ 24713 h 2302536"/>
              <a:gd name="connsiteX2" fmla="*/ 148281 w 148281"/>
              <a:gd name="connsiteY2" fmla="*/ 1126555 h 2302536"/>
              <a:gd name="connsiteX3" fmla="*/ 148281 w 148281"/>
              <a:gd name="connsiteY3" fmla="*/ 1175981 h 2302536"/>
              <a:gd name="connsiteX4" fmla="*/ 148281 w 148281"/>
              <a:gd name="connsiteY4" fmla="*/ 2277823 h 2302536"/>
              <a:gd name="connsiteX5" fmla="*/ 0 w 148281"/>
              <a:gd name="connsiteY5" fmla="*/ 2302536 h 2302536"/>
              <a:gd name="connsiteX6" fmla="*/ 0 w 148281"/>
              <a:gd name="connsiteY6" fmla="*/ 0 h 2302536"/>
              <a:gd name="connsiteX0" fmla="*/ 0 w 148281"/>
              <a:gd name="connsiteY0" fmla="*/ 0 h 2302536"/>
              <a:gd name="connsiteX1" fmla="*/ 148281 w 148281"/>
              <a:gd name="connsiteY1" fmla="*/ 24713 h 2302536"/>
              <a:gd name="connsiteX2" fmla="*/ 148281 w 148281"/>
              <a:gd name="connsiteY2" fmla="*/ 1175981 h 2302536"/>
              <a:gd name="connsiteX3" fmla="*/ 148281 w 148281"/>
              <a:gd name="connsiteY3" fmla="*/ 2277823 h 2302536"/>
              <a:gd name="connsiteX4" fmla="*/ 0 w 148281"/>
              <a:gd name="connsiteY4" fmla="*/ 2302536 h 2302536"/>
              <a:gd name="connsiteX0" fmla="*/ 0 w 148281"/>
              <a:gd name="connsiteY0" fmla="*/ 0 h 2302536"/>
              <a:gd name="connsiteX1" fmla="*/ 148281 w 148281"/>
              <a:gd name="connsiteY1" fmla="*/ 24713 h 2302536"/>
              <a:gd name="connsiteX2" fmla="*/ 148281 w 148281"/>
              <a:gd name="connsiteY2" fmla="*/ 1126555 h 2302536"/>
              <a:gd name="connsiteX3" fmla="*/ 148281 w 148281"/>
              <a:gd name="connsiteY3" fmla="*/ 1175981 h 2302536"/>
              <a:gd name="connsiteX4" fmla="*/ 148281 w 148281"/>
              <a:gd name="connsiteY4" fmla="*/ 2277823 h 2302536"/>
              <a:gd name="connsiteX5" fmla="*/ 0 w 148281"/>
              <a:gd name="connsiteY5" fmla="*/ 2302536 h 2302536"/>
              <a:gd name="connsiteX6" fmla="*/ 0 w 148281"/>
              <a:gd name="connsiteY6" fmla="*/ 0 h 2302536"/>
              <a:gd name="connsiteX0" fmla="*/ 0 w 148281"/>
              <a:gd name="connsiteY0" fmla="*/ 0 h 2302536"/>
              <a:gd name="connsiteX1" fmla="*/ 148281 w 148281"/>
              <a:gd name="connsiteY1" fmla="*/ 24713 h 2302536"/>
              <a:gd name="connsiteX2" fmla="*/ 148281 w 148281"/>
              <a:gd name="connsiteY2" fmla="*/ 2277823 h 2302536"/>
              <a:gd name="connsiteX3" fmla="*/ 0 w 148281"/>
              <a:gd name="connsiteY3" fmla="*/ 2302536 h 2302536"/>
              <a:gd name="connsiteX0" fmla="*/ 0 w 148281"/>
              <a:gd name="connsiteY0" fmla="*/ 0 h 2302536"/>
              <a:gd name="connsiteX1" fmla="*/ 148281 w 148281"/>
              <a:gd name="connsiteY1" fmla="*/ 24713 h 2302536"/>
              <a:gd name="connsiteX2" fmla="*/ 148281 w 148281"/>
              <a:gd name="connsiteY2" fmla="*/ 1175981 h 2302536"/>
              <a:gd name="connsiteX3" fmla="*/ 148281 w 148281"/>
              <a:gd name="connsiteY3" fmla="*/ 2277823 h 2302536"/>
              <a:gd name="connsiteX4" fmla="*/ 0 w 148281"/>
              <a:gd name="connsiteY4" fmla="*/ 2302536 h 2302536"/>
              <a:gd name="connsiteX5" fmla="*/ 0 w 148281"/>
              <a:gd name="connsiteY5" fmla="*/ 0 h 2302536"/>
              <a:gd name="connsiteX0" fmla="*/ 0 w 148281"/>
              <a:gd name="connsiteY0" fmla="*/ 0 h 2302536"/>
              <a:gd name="connsiteX1" fmla="*/ 148281 w 148281"/>
              <a:gd name="connsiteY1" fmla="*/ 24713 h 2302536"/>
              <a:gd name="connsiteX2" fmla="*/ 148281 w 148281"/>
              <a:gd name="connsiteY2" fmla="*/ 2277823 h 2302536"/>
              <a:gd name="connsiteX3" fmla="*/ 0 w 148281"/>
              <a:gd name="connsiteY3" fmla="*/ 2302536 h 2302536"/>
              <a:gd name="connsiteX0" fmla="*/ 0 w 148281"/>
              <a:gd name="connsiteY0" fmla="*/ 0 h 2302536"/>
              <a:gd name="connsiteX1" fmla="*/ 148281 w 148281"/>
              <a:gd name="connsiteY1" fmla="*/ 24713 h 2302536"/>
              <a:gd name="connsiteX2" fmla="*/ 148281 w 148281"/>
              <a:gd name="connsiteY2" fmla="*/ 2277823 h 2302536"/>
              <a:gd name="connsiteX3" fmla="*/ 0 w 148281"/>
              <a:gd name="connsiteY3" fmla="*/ 2302536 h 2302536"/>
              <a:gd name="connsiteX4" fmla="*/ 0 w 148281"/>
              <a:gd name="connsiteY4" fmla="*/ 0 h 2302536"/>
              <a:gd name="connsiteX0" fmla="*/ 0 w 148281"/>
              <a:gd name="connsiteY0" fmla="*/ 0 h 2302536"/>
              <a:gd name="connsiteX1" fmla="*/ 148281 w 148281"/>
              <a:gd name="connsiteY1" fmla="*/ 24713 h 2302536"/>
              <a:gd name="connsiteX2" fmla="*/ 148281 w 148281"/>
              <a:gd name="connsiteY2" fmla="*/ 2277823 h 2302536"/>
              <a:gd name="connsiteX3" fmla="*/ 0 w 148281"/>
              <a:gd name="connsiteY3" fmla="*/ 2302536 h 230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281" h="2302536" stroke="0" extrusionOk="0">
                <a:moveTo>
                  <a:pt x="0" y="0"/>
                </a:moveTo>
                <a:cubicBezTo>
                  <a:pt x="81893" y="0"/>
                  <a:pt x="148281" y="11064"/>
                  <a:pt x="148281" y="24713"/>
                </a:cubicBezTo>
                <a:lnTo>
                  <a:pt x="148281" y="2277823"/>
                </a:lnTo>
                <a:cubicBezTo>
                  <a:pt x="148281" y="2291472"/>
                  <a:pt x="81893" y="2302536"/>
                  <a:pt x="0" y="2302536"/>
                </a:cubicBezTo>
                <a:lnTo>
                  <a:pt x="0" y="0"/>
                </a:lnTo>
                <a:close/>
              </a:path>
              <a:path w="148281" h="2302536" fill="none">
                <a:moveTo>
                  <a:pt x="0" y="0"/>
                </a:moveTo>
                <a:cubicBezTo>
                  <a:pt x="81893" y="0"/>
                  <a:pt x="148281" y="11064"/>
                  <a:pt x="148281" y="24713"/>
                </a:cubicBezTo>
                <a:lnTo>
                  <a:pt x="148281" y="2277823"/>
                </a:lnTo>
                <a:cubicBezTo>
                  <a:pt x="148281" y="2291472"/>
                  <a:pt x="81893" y="2302536"/>
                  <a:pt x="0" y="2302536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Rectangle 45"/>
          <p:cNvSpPr/>
          <p:nvPr/>
        </p:nvSpPr>
        <p:spPr>
          <a:xfrm>
            <a:off x="5771301" y="3341201"/>
            <a:ext cx="3256157" cy="43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place pivot correctly</a:t>
            </a:r>
            <a:endParaRPr lang="en-ZA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74347" y="5002641"/>
            <a:ext cx="1753111" cy="1156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300" dirty="0" smtClean="0"/>
              <a:t>Exercise: Apply the swap process recursively to the halves on either side of the pivot</a:t>
            </a:r>
            <a:endParaRPr lang="en-ZA" sz="1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18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023 L 0.10469 0.04005 C 0.12674 0.04908 0.15955 0.05394 0.19392 0.05394 C 0.23299 0.05394 0.26424 0.04908 0.28628 0.04005 L 0.39115 0.00023 " pathEditMode="relative" rAng="0" ptsTypes="AAAAA">
                                      <p:cBhvr>
                                        <p:cTn id="7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268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10487 -0.03935 C -0.12691 -0.04814 -0.15973 -0.05277 -0.1941 -0.05277 C -0.23316 -0.05277 -0.26441 -0.04814 -0.28646 -0.03935 L -0.39115 -3.33333E-6 " pathEditMode="relative" rAng="0" ptsTypes="AAAAA">
                                      <p:cBhvr>
                                        <p:cTn id="7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6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L 0.05139 0.03866 C 0.06233 0.04723 0.07848 0.05209 0.09532 0.05209 C 0.11459 0.05209 0.13004 0.04723 0.14098 0.03866 L 0.19271 -4.44444E-6 " pathEditMode="relative" rAng="0" ptsTypes="AAAAA">
                                      <p:cBhvr>
                                        <p:cTn id="9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259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-0.05122 -0.03935 C -0.06198 -0.04814 -0.07796 -0.05277 -0.09462 -0.05277 C -0.11372 -0.05277 -0.12882 -0.04814 -0.13959 -0.03935 L -0.19063 -3.33333E-6 " pathEditMode="relative" rAng="0" ptsTypes="AAAAA">
                                      <p:cBhvr>
                                        <p:cTn id="9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-0.06928 0.03796 C -0.08386 0.04676 -0.10556 0.05162 -0.12813 0.05162 C -0.154 0.05162 -0.17466 0.04676 -0.18924 0.03796 L -0.25834 7.40741E-7 " pathEditMode="relative" rAng="0" ptsTypes="AAAAA">
                                      <p:cBhvr>
                                        <p:cTn id="12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256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81481E-6 L 0.06945 -0.04167 C 0.08403 -0.05093 0.10591 -0.05579 0.12865 -0.05579 C 0.15452 -0.05579 0.17535 -0.05093 0.18993 -0.04167 L 0.25955 4.81481E-6 " pathEditMode="relative" rAng="0" ptsTypes="AAAAA">
                                      <p:cBhvr>
                                        <p:cTn id="13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" grpId="0"/>
      <p:bldP spid="7" grpId="0"/>
      <p:bldP spid="9" grpId="0" animBg="1"/>
      <p:bldP spid="17" grpId="0" animBg="1"/>
      <p:bldP spid="19" grpId="0" animBg="1"/>
      <p:bldP spid="20" grpId="0" animBg="1"/>
      <p:bldP spid="21" grpId="1" animBg="1"/>
      <p:bldP spid="21" grpId="2" animBg="1"/>
      <p:bldP spid="22" grpId="1" animBg="1"/>
      <p:bldP spid="22" grpId="2" animBg="1"/>
      <p:bldP spid="23" grpId="0"/>
      <p:bldP spid="25" grpId="0"/>
      <p:bldP spid="26" grpId="0"/>
      <p:bldP spid="27" grpId="0"/>
      <p:bldP spid="28" grpId="0"/>
      <p:bldP spid="31" grpId="0"/>
      <p:bldP spid="31" grpId="1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/>
      <p:bldP spid="36" grpId="1"/>
      <p:bldP spid="37" grpId="0"/>
      <p:bldP spid="37" grpId="1"/>
      <p:bldP spid="38" grpId="0" animBg="1"/>
      <p:bldP spid="38" grpId="1" animBg="1"/>
      <p:bldP spid="39" grpId="0" animBg="1"/>
      <p:bldP spid="39" grpId="1" animBg="1"/>
      <p:bldP spid="40" grpId="0" animBg="1"/>
      <p:bldP spid="41" grpId="0" animBg="1"/>
      <p:bldP spid="42" grpId="0"/>
      <p:bldP spid="42" grpId="1"/>
      <p:bldP spid="43" grpId="0"/>
      <p:bldP spid="43" grpId="1"/>
      <p:bldP spid="44" grpId="0" animBg="1"/>
      <p:bldP spid="46" grpId="0"/>
      <p:bldP spid="47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 txBox="1">
            <a:spLocks/>
          </p:cNvSpPr>
          <p:nvPr/>
        </p:nvSpPr>
        <p:spPr>
          <a:xfrm>
            <a:off x="628649" y="955589"/>
            <a:ext cx="7886700" cy="575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Let’s look at a different </a:t>
            </a:r>
            <a:r>
              <a:rPr lang="en-ZA" dirty="0" smtClean="0"/>
              <a:t>full array (i.e. not a sub-array)</a:t>
            </a:r>
            <a:endParaRPr lang="en-ZA" dirty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r>
              <a:rPr lang="en-ZA" dirty="0" smtClean="0"/>
              <a:t>Simple </a:t>
            </a:r>
            <a:r>
              <a:rPr lang="en-ZA" dirty="0"/>
              <a:t>trick to prevent </a:t>
            </a:r>
            <a:r>
              <a:rPr lang="en-ZA" dirty="0" smtClean="0">
                <a:solidFill>
                  <a:srgbClr val="FF0000"/>
                </a:solidFill>
              </a:rPr>
              <a:t>null pointers</a:t>
            </a:r>
            <a:endParaRPr lang="en-ZA" dirty="0" smtClean="0"/>
          </a:p>
          <a:p>
            <a:pPr lvl="1"/>
            <a:r>
              <a:rPr lang="en-ZA" dirty="0" smtClean="0"/>
              <a:t>Pre-processing step before </a:t>
            </a:r>
            <a:r>
              <a:rPr lang="en-ZA" dirty="0"/>
              <a:t>the </a:t>
            </a:r>
            <a:r>
              <a:rPr lang="en-ZA" dirty="0" smtClean="0"/>
              <a:t>first call to the recursive function</a:t>
            </a:r>
            <a:endParaRPr lang="en-ZA" dirty="0" smtClean="0">
              <a:solidFill>
                <a:schemeClr val="accent5"/>
              </a:solidFill>
            </a:endParaRPr>
          </a:p>
          <a:p>
            <a:pPr lvl="1"/>
            <a:r>
              <a:rPr lang="en-ZA" dirty="0">
                <a:solidFill>
                  <a:schemeClr val="accent5"/>
                </a:solidFill>
              </a:rPr>
              <a:t>F</a:t>
            </a:r>
            <a:r>
              <a:rPr lang="en-ZA" dirty="0" smtClean="0">
                <a:solidFill>
                  <a:schemeClr val="accent5"/>
                </a:solidFill>
              </a:rPr>
              <a:t>ind </a:t>
            </a:r>
            <a:r>
              <a:rPr lang="en-ZA" dirty="0">
                <a:solidFill>
                  <a:schemeClr val="accent5"/>
                </a:solidFill>
              </a:rPr>
              <a:t>the largest element </a:t>
            </a:r>
            <a:r>
              <a:rPr lang="en-ZA" dirty="0"/>
              <a:t>and </a:t>
            </a:r>
            <a:r>
              <a:rPr lang="en-ZA" dirty="0">
                <a:solidFill>
                  <a:srgbClr val="00B050"/>
                </a:solidFill>
              </a:rPr>
              <a:t>swap with the last element</a:t>
            </a:r>
          </a:p>
          <a:p>
            <a:endParaRPr lang="en-ZA" dirty="0" smtClean="0">
              <a:solidFill>
                <a:srgbClr val="00B050"/>
              </a:solidFill>
            </a:endParaRPr>
          </a:p>
          <a:p>
            <a:endParaRPr lang="en-ZA" dirty="0">
              <a:solidFill>
                <a:srgbClr val="00B050"/>
              </a:solidFill>
            </a:endParaRPr>
          </a:p>
          <a:p>
            <a:pPr lvl="1"/>
            <a:r>
              <a:rPr lang="en-ZA" dirty="0" smtClean="0"/>
              <a:t>Ensures there’s </a:t>
            </a:r>
            <a:r>
              <a:rPr lang="en-ZA" dirty="0"/>
              <a:t>at least one element to stop the while loop</a:t>
            </a:r>
          </a:p>
          <a:p>
            <a:pPr lvl="1"/>
            <a:r>
              <a:rPr lang="en-ZA" dirty="0" smtClean="0">
                <a:solidFill>
                  <a:srgbClr val="FF0000"/>
                </a:solidFill>
              </a:rPr>
              <a:t>How does this impact efficiency</a:t>
            </a:r>
            <a:r>
              <a:rPr lang="en-ZA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Quicksort: Partitioning algorithm</a:t>
            </a:r>
            <a:endParaRPr lang="en-Z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65403"/>
              </p:ext>
            </p:extLst>
          </p:nvPr>
        </p:nvGraphicFramePr>
        <p:xfrm>
          <a:off x="2429619" y="1427786"/>
          <a:ext cx="4736752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8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5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3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4</a:t>
                      </a:r>
                      <a:endParaRPr lang="en-ZA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16200000">
            <a:off x="4292522" y="1912693"/>
            <a:ext cx="433492" cy="30402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30560"/>
              </p:ext>
            </p:extLst>
          </p:nvPr>
        </p:nvGraphicFramePr>
        <p:xfrm>
          <a:off x="2430271" y="2445743"/>
          <a:ext cx="4736752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8</a:t>
                      </a:r>
                      <a:endParaRPr lang="en-ZA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5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3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4</a:t>
                      </a:r>
                      <a:endParaRPr lang="en-ZA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435830" y="3590054"/>
            <a:ext cx="4713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(pivot &gt; data[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endParaRPr lang="en-ZA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3079716" y="3014088"/>
            <a:ext cx="592514" cy="304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Right Arrow 46"/>
          <p:cNvSpPr/>
          <p:nvPr/>
        </p:nvSpPr>
        <p:spPr>
          <a:xfrm rot="16200000">
            <a:off x="3602820" y="3014088"/>
            <a:ext cx="592514" cy="304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ight Arrow 47"/>
          <p:cNvSpPr/>
          <p:nvPr/>
        </p:nvSpPr>
        <p:spPr>
          <a:xfrm rot="16200000">
            <a:off x="4174499" y="3014088"/>
            <a:ext cx="592514" cy="304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Right Arrow 48"/>
          <p:cNvSpPr/>
          <p:nvPr/>
        </p:nvSpPr>
        <p:spPr>
          <a:xfrm rot="16200000">
            <a:off x="4812932" y="3014088"/>
            <a:ext cx="592514" cy="304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Right Arrow 49"/>
          <p:cNvSpPr/>
          <p:nvPr/>
        </p:nvSpPr>
        <p:spPr>
          <a:xfrm rot="16200000">
            <a:off x="5385463" y="3014088"/>
            <a:ext cx="592514" cy="304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ight Arrow 50"/>
          <p:cNvSpPr/>
          <p:nvPr/>
        </p:nvSpPr>
        <p:spPr>
          <a:xfrm rot="16200000">
            <a:off x="6017390" y="3014086"/>
            <a:ext cx="592514" cy="304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Right Arrow 52"/>
          <p:cNvSpPr/>
          <p:nvPr/>
        </p:nvSpPr>
        <p:spPr>
          <a:xfrm rot="16200000">
            <a:off x="7183748" y="3014086"/>
            <a:ext cx="592514" cy="304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/>
          <p:cNvSpPr/>
          <p:nvPr/>
        </p:nvSpPr>
        <p:spPr>
          <a:xfrm>
            <a:off x="7694432" y="2923619"/>
            <a:ext cx="1449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j-lt"/>
                <a:cs typeface="Consolas" panose="020B0609020204030204" pitchFamily="49" charset="0"/>
              </a:rPr>
              <a:t>Null pointer exception</a:t>
            </a:r>
            <a:endParaRPr lang="en-ZA" dirty="0">
              <a:solidFill>
                <a:schemeClr val="accent2"/>
              </a:solidFill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77846"/>
              </p:ext>
            </p:extLst>
          </p:nvPr>
        </p:nvGraphicFramePr>
        <p:xfrm>
          <a:off x="2426865" y="5185340"/>
          <a:ext cx="4736752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5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3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400" dirty="0" smtClean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 rot="16200000">
            <a:off x="6638642" y="3014193"/>
            <a:ext cx="592514" cy="30402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ight Arrow 51"/>
          <p:cNvSpPr/>
          <p:nvPr/>
        </p:nvSpPr>
        <p:spPr>
          <a:xfrm rot="16200000">
            <a:off x="6476072" y="3014087"/>
            <a:ext cx="592514" cy="304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5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22" grpId="0" animBg="1"/>
      <p:bldP spid="22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1" animBg="1"/>
      <p:bldP spid="54" grpId="0"/>
      <p:bldP spid="19" grpId="1" animBg="1"/>
      <p:bldP spid="52" grpId="0" animBg="1"/>
      <p:bldP spid="52" grpId="1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 327"/>
          <p:cNvSpPr>
            <a:spLocks noChangeShapeType="1"/>
          </p:cNvSpPr>
          <p:nvPr/>
        </p:nvSpPr>
        <p:spPr bwMode="auto">
          <a:xfrm>
            <a:off x="7558817" y="4888076"/>
            <a:ext cx="0" cy="23018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21" name="Line 326"/>
          <p:cNvSpPr>
            <a:spLocks noChangeShapeType="1"/>
          </p:cNvSpPr>
          <p:nvPr/>
        </p:nvSpPr>
        <p:spPr bwMode="auto">
          <a:xfrm>
            <a:off x="7558817" y="4885854"/>
            <a:ext cx="0" cy="2301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49" name="Freeform 416"/>
          <p:cNvSpPr>
            <a:spLocks/>
          </p:cNvSpPr>
          <p:nvPr/>
        </p:nvSpPr>
        <p:spPr bwMode="auto">
          <a:xfrm>
            <a:off x="5369655" y="4828704"/>
            <a:ext cx="2198687" cy="1439862"/>
          </a:xfrm>
          <a:custGeom>
            <a:avLst/>
            <a:gdLst>
              <a:gd name="T0" fmla="*/ 0 w 1203"/>
              <a:gd name="T1" fmla="*/ 2147483647 h 907"/>
              <a:gd name="T2" fmla="*/ 2147483647 w 1203"/>
              <a:gd name="T3" fmla="*/ 1554935073 h 907"/>
              <a:gd name="T4" fmla="*/ 2147483647 w 1203"/>
              <a:gd name="T5" fmla="*/ 821570652 h 907"/>
              <a:gd name="T6" fmla="*/ 2147483647 w 1203"/>
              <a:gd name="T7" fmla="*/ 0 h 9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3" h="907">
                <a:moveTo>
                  <a:pt x="0" y="907"/>
                </a:moveTo>
                <a:cubicBezTo>
                  <a:pt x="375" y="810"/>
                  <a:pt x="750" y="714"/>
                  <a:pt x="943" y="617"/>
                </a:cubicBezTo>
                <a:cubicBezTo>
                  <a:pt x="1136" y="520"/>
                  <a:pt x="1119" y="429"/>
                  <a:pt x="1161" y="326"/>
                </a:cubicBezTo>
                <a:cubicBezTo>
                  <a:pt x="1203" y="223"/>
                  <a:pt x="1200" y="111"/>
                  <a:pt x="1197" y="0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sp>
        <p:nvSpPr>
          <p:cNvPr id="296" name="Text Box 208"/>
          <p:cNvSpPr txBox="1">
            <a:spLocks noChangeArrowheads="1"/>
          </p:cNvSpPr>
          <p:nvPr/>
        </p:nvSpPr>
        <p:spPr bwMode="auto">
          <a:xfrm>
            <a:off x="2086705" y="4466754"/>
            <a:ext cx="1152526" cy="30777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artitioning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87" name="Text Box 170"/>
          <p:cNvSpPr txBox="1">
            <a:spLocks noChangeArrowheads="1"/>
          </p:cNvSpPr>
          <p:nvPr/>
        </p:nvSpPr>
        <p:spPr bwMode="auto">
          <a:xfrm>
            <a:off x="3412267" y="3053134"/>
            <a:ext cx="1879824" cy="30777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charset="0"/>
              </a:rPr>
              <a:t>Pivot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charset="0"/>
              </a:rPr>
              <a:t>to </a:t>
            </a:r>
            <a:r>
              <a:rPr lang="en-US" kern="0" dirty="0" smtClean="0">
                <a:solidFill>
                  <a:prstClr val="black"/>
                </a:solidFill>
                <a:latin typeface="+mj-lt"/>
              </a:rPr>
              <a:t>upper’s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charset="0"/>
              </a:rPr>
              <a:t> cell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306" name="Text Box 251"/>
          <p:cNvSpPr txBox="1">
            <a:spLocks noChangeArrowheads="1"/>
          </p:cNvSpPr>
          <p:nvPr/>
        </p:nvSpPr>
        <p:spPr bwMode="auto">
          <a:xfrm>
            <a:off x="2086705" y="4466754"/>
            <a:ext cx="1880869" cy="30777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charset="0"/>
              </a:rPr>
              <a:t>Pivot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charset="0"/>
              </a:rPr>
              <a:t>to </a:t>
            </a:r>
            <a:r>
              <a:rPr lang="en-US" kern="0" dirty="0" smtClean="0">
                <a:solidFill>
                  <a:prstClr val="black"/>
                </a:solidFill>
                <a:latin typeface="+mj-lt"/>
              </a:rPr>
              <a:t>upper’s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charset="0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charset="0"/>
              </a:rPr>
              <a:t>cell</a:t>
            </a:r>
          </a:p>
        </p:txBody>
      </p:sp>
      <p:sp>
        <p:nvSpPr>
          <p:cNvPr id="267" name="Text Box 104"/>
          <p:cNvSpPr txBox="1">
            <a:spLocks noChangeArrowheads="1"/>
          </p:cNvSpPr>
          <p:nvPr/>
        </p:nvSpPr>
        <p:spPr bwMode="auto">
          <a:xfrm>
            <a:off x="6750781" y="1548663"/>
            <a:ext cx="1154112" cy="30777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charset="0"/>
              </a:rPr>
              <a:t>Partitioning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269" name="Text Box 106"/>
          <p:cNvSpPr txBox="1">
            <a:spLocks noChangeArrowheads="1"/>
          </p:cNvSpPr>
          <p:nvPr/>
        </p:nvSpPr>
        <p:spPr bwMode="auto">
          <a:xfrm>
            <a:off x="6750781" y="1548738"/>
            <a:ext cx="1875060" cy="30777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charset="0"/>
              </a:rPr>
              <a:t>Pivot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charset="0"/>
              </a:rPr>
              <a:t>to </a:t>
            </a:r>
            <a:r>
              <a:rPr lang="en-US" kern="0" dirty="0" smtClean="0">
                <a:solidFill>
                  <a:prstClr val="black"/>
                </a:solidFill>
                <a:latin typeface="+mj-lt"/>
              </a:rPr>
              <a:t>upper’s cell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251" name="Text Box 62"/>
          <p:cNvSpPr txBox="1">
            <a:spLocks noChangeArrowheads="1"/>
          </p:cNvSpPr>
          <p:nvPr/>
        </p:nvSpPr>
        <p:spPr bwMode="auto">
          <a:xfrm>
            <a:off x="6750781" y="985834"/>
            <a:ext cx="1837408" cy="30777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ivot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to the first cell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49" name="Text Box 60"/>
          <p:cNvSpPr txBox="1">
            <a:spLocks noChangeArrowheads="1"/>
          </p:cNvSpPr>
          <p:nvPr/>
        </p:nvSpPr>
        <p:spPr bwMode="auto">
          <a:xfrm>
            <a:off x="6752368" y="985834"/>
            <a:ext cx="2122692" cy="30777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charset="0"/>
              </a:rPr>
              <a:t>Largest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charset="0"/>
              </a:rPr>
              <a:t>to the last cell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Quicksort: Example</a:t>
            </a:r>
            <a:endParaRPr lang="en-ZA" dirty="0"/>
          </a:p>
        </p:txBody>
      </p:sp>
      <p:graphicFrame>
        <p:nvGraphicFramePr>
          <p:cNvPr id="245" name="Group 4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349535"/>
              </p:ext>
            </p:extLst>
          </p:nvPr>
        </p:nvGraphicFramePr>
        <p:xfrm>
          <a:off x="3463385" y="967904"/>
          <a:ext cx="2651125" cy="341364"/>
        </p:xfrm>
        <a:graphic>
          <a:graphicData uri="http://schemas.openxmlformats.org/drawingml/2006/table">
            <a:tbl>
              <a:tblPr/>
              <a:tblGrid>
                <a:gridCol w="265112"/>
                <a:gridCol w="265113"/>
                <a:gridCol w="265112"/>
                <a:gridCol w="265113"/>
                <a:gridCol w="265112"/>
                <a:gridCol w="265113"/>
                <a:gridCol w="265112"/>
                <a:gridCol w="265113"/>
                <a:gridCol w="265112"/>
                <a:gridCol w="265113"/>
              </a:tblGrid>
              <a:tr h="34131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2" marB="18282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" name="Text Box 56"/>
          <p:cNvSpPr txBox="1">
            <a:spLocks noChangeArrowheads="1"/>
          </p:cNvSpPr>
          <p:nvPr/>
        </p:nvSpPr>
        <p:spPr bwMode="auto">
          <a:xfrm>
            <a:off x="5828760" y="939646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2</a:t>
            </a:r>
          </a:p>
        </p:txBody>
      </p:sp>
      <p:sp>
        <p:nvSpPr>
          <p:cNvPr id="247" name="Text Box 57"/>
          <p:cNvSpPr txBox="1">
            <a:spLocks noChangeArrowheads="1"/>
          </p:cNvSpPr>
          <p:nvPr/>
        </p:nvSpPr>
        <p:spPr bwMode="auto">
          <a:xfrm>
            <a:off x="3974560" y="937741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9</a:t>
            </a:r>
          </a:p>
        </p:txBody>
      </p:sp>
      <p:sp>
        <p:nvSpPr>
          <p:cNvPr id="248" name="Line 59"/>
          <p:cNvSpPr>
            <a:spLocks noChangeShapeType="1"/>
          </p:cNvSpPr>
          <p:nvPr/>
        </p:nvSpPr>
        <p:spPr bwMode="auto">
          <a:xfrm>
            <a:off x="4120610" y="1429866"/>
            <a:ext cx="0" cy="2301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50" name="Line 61"/>
          <p:cNvSpPr>
            <a:spLocks noChangeShapeType="1"/>
          </p:cNvSpPr>
          <p:nvPr/>
        </p:nvSpPr>
        <p:spPr bwMode="auto">
          <a:xfrm>
            <a:off x="6176105" y="1140941"/>
            <a:ext cx="461962" cy="0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52" name="Line 63"/>
          <p:cNvSpPr>
            <a:spLocks noChangeShapeType="1"/>
          </p:cNvSpPr>
          <p:nvPr/>
        </p:nvSpPr>
        <p:spPr bwMode="auto">
          <a:xfrm>
            <a:off x="4668932" y="1429866"/>
            <a:ext cx="0" cy="2301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53" name="Text Box 64"/>
          <p:cNvSpPr txBox="1">
            <a:spLocks noChangeArrowheads="1"/>
          </p:cNvSpPr>
          <p:nvPr/>
        </p:nvSpPr>
        <p:spPr bwMode="auto">
          <a:xfrm>
            <a:off x="3453066" y="945480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2</a:t>
            </a:r>
          </a:p>
        </p:txBody>
      </p:sp>
      <p:sp>
        <p:nvSpPr>
          <p:cNvPr id="254" name="Text Box 65"/>
          <p:cNvSpPr txBox="1">
            <a:spLocks noChangeArrowheads="1"/>
          </p:cNvSpPr>
          <p:nvPr/>
        </p:nvSpPr>
        <p:spPr bwMode="auto">
          <a:xfrm>
            <a:off x="4522723" y="940460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5</a:t>
            </a:r>
          </a:p>
        </p:txBody>
      </p:sp>
      <p:graphicFrame>
        <p:nvGraphicFramePr>
          <p:cNvPr id="255" name="Group 3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76561"/>
              </p:ext>
            </p:extLst>
          </p:nvPr>
        </p:nvGraphicFramePr>
        <p:xfrm>
          <a:off x="3469417" y="1518766"/>
          <a:ext cx="2651125" cy="344488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  <a:gridCol w="265113"/>
                <a:gridCol w="265112"/>
                <a:gridCol w="265113"/>
                <a:gridCol w="265112"/>
                <a:gridCol w="265113"/>
                <a:gridCol w="265112"/>
                <a:gridCol w="265113"/>
                <a:gridCol w="265112"/>
              </a:tblGrid>
              <a:tr h="34448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" name="Line 88"/>
          <p:cNvSpPr>
            <a:spLocks noChangeShapeType="1"/>
          </p:cNvSpPr>
          <p:nvPr/>
        </p:nvSpPr>
        <p:spPr bwMode="auto">
          <a:xfrm>
            <a:off x="3872642" y="1979141"/>
            <a:ext cx="0" cy="2301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57" name="Line 89"/>
          <p:cNvSpPr>
            <a:spLocks noChangeShapeType="1"/>
          </p:cNvSpPr>
          <p:nvPr/>
        </p:nvSpPr>
        <p:spPr bwMode="auto">
          <a:xfrm>
            <a:off x="4159980" y="1979141"/>
            <a:ext cx="0" cy="2301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58" name="Line 90"/>
          <p:cNvSpPr>
            <a:spLocks noChangeShapeType="1"/>
          </p:cNvSpPr>
          <p:nvPr/>
        </p:nvSpPr>
        <p:spPr bwMode="auto">
          <a:xfrm>
            <a:off x="4391755" y="1979141"/>
            <a:ext cx="0" cy="2301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59" name="Line 91"/>
          <p:cNvSpPr>
            <a:spLocks noChangeShapeType="1"/>
          </p:cNvSpPr>
          <p:nvPr/>
        </p:nvSpPr>
        <p:spPr bwMode="auto">
          <a:xfrm>
            <a:off x="5428392" y="1979141"/>
            <a:ext cx="0" cy="23018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60" name="Line 92"/>
          <p:cNvSpPr>
            <a:spLocks noChangeShapeType="1"/>
          </p:cNvSpPr>
          <p:nvPr/>
        </p:nvSpPr>
        <p:spPr bwMode="auto">
          <a:xfrm>
            <a:off x="5198205" y="1979141"/>
            <a:ext cx="0" cy="23018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61" name="Text Box 93"/>
          <p:cNvSpPr txBox="1">
            <a:spLocks noChangeArrowheads="1"/>
          </p:cNvSpPr>
          <p:nvPr/>
        </p:nvSpPr>
        <p:spPr bwMode="auto">
          <a:xfrm>
            <a:off x="4253960" y="1494954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5</a:t>
            </a:r>
          </a:p>
        </p:txBody>
      </p:sp>
      <p:sp>
        <p:nvSpPr>
          <p:cNvPr id="262" name="Text Box 94"/>
          <p:cNvSpPr txBox="1">
            <a:spLocks noChangeArrowheads="1"/>
          </p:cNvSpPr>
          <p:nvPr/>
        </p:nvSpPr>
        <p:spPr bwMode="auto">
          <a:xfrm>
            <a:off x="5048027" y="1496224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3</a:t>
            </a:r>
          </a:p>
        </p:txBody>
      </p:sp>
      <p:sp>
        <p:nvSpPr>
          <p:cNvPr id="263" name="Line 98"/>
          <p:cNvSpPr>
            <a:spLocks noChangeShapeType="1"/>
          </p:cNvSpPr>
          <p:nvPr/>
        </p:nvSpPr>
        <p:spPr bwMode="auto">
          <a:xfrm>
            <a:off x="4909280" y="1979141"/>
            <a:ext cx="0" cy="23018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64" name="Line 99"/>
          <p:cNvSpPr>
            <a:spLocks noChangeShapeType="1"/>
          </p:cNvSpPr>
          <p:nvPr/>
        </p:nvSpPr>
        <p:spPr bwMode="auto">
          <a:xfrm>
            <a:off x="4679092" y="1979141"/>
            <a:ext cx="0" cy="2301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65" name="Line 100"/>
          <p:cNvSpPr>
            <a:spLocks noChangeShapeType="1"/>
          </p:cNvSpPr>
          <p:nvPr/>
        </p:nvSpPr>
        <p:spPr bwMode="auto">
          <a:xfrm>
            <a:off x="4966430" y="1979141"/>
            <a:ext cx="0" cy="2301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66" name="Line 101"/>
          <p:cNvSpPr>
            <a:spLocks noChangeShapeType="1"/>
          </p:cNvSpPr>
          <p:nvPr/>
        </p:nvSpPr>
        <p:spPr bwMode="auto">
          <a:xfrm>
            <a:off x="4679092" y="1979141"/>
            <a:ext cx="0" cy="23018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68" name="Line 105"/>
          <p:cNvSpPr>
            <a:spLocks noChangeShapeType="1"/>
          </p:cNvSpPr>
          <p:nvPr/>
        </p:nvSpPr>
        <p:spPr bwMode="auto">
          <a:xfrm>
            <a:off x="6176105" y="1717201"/>
            <a:ext cx="461962" cy="1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70" name="Text Box 107"/>
          <p:cNvSpPr txBox="1">
            <a:spLocks noChangeArrowheads="1"/>
          </p:cNvSpPr>
          <p:nvPr/>
        </p:nvSpPr>
        <p:spPr bwMode="auto">
          <a:xfrm>
            <a:off x="4489545" y="1490826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</a:rPr>
              <a:t>2</a:t>
            </a:r>
          </a:p>
        </p:txBody>
      </p:sp>
      <p:sp>
        <p:nvSpPr>
          <p:cNvPr id="271" name="Text Box 108"/>
          <p:cNvSpPr txBox="1">
            <a:spLocks noChangeArrowheads="1"/>
          </p:cNvSpPr>
          <p:nvPr/>
        </p:nvSpPr>
        <p:spPr bwMode="auto">
          <a:xfrm>
            <a:off x="3458082" y="1491173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</a:rPr>
              <a:t>5</a:t>
            </a:r>
          </a:p>
        </p:txBody>
      </p:sp>
      <p:graphicFrame>
        <p:nvGraphicFramePr>
          <p:cNvPr id="272" name="Group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77353"/>
              </p:ext>
            </p:extLst>
          </p:nvPr>
        </p:nvGraphicFramePr>
        <p:xfrm>
          <a:off x="1567592" y="2472854"/>
          <a:ext cx="1060450" cy="374650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  <a:gridCol w="265113"/>
                <a:gridCol w="265112"/>
              </a:tblGrid>
              <a:tr h="3746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" name="Group 3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8379"/>
              </p:ext>
            </p:extLst>
          </p:nvPr>
        </p:nvGraphicFramePr>
        <p:xfrm>
          <a:off x="6592030" y="2503016"/>
          <a:ext cx="1060450" cy="344488"/>
        </p:xfrm>
        <a:graphic>
          <a:graphicData uri="http://schemas.openxmlformats.org/drawingml/2006/table">
            <a:tbl>
              <a:tblPr/>
              <a:tblGrid>
                <a:gridCol w="265112"/>
                <a:gridCol w="265113"/>
                <a:gridCol w="265112"/>
                <a:gridCol w="265113"/>
              </a:tblGrid>
              <a:tr h="34448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4" name="Line 145"/>
          <p:cNvSpPr>
            <a:spLocks noChangeShapeType="1"/>
          </p:cNvSpPr>
          <p:nvPr/>
        </p:nvSpPr>
        <p:spPr bwMode="auto">
          <a:xfrm flipH="1">
            <a:off x="2720117" y="1947391"/>
            <a:ext cx="749300" cy="40322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sp>
        <p:nvSpPr>
          <p:cNvPr id="275" name="Line 146"/>
          <p:cNvSpPr>
            <a:spLocks noChangeShapeType="1"/>
          </p:cNvSpPr>
          <p:nvPr/>
        </p:nvSpPr>
        <p:spPr bwMode="auto">
          <a:xfrm>
            <a:off x="5772880" y="1947391"/>
            <a:ext cx="922337" cy="40322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sp>
        <p:nvSpPr>
          <p:cNvPr id="276" name="Text Box 148"/>
          <p:cNvSpPr txBox="1">
            <a:spLocks noChangeArrowheads="1"/>
          </p:cNvSpPr>
          <p:nvPr/>
        </p:nvSpPr>
        <p:spPr bwMode="auto">
          <a:xfrm>
            <a:off x="3412268" y="2559421"/>
            <a:ext cx="1828388" cy="30777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ivot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to the first cell</a:t>
            </a:r>
          </a:p>
        </p:txBody>
      </p:sp>
      <p:sp>
        <p:nvSpPr>
          <p:cNvPr id="277" name="Line 149"/>
          <p:cNvSpPr>
            <a:spLocks noChangeShapeType="1"/>
          </p:cNvSpPr>
          <p:nvPr/>
        </p:nvSpPr>
        <p:spPr bwMode="auto">
          <a:xfrm>
            <a:off x="2893155" y="2703041"/>
            <a:ext cx="346075" cy="0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78" name="Text Box 150"/>
          <p:cNvSpPr txBox="1">
            <a:spLocks noChangeArrowheads="1"/>
          </p:cNvSpPr>
          <p:nvPr/>
        </p:nvSpPr>
        <p:spPr bwMode="auto">
          <a:xfrm>
            <a:off x="1820322" y="2450629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4</a:t>
            </a:r>
          </a:p>
        </p:txBody>
      </p:sp>
      <p:sp>
        <p:nvSpPr>
          <p:cNvPr id="279" name="Text Box 151"/>
          <p:cNvSpPr txBox="1">
            <a:spLocks noChangeArrowheads="1"/>
          </p:cNvSpPr>
          <p:nvPr/>
        </p:nvSpPr>
        <p:spPr bwMode="auto">
          <a:xfrm>
            <a:off x="1555845" y="2449994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2</a:t>
            </a:r>
          </a:p>
        </p:txBody>
      </p:sp>
      <p:graphicFrame>
        <p:nvGraphicFramePr>
          <p:cNvPr id="280" name="Group 173"/>
          <p:cNvGraphicFramePr>
            <a:graphicFrameLocks noGrp="1"/>
          </p:cNvGraphicFramePr>
          <p:nvPr>
            <p:extLst/>
          </p:nvPr>
        </p:nvGraphicFramePr>
        <p:xfrm>
          <a:off x="1567592" y="2990379"/>
          <a:ext cx="1060450" cy="346075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  <a:gridCol w="265113"/>
                <a:gridCol w="265112"/>
              </a:tblGrid>
              <a:tr h="3460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1" name="Text Box 164"/>
          <p:cNvSpPr txBox="1">
            <a:spLocks noChangeArrowheads="1"/>
          </p:cNvSpPr>
          <p:nvPr/>
        </p:nvSpPr>
        <p:spPr bwMode="auto">
          <a:xfrm>
            <a:off x="3412267" y="3053134"/>
            <a:ext cx="1150938" cy="30777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artitioning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82" name="Line 165"/>
          <p:cNvSpPr>
            <a:spLocks noChangeShapeType="1"/>
          </p:cNvSpPr>
          <p:nvPr/>
        </p:nvSpPr>
        <p:spPr bwMode="auto">
          <a:xfrm>
            <a:off x="2893155" y="3220566"/>
            <a:ext cx="346075" cy="0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83" name="Line 166"/>
          <p:cNvSpPr>
            <a:spLocks noChangeShapeType="1"/>
          </p:cNvSpPr>
          <p:nvPr/>
        </p:nvSpPr>
        <p:spPr bwMode="auto">
          <a:xfrm>
            <a:off x="1970817" y="3450754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84" name="Line 167"/>
          <p:cNvSpPr>
            <a:spLocks noChangeShapeType="1"/>
          </p:cNvSpPr>
          <p:nvPr/>
        </p:nvSpPr>
        <p:spPr bwMode="auto">
          <a:xfrm>
            <a:off x="2202592" y="3450754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85" name="Line 168"/>
          <p:cNvSpPr>
            <a:spLocks noChangeShapeType="1"/>
          </p:cNvSpPr>
          <p:nvPr/>
        </p:nvSpPr>
        <p:spPr bwMode="auto">
          <a:xfrm>
            <a:off x="2489930" y="3450754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86" name="Line 169"/>
          <p:cNvSpPr>
            <a:spLocks noChangeShapeType="1"/>
          </p:cNvSpPr>
          <p:nvPr/>
        </p:nvSpPr>
        <p:spPr bwMode="auto">
          <a:xfrm>
            <a:off x="2547080" y="3450754"/>
            <a:ext cx="0" cy="230187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88" name="Text Box 171"/>
          <p:cNvSpPr txBox="1">
            <a:spLocks noChangeArrowheads="1"/>
          </p:cNvSpPr>
          <p:nvPr/>
        </p:nvSpPr>
        <p:spPr bwMode="auto">
          <a:xfrm>
            <a:off x="1554892" y="2961804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4</a:t>
            </a:r>
          </a:p>
        </p:txBody>
      </p:sp>
      <p:sp>
        <p:nvSpPr>
          <p:cNvPr id="289" name="Text Box 172"/>
          <p:cNvSpPr txBox="1">
            <a:spLocks noChangeArrowheads="1"/>
          </p:cNvSpPr>
          <p:nvPr/>
        </p:nvSpPr>
        <p:spPr bwMode="auto">
          <a:xfrm>
            <a:off x="2331180" y="2961804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3</a:t>
            </a:r>
          </a:p>
        </p:txBody>
      </p:sp>
      <p:graphicFrame>
        <p:nvGraphicFramePr>
          <p:cNvPr id="290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34161"/>
              </p:ext>
            </p:extLst>
          </p:nvPr>
        </p:nvGraphicFramePr>
        <p:xfrm>
          <a:off x="646842" y="3982566"/>
          <a:ext cx="795338" cy="346075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  <a:gridCol w="265113"/>
              </a:tblGrid>
              <a:tr h="3460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1" name="Line 187"/>
          <p:cNvSpPr>
            <a:spLocks noChangeShapeType="1"/>
          </p:cNvSpPr>
          <p:nvPr/>
        </p:nvSpPr>
        <p:spPr bwMode="auto">
          <a:xfrm flipH="1">
            <a:off x="1223105" y="3445991"/>
            <a:ext cx="346075" cy="40322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sp>
        <p:nvSpPr>
          <p:cNvPr id="292" name="Text Box 189"/>
          <p:cNvSpPr txBox="1">
            <a:spLocks noChangeArrowheads="1"/>
          </p:cNvSpPr>
          <p:nvPr/>
        </p:nvSpPr>
        <p:spPr bwMode="auto">
          <a:xfrm>
            <a:off x="2086705" y="3982566"/>
            <a:ext cx="1830387" cy="30777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charset="0"/>
              </a:rPr>
              <a:t>Pivot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charset="0"/>
              </a:rPr>
              <a:t>to the first cell</a:t>
            </a:r>
          </a:p>
        </p:txBody>
      </p:sp>
      <p:sp>
        <p:nvSpPr>
          <p:cNvPr id="293" name="Line 190"/>
          <p:cNvSpPr>
            <a:spLocks noChangeShapeType="1"/>
          </p:cNvSpPr>
          <p:nvPr/>
        </p:nvSpPr>
        <p:spPr bwMode="auto">
          <a:xfrm>
            <a:off x="1567592" y="4188941"/>
            <a:ext cx="346075" cy="0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94" name="Text Box 191"/>
          <p:cNvSpPr txBox="1">
            <a:spLocks noChangeArrowheads="1"/>
          </p:cNvSpPr>
          <p:nvPr/>
        </p:nvSpPr>
        <p:spPr bwMode="auto">
          <a:xfrm>
            <a:off x="899890" y="3957801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2</a:t>
            </a:r>
          </a:p>
        </p:txBody>
      </p:sp>
      <p:graphicFrame>
        <p:nvGraphicFramePr>
          <p:cNvPr id="295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83250"/>
              </p:ext>
            </p:extLst>
          </p:nvPr>
        </p:nvGraphicFramePr>
        <p:xfrm>
          <a:off x="646842" y="4500091"/>
          <a:ext cx="795338" cy="346075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  <a:gridCol w="265113"/>
              </a:tblGrid>
              <a:tr h="3460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" name="Line 209"/>
          <p:cNvSpPr>
            <a:spLocks noChangeShapeType="1"/>
          </p:cNvSpPr>
          <p:nvPr/>
        </p:nvSpPr>
        <p:spPr bwMode="auto">
          <a:xfrm>
            <a:off x="1567592" y="4673129"/>
            <a:ext cx="346075" cy="0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98" name="Line 210"/>
          <p:cNvSpPr>
            <a:spLocks noChangeShapeType="1"/>
          </p:cNvSpPr>
          <p:nvPr/>
        </p:nvSpPr>
        <p:spPr bwMode="auto">
          <a:xfrm>
            <a:off x="1027207" y="4962054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299" name="Line 211"/>
          <p:cNvSpPr>
            <a:spLocks noChangeShapeType="1"/>
          </p:cNvSpPr>
          <p:nvPr/>
        </p:nvSpPr>
        <p:spPr bwMode="auto">
          <a:xfrm>
            <a:off x="1362805" y="4962054"/>
            <a:ext cx="0" cy="230187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00" name="Text Box 216"/>
          <p:cNvSpPr txBox="1">
            <a:spLocks noChangeArrowheads="1"/>
          </p:cNvSpPr>
          <p:nvPr/>
        </p:nvSpPr>
        <p:spPr bwMode="auto">
          <a:xfrm>
            <a:off x="635730" y="3957801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3</a:t>
            </a:r>
          </a:p>
        </p:txBody>
      </p:sp>
      <p:sp>
        <p:nvSpPr>
          <p:cNvPr id="301" name="Text Box 218"/>
          <p:cNvSpPr txBox="1">
            <a:spLocks noChangeArrowheads="1"/>
          </p:cNvSpPr>
          <p:nvPr/>
        </p:nvSpPr>
        <p:spPr bwMode="auto">
          <a:xfrm>
            <a:off x="1165955" y="4475961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2</a:t>
            </a:r>
          </a:p>
        </p:txBody>
      </p:sp>
      <p:sp>
        <p:nvSpPr>
          <p:cNvPr id="302" name="Text Box 219"/>
          <p:cNvSpPr txBox="1">
            <a:spLocks noChangeArrowheads="1"/>
          </p:cNvSpPr>
          <p:nvPr/>
        </p:nvSpPr>
        <p:spPr bwMode="auto">
          <a:xfrm>
            <a:off x="900525" y="4476914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3</a:t>
            </a:r>
          </a:p>
        </p:txBody>
      </p:sp>
      <p:sp>
        <p:nvSpPr>
          <p:cNvPr id="303" name="Line 232"/>
          <p:cNvSpPr>
            <a:spLocks noChangeShapeType="1"/>
          </p:cNvSpPr>
          <p:nvPr/>
        </p:nvSpPr>
        <p:spPr bwMode="auto">
          <a:xfrm flipH="1">
            <a:off x="646842" y="4943004"/>
            <a:ext cx="173038" cy="34607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sp>
        <p:nvSpPr>
          <p:cNvPr id="304" name="Line 244"/>
          <p:cNvSpPr>
            <a:spLocks noChangeShapeType="1"/>
          </p:cNvSpPr>
          <p:nvPr/>
        </p:nvSpPr>
        <p:spPr bwMode="auto">
          <a:xfrm>
            <a:off x="1396142" y="4943004"/>
            <a:ext cx="114300" cy="34607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graphicFrame>
        <p:nvGraphicFramePr>
          <p:cNvPr id="305" name="Group 245"/>
          <p:cNvGraphicFramePr>
            <a:graphicFrameLocks noGrp="1"/>
          </p:cNvGraphicFramePr>
          <p:nvPr>
            <p:extLst/>
          </p:nvPr>
        </p:nvGraphicFramePr>
        <p:xfrm>
          <a:off x="1475517" y="5403379"/>
          <a:ext cx="265113" cy="346075"/>
        </p:xfrm>
        <a:graphic>
          <a:graphicData uri="http://schemas.openxmlformats.org/drawingml/2006/table">
            <a:tbl>
              <a:tblPr/>
              <a:tblGrid>
                <a:gridCol w="265113"/>
              </a:tblGrid>
              <a:tr h="3460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" name="Text Box 269"/>
          <p:cNvSpPr txBox="1">
            <a:spLocks noChangeArrowheads="1"/>
          </p:cNvSpPr>
          <p:nvPr/>
        </p:nvSpPr>
        <p:spPr bwMode="auto">
          <a:xfrm>
            <a:off x="633507" y="4476914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2</a:t>
            </a:r>
          </a:p>
        </p:txBody>
      </p:sp>
      <p:graphicFrame>
        <p:nvGraphicFramePr>
          <p:cNvPr id="309" name="Group 278"/>
          <p:cNvGraphicFramePr>
            <a:graphicFrameLocks noGrp="1"/>
          </p:cNvGraphicFramePr>
          <p:nvPr>
            <p:extLst/>
          </p:nvPr>
        </p:nvGraphicFramePr>
        <p:xfrm>
          <a:off x="530955" y="5403379"/>
          <a:ext cx="265112" cy="346075"/>
        </p:xfrm>
        <a:graphic>
          <a:graphicData uri="http://schemas.openxmlformats.org/drawingml/2006/table">
            <a:tbl>
              <a:tblPr/>
              <a:tblGrid>
                <a:gridCol w="265112"/>
              </a:tblGrid>
              <a:tr h="3460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" name="Line 284"/>
          <p:cNvSpPr>
            <a:spLocks noChangeShapeType="1"/>
          </p:cNvSpPr>
          <p:nvPr/>
        </p:nvSpPr>
        <p:spPr bwMode="auto">
          <a:xfrm>
            <a:off x="1284065" y="4962054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11" name="Line 285"/>
          <p:cNvSpPr>
            <a:spLocks noChangeShapeType="1"/>
          </p:cNvSpPr>
          <p:nvPr/>
        </p:nvSpPr>
        <p:spPr bwMode="auto">
          <a:xfrm>
            <a:off x="1105947" y="4962054"/>
            <a:ext cx="0" cy="230187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12" name="Text Box 297"/>
          <p:cNvSpPr txBox="1">
            <a:spLocks noChangeArrowheads="1"/>
          </p:cNvSpPr>
          <p:nvPr/>
        </p:nvSpPr>
        <p:spPr bwMode="auto">
          <a:xfrm>
            <a:off x="6845395" y="2479839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5</a:t>
            </a:r>
          </a:p>
        </p:txBody>
      </p:sp>
      <p:sp>
        <p:nvSpPr>
          <p:cNvPr id="313" name="Text Box 298"/>
          <p:cNvSpPr txBox="1">
            <a:spLocks noChangeArrowheads="1"/>
          </p:cNvSpPr>
          <p:nvPr/>
        </p:nvSpPr>
        <p:spPr bwMode="auto">
          <a:xfrm>
            <a:off x="6579330" y="2479839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6</a:t>
            </a:r>
          </a:p>
        </p:txBody>
      </p:sp>
      <p:graphicFrame>
        <p:nvGraphicFramePr>
          <p:cNvPr id="314" name="Group 384"/>
          <p:cNvGraphicFramePr>
            <a:graphicFrameLocks noGrp="1"/>
          </p:cNvGraphicFramePr>
          <p:nvPr>
            <p:extLst/>
          </p:nvPr>
        </p:nvGraphicFramePr>
        <p:xfrm>
          <a:off x="6592030" y="2991966"/>
          <a:ext cx="1060450" cy="344488"/>
        </p:xfrm>
        <a:graphic>
          <a:graphicData uri="http://schemas.openxmlformats.org/drawingml/2006/table">
            <a:tbl>
              <a:tblPr/>
              <a:tblGrid>
                <a:gridCol w="265112"/>
                <a:gridCol w="265113"/>
                <a:gridCol w="265112"/>
                <a:gridCol w="265113"/>
              </a:tblGrid>
              <a:tr h="34448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5" name="Line 310"/>
          <p:cNvSpPr>
            <a:spLocks noChangeShapeType="1"/>
          </p:cNvSpPr>
          <p:nvPr/>
        </p:nvSpPr>
        <p:spPr bwMode="auto">
          <a:xfrm>
            <a:off x="6984142" y="3450754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16" name="Line 311"/>
          <p:cNvSpPr>
            <a:spLocks noChangeShapeType="1"/>
          </p:cNvSpPr>
          <p:nvPr/>
        </p:nvSpPr>
        <p:spPr bwMode="auto">
          <a:xfrm>
            <a:off x="7271480" y="3450754"/>
            <a:ext cx="0" cy="230187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17" name="Line 312"/>
          <p:cNvSpPr>
            <a:spLocks noChangeShapeType="1"/>
          </p:cNvSpPr>
          <p:nvPr/>
        </p:nvSpPr>
        <p:spPr bwMode="auto">
          <a:xfrm>
            <a:off x="7041292" y="3450754"/>
            <a:ext cx="0" cy="230187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18" name="Line 313"/>
          <p:cNvSpPr>
            <a:spLocks noChangeShapeType="1"/>
          </p:cNvSpPr>
          <p:nvPr/>
        </p:nvSpPr>
        <p:spPr bwMode="auto">
          <a:xfrm>
            <a:off x="6752367" y="3450754"/>
            <a:ext cx="0" cy="230187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19" name="Line 314"/>
          <p:cNvSpPr>
            <a:spLocks noChangeShapeType="1"/>
          </p:cNvSpPr>
          <p:nvPr/>
        </p:nvSpPr>
        <p:spPr bwMode="auto">
          <a:xfrm>
            <a:off x="6984142" y="3445991"/>
            <a:ext cx="403225" cy="40322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graphicFrame>
        <p:nvGraphicFramePr>
          <p:cNvPr id="320" name="Group 3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60926"/>
              </p:ext>
            </p:extLst>
          </p:nvPr>
        </p:nvGraphicFramePr>
        <p:xfrm>
          <a:off x="7155592" y="3982566"/>
          <a:ext cx="795338" cy="344488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  <a:gridCol w="265113"/>
              </a:tblGrid>
              <a:tr h="34448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3" name="Text Box 328"/>
          <p:cNvSpPr txBox="1">
            <a:spLocks noChangeArrowheads="1"/>
          </p:cNvSpPr>
          <p:nvPr/>
        </p:nvSpPr>
        <p:spPr bwMode="auto">
          <a:xfrm>
            <a:off x="7410227" y="3957801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7</a:t>
            </a:r>
          </a:p>
        </p:txBody>
      </p:sp>
      <p:sp>
        <p:nvSpPr>
          <p:cNvPr id="324" name="Text Box 329"/>
          <p:cNvSpPr txBox="1">
            <a:spLocks noChangeArrowheads="1"/>
          </p:cNvSpPr>
          <p:nvPr/>
        </p:nvSpPr>
        <p:spPr bwMode="auto">
          <a:xfrm>
            <a:off x="7144162" y="3958436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6</a:t>
            </a:r>
          </a:p>
        </p:txBody>
      </p:sp>
      <p:sp>
        <p:nvSpPr>
          <p:cNvPr id="325" name="Line 330"/>
          <p:cNvSpPr>
            <a:spLocks noChangeShapeType="1"/>
          </p:cNvSpPr>
          <p:nvPr/>
        </p:nvSpPr>
        <p:spPr bwMode="auto">
          <a:xfrm flipH="1">
            <a:off x="7098442" y="4903316"/>
            <a:ext cx="173038" cy="385763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graphicFrame>
        <p:nvGraphicFramePr>
          <p:cNvPr id="326" name="Group 331"/>
          <p:cNvGraphicFramePr>
            <a:graphicFrameLocks noGrp="1"/>
          </p:cNvGraphicFramePr>
          <p:nvPr>
            <p:extLst/>
          </p:nvPr>
        </p:nvGraphicFramePr>
        <p:xfrm>
          <a:off x="6925405" y="5365279"/>
          <a:ext cx="265112" cy="346075"/>
        </p:xfrm>
        <a:graphic>
          <a:graphicData uri="http://schemas.openxmlformats.org/drawingml/2006/table">
            <a:tbl>
              <a:tblPr/>
              <a:tblGrid>
                <a:gridCol w="265112"/>
              </a:tblGrid>
              <a:tr h="3460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7" name="Group 414"/>
          <p:cNvGraphicFramePr>
            <a:graphicFrameLocks noGrp="1"/>
          </p:cNvGraphicFramePr>
          <p:nvPr>
            <p:extLst/>
          </p:nvPr>
        </p:nvGraphicFramePr>
        <p:xfrm>
          <a:off x="3412267" y="6270154"/>
          <a:ext cx="2651125" cy="344487"/>
        </p:xfrm>
        <a:graphic>
          <a:graphicData uri="http://schemas.openxmlformats.org/drawingml/2006/table">
            <a:tbl>
              <a:tblPr/>
              <a:tblGrid>
                <a:gridCol w="265113"/>
                <a:gridCol w="265112"/>
                <a:gridCol w="265113"/>
                <a:gridCol w="265112"/>
                <a:gridCol w="265113"/>
                <a:gridCol w="265112"/>
                <a:gridCol w="265113"/>
                <a:gridCol w="265112"/>
                <a:gridCol w="265113"/>
                <a:gridCol w="265112"/>
              </a:tblGrid>
              <a:tr h="34448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" name="Line 360"/>
          <p:cNvSpPr>
            <a:spLocks noChangeShapeType="1"/>
          </p:cNvSpPr>
          <p:nvPr/>
        </p:nvSpPr>
        <p:spPr bwMode="auto">
          <a:xfrm>
            <a:off x="646842" y="5808191"/>
            <a:ext cx="2879725" cy="46037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sp>
        <p:nvSpPr>
          <p:cNvPr id="329" name="Line 361"/>
          <p:cNvSpPr>
            <a:spLocks noChangeShapeType="1"/>
          </p:cNvSpPr>
          <p:nvPr/>
        </p:nvSpPr>
        <p:spPr bwMode="auto">
          <a:xfrm>
            <a:off x="1626330" y="5749454"/>
            <a:ext cx="2476500" cy="51911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sp>
        <p:nvSpPr>
          <p:cNvPr id="330" name="Line 362"/>
          <p:cNvSpPr>
            <a:spLocks noChangeShapeType="1"/>
          </p:cNvSpPr>
          <p:nvPr/>
        </p:nvSpPr>
        <p:spPr bwMode="auto">
          <a:xfrm flipV="1">
            <a:off x="5139467" y="5749454"/>
            <a:ext cx="1901825" cy="51911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sp>
        <p:nvSpPr>
          <p:cNvPr id="331" name="Line 363"/>
          <p:cNvSpPr>
            <a:spLocks noChangeShapeType="1"/>
          </p:cNvSpPr>
          <p:nvPr/>
        </p:nvSpPr>
        <p:spPr bwMode="auto">
          <a:xfrm flipV="1">
            <a:off x="4852130" y="3330104"/>
            <a:ext cx="1843087" cy="293846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sp>
        <p:nvSpPr>
          <p:cNvPr id="332" name="Line 364"/>
          <p:cNvSpPr>
            <a:spLocks noChangeShapeType="1"/>
          </p:cNvSpPr>
          <p:nvPr/>
        </p:nvSpPr>
        <p:spPr bwMode="auto">
          <a:xfrm flipV="1">
            <a:off x="4621942" y="1890241"/>
            <a:ext cx="57150" cy="437832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sp>
        <p:nvSpPr>
          <p:cNvPr id="333" name="Line 365"/>
          <p:cNvSpPr>
            <a:spLocks noChangeShapeType="1"/>
          </p:cNvSpPr>
          <p:nvPr/>
        </p:nvSpPr>
        <p:spPr bwMode="auto">
          <a:xfrm flipH="1" flipV="1">
            <a:off x="2489930" y="3330104"/>
            <a:ext cx="1844675" cy="293846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sp>
        <p:nvSpPr>
          <p:cNvPr id="334" name="Freeform 367"/>
          <p:cNvSpPr>
            <a:spLocks/>
          </p:cNvSpPr>
          <p:nvPr/>
        </p:nvSpPr>
        <p:spPr bwMode="auto">
          <a:xfrm>
            <a:off x="1021492" y="4828704"/>
            <a:ext cx="2794000" cy="1439862"/>
          </a:xfrm>
          <a:custGeom>
            <a:avLst/>
            <a:gdLst>
              <a:gd name="T0" fmla="*/ 2147483647 w 1760"/>
              <a:gd name="T1" fmla="*/ 2147483647 h 907"/>
              <a:gd name="T2" fmla="*/ 1600300013 w 1760"/>
              <a:gd name="T3" fmla="*/ 1736386260 h 907"/>
              <a:gd name="T4" fmla="*/ 320060638 w 1760"/>
              <a:gd name="T5" fmla="*/ 1461690117 h 907"/>
              <a:gd name="T6" fmla="*/ 45362813 w 1760"/>
              <a:gd name="T7" fmla="*/ 821570652 h 907"/>
              <a:gd name="T8" fmla="*/ 45362813 w 1760"/>
              <a:gd name="T9" fmla="*/ 0 h 9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0" h="907">
                <a:moveTo>
                  <a:pt x="1760" y="907"/>
                </a:moveTo>
                <a:cubicBezTo>
                  <a:pt x="1333" y="825"/>
                  <a:pt x="907" y="743"/>
                  <a:pt x="635" y="689"/>
                </a:cubicBezTo>
                <a:cubicBezTo>
                  <a:pt x="363" y="635"/>
                  <a:pt x="230" y="640"/>
                  <a:pt x="127" y="580"/>
                </a:cubicBezTo>
                <a:cubicBezTo>
                  <a:pt x="24" y="520"/>
                  <a:pt x="36" y="423"/>
                  <a:pt x="18" y="326"/>
                </a:cubicBezTo>
                <a:cubicBezTo>
                  <a:pt x="0" y="229"/>
                  <a:pt x="9" y="114"/>
                  <a:pt x="18" y="0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sp>
        <p:nvSpPr>
          <p:cNvPr id="335" name="Line 370"/>
          <p:cNvSpPr>
            <a:spLocks noChangeShapeType="1"/>
          </p:cNvSpPr>
          <p:nvPr/>
        </p:nvSpPr>
        <p:spPr bwMode="auto">
          <a:xfrm>
            <a:off x="1970817" y="2926879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36" name="Line 371"/>
          <p:cNvSpPr>
            <a:spLocks noChangeShapeType="1"/>
          </p:cNvSpPr>
          <p:nvPr/>
        </p:nvSpPr>
        <p:spPr bwMode="auto">
          <a:xfrm>
            <a:off x="2720117" y="3445991"/>
            <a:ext cx="0" cy="2301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37" name="Line 372"/>
          <p:cNvSpPr>
            <a:spLocks noChangeShapeType="1"/>
          </p:cNvSpPr>
          <p:nvPr/>
        </p:nvSpPr>
        <p:spPr bwMode="auto">
          <a:xfrm>
            <a:off x="1050067" y="4425479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graphicFrame>
        <p:nvGraphicFramePr>
          <p:cNvPr id="338" name="Group 388"/>
          <p:cNvGraphicFramePr>
            <a:graphicFrameLocks noGrp="1"/>
          </p:cNvGraphicFramePr>
          <p:nvPr>
            <p:extLst/>
          </p:nvPr>
        </p:nvGraphicFramePr>
        <p:xfrm>
          <a:off x="7847742" y="5346229"/>
          <a:ext cx="265113" cy="346075"/>
        </p:xfrm>
        <a:graphic>
          <a:graphicData uri="http://schemas.openxmlformats.org/drawingml/2006/table">
            <a:tbl>
              <a:tblPr/>
              <a:tblGrid>
                <a:gridCol w="265113"/>
              </a:tblGrid>
              <a:tr h="3460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9" name="Line 394"/>
          <p:cNvSpPr>
            <a:spLocks noChangeShapeType="1"/>
          </p:cNvSpPr>
          <p:nvPr/>
        </p:nvSpPr>
        <p:spPr bwMode="auto">
          <a:xfrm>
            <a:off x="7847742" y="4885854"/>
            <a:ext cx="114300" cy="40322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sp>
        <p:nvSpPr>
          <p:cNvPr id="340" name="Line 395"/>
          <p:cNvSpPr>
            <a:spLocks noChangeShapeType="1"/>
          </p:cNvSpPr>
          <p:nvPr/>
        </p:nvSpPr>
        <p:spPr bwMode="auto">
          <a:xfrm>
            <a:off x="5726842" y="2006129"/>
            <a:ext cx="0" cy="230187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41" name="Line 396"/>
          <p:cNvSpPr>
            <a:spLocks noChangeShapeType="1"/>
          </p:cNvSpPr>
          <p:nvPr/>
        </p:nvSpPr>
        <p:spPr bwMode="auto">
          <a:xfrm>
            <a:off x="7558817" y="3445991"/>
            <a:ext cx="0" cy="23018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42" name="Line 397"/>
          <p:cNvSpPr>
            <a:spLocks noChangeShapeType="1"/>
          </p:cNvSpPr>
          <p:nvPr/>
        </p:nvSpPr>
        <p:spPr bwMode="auto">
          <a:xfrm>
            <a:off x="6984142" y="2926879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graphicFrame>
        <p:nvGraphicFramePr>
          <p:cNvPr id="343" name="Group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36651"/>
              </p:ext>
            </p:extLst>
          </p:nvPr>
        </p:nvGraphicFramePr>
        <p:xfrm>
          <a:off x="7159085" y="4484216"/>
          <a:ext cx="795337" cy="344488"/>
        </p:xfrm>
        <a:graphic>
          <a:graphicData uri="http://schemas.openxmlformats.org/drawingml/2006/table">
            <a:tbl>
              <a:tblPr/>
              <a:tblGrid>
                <a:gridCol w="265112"/>
                <a:gridCol w="265113"/>
                <a:gridCol w="265112"/>
              </a:tblGrid>
              <a:tr h="34448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8288" marR="18288" marT="18288" marB="18288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4" name="Text Box 408"/>
          <p:cNvSpPr txBox="1">
            <a:spLocks noChangeArrowheads="1"/>
          </p:cNvSpPr>
          <p:nvPr/>
        </p:nvSpPr>
        <p:spPr bwMode="auto">
          <a:xfrm>
            <a:off x="7412132" y="4461039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6</a:t>
            </a:r>
          </a:p>
        </p:txBody>
      </p:sp>
      <p:sp>
        <p:nvSpPr>
          <p:cNvPr id="345" name="Text Box 409"/>
          <p:cNvSpPr txBox="1">
            <a:spLocks noChangeArrowheads="1"/>
          </p:cNvSpPr>
          <p:nvPr/>
        </p:nvSpPr>
        <p:spPr bwMode="auto">
          <a:xfrm>
            <a:off x="7147972" y="4461674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cs typeface="Arial" charset="0"/>
              </a:rPr>
              <a:t>7</a:t>
            </a:r>
          </a:p>
        </p:txBody>
      </p:sp>
      <p:sp>
        <p:nvSpPr>
          <p:cNvPr id="346" name="Line 410"/>
          <p:cNvSpPr>
            <a:spLocks noChangeShapeType="1"/>
          </p:cNvSpPr>
          <p:nvPr/>
        </p:nvSpPr>
        <p:spPr bwMode="auto">
          <a:xfrm>
            <a:off x="7551197" y="4425479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47" name="Line 411"/>
          <p:cNvSpPr>
            <a:spLocks noChangeShapeType="1"/>
          </p:cNvSpPr>
          <p:nvPr/>
        </p:nvSpPr>
        <p:spPr bwMode="auto">
          <a:xfrm>
            <a:off x="7847742" y="4885854"/>
            <a:ext cx="0" cy="230187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48" name="Line 415"/>
          <p:cNvSpPr>
            <a:spLocks noChangeShapeType="1"/>
          </p:cNvSpPr>
          <p:nvPr/>
        </p:nvSpPr>
        <p:spPr bwMode="auto">
          <a:xfrm flipV="1">
            <a:off x="5658580" y="5749454"/>
            <a:ext cx="2303462" cy="51911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sp>
        <p:nvSpPr>
          <p:cNvPr id="350" name="Freeform 417"/>
          <p:cNvSpPr>
            <a:spLocks/>
          </p:cNvSpPr>
          <p:nvPr/>
        </p:nvSpPr>
        <p:spPr bwMode="auto">
          <a:xfrm>
            <a:off x="5945917" y="1710134"/>
            <a:ext cx="2550112" cy="4558432"/>
          </a:xfrm>
          <a:custGeom>
            <a:avLst/>
            <a:gdLst>
              <a:gd name="T0" fmla="*/ 0 w 1706"/>
              <a:gd name="T1" fmla="*/ 2147483647 h 2794"/>
              <a:gd name="T2" fmla="*/ 2147483647 w 1706"/>
              <a:gd name="T3" fmla="*/ 2147483647 h 2794"/>
              <a:gd name="T4" fmla="*/ 2147483647 w 1706"/>
              <a:gd name="T5" fmla="*/ 2147483647 h 2794"/>
              <a:gd name="T6" fmla="*/ 2147483647 w 1706"/>
              <a:gd name="T7" fmla="*/ 730845313 h 2794"/>
              <a:gd name="T8" fmla="*/ 0 w 1706"/>
              <a:gd name="T9" fmla="*/ 0 h 27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0 w 9416"/>
              <a:gd name="connsiteY0" fmla="*/ 10020 h 10020"/>
              <a:gd name="connsiteX1" fmla="*/ 8511 w 9416"/>
              <a:gd name="connsiteY1" fmla="*/ 9111 h 10020"/>
              <a:gd name="connsiteX2" fmla="*/ 8933 w 9416"/>
              <a:gd name="connsiteY2" fmla="*/ 5603 h 10020"/>
              <a:gd name="connsiteX3" fmla="*/ 6383 w 9416"/>
              <a:gd name="connsiteY3" fmla="*/ 1058 h 10020"/>
              <a:gd name="connsiteX4" fmla="*/ 695 w 9416"/>
              <a:gd name="connsiteY4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6" h="10020">
                <a:moveTo>
                  <a:pt x="0" y="10020"/>
                </a:moveTo>
                <a:cubicBezTo>
                  <a:pt x="3511" y="9934"/>
                  <a:pt x="7022" y="9848"/>
                  <a:pt x="8511" y="9111"/>
                </a:cubicBezTo>
                <a:cubicBezTo>
                  <a:pt x="10000" y="8374"/>
                  <a:pt x="9285" y="6946"/>
                  <a:pt x="8933" y="5603"/>
                </a:cubicBezTo>
                <a:cubicBezTo>
                  <a:pt x="8581" y="4261"/>
                  <a:pt x="7872" y="1989"/>
                  <a:pt x="6383" y="1058"/>
                </a:cubicBezTo>
                <a:cubicBezTo>
                  <a:pt x="4894" y="127"/>
                  <a:pt x="3139" y="54"/>
                  <a:pt x="695" y="0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cs typeface="Arial" charset="0"/>
            </a:endParaRPr>
          </a:p>
        </p:txBody>
      </p:sp>
      <p:sp>
        <p:nvSpPr>
          <p:cNvPr id="351" name="Line 418"/>
          <p:cNvSpPr>
            <a:spLocks noChangeShapeType="1"/>
          </p:cNvSpPr>
          <p:nvPr/>
        </p:nvSpPr>
        <p:spPr bwMode="auto">
          <a:xfrm>
            <a:off x="7790592" y="4885854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52" name="Rectangle 420"/>
          <p:cNvSpPr>
            <a:spLocks noChangeArrowheads="1"/>
          </p:cNvSpPr>
          <p:nvPr/>
        </p:nvSpPr>
        <p:spPr bwMode="auto">
          <a:xfrm>
            <a:off x="4895893" y="181124"/>
            <a:ext cx="4122600" cy="553586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000" tIns="144000" rIns="108000" bIns="7200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while (pivot &gt; data[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lower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])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lower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++;</a:t>
            </a:r>
          </a:p>
          <a:p>
            <a:pPr marL="342900" marR="0" lvl="0" indent="-342900" defTabSz="91440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while (pivot &lt; data[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upper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])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upper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--;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377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0.05451 0.03102 C 0.06597 0.03796 0.08316 0.0419 0.10104 0.0419 C 0.12135 0.0419 0.13767 0.03796 0.14913 0.03102 L 0.20382 -7.40741E-7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208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023 L -0.0533 -0.03287 C -0.06493 -0.04027 -0.08142 -0.04398 -0.0993 -0.04398 C -0.11979 -0.04398 -0.13559 -0.04027 -0.14722 -0.03287 L -0.20139 -0.00023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03108 0.03125 C 0.03785 0.03842 0.04757 0.04236 0.05781 0.04236 C 0.06944 0.04236 0.07865 0.03842 0.08542 0.03125 L 0.11684 1.85185E-6 " pathEditMode="relative" rAng="0" ptsTypes="AAAAA">
                                      <p:cBhvr>
                                        <p:cTn id="32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210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93 L -0.03229 -0.03148 C -0.03871 -0.03866 -0.04861 -0.04213 -0.05885 -0.04213 C -0.07048 -0.04213 -0.08003 -0.03866 -0.0868 -0.03148 L -0.11736 0.00093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8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02326 0.02801 C 0.02847 0.03426 0.03576 0.03797 0.0434 0.03797 C 0.05208 0.03797 0.05903 0.03426 0.06423 0.02801 L 0.08802 -2.22222E-6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189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7.40741E-7 L -0.02361 -0.02893 C -0.02864 -0.03542 -0.03576 -0.03889 -0.0434 -0.03889 C -0.05208 -0.03889 -0.05902 -0.03542 -0.06389 -0.02893 L -0.08698 -7.40741E-7 " pathEditMode="relative" rAng="0" ptsTypes="AAAAA">
                                      <p:cBhvr>
                                        <p:cTn id="95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8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6 L 0.03073 0.0287 C 0.03733 0.03518 0.0467 0.03889 0.05694 0.03889 C 0.0684 0.03889 0.0776 0.03518 0.08403 0.0287 L 0.11528 3.7037E-6 " pathEditMode="relative" rAng="0" ptsTypes="AAAAA">
                                      <p:cBhvr>
                                        <p:cTn id="131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1944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3.7037E-6 L -0.03212 -0.02848 C -0.03802 -0.03496 -0.04809 -0.03797 -0.05816 -0.03797 C -0.0698 -0.03797 -0.079 -0.03496 -0.08542 -0.02848 L -0.11598 3.7037E-6 " pathEditMode="relative" rAng="0" ptsTypes="AAAAA">
                                      <p:cBhvr>
                                        <p:cTn id="133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0.00782 0.02824 C 0.00955 0.03472 0.01198 0.0382 0.01459 0.0382 C 0.01754 0.0382 0.01997 0.03472 0.02153 0.02824 L 0.02969 -1.11111E-6 " pathEditMode="relative" rAng="0" ptsTypes="AAAAA">
                                      <p:cBhvr>
                                        <p:cTn id="170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189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23 L -0.00764 -0.0287 C -0.00938 -0.03518 -0.01198 -0.03842 -0.01476 -0.03842 C -0.01771 -0.03842 -0.02014 -0.03518 -0.02188 -0.0287 L -0.02986 -0.00023 " pathEditMode="relative" rAng="0" ptsTypes="AAAAA">
                                      <p:cBhvr>
                                        <p:cTn id="172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0.02274 0.02801 C 0.02743 0.03449 0.03472 0.03796 0.04201 0.03796 C 0.05052 0.03796 0.05747 0.03449 0.06215 0.02801 L 0.08507 3.7037E-7 " pathEditMode="relative" rAng="0" ptsTypes="AAAAA">
                                      <p:cBhvr>
                                        <p:cTn id="227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898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3.7037E-7 L -0.02257 -0.02778 C -0.02743 -0.03403 -0.03455 -0.03727 -0.04202 -0.03727 C -0.05052 -0.03727 -0.05747 -0.03403 -0.06198 -0.02778 L -0.08507 3.7037E-7 " pathEditMode="relative" rAng="0" ptsTypes="AAAAA">
                                      <p:cBhvr>
                                        <p:cTn id="229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0.00781 0.02893 C 0.00937 0.03542 0.01198 0.03912 0.01458 0.03912 C 0.01753 0.03912 0.01979 0.03542 0.02153 0.02893 L 0.02951 1.48148E-6 " pathEditMode="relative" rAng="0" ptsTypes="AAAAA">
                                      <p:cBhvr>
                                        <p:cTn id="258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1944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48148E-6 L -0.00729 -0.03171 C -0.00903 -0.03889 -0.01146 -0.04259 -0.01406 -0.04259 C -0.01701 -0.04259 -0.01927 -0.03889 -0.02083 -0.03171 L -0.02864 1.48148E-6 " pathEditMode="relative" rAng="0" ptsTypes="AAAAA">
                                      <p:cBhvr>
                                        <p:cTn id="260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-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000"/>
                            </p:stCondLst>
                            <p:childTnLst>
                              <p:par>
                                <p:cTn id="2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0782 0.02894 C 0.00955 0.03542 0.01198 0.03912 0.01459 0.03912 C 0.01754 0.03912 0.01997 0.03542 0.02153 0.02894 L 0.02969 -2.96296E-6 " pathEditMode="relative" rAng="0" ptsTypes="AAAAA">
                                      <p:cBhvr>
                                        <p:cTn id="291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1944"/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4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2.96296E-6 L -0.00712 -0.03148 C -0.00886 -0.03842 -0.01129 -0.04213 -0.01389 -0.04213 C -0.01667 -0.04213 -0.0191 -0.03842 -0.02066 -0.03148 L -0.02848 -2.96296E-6 " pathEditMode="relative" rAng="0" ptsTypes="AAAAA">
                                      <p:cBhvr>
                                        <p:cTn id="293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48 -2.96296E-6 L -0.03646 -0.03148 C -0.03803 -0.03842 -0.04046 -0.04213 -0.04306 -0.04213 C -0.04601 -0.04213 -0.04827 -0.03842 -0.05 -0.03148 L -0.05764 -2.96296E-6 " pathEditMode="relative" rAng="0" ptsTypes="AAAAA">
                                      <p:cBhvr>
                                        <p:cTn id="316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-2106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2.96296E-6 L 0.00833 0.02871 C 0.00989 0.03519 0.01232 0.03889 0.01493 0.03889 C 0.0177 0.03889 0.02013 0.03519 0.0217 0.02871 L 0.02968 -2.96296E-6 " pathEditMode="relative" rAng="0" ptsTypes="AAAAA">
                                      <p:cBhvr>
                                        <p:cTn id="318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0764 0.02662 C 0.0092 0.03264 0.01163 0.03588 0.01406 0.03588 C 0.01701 0.03588 0.01927 0.03264 0.02083 0.02662 L 0.02865 7.40741E-7 " pathEditMode="relative" rAng="0" ptsTypes="AAAAA">
                                      <p:cBhvr>
                                        <p:cTn id="343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" y="1782"/>
                                    </p:animMotion>
                                  </p:childTnLst>
                                </p:cTn>
                              </p:par>
                              <p:par>
                                <p:cTn id="344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7.40741E-7 L -0.00851 -0.02963 C -0.01025 -0.03611 -0.01285 -0.03958 -0.01528 -0.03958 C -0.01823 -0.03958 -0.02066 -0.03611 -0.02223 -0.02963 L -0.02969 7.40741E-7 " pathEditMode="relative" rAng="0" ptsTypes="AAAAA">
                                      <p:cBhvr>
                                        <p:cTn id="345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2000"/>
                            </p:stCondLst>
                            <p:childTnLst>
                              <p:par>
                                <p:cTn id="3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0782 0.02731 C 0.00955 0.03356 0.01198 0.03704 0.01459 0.03704 C 0.01754 0.03704 0.01997 0.03356 0.02171 0.02731 L 0.02969 0 " pathEditMode="relative" rAng="0" ptsTypes="AAAAA">
                                      <p:cBhvr>
                                        <p:cTn id="400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1852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-0.00764 -0.03056 C -0.00937 -0.0375 -0.01198 -0.04121 -0.01458 -0.04121 C -0.01753 -0.04121 -0.02014 -0.0375 -0.0217 -0.03056 L -0.02986 0.00023 " pathEditMode="relative" rAng="0" ptsTypes="AAAAA">
                                      <p:cBhvr>
                                        <p:cTn id="402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" y="-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00781 0.02917 C 0.00937 0.03542 0.01198 0.03935 0.01458 0.03935 C 0.01753 0.03935 0.01979 0.03542 0.02152 0.02917 L 0.02951 3.7037E-7 " pathEditMode="relative" rAng="0" ptsTypes="AAAAA">
                                      <p:cBhvr>
                                        <p:cTn id="438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1968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-0.0073 -0.03218 C -0.00886 -0.03959 -0.01129 -0.04329 -0.01372 -0.04329 C -0.01667 -0.04329 -0.01893 -0.03959 -0.02049 -0.03218 L -0.02813 0.00023 " pathEditMode="relative" rAng="0" ptsTypes="AAAAA">
                                      <p:cBhvr>
                                        <p:cTn id="440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animBg="1"/>
      <p:bldP spid="322" grpId="1" animBg="1"/>
      <p:bldP spid="321" grpId="0" animBg="1"/>
      <p:bldP spid="321" grpId="1" animBg="1"/>
      <p:bldP spid="349" grpId="0" animBg="1"/>
      <p:bldP spid="296" grpId="0" animBg="1"/>
      <p:bldP spid="296" grpId="1" animBg="1"/>
      <p:bldP spid="287" grpId="0" animBg="1"/>
      <p:bldP spid="287" grpId="1" animBg="1"/>
      <p:bldP spid="306" grpId="0" animBg="1"/>
      <p:bldP spid="306" grpId="1" animBg="1"/>
      <p:bldP spid="267" grpId="0" animBg="1"/>
      <p:bldP spid="267" grpId="1" animBg="1"/>
      <p:bldP spid="267" grpId="2" animBg="1"/>
      <p:bldP spid="269" grpId="0" animBg="1"/>
      <p:bldP spid="269" grpId="1" animBg="1"/>
      <p:bldP spid="251" grpId="0" animBg="1"/>
      <p:bldP spid="251" grpId="1" animBg="1"/>
      <p:bldP spid="249" grpId="0" animBg="1"/>
      <p:bldP spid="249" grpId="1" animBg="1"/>
      <p:bldP spid="246" grpId="0"/>
      <p:bldP spid="247" grpId="0"/>
      <p:bldP spid="248" grpId="0" animBg="1"/>
      <p:bldP spid="248" grpId="1" animBg="1"/>
      <p:bldP spid="250" grpId="0" animBg="1"/>
      <p:bldP spid="250" grpId="1" animBg="1"/>
      <p:bldP spid="252" grpId="0" animBg="1"/>
      <p:bldP spid="252" grpId="1" animBg="1"/>
      <p:bldP spid="253" grpId="0"/>
      <p:bldP spid="254" grpId="0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1"/>
      <p:bldP spid="261" grpId="2"/>
      <p:bldP spid="262" grpId="1"/>
      <p:bldP spid="262" grpId="2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8" grpId="0" animBg="1"/>
      <p:bldP spid="268" grpId="1" animBg="1"/>
      <p:bldP spid="270" grpId="0"/>
      <p:bldP spid="270" grpId="1"/>
      <p:bldP spid="271" grpId="0"/>
      <p:bldP spid="271" grpId="1"/>
      <p:bldP spid="274" grpId="0" animBg="1"/>
      <p:bldP spid="275" grpId="0" animBg="1"/>
      <p:bldP spid="276" grpId="0" animBg="1"/>
      <p:bldP spid="276" grpId="1" animBg="1"/>
      <p:bldP spid="277" grpId="0" animBg="1"/>
      <p:bldP spid="277" grpId="1" animBg="1"/>
      <p:bldP spid="278" grpId="0"/>
      <p:bldP spid="279" grpId="0"/>
      <p:bldP spid="281" grpId="0" animBg="1"/>
      <p:bldP spid="281" grpId="1" animBg="1"/>
      <p:bldP spid="282" grpId="0" animBg="1"/>
      <p:bldP spid="282" grpId="1" animBg="1"/>
      <p:bldP spid="283" grpId="0" animBg="1"/>
      <p:bldP spid="283" grpId="1" animBg="1"/>
      <p:bldP spid="284" grpId="0" animBg="1"/>
      <p:bldP spid="284" grpId="1" animBg="1"/>
      <p:bldP spid="285" grpId="0" animBg="1"/>
      <p:bldP spid="285" grpId="1" animBg="1"/>
      <p:bldP spid="286" grpId="0" animBg="1"/>
      <p:bldP spid="286" grpId="1" animBg="1"/>
      <p:bldP spid="288" grpId="0"/>
      <p:bldP spid="288" grpId="1"/>
      <p:bldP spid="289" grpId="0"/>
      <p:bldP spid="289" grpId="1"/>
      <p:bldP spid="291" grpId="0" animBg="1"/>
      <p:bldP spid="292" grpId="0" animBg="1"/>
      <p:bldP spid="292" grpId="1" animBg="1"/>
      <p:bldP spid="293" grpId="0" animBg="1"/>
      <p:bldP spid="293" grpId="1" animBg="1"/>
      <p:bldP spid="294" grpId="0"/>
      <p:bldP spid="297" grpId="0" animBg="1"/>
      <p:bldP spid="297" grpId="1" animBg="1"/>
      <p:bldP spid="298" grpId="0" animBg="1"/>
      <p:bldP spid="298" grpId="1" animBg="1"/>
      <p:bldP spid="299" grpId="0" animBg="1"/>
      <p:bldP spid="299" grpId="1" animBg="1"/>
      <p:bldP spid="300" grpId="0"/>
      <p:bldP spid="301" grpId="1"/>
      <p:bldP spid="301" grpId="2"/>
      <p:bldP spid="301" grpId="3"/>
      <p:bldP spid="302" grpId="0"/>
      <p:bldP spid="303" grpId="0" animBg="1"/>
      <p:bldP spid="304" grpId="0" animBg="1"/>
      <p:bldP spid="307" grpId="0"/>
      <p:bldP spid="310" grpId="0" animBg="1"/>
      <p:bldP spid="310" grpId="1" animBg="1"/>
      <p:bldP spid="311" grpId="0" animBg="1"/>
      <p:bldP spid="311" grpId="1" animBg="1"/>
      <p:bldP spid="312" grpId="0"/>
      <p:bldP spid="313" grpId="0"/>
      <p:bldP spid="315" grpId="0" animBg="1"/>
      <p:bldP spid="315" grpId="1" animBg="1"/>
      <p:bldP spid="316" grpId="0" animBg="1"/>
      <p:bldP spid="316" grpId="1" animBg="1"/>
      <p:bldP spid="317" grpId="0" animBg="1"/>
      <p:bldP spid="317" grpId="1" animBg="1"/>
      <p:bldP spid="318" grpId="0" animBg="1"/>
      <p:bldP spid="318" grpId="1" animBg="1"/>
      <p:bldP spid="319" grpId="0" animBg="1"/>
      <p:bldP spid="323" grpId="0"/>
      <p:bldP spid="324" grpId="0"/>
      <p:bldP spid="325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5" grpId="1" animBg="1"/>
      <p:bldP spid="336" grpId="0" animBg="1"/>
      <p:bldP spid="336" grpId="1" animBg="1"/>
      <p:bldP spid="337" grpId="0" animBg="1"/>
      <p:bldP spid="337" grpId="1" animBg="1"/>
      <p:bldP spid="339" grpId="0" animBg="1"/>
      <p:bldP spid="340" grpId="0" animBg="1"/>
      <p:bldP spid="340" grpId="1" animBg="1"/>
      <p:bldP spid="341" grpId="0" animBg="1"/>
      <p:bldP spid="341" grpId="1" animBg="1"/>
      <p:bldP spid="342" grpId="0" animBg="1"/>
      <p:bldP spid="342" grpId="1" animBg="1"/>
      <p:bldP spid="344" grpId="0"/>
      <p:bldP spid="345" grpId="0"/>
      <p:bldP spid="346" grpId="0" animBg="1"/>
      <p:bldP spid="346" grpId="1" animBg="1"/>
      <p:bldP spid="347" grpId="0" animBg="1"/>
      <p:bldP spid="347" grpId="1" animBg="1"/>
      <p:bldP spid="348" grpId="0" animBg="1"/>
      <p:bldP spid="350" grpId="0" animBg="1"/>
      <p:bldP spid="351" grpId="0" animBg="1"/>
      <p:bldP spid="351" grpId="1" animBg="1"/>
      <p:bldP spid="352" grpId="0" animBg="1"/>
      <p:bldP spid="352" grpId="1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Quicksort: Efficiency</a:t>
            </a:r>
            <a:endParaRPr lang="en-ZA" dirty="0"/>
          </a:p>
        </p:txBody>
      </p:sp>
      <p:graphicFrame>
        <p:nvGraphicFramePr>
          <p:cNvPr id="17" name="Group 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570444"/>
              </p:ext>
            </p:extLst>
          </p:nvPr>
        </p:nvGraphicFramePr>
        <p:xfrm>
          <a:off x="881932" y="2168524"/>
          <a:ext cx="3354013" cy="341364"/>
        </p:xfrm>
        <a:graphic>
          <a:graphicData uri="http://schemas.openxmlformats.org/drawingml/2006/table">
            <a:tbl>
              <a:tblPr/>
              <a:tblGrid>
                <a:gridCol w="3354013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851020" y="1033928"/>
            <a:ext cx="33401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5"/>
                </a:solidFill>
                <a:latin typeface="+mn-lt"/>
              </a:rPr>
              <a:t>B</a:t>
            </a:r>
            <a:r>
              <a:rPr lang="en-US" sz="1800" dirty="0" smtClean="0">
                <a:solidFill>
                  <a:schemeClr val="accent5"/>
                </a:solidFill>
                <a:latin typeface="+mn-lt"/>
              </a:rPr>
              <a:t>est 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case</a:t>
            </a:r>
            <a:r>
              <a:rPr lang="en-US" sz="1800" dirty="0">
                <a:latin typeface="+mn-lt"/>
              </a:rPr>
              <a:t>: </a:t>
            </a:r>
            <a:r>
              <a:rPr lang="en-US" sz="1800" dirty="0" smtClean="0">
                <a:latin typeface="+mn-lt"/>
              </a:rPr>
              <a:t>Selected pivots create </a:t>
            </a:r>
            <a:r>
              <a:rPr lang="en-US" sz="1800" dirty="0">
                <a:latin typeface="+mn-lt"/>
              </a:rPr>
              <a:t>two even-size </a:t>
            </a:r>
            <a:r>
              <a:rPr lang="en-US" sz="1800" dirty="0" smtClean="0">
                <a:latin typeface="+mn-lt"/>
              </a:rPr>
              <a:t>arrays at every partitioning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19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87869"/>
              </p:ext>
            </p:extLst>
          </p:nvPr>
        </p:nvGraphicFramePr>
        <p:xfrm>
          <a:off x="881932" y="2628899"/>
          <a:ext cx="1625225" cy="346075"/>
        </p:xfrm>
        <a:graphic>
          <a:graphicData uri="http://schemas.openxmlformats.org/drawingml/2006/table">
            <a:tbl>
              <a:tblPr/>
              <a:tblGrid>
                <a:gridCol w="1625225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65340"/>
              </p:ext>
            </p:extLst>
          </p:nvPr>
        </p:nvGraphicFramePr>
        <p:xfrm>
          <a:off x="2623045" y="2628899"/>
          <a:ext cx="1612900" cy="341364"/>
        </p:xfrm>
        <a:graphic>
          <a:graphicData uri="http://schemas.openxmlformats.org/drawingml/2006/table">
            <a:tbl>
              <a:tblPr/>
              <a:tblGrid>
                <a:gridCol w="16129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/2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99437"/>
              </p:ext>
            </p:extLst>
          </p:nvPr>
        </p:nvGraphicFramePr>
        <p:xfrm>
          <a:off x="3486645" y="3089274"/>
          <a:ext cx="749300" cy="341364"/>
        </p:xfrm>
        <a:graphic>
          <a:graphicData uri="http://schemas.openxmlformats.org/drawingml/2006/table">
            <a:tbl>
              <a:tblPr/>
              <a:tblGrid>
                <a:gridCol w="7493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/4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727"/>
              </p:ext>
            </p:extLst>
          </p:nvPr>
        </p:nvGraphicFramePr>
        <p:xfrm>
          <a:off x="2623045" y="3089274"/>
          <a:ext cx="749300" cy="341364"/>
        </p:xfrm>
        <a:graphic>
          <a:graphicData uri="http://schemas.openxmlformats.org/drawingml/2006/table">
            <a:tbl>
              <a:tblPr/>
              <a:tblGrid>
                <a:gridCol w="7493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/4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57476"/>
              </p:ext>
            </p:extLst>
          </p:nvPr>
        </p:nvGraphicFramePr>
        <p:xfrm>
          <a:off x="1757858" y="3089274"/>
          <a:ext cx="749300" cy="346075"/>
        </p:xfrm>
        <a:graphic>
          <a:graphicData uri="http://schemas.openxmlformats.org/drawingml/2006/table">
            <a:tbl>
              <a:tblPr/>
              <a:tblGrid>
                <a:gridCol w="74930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/4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92852"/>
              </p:ext>
            </p:extLst>
          </p:nvPr>
        </p:nvGraphicFramePr>
        <p:xfrm>
          <a:off x="881933" y="3089274"/>
          <a:ext cx="749300" cy="341364"/>
        </p:xfrm>
        <a:graphic>
          <a:graphicData uri="http://schemas.openxmlformats.org/drawingml/2006/table">
            <a:tbl>
              <a:tblPr/>
              <a:tblGrid>
                <a:gridCol w="7493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/4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92088"/>
              </p:ext>
            </p:extLst>
          </p:nvPr>
        </p:nvGraphicFramePr>
        <p:xfrm>
          <a:off x="4005758" y="4011612"/>
          <a:ext cx="230187" cy="341364"/>
        </p:xfrm>
        <a:graphic>
          <a:graphicData uri="http://schemas.openxmlformats.org/drawingml/2006/table">
            <a:tbl>
              <a:tblPr/>
              <a:tblGrid>
                <a:gridCol w="230187"/>
              </a:tblGrid>
              <a:tr h="341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3916"/>
              </p:ext>
            </p:extLst>
          </p:nvPr>
        </p:nvGraphicFramePr>
        <p:xfrm>
          <a:off x="3659683" y="4011612"/>
          <a:ext cx="230187" cy="341364"/>
        </p:xfrm>
        <a:graphic>
          <a:graphicData uri="http://schemas.openxmlformats.org/drawingml/2006/table">
            <a:tbl>
              <a:tblPr/>
              <a:tblGrid>
                <a:gridCol w="230187"/>
              </a:tblGrid>
              <a:tr h="341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91910"/>
              </p:ext>
            </p:extLst>
          </p:nvPr>
        </p:nvGraphicFramePr>
        <p:xfrm>
          <a:off x="894258" y="4011612"/>
          <a:ext cx="230187" cy="346075"/>
        </p:xfrm>
        <a:graphic>
          <a:graphicData uri="http://schemas.openxmlformats.org/drawingml/2006/table">
            <a:tbl>
              <a:tblPr/>
              <a:tblGrid>
                <a:gridCol w="230187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95685"/>
              </p:ext>
            </p:extLst>
          </p:nvPr>
        </p:nvGraphicFramePr>
        <p:xfrm>
          <a:off x="1240333" y="4011612"/>
          <a:ext cx="230187" cy="341364"/>
        </p:xfrm>
        <a:graphic>
          <a:graphicData uri="http://schemas.openxmlformats.org/drawingml/2006/table">
            <a:tbl>
              <a:tblPr/>
              <a:tblGrid>
                <a:gridCol w="230187"/>
              </a:tblGrid>
              <a:tr h="341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 Box 78"/>
          <p:cNvSpPr txBox="1">
            <a:spLocks noChangeArrowheads="1"/>
          </p:cNvSpPr>
          <p:nvPr/>
        </p:nvSpPr>
        <p:spPr bwMode="auto">
          <a:xfrm>
            <a:off x="1586408" y="3954462"/>
            <a:ext cx="1900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latin typeface="Arial" charset="0"/>
              </a:rPr>
              <a:t>……………….</a:t>
            </a:r>
          </a:p>
        </p:txBody>
      </p:sp>
      <p:sp>
        <p:nvSpPr>
          <p:cNvPr id="31" name="Text Box 80"/>
          <p:cNvSpPr txBox="1">
            <a:spLocks noChangeArrowheads="1"/>
          </p:cNvSpPr>
          <p:nvPr/>
        </p:nvSpPr>
        <p:spPr bwMode="auto">
          <a:xfrm>
            <a:off x="779958" y="3492499"/>
            <a:ext cx="3455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latin typeface="Arial" charset="0"/>
              </a:rPr>
              <a:t>………………………………..</a:t>
            </a:r>
          </a:p>
        </p:txBody>
      </p:sp>
      <p:sp>
        <p:nvSpPr>
          <p:cNvPr id="32" name="Text Box 82"/>
          <p:cNvSpPr txBox="1">
            <a:spLocks noChangeArrowheads="1"/>
          </p:cNvSpPr>
          <p:nvPr/>
        </p:nvSpPr>
        <p:spPr bwMode="auto">
          <a:xfrm>
            <a:off x="1240333" y="4819649"/>
            <a:ext cx="2074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000" i="1" dirty="0">
                <a:latin typeface="Arial" charset="0"/>
              </a:rPr>
              <a:t>n + </a:t>
            </a:r>
            <a:r>
              <a:rPr lang="en-US" sz="2000" i="1" dirty="0" smtClean="0">
                <a:latin typeface="Arial" charset="0"/>
              </a:rPr>
              <a:t>n </a:t>
            </a:r>
            <a:r>
              <a:rPr lang="en-US" sz="2000" i="1" dirty="0">
                <a:latin typeface="Arial" charset="0"/>
              </a:rPr>
              <a:t>+ … + n =</a:t>
            </a:r>
          </a:p>
        </p:txBody>
      </p:sp>
      <p:graphicFrame>
        <p:nvGraphicFramePr>
          <p:cNvPr id="33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32225"/>
              </p:ext>
            </p:extLst>
          </p:nvPr>
        </p:nvGraphicFramePr>
        <p:xfrm>
          <a:off x="5042395" y="2168524"/>
          <a:ext cx="3398838" cy="341364"/>
        </p:xfrm>
        <a:graphic>
          <a:graphicData uri="http://schemas.openxmlformats.org/drawingml/2006/table">
            <a:tbl>
              <a:tblPr/>
              <a:tblGrid>
                <a:gridCol w="3398838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Text Box 94"/>
          <p:cNvSpPr txBox="1">
            <a:spLocks noChangeArrowheads="1"/>
          </p:cNvSpPr>
          <p:nvPr/>
        </p:nvSpPr>
        <p:spPr bwMode="auto">
          <a:xfrm>
            <a:off x="5074238" y="1033927"/>
            <a:ext cx="33401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W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orst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case</a:t>
            </a:r>
            <a:r>
              <a:rPr lang="en-US" sz="1800" dirty="0">
                <a:latin typeface="+mn-lt"/>
              </a:rPr>
              <a:t>: </a:t>
            </a:r>
            <a:r>
              <a:rPr lang="en-US" sz="1800" dirty="0" smtClean="0">
                <a:latin typeface="+mn-lt"/>
              </a:rPr>
              <a:t>Selected pivots create one empty array at every partitioning</a:t>
            </a:r>
            <a:endParaRPr lang="en-US" sz="1800" dirty="0">
              <a:latin typeface="Times New Roman" pitchFamily="18" charset="0"/>
            </a:endParaRPr>
          </a:p>
        </p:txBody>
      </p:sp>
      <p:graphicFrame>
        <p:nvGraphicFramePr>
          <p:cNvPr id="35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70660"/>
              </p:ext>
            </p:extLst>
          </p:nvPr>
        </p:nvGraphicFramePr>
        <p:xfrm>
          <a:off x="5215433" y="2628899"/>
          <a:ext cx="3225800" cy="341364"/>
        </p:xfrm>
        <a:graphic>
          <a:graphicData uri="http://schemas.openxmlformats.org/drawingml/2006/table">
            <a:tbl>
              <a:tblPr/>
              <a:tblGrid>
                <a:gridCol w="32258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823342"/>
              </p:ext>
            </p:extLst>
          </p:nvPr>
        </p:nvGraphicFramePr>
        <p:xfrm>
          <a:off x="5388470" y="3089274"/>
          <a:ext cx="3052763" cy="341364"/>
        </p:xfrm>
        <a:graphic>
          <a:graphicData uri="http://schemas.openxmlformats.org/drawingml/2006/table">
            <a:tbl>
              <a:tblPr/>
              <a:tblGrid>
                <a:gridCol w="3052763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2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703053"/>
              </p:ext>
            </p:extLst>
          </p:nvPr>
        </p:nvGraphicFramePr>
        <p:xfrm>
          <a:off x="8211045" y="4011612"/>
          <a:ext cx="230188" cy="341364"/>
        </p:xfrm>
        <a:graphic>
          <a:graphicData uri="http://schemas.openxmlformats.org/drawingml/2006/table">
            <a:tbl>
              <a:tblPr/>
              <a:tblGrid>
                <a:gridCol w="230188"/>
              </a:tblGrid>
              <a:tr h="341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ext Box 156"/>
          <p:cNvSpPr txBox="1">
            <a:spLocks noChangeArrowheads="1"/>
          </p:cNvSpPr>
          <p:nvPr/>
        </p:nvSpPr>
        <p:spPr bwMode="auto">
          <a:xfrm>
            <a:off x="5618658" y="3492499"/>
            <a:ext cx="282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>
                <a:latin typeface="Arial" charset="0"/>
              </a:rPr>
              <a:t>…………………………..</a:t>
            </a:r>
          </a:p>
        </p:txBody>
      </p:sp>
      <p:sp>
        <p:nvSpPr>
          <p:cNvPr id="39" name="Text Box 159"/>
          <p:cNvSpPr txBox="1">
            <a:spLocks noChangeArrowheads="1"/>
          </p:cNvSpPr>
          <p:nvPr/>
        </p:nvSpPr>
        <p:spPr bwMode="auto">
          <a:xfrm>
            <a:off x="4351833" y="4825999"/>
            <a:ext cx="3743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(</a:t>
            </a:r>
            <a:r>
              <a:rPr lang="en-US" sz="2000" i="1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</a:rPr>
              <a:t>–1) </a:t>
            </a:r>
            <a:r>
              <a:rPr lang="en-US" sz="2000" i="1" dirty="0">
                <a:latin typeface="Arial" charset="0"/>
              </a:rPr>
              <a:t>+</a:t>
            </a:r>
            <a:r>
              <a:rPr lang="en-US" sz="2000" dirty="0">
                <a:latin typeface="Arial" charset="0"/>
              </a:rPr>
              <a:t> (</a:t>
            </a:r>
            <a:r>
              <a:rPr lang="en-US" sz="2000" i="1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</a:rPr>
              <a:t>–2</a:t>
            </a:r>
            <a:r>
              <a:rPr lang="en-US" sz="2000" dirty="0" smtClean="0">
                <a:latin typeface="Arial" charset="0"/>
              </a:rPr>
              <a:t>) </a:t>
            </a:r>
            <a:r>
              <a:rPr lang="en-US" sz="2000" dirty="0">
                <a:latin typeface="Arial" charset="0"/>
              </a:rPr>
              <a:t>+ … + 1 =</a:t>
            </a:r>
          </a:p>
        </p:txBody>
      </p:sp>
      <p:sp>
        <p:nvSpPr>
          <p:cNvPr id="40" name="Text Box 161"/>
          <p:cNvSpPr txBox="1">
            <a:spLocks noChangeArrowheads="1"/>
          </p:cNvSpPr>
          <p:nvPr/>
        </p:nvSpPr>
        <p:spPr bwMode="auto">
          <a:xfrm>
            <a:off x="7099293" y="4587874"/>
            <a:ext cx="96857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sz="2000" i="1" dirty="0" smtClean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–1) </a:t>
            </a:r>
            <a:r>
              <a:rPr lang="en-US" sz="1800" i="1" dirty="0" smtClean="0">
                <a:solidFill>
                  <a:srgbClr val="FF0000"/>
                </a:solidFill>
                <a:latin typeface="Arial" charset="0"/>
              </a:rPr>
              <a:t>n</a:t>
            </a:r>
            <a:endParaRPr lang="en-US" sz="1800" i="1" dirty="0">
              <a:solidFill>
                <a:srgbClr val="FF0000"/>
              </a:solidFill>
              <a:latin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2</a:t>
            </a:r>
            <a:endParaRPr lang="en-US" sz="2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1" name="Line 169"/>
          <p:cNvSpPr>
            <a:spLocks noChangeShapeType="1"/>
          </p:cNvSpPr>
          <p:nvPr/>
        </p:nvSpPr>
        <p:spPr bwMode="auto">
          <a:xfrm>
            <a:off x="7225553" y="5031907"/>
            <a:ext cx="7493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170"/>
          <p:cNvSpPr txBox="1">
            <a:spLocks noChangeArrowheads="1"/>
          </p:cNvSpPr>
          <p:nvPr/>
        </p:nvSpPr>
        <p:spPr bwMode="auto">
          <a:xfrm>
            <a:off x="3199308" y="4825999"/>
            <a:ext cx="8064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000" i="1" dirty="0" smtClean="0">
                <a:solidFill>
                  <a:srgbClr val="FF0000"/>
                </a:solidFill>
                <a:latin typeface="Arial" charset="0"/>
              </a:rPr>
              <a:t>n 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</a:rPr>
              <a:t>lg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Arial" charset="0"/>
              </a:rPr>
              <a:t>n</a:t>
            </a:r>
            <a:endParaRPr lang="en-US" sz="2000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3" name="Right Brace 42"/>
          <p:cNvSpPr/>
          <p:nvPr/>
        </p:nvSpPr>
        <p:spPr>
          <a:xfrm rot="5400000">
            <a:off x="2304655" y="4711263"/>
            <a:ext cx="296562" cy="1140698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1151177" y="5439846"/>
            <a:ext cx="25784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600" dirty="0" smtClean="0">
                <a:latin typeface="+mj-lt"/>
              </a:rPr>
              <a:t>How many times can we divide n by 2?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56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727154"/>
              </p:ext>
            </p:extLst>
          </p:nvPr>
        </p:nvGraphicFramePr>
        <p:xfrm>
          <a:off x="4357817" y="5429893"/>
          <a:ext cx="3993514" cy="126739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33817"/>
                <a:gridCol w="1333817"/>
                <a:gridCol w="1325880"/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Quicksort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Average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Worst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474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lg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lg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4350245" y="2580154"/>
            <a:ext cx="197041" cy="180237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Right Brace 44"/>
          <p:cNvSpPr/>
          <p:nvPr/>
        </p:nvSpPr>
        <p:spPr>
          <a:xfrm>
            <a:off x="8570259" y="2580154"/>
            <a:ext cx="165968" cy="180237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Text Box 82"/>
          <p:cNvSpPr txBox="1">
            <a:spLocks noChangeArrowheads="1"/>
          </p:cNvSpPr>
          <p:nvPr/>
        </p:nvSpPr>
        <p:spPr bwMode="auto">
          <a:xfrm>
            <a:off x="4565281" y="3290450"/>
            <a:ext cx="265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 dirty="0" smtClean="0">
                <a:latin typeface="+mj-lt"/>
              </a:rPr>
              <a:t>?</a:t>
            </a:r>
            <a:endParaRPr lang="en-US" sz="1800" dirty="0">
              <a:latin typeface="+mj-lt"/>
            </a:endParaRPr>
          </a:p>
        </p:txBody>
      </p:sp>
      <p:sp>
        <p:nvSpPr>
          <p:cNvPr id="47" name="Text Box 170"/>
          <p:cNvSpPr txBox="1">
            <a:spLocks noChangeArrowheads="1"/>
          </p:cNvSpPr>
          <p:nvPr/>
        </p:nvSpPr>
        <p:spPr bwMode="auto">
          <a:xfrm>
            <a:off x="1600413" y="5991870"/>
            <a:ext cx="17002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600" dirty="0" err="1" smtClean="0">
                <a:solidFill>
                  <a:srgbClr val="FF0000"/>
                </a:solidFill>
                <a:latin typeface="Arial" charset="0"/>
              </a:rPr>
              <a:t>lg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600" i="1" dirty="0" smtClean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sz="1600" dirty="0" smtClean="0">
                <a:latin typeface="+mj-lt"/>
              </a:rPr>
              <a:t> times</a:t>
            </a:r>
            <a:endParaRPr 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" name="Text Box 170"/>
          <p:cNvSpPr txBox="1">
            <a:spLocks noChangeArrowheads="1"/>
          </p:cNvSpPr>
          <p:nvPr/>
        </p:nvSpPr>
        <p:spPr bwMode="auto">
          <a:xfrm>
            <a:off x="786678" y="6330424"/>
            <a:ext cx="33291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600" dirty="0" smtClean="0">
                <a:latin typeface="+mj-lt"/>
              </a:rPr>
              <a:t>Therefore 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Arial" charset="0"/>
              </a:rPr>
              <a:t>lg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600" i="1" dirty="0" smtClean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) </a:t>
            </a:r>
            <a:r>
              <a:rPr lang="en-US" sz="1600" i="1" dirty="0" smtClean="0">
                <a:solidFill>
                  <a:srgbClr val="FF0000"/>
                </a:solidFill>
                <a:latin typeface="Arial" charset="0"/>
              </a:rPr>
              <a:t>+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 1</a:t>
            </a:r>
            <a:r>
              <a:rPr lang="en-US" sz="1600" dirty="0" smtClean="0">
                <a:latin typeface="+mj-lt"/>
              </a:rPr>
              <a:t> total subsets</a:t>
            </a:r>
            <a:endParaRPr 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" name="Text Box 82"/>
          <p:cNvSpPr txBox="1">
            <a:spLocks noChangeArrowheads="1"/>
          </p:cNvSpPr>
          <p:nvPr/>
        </p:nvSpPr>
        <p:spPr bwMode="auto">
          <a:xfrm>
            <a:off x="8742840" y="3290445"/>
            <a:ext cx="265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 dirty="0" smtClean="0">
                <a:latin typeface="+mj-lt"/>
              </a:rPr>
              <a:t>?</a:t>
            </a:r>
            <a:endParaRPr lang="en-US" sz="1800" dirty="0">
              <a:latin typeface="+mj-lt"/>
            </a:endParaRPr>
          </a:p>
        </p:txBody>
      </p:sp>
      <p:sp>
        <p:nvSpPr>
          <p:cNvPr id="50" name="Text Box 161"/>
          <p:cNvSpPr txBox="1">
            <a:spLocks noChangeArrowheads="1"/>
          </p:cNvSpPr>
          <p:nvPr/>
        </p:nvSpPr>
        <p:spPr bwMode="auto">
          <a:xfrm>
            <a:off x="8286175" y="4585375"/>
            <a:ext cx="804913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000" i="1" dirty="0" smtClean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sz="2000" i="1" baseline="30000" dirty="0" smtClean="0">
                <a:solidFill>
                  <a:srgbClr val="FF0000"/>
                </a:solidFill>
                <a:latin typeface="Arial" charset="0"/>
              </a:rPr>
              <a:t>2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– n</a:t>
            </a:r>
            <a:endParaRPr lang="en-US" sz="1800" i="1" dirty="0">
              <a:solidFill>
                <a:srgbClr val="FF0000"/>
              </a:solidFill>
              <a:latin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2</a:t>
            </a:r>
            <a:endParaRPr lang="en-US" sz="2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1" name="Line 169"/>
          <p:cNvSpPr>
            <a:spLocks noChangeShapeType="1"/>
          </p:cNvSpPr>
          <p:nvPr/>
        </p:nvSpPr>
        <p:spPr bwMode="auto">
          <a:xfrm flipV="1">
            <a:off x="8373092" y="5028843"/>
            <a:ext cx="655241" cy="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159"/>
          <p:cNvSpPr txBox="1">
            <a:spLocks noChangeArrowheads="1"/>
          </p:cNvSpPr>
          <p:nvPr/>
        </p:nvSpPr>
        <p:spPr bwMode="auto">
          <a:xfrm>
            <a:off x="8008685" y="4820022"/>
            <a:ext cx="32630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=</a:t>
            </a:r>
            <a:endParaRPr lang="en-US" sz="2000" dirty="0"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9996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/>
      <p:bldP spid="32" grpId="0"/>
      <p:bldP spid="34" grpId="0" animBg="1"/>
      <p:bldP spid="40" grpId="0"/>
      <p:bldP spid="41" grpId="0" animBg="1"/>
      <p:bldP spid="42" grpId="0"/>
      <p:bldP spid="43" grpId="0" animBg="1"/>
      <p:bldP spid="44" grpId="0"/>
      <p:bldP spid="2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1551" y="124139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err="1" smtClean="0"/>
              <a:t>Mergesort</a:t>
            </a:r>
            <a:endParaRPr lang="en-ZA" dirty="0"/>
          </a:p>
        </p:txBody>
      </p:sp>
      <p:sp>
        <p:nvSpPr>
          <p:cNvPr id="55" name="Content Placeholder 1"/>
          <p:cNvSpPr>
            <a:spLocks noGrp="1"/>
          </p:cNvSpPr>
          <p:nvPr>
            <p:ph idx="1"/>
          </p:nvPr>
        </p:nvSpPr>
        <p:spPr>
          <a:xfrm>
            <a:off x="662599" y="788717"/>
            <a:ext cx="8054032" cy="5585039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Quicksort</a:t>
            </a:r>
            <a:r>
              <a:rPr lang="en-ZA" dirty="0" smtClean="0"/>
              <a:t> is efficient, but rarely performs </a:t>
            </a:r>
            <a:r>
              <a:rPr lang="en-ZA" dirty="0" smtClean="0">
                <a:solidFill>
                  <a:schemeClr val="accent5"/>
                </a:solidFill>
              </a:rPr>
              <a:t>optimally</a:t>
            </a:r>
            <a:endParaRPr lang="en-ZA" dirty="0" smtClean="0"/>
          </a:p>
          <a:p>
            <a:pPr lvl="1"/>
            <a:r>
              <a:rPr lang="en-ZA" dirty="0" smtClean="0"/>
              <a:t>This is because perfect pivots are hard to find</a:t>
            </a:r>
          </a:p>
          <a:p>
            <a:pPr lvl="1"/>
            <a:r>
              <a:rPr lang="en-ZA" dirty="0" smtClean="0"/>
              <a:t>Quicksort partitions the array, then sorts each partition</a:t>
            </a:r>
          </a:p>
          <a:p>
            <a:pPr lvl="1"/>
            <a:r>
              <a:rPr lang="en-ZA" dirty="0" smtClean="0">
                <a:solidFill>
                  <a:schemeClr val="accent5"/>
                </a:solidFill>
              </a:rPr>
              <a:t>Can we partition perfectly, then merge partitions while sorting?</a:t>
            </a:r>
            <a:endParaRPr lang="en-US" dirty="0" smtClean="0">
              <a:solidFill>
                <a:schemeClr val="accent5"/>
              </a:solidFill>
            </a:endParaRPr>
          </a:p>
        </p:txBody>
      </p:sp>
      <p:graphicFrame>
        <p:nvGraphicFramePr>
          <p:cNvPr id="17" name="Group 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683774"/>
              </p:ext>
            </p:extLst>
          </p:nvPr>
        </p:nvGraphicFramePr>
        <p:xfrm>
          <a:off x="2731812" y="2335935"/>
          <a:ext cx="3398837" cy="341364"/>
        </p:xfrm>
        <a:graphic>
          <a:graphicData uri="http://schemas.openxmlformats.org/drawingml/2006/table">
            <a:tbl>
              <a:tblPr/>
              <a:tblGrid>
                <a:gridCol w="3398837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8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85251"/>
              </p:ext>
            </p:extLst>
          </p:nvPr>
        </p:nvGraphicFramePr>
        <p:xfrm>
          <a:off x="2731812" y="2796310"/>
          <a:ext cx="1670050" cy="346075"/>
        </p:xfrm>
        <a:graphic>
          <a:graphicData uri="http://schemas.openxmlformats.org/drawingml/2006/table">
            <a:tbl>
              <a:tblPr/>
              <a:tblGrid>
                <a:gridCol w="167005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75679"/>
              </p:ext>
            </p:extLst>
          </p:nvPr>
        </p:nvGraphicFramePr>
        <p:xfrm>
          <a:off x="4517749" y="2796310"/>
          <a:ext cx="1612900" cy="341364"/>
        </p:xfrm>
        <a:graphic>
          <a:graphicData uri="http://schemas.openxmlformats.org/drawingml/2006/table">
            <a:tbl>
              <a:tblPr/>
              <a:tblGrid>
                <a:gridCol w="16129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16458"/>
              </p:ext>
            </p:extLst>
          </p:nvPr>
        </p:nvGraphicFramePr>
        <p:xfrm>
          <a:off x="5381349" y="3256685"/>
          <a:ext cx="749300" cy="341364"/>
        </p:xfrm>
        <a:graphic>
          <a:graphicData uri="http://schemas.openxmlformats.org/drawingml/2006/table">
            <a:tbl>
              <a:tblPr/>
              <a:tblGrid>
                <a:gridCol w="7493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42486"/>
              </p:ext>
            </p:extLst>
          </p:nvPr>
        </p:nvGraphicFramePr>
        <p:xfrm>
          <a:off x="4517749" y="3256685"/>
          <a:ext cx="749300" cy="341364"/>
        </p:xfrm>
        <a:graphic>
          <a:graphicData uri="http://schemas.openxmlformats.org/drawingml/2006/table">
            <a:tbl>
              <a:tblPr/>
              <a:tblGrid>
                <a:gridCol w="7493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41635"/>
              </p:ext>
            </p:extLst>
          </p:nvPr>
        </p:nvGraphicFramePr>
        <p:xfrm>
          <a:off x="3652562" y="3256685"/>
          <a:ext cx="749300" cy="346075"/>
        </p:xfrm>
        <a:graphic>
          <a:graphicData uri="http://schemas.openxmlformats.org/drawingml/2006/table">
            <a:tbl>
              <a:tblPr/>
              <a:tblGrid>
                <a:gridCol w="74930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68365"/>
              </p:ext>
            </p:extLst>
          </p:nvPr>
        </p:nvGraphicFramePr>
        <p:xfrm>
          <a:off x="2731812" y="3256685"/>
          <a:ext cx="749300" cy="341364"/>
        </p:xfrm>
        <a:graphic>
          <a:graphicData uri="http://schemas.openxmlformats.org/drawingml/2006/table">
            <a:tbl>
              <a:tblPr/>
              <a:tblGrid>
                <a:gridCol w="7493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968382"/>
              </p:ext>
            </p:extLst>
          </p:nvPr>
        </p:nvGraphicFramePr>
        <p:xfrm>
          <a:off x="2744169" y="5312968"/>
          <a:ext cx="1670050" cy="346075"/>
        </p:xfrm>
        <a:graphic>
          <a:graphicData uri="http://schemas.openxmlformats.org/drawingml/2006/table">
            <a:tbl>
              <a:tblPr/>
              <a:tblGrid>
                <a:gridCol w="167005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96849"/>
              </p:ext>
            </p:extLst>
          </p:nvPr>
        </p:nvGraphicFramePr>
        <p:xfrm>
          <a:off x="4530106" y="5312968"/>
          <a:ext cx="1612900" cy="341364"/>
        </p:xfrm>
        <a:graphic>
          <a:graphicData uri="http://schemas.openxmlformats.org/drawingml/2006/table">
            <a:tbl>
              <a:tblPr/>
              <a:tblGrid>
                <a:gridCol w="16129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6805"/>
              </p:ext>
            </p:extLst>
          </p:nvPr>
        </p:nvGraphicFramePr>
        <p:xfrm>
          <a:off x="5393706" y="4595333"/>
          <a:ext cx="749300" cy="341364"/>
        </p:xfrm>
        <a:graphic>
          <a:graphicData uri="http://schemas.openxmlformats.org/drawingml/2006/table">
            <a:tbl>
              <a:tblPr/>
              <a:tblGrid>
                <a:gridCol w="7493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29811"/>
              </p:ext>
            </p:extLst>
          </p:nvPr>
        </p:nvGraphicFramePr>
        <p:xfrm>
          <a:off x="4530106" y="4595333"/>
          <a:ext cx="749300" cy="341364"/>
        </p:xfrm>
        <a:graphic>
          <a:graphicData uri="http://schemas.openxmlformats.org/drawingml/2006/table">
            <a:tbl>
              <a:tblPr/>
              <a:tblGrid>
                <a:gridCol w="7493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3772"/>
              </p:ext>
            </p:extLst>
          </p:nvPr>
        </p:nvGraphicFramePr>
        <p:xfrm>
          <a:off x="3664919" y="4595333"/>
          <a:ext cx="749300" cy="346075"/>
        </p:xfrm>
        <a:graphic>
          <a:graphicData uri="http://schemas.openxmlformats.org/drawingml/2006/table">
            <a:tbl>
              <a:tblPr/>
              <a:tblGrid>
                <a:gridCol w="74930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11393"/>
              </p:ext>
            </p:extLst>
          </p:nvPr>
        </p:nvGraphicFramePr>
        <p:xfrm>
          <a:off x="2744169" y="4595333"/>
          <a:ext cx="749300" cy="341364"/>
        </p:xfrm>
        <a:graphic>
          <a:graphicData uri="http://schemas.openxmlformats.org/drawingml/2006/table">
            <a:tbl>
              <a:tblPr/>
              <a:tblGrid>
                <a:gridCol w="7493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17183"/>
              </p:ext>
            </p:extLst>
          </p:nvPr>
        </p:nvGraphicFramePr>
        <p:xfrm>
          <a:off x="2735931" y="6030605"/>
          <a:ext cx="3398837" cy="341364"/>
        </p:xfrm>
        <a:graphic>
          <a:graphicData uri="http://schemas.openxmlformats.org/drawingml/2006/table">
            <a:tbl>
              <a:tblPr/>
              <a:tblGrid>
                <a:gridCol w="3398837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ext Box 82"/>
          <p:cNvSpPr txBox="1">
            <a:spLocks noChangeArrowheads="1"/>
          </p:cNvSpPr>
          <p:nvPr/>
        </p:nvSpPr>
        <p:spPr bwMode="auto">
          <a:xfrm>
            <a:off x="1411390" y="3696968"/>
            <a:ext cx="11534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Merge!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8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46674"/>
              </p:ext>
            </p:extLst>
          </p:nvPr>
        </p:nvGraphicFramePr>
        <p:xfrm>
          <a:off x="2739534" y="3737400"/>
          <a:ext cx="333180" cy="346075"/>
        </p:xfrm>
        <a:graphic>
          <a:graphicData uri="http://schemas.openxmlformats.org/drawingml/2006/table">
            <a:tbl>
              <a:tblPr/>
              <a:tblGrid>
                <a:gridCol w="33318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56244"/>
              </p:ext>
            </p:extLst>
          </p:nvPr>
        </p:nvGraphicFramePr>
        <p:xfrm>
          <a:off x="3171567" y="3739239"/>
          <a:ext cx="337751" cy="341364"/>
        </p:xfrm>
        <a:graphic>
          <a:graphicData uri="http://schemas.openxmlformats.org/drawingml/2006/table">
            <a:tbl>
              <a:tblPr/>
              <a:tblGrid>
                <a:gridCol w="337751"/>
              </a:tblGrid>
              <a:tr h="341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13162"/>
              </p:ext>
            </p:extLst>
          </p:nvPr>
        </p:nvGraphicFramePr>
        <p:xfrm>
          <a:off x="3641577" y="3733281"/>
          <a:ext cx="333180" cy="346075"/>
        </p:xfrm>
        <a:graphic>
          <a:graphicData uri="http://schemas.openxmlformats.org/drawingml/2006/table">
            <a:tbl>
              <a:tblPr/>
              <a:tblGrid>
                <a:gridCol w="33318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48068"/>
              </p:ext>
            </p:extLst>
          </p:nvPr>
        </p:nvGraphicFramePr>
        <p:xfrm>
          <a:off x="4073610" y="3735120"/>
          <a:ext cx="337751" cy="341364"/>
        </p:xfrm>
        <a:graphic>
          <a:graphicData uri="http://schemas.openxmlformats.org/drawingml/2006/table">
            <a:tbl>
              <a:tblPr/>
              <a:tblGrid>
                <a:gridCol w="337751"/>
              </a:tblGrid>
              <a:tr h="341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51895"/>
              </p:ext>
            </p:extLst>
          </p:nvPr>
        </p:nvGraphicFramePr>
        <p:xfrm>
          <a:off x="4523026" y="3729162"/>
          <a:ext cx="333180" cy="346075"/>
        </p:xfrm>
        <a:graphic>
          <a:graphicData uri="http://schemas.openxmlformats.org/drawingml/2006/table">
            <a:tbl>
              <a:tblPr/>
              <a:tblGrid>
                <a:gridCol w="33318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03379"/>
              </p:ext>
            </p:extLst>
          </p:nvPr>
        </p:nvGraphicFramePr>
        <p:xfrm>
          <a:off x="4955059" y="3731001"/>
          <a:ext cx="337751" cy="341364"/>
        </p:xfrm>
        <a:graphic>
          <a:graphicData uri="http://schemas.openxmlformats.org/drawingml/2006/table">
            <a:tbl>
              <a:tblPr/>
              <a:tblGrid>
                <a:gridCol w="337751"/>
              </a:tblGrid>
              <a:tr h="341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56792"/>
              </p:ext>
            </p:extLst>
          </p:nvPr>
        </p:nvGraphicFramePr>
        <p:xfrm>
          <a:off x="5387998" y="3725043"/>
          <a:ext cx="333180" cy="346075"/>
        </p:xfrm>
        <a:graphic>
          <a:graphicData uri="http://schemas.openxmlformats.org/drawingml/2006/table">
            <a:tbl>
              <a:tblPr/>
              <a:tblGrid>
                <a:gridCol w="33318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88951"/>
              </p:ext>
            </p:extLst>
          </p:nvPr>
        </p:nvGraphicFramePr>
        <p:xfrm>
          <a:off x="5820031" y="3726882"/>
          <a:ext cx="337751" cy="341364"/>
        </p:xfrm>
        <a:graphic>
          <a:graphicData uri="http://schemas.openxmlformats.org/drawingml/2006/table">
            <a:tbl>
              <a:tblPr/>
              <a:tblGrid>
                <a:gridCol w="337751"/>
              </a:tblGrid>
              <a:tr h="341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8288" marR="18288" marT="18282" marB="18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Curved Connector 4"/>
          <p:cNvCxnSpPr>
            <a:stCxn id="38" idx="2"/>
            <a:endCxn id="35" idx="0"/>
          </p:cNvCxnSpPr>
          <p:nvPr/>
        </p:nvCxnSpPr>
        <p:spPr>
          <a:xfrm rot="16200000" flipH="1">
            <a:off x="2756542" y="4233056"/>
            <a:ext cx="511858" cy="2126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9" idx="2"/>
          </p:cNvCxnSpPr>
          <p:nvPr/>
        </p:nvCxnSpPr>
        <p:spPr>
          <a:xfrm rot="5400000">
            <a:off x="3031590" y="4286483"/>
            <a:ext cx="514732" cy="1029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0" idx="2"/>
          </p:cNvCxnSpPr>
          <p:nvPr/>
        </p:nvCxnSpPr>
        <p:spPr>
          <a:xfrm rot="16200000" flipH="1">
            <a:off x="3625937" y="4261586"/>
            <a:ext cx="532454" cy="1679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>
            <a:off x="3934703" y="4302958"/>
            <a:ext cx="514732" cy="1029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2" idx="2"/>
          </p:cNvCxnSpPr>
          <p:nvPr/>
        </p:nvCxnSpPr>
        <p:spPr>
          <a:xfrm rot="16200000" flipH="1">
            <a:off x="4498200" y="4266652"/>
            <a:ext cx="547682" cy="1648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3" idx="2"/>
          </p:cNvCxnSpPr>
          <p:nvPr/>
        </p:nvCxnSpPr>
        <p:spPr>
          <a:xfrm rot="5400000">
            <a:off x="4796134" y="4295119"/>
            <a:ext cx="550555" cy="105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5" idx="2"/>
          </p:cNvCxnSpPr>
          <p:nvPr/>
        </p:nvCxnSpPr>
        <p:spPr>
          <a:xfrm rot="5400000">
            <a:off x="5668470" y="4291374"/>
            <a:ext cx="543564" cy="973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44" idx="2"/>
            <a:endCxn id="32" idx="0"/>
          </p:cNvCxnSpPr>
          <p:nvPr/>
        </p:nvCxnSpPr>
        <p:spPr>
          <a:xfrm rot="16200000" flipH="1">
            <a:off x="5399365" y="4226341"/>
            <a:ext cx="524215" cy="2137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1688391" y="4618693"/>
            <a:ext cx="829917" cy="29140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Rectangle 68"/>
          <p:cNvSpPr/>
          <p:nvPr/>
        </p:nvSpPr>
        <p:spPr>
          <a:xfrm>
            <a:off x="886633" y="4546147"/>
            <a:ext cx="967095" cy="43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solidFill>
                  <a:schemeClr val="tx1"/>
                </a:solidFill>
              </a:rPr>
              <a:t>sorted</a:t>
            </a:r>
            <a:endParaRPr lang="en-ZA" sz="2000" dirty="0"/>
          </a:p>
        </p:txBody>
      </p:sp>
      <p:cxnSp>
        <p:nvCxnSpPr>
          <p:cNvPr id="70" name="Curved Connector 69"/>
          <p:cNvCxnSpPr>
            <a:stCxn id="35" idx="2"/>
          </p:cNvCxnSpPr>
          <p:nvPr/>
        </p:nvCxnSpPr>
        <p:spPr>
          <a:xfrm rot="16200000" flipH="1">
            <a:off x="3104825" y="4950690"/>
            <a:ext cx="359469" cy="3314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34" idx="2"/>
          </p:cNvCxnSpPr>
          <p:nvPr/>
        </p:nvCxnSpPr>
        <p:spPr>
          <a:xfrm rot="5400000">
            <a:off x="3705502" y="4976691"/>
            <a:ext cx="369351" cy="298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4849595" y="4945977"/>
            <a:ext cx="359469" cy="3314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5400000">
            <a:off x="5450272" y="4971978"/>
            <a:ext cx="369351" cy="298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rot="16200000" flipH="1">
            <a:off x="3950880" y="5654351"/>
            <a:ext cx="359469" cy="3314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5400000">
            <a:off x="4551557" y="5680352"/>
            <a:ext cx="369351" cy="298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Arrow 80"/>
          <p:cNvSpPr/>
          <p:nvPr/>
        </p:nvSpPr>
        <p:spPr>
          <a:xfrm>
            <a:off x="1686587" y="5308960"/>
            <a:ext cx="829917" cy="29140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" name="Rectangle 81"/>
          <p:cNvSpPr/>
          <p:nvPr/>
        </p:nvSpPr>
        <p:spPr>
          <a:xfrm>
            <a:off x="884829" y="5236414"/>
            <a:ext cx="967095" cy="43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solidFill>
                  <a:schemeClr val="tx1"/>
                </a:solidFill>
              </a:rPr>
              <a:t>sorted</a:t>
            </a:r>
            <a:endParaRPr lang="en-ZA" sz="2000" dirty="0"/>
          </a:p>
        </p:txBody>
      </p:sp>
      <p:sp>
        <p:nvSpPr>
          <p:cNvPr id="83" name="Right Arrow 82"/>
          <p:cNvSpPr/>
          <p:nvPr/>
        </p:nvSpPr>
        <p:spPr>
          <a:xfrm>
            <a:off x="1686587" y="6009803"/>
            <a:ext cx="829917" cy="29140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ectangle 83"/>
          <p:cNvSpPr/>
          <p:nvPr/>
        </p:nvSpPr>
        <p:spPr>
          <a:xfrm>
            <a:off x="884829" y="5937257"/>
            <a:ext cx="967095" cy="43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solidFill>
                  <a:schemeClr val="tx1"/>
                </a:solidFill>
              </a:rPr>
              <a:t>sorted</a:t>
            </a:r>
            <a:endParaRPr lang="en-ZA" sz="2000" dirty="0"/>
          </a:p>
        </p:txBody>
      </p:sp>
      <p:sp>
        <p:nvSpPr>
          <p:cNvPr id="85" name="Rectangle 84"/>
          <p:cNvSpPr/>
          <p:nvPr/>
        </p:nvSpPr>
        <p:spPr>
          <a:xfrm>
            <a:off x="6617216" y="2302958"/>
            <a:ext cx="1677643" cy="18208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If we always halve the arrays, we ensure logarithmic performance</a:t>
            </a:r>
            <a:endParaRPr lang="en-ZA" dirty="0"/>
          </a:p>
        </p:txBody>
      </p:sp>
      <p:sp>
        <p:nvSpPr>
          <p:cNvPr id="86" name="Rectangle 85"/>
          <p:cNvSpPr/>
          <p:nvPr/>
        </p:nvSpPr>
        <p:spPr>
          <a:xfrm>
            <a:off x="6643684" y="4614266"/>
            <a:ext cx="1677643" cy="17417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How are we going to merge the sub-arrays so that they’re sorted?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45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8" grpId="0" animBg="1"/>
      <p:bldP spid="69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4|6.3|4.9|3.5|6.6|3|20|15|13.9|8.8|28.8|23.3|36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3.6|23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15.8|13.4|15.5|22.1|33.1|20.1|18.4|23.8|26.7|16.9|23.5|22.9|22.6|17|30.7|31.5|3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40.1|4.9|9.1|77.2|8.7|14.9|16.3|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0|9.2|5.3|7.7|5.9|19.5|5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9|6.1|4.7|4.3|15.6|25.1|10.6|3.9|11.4|39.5|47.6|53|41.7|32.5|3|22.9|29.8|4.3|21.8|30.5|39.8|30.5|23.2|2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|6.7|11.1|7.5|20|4|2.5|1.7|1.4|1.3|1.3|24.3|43.6|10.6|27.7|7.1|2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8|6.8|11.6|3.5|4.9|24.6|1.3|12.5|2.2|8.9|3.3|14|11.6|16|12.1|21.6|18.4|14.3|3.9|4|12.7|1.9|1.9|57.4|9.8|27.2|11.2|7.6|4.1|1.8|43.1|6.1|13.8|13.9|26.3|41.4|8.6|3.5|4.6|28.3|2.8|1.9|21.5|40.6|7.3|8.9|6.8|1.2|13.9|9.8|11.6|9.5|21.6|2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10.6|27.4|34.4|21.3|1.5|7.2|20.5|38.4|6.1|25.5|23.4|15.2|6.6|26.4|18|1.7|4.9|33.3|35.4|1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28.9|9.8|17.8|10.6|7.4|7.4|14|2.7|19|4.1|13.6|6.6|15.2|3.8|1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57.7|20.1|78.2|17.8|28.2|18.8|9.9|10.1|12.3|15.4|28.1|18.2|20.8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7593</TotalTime>
  <Words>1035</Words>
  <Application>Microsoft Office PowerPoint</Application>
  <PresentationFormat>On-screen Show (4:3)</PresentationFormat>
  <Paragraphs>475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Arial</vt:lpstr>
      <vt:lpstr>Calibri</vt:lpstr>
      <vt:lpstr>Century Gothic</vt:lpstr>
      <vt:lpstr>Consolas</vt:lpstr>
      <vt:lpstr>Times New Roman</vt:lpstr>
      <vt:lpstr>Wingdings</vt:lpstr>
      <vt:lpstr>Presentation level design</vt:lpstr>
      <vt:lpstr>COS 212 Sorting: Quicksort and Mergesort</vt:lpstr>
      <vt:lpstr>Properties of a Sorted Array</vt:lpstr>
      <vt:lpstr>Quicksort</vt:lpstr>
      <vt:lpstr>Quicksort</vt:lpstr>
      <vt:lpstr>Quicksort: Partitioning algorithm</vt:lpstr>
      <vt:lpstr>Quicksort: Partitioning algorithm</vt:lpstr>
      <vt:lpstr>Quicksort: Example</vt:lpstr>
      <vt:lpstr>Quicksort: Efficiency</vt:lpstr>
      <vt:lpstr>Mergesort</vt:lpstr>
      <vt:lpstr>Mergesort</vt:lpstr>
      <vt:lpstr>Mergesort</vt:lpstr>
      <vt:lpstr>Mergesort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Sorting</dc:title>
  <dc:creator>User</dc:creator>
  <cp:lastModifiedBy>Will van Heerden</cp:lastModifiedBy>
  <cp:revision>324</cp:revision>
  <dcterms:created xsi:type="dcterms:W3CDTF">2016-05-09T11:50:19Z</dcterms:created>
  <dcterms:modified xsi:type="dcterms:W3CDTF">2020-06-03T03:29:57Z</dcterms:modified>
</cp:coreProperties>
</file>