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9"/>
  </p:notesMasterIdLst>
  <p:handoutMasterIdLst>
    <p:handoutMasterId r:id="rId20"/>
  </p:handoutMasterIdLst>
  <p:sldIdLst>
    <p:sldId id="512" r:id="rId3"/>
    <p:sldId id="513" r:id="rId4"/>
    <p:sldId id="514" r:id="rId5"/>
    <p:sldId id="515" r:id="rId6"/>
    <p:sldId id="528" r:id="rId7"/>
    <p:sldId id="517" r:id="rId8"/>
    <p:sldId id="518" r:id="rId9"/>
    <p:sldId id="519" r:id="rId10"/>
    <p:sldId id="520" r:id="rId11"/>
    <p:sldId id="529" r:id="rId12"/>
    <p:sldId id="530" r:id="rId13"/>
    <p:sldId id="531" r:id="rId14"/>
    <p:sldId id="532" r:id="rId15"/>
    <p:sldId id="525" r:id="rId16"/>
    <p:sldId id="526" r:id="rId17"/>
    <p:sldId id="52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00" autoAdjust="0"/>
    <p:restoredTop sz="94660"/>
  </p:normalViewPr>
  <p:slideViewPr>
    <p:cSldViewPr>
      <p:cViewPr varScale="1">
        <p:scale>
          <a:sx n="85" d="100"/>
          <a:sy n="85" d="100"/>
        </p:scale>
        <p:origin x="8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2569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1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8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43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08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2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8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2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9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46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9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5/20/2020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5/20/2020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5/20/2020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5/20/2020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5/20/2020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5/20/2020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5/20/2020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B+-Trees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99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764704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ZA" sz="2400" dirty="0" smtClean="0">
                <a:ea typeface="新細明體" charset="-120"/>
              </a:rPr>
              <a:t>Search for </a:t>
            </a:r>
            <a:r>
              <a:rPr kumimoji="1" lang="en-ZA" sz="2400" dirty="0" smtClean="0">
                <a:solidFill>
                  <a:schemeClr val="accent5"/>
                </a:solidFill>
                <a:ea typeface="新細明體" charset="-120"/>
              </a:rPr>
              <a:t>leaf</a:t>
            </a:r>
            <a:r>
              <a:rPr kumimoji="1" lang="en-ZA" sz="2400" dirty="0" smtClean="0">
                <a:ea typeface="新細明體" charset="-120"/>
              </a:rPr>
              <a:t> containing key, and remove key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ZA" sz="2400" dirty="0" smtClean="0">
                <a:ea typeface="新細明體" charset="-120"/>
              </a:rPr>
              <a:t>If leaf is </a:t>
            </a:r>
            <a:r>
              <a:rPr kumimoji="1" lang="en-ZA" sz="2400" dirty="0">
                <a:solidFill>
                  <a:srgbClr val="0070C0"/>
                </a:solidFill>
                <a:ea typeface="新細明體" charset="-120"/>
              </a:rPr>
              <a:t>still </a:t>
            </a:r>
            <a:r>
              <a:rPr kumimoji="1" lang="en-ZA" sz="2400" dirty="0" smtClean="0">
                <a:solidFill>
                  <a:srgbClr val="0070C0"/>
                </a:solidFill>
                <a:ea typeface="新細明體" charset="-120"/>
              </a:rPr>
              <a:t>at least half full</a:t>
            </a:r>
            <a:r>
              <a:rPr kumimoji="1" lang="en-ZA" sz="2400" dirty="0" smtClean="0">
                <a:ea typeface="新細明體" charset="-120"/>
              </a:rPr>
              <a:t> after deletion</a:t>
            </a:r>
            <a:endParaRPr kumimoji="1" lang="en-ZA" dirty="0" smtClean="0">
              <a:ea typeface="新細明體" charset="-120"/>
            </a:endParaRP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ea typeface="新細明體" charset="-120"/>
              </a:rPr>
              <a:t>Shift larger leaf keys to fill the gap 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ea typeface="新細明體" charset="-120"/>
              </a:rPr>
              <a:t>The index set remains unchanged!</a:t>
            </a:r>
            <a:endParaRPr kumimoji="1" lang="en-ZA" dirty="0">
              <a:ea typeface="新細明體" charset="-12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6656611" y="2708920"/>
            <a:ext cx="339847" cy="4837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00657"/>
              </p:ext>
            </p:extLst>
          </p:nvPr>
        </p:nvGraphicFramePr>
        <p:xfrm>
          <a:off x="2111460" y="3603703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64727"/>
              </p:ext>
            </p:extLst>
          </p:nvPr>
        </p:nvGraphicFramePr>
        <p:xfrm>
          <a:off x="3377104" y="3599585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/>
                <a:gridCol w="306390"/>
                <a:gridCol w="337502"/>
                <a:gridCol w="289511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39394"/>
              </p:ext>
            </p:extLst>
          </p:nvPr>
        </p:nvGraphicFramePr>
        <p:xfrm>
          <a:off x="4716805" y="3599584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34578"/>
              </p:ext>
            </p:extLst>
          </p:nvPr>
        </p:nvGraphicFramePr>
        <p:xfrm>
          <a:off x="6038827" y="3603703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63457"/>
              </p:ext>
            </p:extLst>
          </p:nvPr>
        </p:nvGraphicFramePr>
        <p:xfrm>
          <a:off x="3917499" y="2569854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/>
                <a:gridCol w="328982"/>
                <a:gridCol w="295528"/>
                <a:gridCol w="310860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Line 583"/>
          <p:cNvSpPr>
            <a:spLocks noChangeShapeType="1"/>
          </p:cNvSpPr>
          <p:nvPr/>
        </p:nvSpPr>
        <p:spPr bwMode="auto">
          <a:xfrm flipH="1">
            <a:off x="2265406" y="2870536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83"/>
          <p:cNvSpPr>
            <a:spLocks noChangeShapeType="1"/>
          </p:cNvSpPr>
          <p:nvPr/>
        </p:nvSpPr>
        <p:spPr bwMode="auto">
          <a:xfrm flipH="1">
            <a:off x="3517556" y="2870536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83"/>
          <p:cNvSpPr>
            <a:spLocks noChangeShapeType="1"/>
          </p:cNvSpPr>
          <p:nvPr/>
        </p:nvSpPr>
        <p:spPr bwMode="auto">
          <a:xfrm>
            <a:off x="4555523" y="2870536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83"/>
          <p:cNvSpPr>
            <a:spLocks noChangeShapeType="1"/>
          </p:cNvSpPr>
          <p:nvPr/>
        </p:nvSpPr>
        <p:spPr bwMode="auto">
          <a:xfrm>
            <a:off x="4819136" y="2870536"/>
            <a:ext cx="1238744" cy="7331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88866"/>
              </p:ext>
            </p:extLst>
          </p:nvPr>
        </p:nvGraphicFramePr>
        <p:xfrm>
          <a:off x="2115173" y="5913399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2073"/>
              </p:ext>
            </p:extLst>
          </p:nvPr>
        </p:nvGraphicFramePr>
        <p:xfrm>
          <a:off x="3380817" y="5909281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/>
                <a:gridCol w="306390"/>
                <a:gridCol w="337502"/>
                <a:gridCol w="289511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70698"/>
              </p:ext>
            </p:extLst>
          </p:nvPr>
        </p:nvGraphicFramePr>
        <p:xfrm>
          <a:off x="4724642" y="5909280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40264"/>
              </p:ext>
            </p:extLst>
          </p:nvPr>
        </p:nvGraphicFramePr>
        <p:xfrm>
          <a:off x="6047453" y="5904773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0329"/>
              </p:ext>
            </p:extLst>
          </p:nvPr>
        </p:nvGraphicFramePr>
        <p:xfrm>
          <a:off x="3921212" y="4879550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/>
                <a:gridCol w="328982"/>
                <a:gridCol w="295528"/>
                <a:gridCol w="310860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Line 583"/>
          <p:cNvSpPr>
            <a:spLocks noChangeShapeType="1"/>
          </p:cNvSpPr>
          <p:nvPr/>
        </p:nvSpPr>
        <p:spPr bwMode="auto">
          <a:xfrm flipH="1">
            <a:off x="2269119" y="5180232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83"/>
          <p:cNvSpPr>
            <a:spLocks noChangeShapeType="1"/>
          </p:cNvSpPr>
          <p:nvPr/>
        </p:nvSpPr>
        <p:spPr bwMode="auto">
          <a:xfrm flipH="1">
            <a:off x="3521269" y="5180232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83"/>
          <p:cNvSpPr>
            <a:spLocks noChangeShapeType="1"/>
          </p:cNvSpPr>
          <p:nvPr/>
        </p:nvSpPr>
        <p:spPr bwMode="auto">
          <a:xfrm>
            <a:off x="4559236" y="5180232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83"/>
          <p:cNvSpPr>
            <a:spLocks noChangeShapeType="1"/>
          </p:cNvSpPr>
          <p:nvPr/>
        </p:nvSpPr>
        <p:spPr bwMode="auto">
          <a:xfrm>
            <a:off x="4822849" y="5180231"/>
            <a:ext cx="1242868" cy="7331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" name="Curved Connector 30"/>
          <p:cNvCxnSpPr>
            <a:stCxn id="8" idx="2"/>
            <a:endCxn id="9" idx="2"/>
          </p:cNvCxnSpPr>
          <p:nvPr/>
        </p:nvCxnSpPr>
        <p:spPr>
          <a:xfrm rot="5400000" flipH="1" flipV="1">
            <a:off x="3360405" y="3254764"/>
            <a:ext cx="4118" cy="1303359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2"/>
            <a:endCxn id="10" idx="2"/>
          </p:cNvCxnSpPr>
          <p:nvPr/>
        </p:nvCxnSpPr>
        <p:spPr>
          <a:xfrm rot="5400000" flipH="1" flipV="1">
            <a:off x="4678529" y="3239998"/>
            <a:ext cx="1" cy="1328773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2"/>
            <a:endCxn id="11" idx="2"/>
          </p:cNvCxnSpPr>
          <p:nvPr/>
        </p:nvCxnSpPr>
        <p:spPr>
          <a:xfrm rot="16200000" flipH="1">
            <a:off x="6001869" y="3245432"/>
            <a:ext cx="4119" cy="1322022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3340610" y="5581158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 flipH="1" flipV="1">
            <a:off x="4582716" y="5586343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>
            <a:off x="5825667" y="5576196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B+-trees: Delete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948264" y="2708920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Delete 25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43363" y="1844824"/>
            <a:ext cx="1413013" cy="520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 smtClean="0"/>
              <a:t>Same as normal B-tree</a:t>
            </a:r>
            <a:endParaRPr lang="en-ZA" sz="1300" dirty="0"/>
          </a:p>
        </p:txBody>
      </p:sp>
      <p:sp>
        <p:nvSpPr>
          <p:cNvPr id="40" name="Down Arrow 39"/>
          <p:cNvSpPr/>
          <p:nvPr/>
        </p:nvSpPr>
        <p:spPr>
          <a:xfrm rot="18060000" flipH="1">
            <a:off x="5658904" y="2692584"/>
            <a:ext cx="188681" cy="9947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Line 583"/>
          <p:cNvSpPr>
            <a:spLocks noChangeShapeType="1"/>
          </p:cNvSpPr>
          <p:nvPr/>
        </p:nvSpPr>
        <p:spPr bwMode="auto">
          <a:xfrm flipH="1">
            <a:off x="6673566" y="3599584"/>
            <a:ext cx="309962" cy="321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583"/>
          <p:cNvSpPr>
            <a:spLocks noChangeShapeType="1"/>
          </p:cNvSpPr>
          <p:nvPr/>
        </p:nvSpPr>
        <p:spPr bwMode="auto">
          <a:xfrm>
            <a:off x="6664499" y="3599585"/>
            <a:ext cx="319029" cy="30479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251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6" grpId="0"/>
      <p:bldP spid="37" grpId="0" animBg="1"/>
      <p:bldP spid="40" grpId="0" animBg="1"/>
      <p:bldP spid="41" grpId="0" animBg="1"/>
      <p:bldP spid="42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764704"/>
            <a:ext cx="8103459" cy="5263982"/>
          </a:xfrm>
        </p:spPr>
        <p:txBody>
          <a:bodyPr>
            <a:normAutofit/>
          </a:bodyPr>
          <a:lstStyle/>
          <a:p>
            <a:r>
              <a:rPr lang="en-ZA" sz="2400" dirty="0" smtClean="0"/>
              <a:t>What if </a:t>
            </a:r>
            <a:r>
              <a:rPr lang="en-ZA" sz="2400" dirty="0"/>
              <a:t>the </a:t>
            </a:r>
            <a:r>
              <a:rPr lang="en-ZA" sz="2400" dirty="0">
                <a:solidFill>
                  <a:schemeClr val="accent5"/>
                </a:solidFill>
              </a:rPr>
              <a:t>deleted key is still in the </a:t>
            </a:r>
            <a:r>
              <a:rPr lang="en-ZA" sz="2400" dirty="0">
                <a:solidFill>
                  <a:srgbClr val="FF0000"/>
                </a:solidFill>
              </a:rPr>
              <a:t>index </a:t>
            </a:r>
            <a:r>
              <a:rPr lang="en-ZA" sz="2400" dirty="0" smtClean="0">
                <a:solidFill>
                  <a:srgbClr val="FF0000"/>
                </a:solidFill>
              </a:rPr>
              <a:t>set</a:t>
            </a:r>
            <a:r>
              <a:rPr lang="en-ZA" sz="2400" dirty="0" smtClean="0"/>
              <a:t>?</a:t>
            </a:r>
          </a:p>
          <a:p>
            <a:pPr lvl="1"/>
            <a:r>
              <a:rPr lang="en-ZA" dirty="0" smtClean="0"/>
              <a:t>The index set key </a:t>
            </a:r>
            <a:r>
              <a:rPr lang="en-ZA" dirty="0"/>
              <a:t>is still a valid search </a:t>
            </a:r>
            <a:r>
              <a:rPr lang="en-ZA" dirty="0" smtClean="0"/>
              <a:t>guide</a:t>
            </a:r>
          </a:p>
          <a:p>
            <a:pPr lvl="1"/>
            <a:r>
              <a:rPr kumimoji="1" lang="en-ZA" dirty="0" smtClean="0">
                <a:ea typeface="新細明體" charset="-120"/>
              </a:rPr>
              <a:t>No need to worry about updating it</a:t>
            </a:r>
          </a:p>
        </p:txBody>
      </p:sp>
      <p:sp>
        <p:nvSpPr>
          <p:cNvPr id="4" name="Down Arrow 3"/>
          <p:cNvSpPr/>
          <p:nvPr/>
        </p:nvSpPr>
        <p:spPr>
          <a:xfrm>
            <a:off x="6029412" y="2636912"/>
            <a:ext cx="339847" cy="4837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3745"/>
              </p:ext>
            </p:extLst>
          </p:nvPr>
        </p:nvGraphicFramePr>
        <p:xfrm>
          <a:off x="2111460" y="3603703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54248"/>
              </p:ext>
            </p:extLst>
          </p:nvPr>
        </p:nvGraphicFramePr>
        <p:xfrm>
          <a:off x="3377104" y="3599585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/>
                <a:gridCol w="306390"/>
                <a:gridCol w="337502"/>
                <a:gridCol w="289511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75441"/>
              </p:ext>
            </p:extLst>
          </p:nvPr>
        </p:nvGraphicFramePr>
        <p:xfrm>
          <a:off x="4716016" y="3599584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22656"/>
              </p:ext>
            </p:extLst>
          </p:nvPr>
        </p:nvGraphicFramePr>
        <p:xfrm>
          <a:off x="6038827" y="3603703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65404"/>
              </p:ext>
            </p:extLst>
          </p:nvPr>
        </p:nvGraphicFramePr>
        <p:xfrm>
          <a:off x="3917499" y="2569854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/>
                <a:gridCol w="328982"/>
                <a:gridCol w="295528"/>
                <a:gridCol w="310860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Line 583"/>
          <p:cNvSpPr>
            <a:spLocks noChangeShapeType="1"/>
          </p:cNvSpPr>
          <p:nvPr/>
        </p:nvSpPr>
        <p:spPr bwMode="auto">
          <a:xfrm flipH="1">
            <a:off x="2265406" y="2870536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83"/>
          <p:cNvSpPr>
            <a:spLocks noChangeShapeType="1"/>
          </p:cNvSpPr>
          <p:nvPr/>
        </p:nvSpPr>
        <p:spPr bwMode="auto">
          <a:xfrm flipH="1">
            <a:off x="3517556" y="2870536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83"/>
          <p:cNvSpPr>
            <a:spLocks noChangeShapeType="1"/>
          </p:cNvSpPr>
          <p:nvPr/>
        </p:nvSpPr>
        <p:spPr bwMode="auto">
          <a:xfrm>
            <a:off x="4555523" y="2870536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83"/>
          <p:cNvSpPr>
            <a:spLocks noChangeShapeType="1"/>
          </p:cNvSpPr>
          <p:nvPr/>
        </p:nvSpPr>
        <p:spPr bwMode="auto">
          <a:xfrm>
            <a:off x="4819135" y="2870535"/>
            <a:ext cx="1236941" cy="7290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45381"/>
              </p:ext>
            </p:extLst>
          </p:nvPr>
        </p:nvGraphicFramePr>
        <p:xfrm>
          <a:off x="2115173" y="5913399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52174"/>
              </p:ext>
            </p:extLst>
          </p:nvPr>
        </p:nvGraphicFramePr>
        <p:xfrm>
          <a:off x="3380817" y="5909281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/>
                <a:gridCol w="306390"/>
                <a:gridCol w="337502"/>
                <a:gridCol w="289511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47445"/>
              </p:ext>
            </p:extLst>
          </p:nvPr>
        </p:nvGraphicFramePr>
        <p:xfrm>
          <a:off x="4716016" y="5909280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56465"/>
              </p:ext>
            </p:extLst>
          </p:nvPr>
        </p:nvGraphicFramePr>
        <p:xfrm>
          <a:off x="6029020" y="5904773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20659"/>
              </p:ext>
            </p:extLst>
          </p:nvPr>
        </p:nvGraphicFramePr>
        <p:xfrm>
          <a:off x="3921212" y="4879550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/>
                <a:gridCol w="328982"/>
                <a:gridCol w="295528"/>
                <a:gridCol w="310860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Line 583"/>
          <p:cNvSpPr>
            <a:spLocks noChangeShapeType="1"/>
          </p:cNvSpPr>
          <p:nvPr/>
        </p:nvSpPr>
        <p:spPr bwMode="auto">
          <a:xfrm flipH="1">
            <a:off x="2269119" y="5180232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83"/>
          <p:cNvSpPr>
            <a:spLocks noChangeShapeType="1"/>
          </p:cNvSpPr>
          <p:nvPr/>
        </p:nvSpPr>
        <p:spPr bwMode="auto">
          <a:xfrm flipH="1">
            <a:off x="3521269" y="5180232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83"/>
          <p:cNvSpPr>
            <a:spLocks noChangeShapeType="1"/>
          </p:cNvSpPr>
          <p:nvPr/>
        </p:nvSpPr>
        <p:spPr bwMode="auto">
          <a:xfrm>
            <a:off x="4559236" y="5180232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83"/>
          <p:cNvSpPr>
            <a:spLocks noChangeShapeType="1"/>
          </p:cNvSpPr>
          <p:nvPr/>
        </p:nvSpPr>
        <p:spPr bwMode="auto">
          <a:xfrm>
            <a:off x="4822848" y="5180232"/>
            <a:ext cx="1214797" cy="72493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" name="Curved Connector 30"/>
          <p:cNvCxnSpPr>
            <a:stCxn id="8" idx="2"/>
            <a:endCxn id="9" idx="2"/>
          </p:cNvCxnSpPr>
          <p:nvPr/>
        </p:nvCxnSpPr>
        <p:spPr>
          <a:xfrm rot="5400000" flipH="1" flipV="1">
            <a:off x="3360405" y="3254764"/>
            <a:ext cx="4118" cy="1303359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2"/>
            <a:endCxn id="10" idx="2"/>
          </p:cNvCxnSpPr>
          <p:nvPr/>
        </p:nvCxnSpPr>
        <p:spPr>
          <a:xfrm rot="5400000" flipH="1" flipV="1">
            <a:off x="4678135" y="3240393"/>
            <a:ext cx="1" cy="132798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2"/>
            <a:endCxn id="11" idx="2"/>
          </p:cNvCxnSpPr>
          <p:nvPr/>
        </p:nvCxnSpPr>
        <p:spPr>
          <a:xfrm rot="16200000" flipH="1">
            <a:off x="6001474" y="3245037"/>
            <a:ext cx="4119" cy="1322811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3340610" y="5581158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 flipH="1" flipV="1">
            <a:off x="4582716" y="5586343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>
            <a:off x="5825667" y="5576196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B+-trees: Delete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1065" y="2636912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Delete 20</a:t>
            </a:r>
          </a:p>
        </p:txBody>
      </p:sp>
      <p:sp>
        <p:nvSpPr>
          <p:cNvPr id="40" name="Down Arrow 39"/>
          <p:cNvSpPr/>
          <p:nvPr/>
        </p:nvSpPr>
        <p:spPr>
          <a:xfrm rot="18060000" flipH="1">
            <a:off x="5658904" y="2692584"/>
            <a:ext cx="188681" cy="9947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Line 583"/>
          <p:cNvSpPr>
            <a:spLocks noChangeShapeType="1"/>
          </p:cNvSpPr>
          <p:nvPr/>
        </p:nvSpPr>
        <p:spPr bwMode="auto">
          <a:xfrm flipH="1">
            <a:off x="6066916" y="3603701"/>
            <a:ext cx="259914" cy="30068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583"/>
          <p:cNvSpPr>
            <a:spLocks noChangeShapeType="1"/>
          </p:cNvSpPr>
          <p:nvPr/>
        </p:nvSpPr>
        <p:spPr bwMode="auto">
          <a:xfrm>
            <a:off x="6066916" y="3599585"/>
            <a:ext cx="259916" cy="30479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541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6" grpId="0"/>
      <p:bldP spid="40" grpId="0" animBg="1"/>
      <p:bldP spid="38" grpId="0" animBg="1"/>
      <p:bldP spid="39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764704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ZA" sz="2400" dirty="0" smtClean="0">
                <a:ea typeface="新細明體" charset="-120"/>
              </a:rPr>
              <a:t>If leaf is </a:t>
            </a:r>
            <a:r>
              <a:rPr kumimoji="1" lang="en-ZA" sz="2400" dirty="0" smtClean="0">
                <a:solidFill>
                  <a:srgbClr val="0070C0"/>
                </a:solidFill>
                <a:ea typeface="新細明體" charset="-120"/>
              </a:rPr>
              <a:t>less than half full</a:t>
            </a:r>
            <a:r>
              <a:rPr kumimoji="1" lang="en-ZA" sz="2400" dirty="0" smtClean="0">
                <a:ea typeface="新細明體" charset="-120"/>
              </a:rPr>
              <a:t> after deletion</a:t>
            </a:r>
            <a:endParaRPr kumimoji="1" lang="en-ZA" dirty="0" smtClean="0">
              <a:ea typeface="新細明體" charset="-120"/>
            </a:endParaRPr>
          </a:p>
          <a:p>
            <a:pPr marL="800100" lvl="1" indent="-457200">
              <a:buFont typeface="+mj-lt"/>
              <a:buAutoNum type="alphaUcPeriod"/>
            </a:pPr>
            <a:r>
              <a:rPr lang="en-ZA" dirty="0"/>
              <a:t>If </a:t>
            </a:r>
            <a:r>
              <a:rPr lang="en-ZA" dirty="0" smtClean="0"/>
              <a:t>a sibling </a:t>
            </a:r>
            <a:r>
              <a:rPr lang="en-ZA" dirty="0"/>
              <a:t>is more than </a:t>
            </a:r>
            <a:r>
              <a:rPr lang="en-ZA" dirty="0" smtClean="0"/>
              <a:t>half-full</a:t>
            </a:r>
          </a:p>
          <a:p>
            <a:pPr lvl="2"/>
            <a:r>
              <a:rPr lang="en-ZA" dirty="0" smtClean="0"/>
              <a:t>Gather keys in leaf and sibling into a single list</a:t>
            </a:r>
          </a:p>
          <a:p>
            <a:pPr lvl="2"/>
            <a:r>
              <a:rPr lang="en-ZA" dirty="0" smtClean="0">
                <a:solidFill>
                  <a:srgbClr val="FF0000"/>
                </a:solidFill>
              </a:rPr>
              <a:t>Re-distribute</a:t>
            </a:r>
            <a:r>
              <a:rPr lang="en-ZA" dirty="0" smtClean="0"/>
              <a:t> keys between leaf and sibling</a:t>
            </a:r>
          </a:p>
          <a:p>
            <a:pPr lvl="2"/>
            <a:r>
              <a:rPr kumimoji="1" lang="en-ZA" dirty="0">
                <a:ea typeface="新細明體" charset="-120"/>
              </a:rPr>
              <a:t>C</a:t>
            </a:r>
            <a:r>
              <a:rPr kumimoji="1" lang="en-ZA" dirty="0" smtClean="0">
                <a:ea typeface="新細明體" charset="-120"/>
              </a:rPr>
              <a:t>opy leftmost key of the right leaf to the parent</a:t>
            </a:r>
          </a:p>
        </p:txBody>
      </p:sp>
      <p:sp>
        <p:nvSpPr>
          <p:cNvPr id="35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B+-trees: Delete</a:t>
            </a:r>
            <a:endParaRPr lang="en-US" dirty="0"/>
          </a:p>
        </p:txBody>
      </p:sp>
      <p:graphicFrame>
        <p:nvGraphicFramePr>
          <p:cNvPr id="3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51512"/>
              </p:ext>
            </p:extLst>
          </p:nvPr>
        </p:nvGraphicFramePr>
        <p:xfrm>
          <a:off x="1945481" y="3772272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78799"/>
              </p:ext>
            </p:extLst>
          </p:nvPr>
        </p:nvGraphicFramePr>
        <p:xfrm>
          <a:off x="3211125" y="3768154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/>
                <a:gridCol w="306390"/>
                <a:gridCol w="337502"/>
                <a:gridCol w="289511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6789"/>
              </p:ext>
            </p:extLst>
          </p:nvPr>
        </p:nvGraphicFramePr>
        <p:xfrm>
          <a:off x="4572000" y="3768153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30712"/>
              </p:ext>
            </p:extLst>
          </p:nvPr>
        </p:nvGraphicFramePr>
        <p:xfrm>
          <a:off x="5893630" y="3772272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17408"/>
              </p:ext>
            </p:extLst>
          </p:nvPr>
        </p:nvGraphicFramePr>
        <p:xfrm>
          <a:off x="3751520" y="2738423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/>
                <a:gridCol w="328982"/>
                <a:gridCol w="295528"/>
                <a:gridCol w="310860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Line 583"/>
          <p:cNvSpPr>
            <a:spLocks noChangeShapeType="1"/>
          </p:cNvSpPr>
          <p:nvPr/>
        </p:nvSpPr>
        <p:spPr bwMode="auto">
          <a:xfrm flipH="1">
            <a:off x="2099427" y="3039105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83"/>
          <p:cNvSpPr>
            <a:spLocks noChangeShapeType="1"/>
          </p:cNvSpPr>
          <p:nvPr/>
        </p:nvSpPr>
        <p:spPr bwMode="auto">
          <a:xfrm flipH="1">
            <a:off x="3351577" y="3039105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83"/>
          <p:cNvSpPr>
            <a:spLocks noChangeShapeType="1"/>
          </p:cNvSpPr>
          <p:nvPr/>
        </p:nvSpPr>
        <p:spPr bwMode="auto">
          <a:xfrm>
            <a:off x="4389544" y="3039105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83"/>
          <p:cNvSpPr>
            <a:spLocks noChangeShapeType="1"/>
          </p:cNvSpPr>
          <p:nvPr/>
        </p:nvSpPr>
        <p:spPr bwMode="auto">
          <a:xfrm>
            <a:off x="4653157" y="3039104"/>
            <a:ext cx="1309294" cy="7249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4" name="Curved Connector 53"/>
          <p:cNvCxnSpPr/>
          <p:nvPr/>
        </p:nvCxnSpPr>
        <p:spPr>
          <a:xfrm rot="5400000" flipH="1" flipV="1">
            <a:off x="3135704" y="3444145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4377810" y="3449330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6200000" flipH="1">
            <a:off x="5620761" y="3439183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57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61587"/>
              </p:ext>
            </p:extLst>
          </p:nvPr>
        </p:nvGraphicFramePr>
        <p:xfrm>
          <a:off x="1950413" y="6123855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84393"/>
              </p:ext>
            </p:extLst>
          </p:nvPr>
        </p:nvGraphicFramePr>
        <p:xfrm>
          <a:off x="3216057" y="6119737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/>
                <a:gridCol w="306390"/>
                <a:gridCol w="337502"/>
                <a:gridCol w="289511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50414"/>
              </p:ext>
            </p:extLst>
          </p:nvPr>
        </p:nvGraphicFramePr>
        <p:xfrm>
          <a:off x="4572000" y="6119736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40184"/>
              </p:ext>
            </p:extLst>
          </p:nvPr>
        </p:nvGraphicFramePr>
        <p:xfrm>
          <a:off x="5868144" y="6123855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61456"/>
              </p:ext>
            </p:extLst>
          </p:nvPr>
        </p:nvGraphicFramePr>
        <p:xfrm>
          <a:off x="3756452" y="5090006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/>
                <a:gridCol w="328982"/>
                <a:gridCol w="295528"/>
                <a:gridCol w="310860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Line 583"/>
          <p:cNvSpPr>
            <a:spLocks noChangeShapeType="1"/>
          </p:cNvSpPr>
          <p:nvPr/>
        </p:nvSpPr>
        <p:spPr bwMode="auto">
          <a:xfrm flipH="1">
            <a:off x="2104359" y="5390688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583"/>
          <p:cNvSpPr>
            <a:spLocks noChangeShapeType="1"/>
          </p:cNvSpPr>
          <p:nvPr/>
        </p:nvSpPr>
        <p:spPr bwMode="auto">
          <a:xfrm flipH="1">
            <a:off x="3356509" y="5390688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583"/>
          <p:cNvSpPr>
            <a:spLocks noChangeShapeType="1"/>
          </p:cNvSpPr>
          <p:nvPr/>
        </p:nvSpPr>
        <p:spPr bwMode="auto">
          <a:xfrm>
            <a:off x="4394476" y="5390688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583"/>
          <p:cNvSpPr>
            <a:spLocks noChangeShapeType="1"/>
          </p:cNvSpPr>
          <p:nvPr/>
        </p:nvSpPr>
        <p:spPr bwMode="auto">
          <a:xfrm>
            <a:off x="4658089" y="5390688"/>
            <a:ext cx="1186248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6" name="Curved Connector 65"/>
          <p:cNvCxnSpPr/>
          <p:nvPr/>
        </p:nvCxnSpPr>
        <p:spPr>
          <a:xfrm rot="5400000" flipH="1" flipV="1">
            <a:off x="3140636" y="5795728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5400000" flipH="1" flipV="1">
            <a:off x="4382742" y="5800913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6200000" flipH="1">
            <a:off x="5625693" y="5790766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62451" y="5076360"/>
            <a:ext cx="2053487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15 16 18 21</a:t>
            </a:r>
            <a:endParaRPr lang="en-ZA" dirty="0"/>
          </a:p>
        </p:txBody>
      </p:sp>
      <p:sp>
        <p:nvSpPr>
          <p:cNvPr id="70" name="Oval 69"/>
          <p:cNvSpPr/>
          <p:nvPr/>
        </p:nvSpPr>
        <p:spPr>
          <a:xfrm rot="5400000">
            <a:off x="6300243" y="4964084"/>
            <a:ext cx="683741" cy="710586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Oval 70"/>
          <p:cNvSpPr/>
          <p:nvPr/>
        </p:nvSpPr>
        <p:spPr>
          <a:xfrm rot="5400000">
            <a:off x="7017813" y="4980818"/>
            <a:ext cx="683741" cy="677116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Oval 72"/>
          <p:cNvSpPr/>
          <p:nvPr/>
        </p:nvSpPr>
        <p:spPr>
          <a:xfrm rot="5400000">
            <a:off x="4522041" y="5886440"/>
            <a:ext cx="683741" cy="710586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Oval 73"/>
          <p:cNvSpPr/>
          <p:nvPr/>
        </p:nvSpPr>
        <p:spPr>
          <a:xfrm rot="5400000">
            <a:off x="5815535" y="5923008"/>
            <a:ext cx="683741" cy="677116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Oval 74"/>
          <p:cNvSpPr/>
          <p:nvPr/>
        </p:nvSpPr>
        <p:spPr>
          <a:xfrm rot="5400000">
            <a:off x="4248347" y="5069356"/>
            <a:ext cx="598584" cy="328808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ounded Rectangle 75"/>
          <p:cNvSpPr/>
          <p:nvPr/>
        </p:nvSpPr>
        <p:spPr>
          <a:xfrm>
            <a:off x="7308304" y="2049281"/>
            <a:ext cx="1505994" cy="1546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 smtClean="0"/>
              <a:t>Similar to</a:t>
            </a:r>
            <a:r>
              <a:rPr lang="en-ZA" sz="1300" dirty="0"/>
              <a:t> </a:t>
            </a:r>
            <a:r>
              <a:rPr lang="en-ZA" sz="1300" dirty="0" smtClean="0"/>
              <a:t>normal B-tree, but only leaf node keys are redistributed, &amp; parent key is overwritten</a:t>
            </a:r>
            <a:endParaRPr lang="en-ZA" sz="1300" dirty="0"/>
          </a:p>
        </p:txBody>
      </p:sp>
      <p:sp>
        <p:nvSpPr>
          <p:cNvPr id="77" name="Down Arrow 76"/>
          <p:cNvSpPr/>
          <p:nvPr/>
        </p:nvSpPr>
        <p:spPr>
          <a:xfrm>
            <a:off x="6173428" y="3112273"/>
            <a:ext cx="339847" cy="4837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Arial Rounded MT Bold" panose="020F0704030504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42266" y="2780928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Delete 27</a:t>
            </a:r>
          </a:p>
        </p:txBody>
      </p:sp>
      <p:sp>
        <p:nvSpPr>
          <p:cNvPr id="79" name="Line 583"/>
          <p:cNvSpPr>
            <a:spLocks noChangeShapeType="1"/>
          </p:cNvSpPr>
          <p:nvPr/>
        </p:nvSpPr>
        <p:spPr bwMode="auto">
          <a:xfrm flipH="1">
            <a:off x="6215484" y="3776391"/>
            <a:ext cx="279404" cy="28933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583"/>
          <p:cNvSpPr>
            <a:spLocks noChangeShapeType="1"/>
          </p:cNvSpPr>
          <p:nvPr/>
        </p:nvSpPr>
        <p:spPr bwMode="auto">
          <a:xfrm>
            <a:off x="6215484" y="3772271"/>
            <a:ext cx="279406" cy="3048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48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 animBg="1"/>
      <p:bldP spid="65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/>
      <p:bldP spid="79" grpId="0" animBg="1"/>
      <p:bldP spid="80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764704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ZA" sz="2400" dirty="0" smtClean="0">
                <a:ea typeface="新細明體" charset="-120"/>
              </a:rPr>
              <a:t>If leaf is </a:t>
            </a:r>
            <a:r>
              <a:rPr kumimoji="1" lang="en-ZA" sz="2400" dirty="0" smtClean="0">
                <a:solidFill>
                  <a:srgbClr val="0070C0"/>
                </a:solidFill>
                <a:ea typeface="新細明體" charset="-120"/>
              </a:rPr>
              <a:t>less than half full</a:t>
            </a:r>
            <a:r>
              <a:rPr kumimoji="1" lang="en-ZA" sz="2400" dirty="0" smtClean="0">
                <a:ea typeface="新細明體" charset="-120"/>
              </a:rPr>
              <a:t> after deletion</a:t>
            </a:r>
            <a:endParaRPr kumimoji="1" lang="en-ZA" dirty="0" smtClean="0">
              <a:ea typeface="新細明體" charset="-120"/>
            </a:endParaRPr>
          </a:p>
          <a:p>
            <a:pPr marL="800100" lvl="1" indent="-457200">
              <a:buFont typeface="+mj-lt"/>
              <a:buAutoNum type="alphaUcPeriod" startAt="2"/>
            </a:pPr>
            <a:r>
              <a:rPr lang="en-ZA" dirty="0"/>
              <a:t>If </a:t>
            </a:r>
            <a:r>
              <a:rPr lang="en-ZA" dirty="0" smtClean="0"/>
              <a:t>neither sibling </a:t>
            </a:r>
            <a:r>
              <a:rPr lang="en-ZA" dirty="0"/>
              <a:t>is more than </a:t>
            </a:r>
            <a:r>
              <a:rPr lang="en-ZA" dirty="0" smtClean="0"/>
              <a:t>half-full</a:t>
            </a:r>
          </a:p>
          <a:p>
            <a:pPr lvl="2"/>
            <a:r>
              <a:rPr lang="en-ZA" dirty="0" smtClean="0"/>
              <a:t>Gather keys in leaf and sibling into a single list</a:t>
            </a:r>
          </a:p>
          <a:p>
            <a:pPr lvl="2"/>
            <a:r>
              <a:rPr lang="en-ZA" dirty="0" smtClean="0">
                <a:solidFill>
                  <a:srgbClr val="FF0000"/>
                </a:solidFill>
              </a:rPr>
              <a:t>Re-distribute</a:t>
            </a:r>
            <a:r>
              <a:rPr lang="en-ZA" dirty="0" smtClean="0"/>
              <a:t> all keys in leaf and sibling to the leftmost of the two</a:t>
            </a:r>
          </a:p>
          <a:p>
            <a:pPr lvl="2"/>
            <a:r>
              <a:rPr kumimoji="1" lang="en-ZA" dirty="0" smtClean="0">
                <a:ea typeface="新細明體" charset="-120"/>
              </a:rPr>
              <a:t>Delete parent key and rightmost leaf</a:t>
            </a:r>
          </a:p>
          <a:p>
            <a:pPr lvl="2"/>
            <a:r>
              <a:rPr kumimoji="1" lang="en-ZA" dirty="0" smtClean="0">
                <a:ea typeface="新細明體" charset="-120"/>
              </a:rPr>
              <a:t>Merge could propagate to the parent</a:t>
            </a:r>
          </a:p>
        </p:txBody>
      </p:sp>
      <p:sp>
        <p:nvSpPr>
          <p:cNvPr id="35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B+-trees: Delete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7308304" y="2492895"/>
            <a:ext cx="1505994" cy="1103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 smtClean="0"/>
              <a:t>Similar to</a:t>
            </a:r>
            <a:r>
              <a:rPr lang="en-ZA" sz="1300" dirty="0"/>
              <a:t> </a:t>
            </a:r>
            <a:r>
              <a:rPr lang="en-ZA" sz="1300" dirty="0" smtClean="0"/>
              <a:t>normal B-tree, but only leaf node keys are redistributed</a:t>
            </a:r>
            <a:endParaRPr lang="en-ZA" sz="1300" dirty="0"/>
          </a:p>
        </p:txBody>
      </p:sp>
      <p:graphicFrame>
        <p:nvGraphicFramePr>
          <p:cNvPr id="4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96688"/>
              </p:ext>
            </p:extLst>
          </p:nvPr>
        </p:nvGraphicFramePr>
        <p:xfrm>
          <a:off x="1945481" y="3844280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51803"/>
              </p:ext>
            </p:extLst>
          </p:nvPr>
        </p:nvGraphicFramePr>
        <p:xfrm>
          <a:off x="3211125" y="3840162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/>
                <a:gridCol w="306390"/>
                <a:gridCol w="337502"/>
                <a:gridCol w="289511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4049"/>
              </p:ext>
            </p:extLst>
          </p:nvPr>
        </p:nvGraphicFramePr>
        <p:xfrm>
          <a:off x="4554356" y="3840161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96749"/>
              </p:ext>
            </p:extLst>
          </p:nvPr>
        </p:nvGraphicFramePr>
        <p:xfrm>
          <a:off x="5821622" y="3844280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67681"/>
              </p:ext>
            </p:extLst>
          </p:nvPr>
        </p:nvGraphicFramePr>
        <p:xfrm>
          <a:off x="3751520" y="2810431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/>
                <a:gridCol w="328982"/>
                <a:gridCol w="295528"/>
                <a:gridCol w="310860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" name="Line 583"/>
          <p:cNvSpPr>
            <a:spLocks noChangeShapeType="1"/>
          </p:cNvSpPr>
          <p:nvPr/>
        </p:nvSpPr>
        <p:spPr bwMode="auto">
          <a:xfrm flipH="1">
            <a:off x="2099427" y="3111113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583"/>
          <p:cNvSpPr>
            <a:spLocks noChangeShapeType="1"/>
          </p:cNvSpPr>
          <p:nvPr/>
        </p:nvSpPr>
        <p:spPr bwMode="auto">
          <a:xfrm flipH="1">
            <a:off x="3351577" y="3111113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583"/>
          <p:cNvSpPr>
            <a:spLocks noChangeShapeType="1"/>
          </p:cNvSpPr>
          <p:nvPr/>
        </p:nvSpPr>
        <p:spPr bwMode="auto">
          <a:xfrm>
            <a:off x="4389544" y="3111113"/>
            <a:ext cx="263613" cy="7166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583"/>
          <p:cNvSpPr>
            <a:spLocks noChangeShapeType="1"/>
          </p:cNvSpPr>
          <p:nvPr/>
        </p:nvSpPr>
        <p:spPr bwMode="auto">
          <a:xfrm>
            <a:off x="4653157" y="3111113"/>
            <a:ext cx="1168465" cy="7166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4" name="Curved Connector 83"/>
          <p:cNvCxnSpPr/>
          <p:nvPr/>
        </p:nvCxnSpPr>
        <p:spPr>
          <a:xfrm rot="5400000" flipH="1" flipV="1">
            <a:off x="3135704" y="3516153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5400000" flipH="1" flipV="1">
            <a:off x="4377810" y="3521338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urved Connector 85"/>
          <p:cNvCxnSpPr/>
          <p:nvPr/>
        </p:nvCxnSpPr>
        <p:spPr>
          <a:xfrm rot="16200000" flipH="1">
            <a:off x="5620761" y="3511191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7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63820"/>
              </p:ext>
            </p:extLst>
          </p:nvPr>
        </p:nvGraphicFramePr>
        <p:xfrm>
          <a:off x="1950413" y="6123855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52061"/>
              </p:ext>
            </p:extLst>
          </p:nvPr>
        </p:nvGraphicFramePr>
        <p:xfrm>
          <a:off x="3216057" y="6119737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/>
                <a:gridCol w="306390"/>
                <a:gridCol w="337502"/>
                <a:gridCol w="289511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26452"/>
              </p:ext>
            </p:extLst>
          </p:nvPr>
        </p:nvGraphicFramePr>
        <p:xfrm>
          <a:off x="4552537" y="6119736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3663"/>
              </p:ext>
            </p:extLst>
          </p:nvPr>
        </p:nvGraphicFramePr>
        <p:xfrm>
          <a:off x="3756452" y="5090006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/>
                <a:gridCol w="328982"/>
                <a:gridCol w="295528"/>
                <a:gridCol w="310860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" name="Line 583"/>
          <p:cNvSpPr>
            <a:spLocks noChangeShapeType="1"/>
          </p:cNvSpPr>
          <p:nvPr/>
        </p:nvSpPr>
        <p:spPr bwMode="auto">
          <a:xfrm flipH="1">
            <a:off x="2104359" y="5390688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583"/>
          <p:cNvSpPr>
            <a:spLocks noChangeShapeType="1"/>
          </p:cNvSpPr>
          <p:nvPr/>
        </p:nvSpPr>
        <p:spPr bwMode="auto">
          <a:xfrm flipH="1">
            <a:off x="3356509" y="5390688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583"/>
          <p:cNvSpPr>
            <a:spLocks noChangeShapeType="1"/>
          </p:cNvSpPr>
          <p:nvPr/>
        </p:nvSpPr>
        <p:spPr bwMode="auto">
          <a:xfrm>
            <a:off x="4394476" y="5390688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94" name="Curved Connector 93"/>
          <p:cNvCxnSpPr/>
          <p:nvPr/>
        </p:nvCxnSpPr>
        <p:spPr>
          <a:xfrm rot="5400000" flipH="1" flipV="1">
            <a:off x="3140636" y="5795728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 rot="5400000" flipH="1" flipV="1">
            <a:off x="4382742" y="5800913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962452" y="5301208"/>
            <a:ext cx="1295084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15 16 18</a:t>
            </a:r>
            <a:endParaRPr lang="en-ZA" dirty="0"/>
          </a:p>
        </p:txBody>
      </p:sp>
      <p:sp>
        <p:nvSpPr>
          <p:cNvPr id="98" name="Oval 97"/>
          <p:cNvSpPr/>
          <p:nvPr/>
        </p:nvSpPr>
        <p:spPr>
          <a:xfrm rot="5400000">
            <a:off x="4248347" y="5069356"/>
            <a:ext cx="598584" cy="328808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Down Arrow 98"/>
          <p:cNvSpPr/>
          <p:nvPr/>
        </p:nvSpPr>
        <p:spPr>
          <a:xfrm>
            <a:off x="6110046" y="3256289"/>
            <a:ext cx="339847" cy="4837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778884" y="2924944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Delete 21</a:t>
            </a:r>
          </a:p>
        </p:txBody>
      </p:sp>
      <p:sp>
        <p:nvSpPr>
          <p:cNvPr id="101" name="Line 583"/>
          <p:cNvSpPr>
            <a:spLocks noChangeShapeType="1"/>
          </p:cNvSpPr>
          <p:nvPr/>
        </p:nvSpPr>
        <p:spPr bwMode="auto">
          <a:xfrm flipH="1">
            <a:off x="6138924" y="3847916"/>
            <a:ext cx="279404" cy="28933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583"/>
          <p:cNvSpPr>
            <a:spLocks noChangeShapeType="1"/>
          </p:cNvSpPr>
          <p:nvPr/>
        </p:nvSpPr>
        <p:spPr bwMode="auto">
          <a:xfrm>
            <a:off x="6138924" y="3843796"/>
            <a:ext cx="279406" cy="3048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Oval 102"/>
          <p:cNvSpPr/>
          <p:nvPr/>
        </p:nvSpPr>
        <p:spPr>
          <a:xfrm rot="5400000">
            <a:off x="4876588" y="5607201"/>
            <a:ext cx="598584" cy="1291483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904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2" grpId="0" animBg="1"/>
      <p:bldP spid="81" grpId="0" animBg="1"/>
      <p:bldP spid="82" grpId="0" animBg="1"/>
      <p:bldP spid="83" grpId="0" animBg="1"/>
      <p:bldP spid="91" grpId="0" animBg="1"/>
      <p:bldP spid="92" grpId="0" animBg="1"/>
      <p:bldP spid="93" grpId="0" animBg="1"/>
      <p:bldP spid="96" grpId="0" animBg="1"/>
      <p:bldP spid="98" grpId="0" animBg="1"/>
      <p:bldP spid="99" grpId="0" animBg="1"/>
      <p:bldP spid="100" grpId="0"/>
      <p:bldP spid="101" grpId="0" animBg="1"/>
      <p:bldP spid="102" grpId="0" animBg="1"/>
      <p:bldP spid="103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544066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Suppose we use surnames as keys</a:t>
            </a: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r>
              <a:rPr kumimoji="1" lang="en-ZA" altLang="zh-TW" sz="2000" dirty="0" smtClean="0">
                <a:ea typeface="新細明體" charset="-120"/>
              </a:rPr>
              <a:t>Keys in non-terminal nodes are there just to </a:t>
            </a:r>
            <a:r>
              <a:rPr kumimoji="1" lang="en-ZA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guide the search</a:t>
            </a:r>
          </a:p>
          <a:p>
            <a:r>
              <a:rPr kumimoji="1" lang="en-ZA" altLang="zh-TW" sz="2000" dirty="0" smtClean="0">
                <a:ea typeface="新細明體" charset="-120"/>
              </a:rPr>
              <a:t>Is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all the information </a:t>
            </a:r>
            <a:r>
              <a:rPr kumimoji="1" lang="en-ZA" altLang="zh-TW" sz="2000" dirty="0" smtClean="0">
                <a:ea typeface="新細明體" charset="-120"/>
              </a:rPr>
              <a:t>in the non-terminal nodes necessary?</a:t>
            </a:r>
          </a:p>
          <a:p>
            <a:r>
              <a:rPr kumimoji="1" lang="en-ZA" altLang="zh-TW" sz="2000" dirty="0" smtClean="0">
                <a:ea typeface="新細明體" charset="-120"/>
              </a:rPr>
              <a:t>We can </a:t>
            </a:r>
            <a:r>
              <a:rPr kumimoji="1" lang="en-ZA" altLang="zh-TW" sz="2000" dirty="0">
                <a:solidFill>
                  <a:schemeClr val="accent6">
                    <a:lumMod val="75000"/>
                  </a:schemeClr>
                </a:solidFill>
                <a:ea typeface="新細明體" charset="-120"/>
              </a:rPr>
              <a:t>compress</a:t>
            </a:r>
            <a:r>
              <a:rPr kumimoji="1" lang="en-ZA" altLang="zh-TW" sz="2000" dirty="0" smtClean="0">
                <a:ea typeface="新細明體" charset="-120"/>
              </a:rPr>
              <a:t> non-leaf keys to only contain relevant data</a:t>
            </a: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Prefix B+-trees</a:t>
            </a:r>
            <a:endParaRPr lang="en-US" dirty="0"/>
          </a:p>
        </p:txBody>
      </p:sp>
      <p:sp>
        <p:nvSpPr>
          <p:cNvPr id="31" name="U-Turn Arrow 30"/>
          <p:cNvSpPr/>
          <p:nvPr/>
        </p:nvSpPr>
        <p:spPr>
          <a:xfrm rot="10800000" flipH="1">
            <a:off x="2971212" y="3863545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6" name="Line 583"/>
          <p:cNvSpPr>
            <a:spLocks noChangeShapeType="1"/>
          </p:cNvSpPr>
          <p:nvPr/>
        </p:nvSpPr>
        <p:spPr bwMode="auto">
          <a:xfrm flipH="1">
            <a:off x="2454804" y="1959191"/>
            <a:ext cx="1831886" cy="56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84"/>
          <p:cNvSpPr>
            <a:spLocks noChangeShapeType="1"/>
          </p:cNvSpPr>
          <p:nvPr/>
        </p:nvSpPr>
        <p:spPr bwMode="auto">
          <a:xfrm>
            <a:off x="4580166" y="1959191"/>
            <a:ext cx="1540476" cy="56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22512"/>
              </p:ext>
            </p:extLst>
          </p:nvPr>
        </p:nvGraphicFramePr>
        <p:xfrm>
          <a:off x="521481" y="3566984"/>
          <a:ext cx="2575874" cy="304800"/>
        </p:xfrm>
        <a:graphic>
          <a:graphicData uri="http://schemas.openxmlformats.org/drawingml/2006/table">
            <a:tbl>
              <a:tblPr/>
              <a:tblGrid>
                <a:gridCol w="663304"/>
                <a:gridCol w="698835"/>
                <a:gridCol w="604135"/>
                <a:gridCol w="609600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Adams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Austin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82414"/>
              </p:ext>
            </p:extLst>
          </p:nvPr>
        </p:nvGraphicFramePr>
        <p:xfrm>
          <a:off x="3229160" y="3558745"/>
          <a:ext cx="3006810" cy="304800"/>
        </p:xfrm>
        <a:graphic>
          <a:graphicData uri="http://schemas.openxmlformats.org/drawingml/2006/table">
            <a:tbl>
              <a:tblPr/>
              <a:tblGrid>
                <a:gridCol w="752543"/>
                <a:gridCol w="792859"/>
                <a:gridCol w="712229"/>
                <a:gridCol w="749179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Bosman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Carrim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Chili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77798"/>
              </p:ext>
            </p:extLst>
          </p:nvPr>
        </p:nvGraphicFramePr>
        <p:xfrm>
          <a:off x="6326491" y="3558745"/>
          <a:ext cx="2751533" cy="304800"/>
        </p:xfrm>
        <a:graphic>
          <a:graphicData uri="http://schemas.openxmlformats.org/drawingml/2006/table">
            <a:tbl>
              <a:tblPr/>
              <a:tblGrid>
                <a:gridCol w="688653"/>
                <a:gridCol w="725543"/>
                <a:gridCol w="651762"/>
                <a:gridCol w="685575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Dlamini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Ganesh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55963"/>
              </p:ext>
            </p:extLst>
          </p:nvPr>
        </p:nvGraphicFramePr>
        <p:xfrm>
          <a:off x="2327523" y="2533135"/>
          <a:ext cx="2981691" cy="304800"/>
        </p:xfrm>
        <a:graphic>
          <a:graphicData uri="http://schemas.openxmlformats.org/drawingml/2006/table">
            <a:tbl>
              <a:tblPr/>
              <a:tblGrid>
                <a:gridCol w="746256"/>
                <a:gridCol w="786232"/>
                <a:gridCol w="777819"/>
                <a:gridCol w="671384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Bosman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Dlamini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15785"/>
              </p:ext>
            </p:extLst>
          </p:nvPr>
        </p:nvGraphicFramePr>
        <p:xfrm>
          <a:off x="4286690" y="1654391"/>
          <a:ext cx="2781302" cy="304800"/>
        </p:xfrm>
        <a:graphic>
          <a:graphicData uri="http://schemas.openxmlformats.org/drawingml/2006/table">
            <a:tbl>
              <a:tblPr/>
              <a:tblGrid>
                <a:gridCol w="696103"/>
                <a:gridCol w="733395"/>
                <a:gridCol w="658813"/>
                <a:gridCol w="692991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James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Line 583"/>
          <p:cNvSpPr>
            <a:spLocks noChangeShapeType="1"/>
          </p:cNvSpPr>
          <p:nvPr/>
        </p:nvSpPr>
        <p:spPr bwMode="auto">
          <a:xfrm flipH="1">
            <a:off x="675431" y="2833817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83"/>
          <p:cNvSpPr>
            <a:spLocks noChangeShapeType="1"/>
          </p:cNvSpPr>
          <p:nvPr/>
        </p:nvSpPr>
        <p:spPr bwMode="auto">
          <a:xfrm>
            <a:off x="3072640" y="2840643"/>
            <a:ext cx="420130" cy="709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583"/>
          <p:cNvSpPr>
            <a:spLocks noChangeShapeType="1"/>
          </p:cNvSpPr>
          <p:nvPr/>
        </p:nvSpPr>
        <p:spPr bwMode="auto">
          <a:xfrm>
            <a:off x="3871711" y="2840643"/>
            <a:ext cx="2522321" cy="709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0952" y="2116052"/>
            <a:ext cx="6463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3600" dirty="0"/>
              <a:t>…</a:t>
            </a:r>
          </a:p>
        </p:txBody>
      </p:sp>
      <p:sp>
        <p:nvSpPr>
          <p:cNvPr id="22" name="U-Turn Arrow 21"/>
          <p:cNvSpPr/>
          <p:nvPr/>
        </p:nvSpPr>
        <p:spPr>
          <a:xfrm rot="10800000" flipH="1">
            <a:off x="6120642" y="3870371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69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544066"/>
          </a:xfrm>
        </p:spPr>
        <p:txBody>
          <a:bodyPr>
            <a:normAutofit lnSpcReduction="10000"/>
          </a:bodyPr>
          <a:lstStyle/>
          <a:p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The first letter of the surnames will be enough</a:t>
            </a: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r>
              <a:rPr kumimoji="1" lang="en-ZA" altLang="zh-TW" sz="2000" dirty="0" smtClean="0">
                <a:ea typeface="新細明體" charset="-120"/>
              </a:rPr>
              <a:t>We use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prefixes </a:t>
            </a:r>
            <a:r>
              <a:rPr kumimoji="1" lang="en-ZA" altLang="zh-TW" sz="2000" dirty="0" smtClean="0">
                <a:ea typeface="新細明體" charset="-120"/>
              </a:rPr>
              <a:t>as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kumimoji="1" lang="en-ZA" altLang="zh-TW" sz="2000" dirty="0" smtClean="0">
                <a:ea typeface="新細明體" charset="-120"/>
              </a:rPr>
              <a:t>separators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Smallest part of the key sufficient to differentiate between two neighbouring keys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May be more than the first letter, depending on the data</a:t>
            </a:r>
          </a:p>
          <a:p>
            <a:r>
              <a:rPr kumimoji="1" lang="en-ZA" altLang="zh-TW" sz="2000" dirty="0" smtClean="0">
                <a:ea typeface="新細明體" charset="-120"/>
              </a:rPr>
              <a:t>Such B+-trees are referred to as </a:t>
            </a:r>
            <a:r>
              <a:rPr kumimoji="1" lang="en-ZA" altLang="zh-TW" sz="2000" u="sng" dirty="0" smtClean="0">
                <a:ea typeface="新細明體" charset="-120"/>
              </a:rPr>
              <a:t>simple prefix </a:t>
            </a:r>
            <a:r>
              <a:rPr lang="en-US" sz="2000" u="sng" dirty="0"/>
              <a:t>B+-</a:t>
            </a:r>
            <a:r>
              <a:rPr lang="en-US" sz="2000" u="sng" dirty="0" smtClean="0"/>
              <a:t>trees</a:t>
            </a:r>
          </a:p>
          <a:p>
            <a:pPr lvl="1"/>
            <a:r>
              <a:rPr kumimoji="1" lang="en-US" altLang="zh-TW" sz="1700" dirty="0" smtClean="0">
                <a:ea typeface="新細明體" charset="-120"/>
              </a:rPr>
              <a:t>Less space is wasted</a:t>
            </a:r>
          </a:p>
          <a:p>
            <a:pPr lvl="1"/>
            <a:r>
              <a:rPr kumimoji="1" lang="en-US" altLang="zh-TW" sz="1700" dirty="0" smtClean="0">
                <a:ea typeface="新細明體" charset="-120"/>
              </a:rPr>
              <a:t>More keys will fit into a </a:t>
            </a:r>
            <a:r>
              <a:rPr kumimoji="1" lang="en-US" altLang="zh-TW" sz="1700" dirty="0" smtClean="0">
                <a:solidFill>
                  <a:srgbClr val="FF0000"/>
                </a:solidFill>
                <a:ea typeface="新細明體" charset="-120"/>
              </a:rPr>
              <a:t>single node</a:t>
            </a:r>
            <a:r>
              <a:rPr kumimoji="1" lang="en-US" altLang="zh-TW" sz="1700" dirty="0" smtClean="0">
                <a:ea typeface="新細明體" charset="-120"/>
              </a:rPr>
              <a:t>, leading to smaller trees!</a:t>
            </a:r>
            <a:endParaRPr kumimoji="1" lang="en-ZA" altLang="zh-TW" sz="1700" dirty="0" smtClean="0"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Prefix B+-trees</a:t>
            </a:r>
            <a:endParaRPr lang="en-US" dirty="0"/>
          </a:p>
        </p:txBody>
      </p:sp>
      <p:sp>
        <p:nvSpPr>
          <p:cNvPr id="31" name="U-Turn Arrow 30"/>
          <p:cNvSpPr/>
          <p:nvPr/>
        </p:nvSpPr>
        <p:spPr>
          <a:xfrm rot="10800000" flipH="1">
            <a:off x="2971212" y="3863545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6" name="Line 583"/>
          <p:cNvSpPr>
            <a:spLocks noChangeShapeType="1"/>
          </p:cNvSpPr>
          <p:nvPr/>
        </p:nvSpPr>
        <p:spPr bwMode="auto">
          <a:xfrm flipH="1">
            <a:off x="2454804" y="1959191"/>
            <a:ext cx="1831886" cy="56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84"/>
          <p:cNvSpPr>
            <a:spLocks noChangeShapeType="1"/>
          </p:cNvSpPr>
          <p:nvPr/>
        </p:nvSpPr>
        <p:spPr bwMode="auto">
          <a:xfrm>
            <a:off x="4580166" y="1959191"/>
            <a:ext cx="1540476" cy="56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01874"/>
              </p:ext>
            </p:extLst>
          </p:nvPr>
        </p:nvGraphicFramePr>
        <p:xfrm>
          <a:off x="521481" y="3566984"/>
          <a:ext cx="2575874" cy="304800"/>
        </p:xfrm>
        <a:graphic>
          <a:graphicData uri="http://schemas.openxmlformats.org/drawingml/2006/table">
            <a:tbl>
              <a:tblPr/>
              <a:tblGrid>
                <a:gridCol w="663304"/>
                <a:gridCol w="698835"/>
                <a:gridCol w="604135"/>
                <a:gridCol w="609600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Adams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Austin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67606"/>
              </p:ext>
            </p:extLst>
          </p:nvPr>
        </p:nvGraphicFramePr>
        <p:xfrm>
          <a:off x="3229160" y="3558745"/>
          <a:ext cx="3006810" cy="304800"/>
        </p:xfrm>
        <a:graphic>
          <a:graphicData uri="http://schemas.openxmlformats.org/drawingml/2006/table">
            <a:tbl>
              <a:tblPr/>
              <a:tblGrid>
                <a:gridCol w="752543"/>
                <a:gridCol w="792859"/>
                <a:gridCol w="712229"/>
                <a:gridCol w="749179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Bosman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Carrim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Chili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44142"/>
              </p:ext>
            </p:extLst>
          </p:nvPr>
        </p:nvGraphicFramePr>
        <p:xfrm>
          <a:off x="6326491" y="3558745"/>
          <a:ext cx="2751533" cy="304800"/>
        </p:xfrm>
        <a:graphic>
          <a:graphicData uri="http://schemas.openxmlformats.org/drawingml/2006/table">
            <a:tbl>
              <a:tblPr/>
              <a:tblGrid>
                <a:gridCol w="688653"/>
                <a:gridCol w="725543"/>
                <a:gridCol w="651762"/>
                <a:gridCol w="685575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Dlamini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Ganesh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56503"/>
              </p:ext>
            </p:extLst>
          </p:nvPr>
        </p:nvGraphicFramePr>
        <p:xfrm>
          <a:off x="2327523" y="2533135"/>
          <a:ext cx="2981691" cy="304800"/>
        </p:xfrm>
        <a:graphic>
          <a:graphicData uri="http://schemas.openxmlformats.org/drawingml/2006/table">
            <a:tbl>
              <a:tblPr/>
              <a:tblGrid>
                <a:gridCol w="746256"/>
                <a:gridCol w="786232"/>
                <a:gridCol w="777819"/>
                <a:gridCol w="671384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69375"/>
              </p:ext>
            </p:extLst>
          </p:nvPr>
        </p:nvGraphicFramePr>
        <p:xfrm>
          <a:off x="4286690" y="1654391"/>
          <a:ext cx="2781302" cy="304800"/>
        </p:xfrm>
        <a:graphic>
          <a:graphicData uri="http://schemas.openxmlformats.org/drawingml/2006/table">
            <a:tbl>
              <a:tblPr/>
              <a:tblGrid>
                <a:gridCol w="696103"/>
                <a:gridCol w="733395"/>
                <a:gridCol w="658813"/>
                <a:gridCol w="692991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Line 583"/>
          <p:cNvSpPr>
            <a:spLocks noChangeShapeType="1"/>
          </p:cNvSpPr>
          <p:nvPr/>
        </p:nvSpPr>
        <p:spPr bwMode="auto">
          <a:xfrm flipH="1">
            <a:off x="675431" y="2833817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83"/>
          <p:cNvSpPr>
            <a:spLocks noChangeShapeType="1"/>
          </p:cNvSpPr>
          <p:nvPr/>
        </p:nvSpPr>
        <p:spPr bwMode="auto">
          <a:xfrm>
            <a:off x="3072640" y="2840643"/>
            <a:ext cx="420130" cy="709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583"/>
          <p:cNvSpPr>
            <a:spLocks noChangeShapeType="1"/>
          </p:cNvSpPr>
          <p:nvPr/>
        </p:nvSpPr>
        <p:spPr bwMode="auto">
          <a:xfrm>
            <a:off x="3871711" y="2840643"/>
            <a:ext cx="2522321" cy="709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0952" y="2116052"/>
            <a:ext cx="6463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3600" dirty="0"/>
              <a:t>…</a:t>
            </a:r>
          </a:p>
        </p:txBody>
      </p:sp>
      <p:sp>
        <p:nvSpPr>
          <p:cNvPr id="22" name="U-Turn Arrow 21"/>
          <p:cNvSpPr/>
          <p:nvPr/>
        </p:nvSpPr>
        <p:spPr>
          <a:xfrm rot="10800000" flipH="1">
            <a:off x="6120642" y="3870371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24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544066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ea typeface="新細明體" charset="-120"/>
              </a:rPr>
              <a:t>Are B+-trees actually used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in practice?</a:t>
            </a:r>
          </a:p>
          <a:p>
            <a:r>
              <a:rPr kumimoji="1" lang="en-ZA" altLang="zh-TW" sz="2000" dirty="0">
                <a:ea typeface="新細明體" charset="-120"/>
              </a:rPr>
              <a:t>The </a:t>
            </a:r>
            <a:r>
              <a:rPr kumimoji="1" lang="en-ZA" altLang="zh-TW" sz="2000" dirty="0" err="1">
                <a:solidFill>
                  <a:srgbClr val="FF0000"/>
                </a:solidFill>
                <a:ea typeface="新細明體" charset="-120"/>
              </a:rPr>
              <a:t>ReiserFS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rgbClr val="7030A0"/>
                </a:solidFill>
                <a:ea typeface="新細明體" charset="-120"/>
              </a:rPr>
              <a:t>NSS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  <a:t>XFS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chemeClr val="accent2"/>
                </a:solidFill>
                <a:ea typeface="新細明體" charset="-120"/>
              </a:rPr>
              <a:t>JFS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 err="1">
                <a:solidFill>
                  <a:schemeClr val="bg2">
                    <a:lumMod val="50000"/>
                  </a:schemeClr>
                </a:solidFill>
                <a:ea typeface="新細明體" charset="-120"/>
              </a:rPr>
              <a:t>ReFS</a:t>
            </a:r>
            <a:r>
              <a:rPr kumimoji="1" lang="en-ZA" altLang="zh-TW" sz="2000" dirty="0">
                <a:ea typeface="新細明體" charset="-120"/>
              </a:rPr>
              <a:t>, and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BFS</a:t>
            </a:r>
            <a:r>
              <a:rPr kumimoji="1" lang="en-ZA" altLang="zh-TW" sz="2000" dirty="0">
                <a:ea typeface="新細明體" charset="-120"/>
              </a:rPr>
              <a:t> </a:t>
            </a:r>
            <a:r>
              <a:rPr kumimoji="1" lang="en-ZA" altLang="zh-TW" sz="2000" dirty="0" smtClean="0">
                <a:ea typeface="新細明體" charset="-120"/>
              </a:rPr>
              <a:t>filesystems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Use B+-trees </a:t>
            </a:r>
            <a:r>
              <a:rPr kumimoji="1" lang="en-ZA" altLang="zh-TW" sz="1700" dirty="0">
                <a:ea typeface="新細明體" charset="-120"/>
              </a:rPr>
              <a:t>for metadata </a:t>
            </a:r>
            <a:r>
              <a:rPr kumimoji="1" lang="en-ZA" altLang="zh-TW" sz="1700" dirty="0" smtClean="0">
                <a:ea typeface="新細明體" charset="-120"/>
              </a:rPr>
              <a:t>indexing </a:t>
            </a:r>
          </a:p>
          <a:p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BFS</a:t>
            </a:r>
            <a:r>
              <a:rPr kumimoji="1" lang="en-ZA" altLang="zh-TW" sz="2000" dirty="0" smtClean="0">
                <a:ea typeface="新細明體" charset="-120"/>
              </a:rPr>
              <a:t> and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NTFS</a:t>
            </a:r>
            <a:r>
              <a:rPr kumimoji="1" lang="en-ZA" altLang="zh-TW" sz="2000" dirty="0" smtClean="0">
                <a:ea typeface="新細明體" charset="-120"/>
              </a:rPr>
              <a:t> 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Use </a:t>
            </a:r>
            <a:r>
              <a:rPr kumimoji="1" lang="en-ZA" altLang="zh-TW" sz="1700" dirty="0">
                <a:ea typeface="新細明體" charset="-120"/>
              </a:rPr>
              <a:t>B+ trees for directory </a:t>
            </a:r>
            <a:r>
              <a:rPr kumimoji="1" lang="en-ZA" altLang="zh-TW" sz="1700" dirty="0" smtClean="0">
                <a:ea typeface="新細明體" charset="-120"/>
              </a:rPr>
              <a:t>indexing</a:t>
            </a:r>
          </a:p>
          <a:p>
            <a:r>
              <a:rPr kumimoji="1" lang="en-ZA" altLang="zh-TW" sz="2000" dirty="0" smtClean="0">
                <a:ea typeface="新細明體" charset="-120"/>
              </a:rPr>
              <a:t>Relational database management systems like </a:t>
            </a:r>
            <a:r>
              <a:rPr kumimoji="1" lang="en-ZA" altLang="zh-TW" sz="2000" dirty="0">
                <a:solidFill>
                  <a:schemeClr val="accent5"/>
                </a:solidFill>
                <a:ea typeface="新細明體" charset="-120"/>
              </a:rPr>
              <a:t>IBM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DB2</a:t>
            </a:r>
            <a:r>
              <a:rPr kumimoji="1" lang="en-ZA" altLang="zh-TW" sz="2000" dirty="0" smtClean="0">
                <a:ea typeface="新細明體" charset="-120"/>
              </a:rPr>
              <a:t>, </a:t>
            </a:r>
            <a:r>
              <a:rPr kumimoji="1" lang="en-ZA" altLang="zh-TW" sz="2000" dirty="0" smtClean="0">
                <a:solidFill>
                  <a:srgbClr val="7030A0"/>
                </a:solidFill>
                <a:ea typeface="新細明體" charset="-120"/>
              </a:rPr>
              <a:t>Informix</a:t>
            </a:r>
            <a:r>
              <a:rPr kumimoji="1" lang="en-ZA" altLang="zh-TW" sz="2000" dirty="0" smtClean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  <a:t>Microsoft SQL Server</a:t>
            </a:r>
            <a:r>
              <a:rPr kumimoji="1" lang="en-ZA" altLang="zh-TW" sz="2000" dirty="0" smtClean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Oracle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8</a:t>
            </a:r>
            <a:r>
              <a:rPr kumimoji="1" lang="en-ZA" altLang="zh-TW" sz="2000" dirty="0" smtClean="0">
                <a:ea typeface="新細明體" charset="-120"/>
              </a:rPr>
              <a:t>, </a:t>
            </a:r>
            <a:r>
              <a:rPr kumimoji="1" lang="en-ZA" altLang="zh-TW" sz="2000" dirty="0" smtClean="0">
                <a:solidFill>
                  <a:srgbClr val="00B0F0"/>
                </a:solidFill>
                <a:ea typeface="新細明體" charset="-120"/>
              </a:rPr>
              <a:t>Sybase </a:t>
            </a:r>
            <a:r>
              <a:rPr kumimoji="1" lang="en-ZA" altLang="zh-TW" sz="2000" dirty="0">
                <a:solidFill>
                  <a:srgbClr val="00B0F0"/>
                </a:solidFill>
                <a:ea typeface="新細明體" charset="-120"/>
              </a:rPr>
              <a:t>ASE</a:t>
            </a:r>
            <a:r>
              <a:rPr kumimoji="1" lang="en-ZA" altLang="zh-TW" sz="2000" dirty="0" smtClean="0">
                <a:ea typeface="新細明體" charset="-120"/>
              </a:rPr>
              <a:t>, </a:t>
            </a:r>
            <a:r>
              <a:rPr kumimoji="1" lang="en-ZA" altLang="zh-TW" sz="2000" dirty="0">
                <a:ea typeface="新細明體" charset="-120"/>
              </a:rPr>
              <a:t>and </a:t>
            </a:r>
            <a:r>
              <a:rPr kumimoji="1" lang="en-ZA" altLang="zh-TW" sz="2000" dirty="0" smtClean="0">
                <a:solidFill>
                  <a:schemeClr val="accent2"/>
                </a:solidFill>
                <a:ea typeface="新細明體" charset="-120"/>
              </a:rPr>
              <a:t>SQLite</a:t>
            </a:r>
            <a:endParaRPr kumimoji="1" lang="en-ZA" altLang="zh-TW" sz="2000" dirty="0"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Use B+ trees </a:t>
            </a:r>
            <a:r>
              <a:rPr kumimoji="1" lang="en-ZA" altLang="zh-TW" sz="1700" dirty="0">
                <a:ea typeface="新細明體" charset="-120"/>
              </a:rPr>
              <a:t>for table </a:t>
            </a:r>
            <a:r>
              <a:rPr kumimoji="1" lang="en-ZA" altLang="zh-TW" sz="1700" dirty="0" smtClean="0">
                <a:ea typeface="新細明體" charset="-120"/>
              </a:rPr>
              <a:t>indices</a:t>
            </a:r>
            <a:endParaRPr kumimoji="1" lang="en-ZA" altLang="zh-TW" sz="1700" dirty="0">
              <a:ea typeface="新細明體" charset="-120"/>
            </a:endParaRPr>
          </a:p>
          <a:p>
            <a:endParaRPr kumimoji="1" lang="en-ZA" altLang="zh-TW" sz="2000" dirty="0" smtClean="0">
              <a:ea typeface="新細明體" charset="-120"/>
            </a:endParaRPr>
          </a:p>
          <a:p>
            <a:endParaRPr kumimoji="1" lang="en-ZA" altLang="zh-TW" sz="2000" dirty="0"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pPr marL="0" indent="0">
              <a:buNone/>
            </a:pPr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Prefix B+-trees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57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32" y="2881787"/>
            <a:ext cx="8626468" cy="311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338117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What makes B-trees and B*-trees efficient?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If data is stored in secondary memory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F</a:t>
            </a:r>
            <a:r>
              <a:rPr kumimoji="1" lang="en-ZA" altLang="zh-TW" sz="1700" dirty="0" smtClean="0">
                <a:ea typeface="新細明體" charset="-120"/>
              </a:rPr>
              <a:t>etch the entire memory block, not just one data item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Very effective if we only need to find </a:t>
            </a:r>
            <a:r>
              <a:rPr kumimoji="1" lang="en-ZA" altLang="zh-TW" sz="1700" dirty="0" smtClean="0">
                <a:solidFill>
                  <a:srgbClr val="00B050"/>
                </a:solidFill>
                <a:ea typeface="新細明體" charset="-120"/>
              </a:rPr>
              <a:t>one item</a:t>
            </a:r>
            <a:endParaRPr kumimoji="1" lang="en-ZA" altLang="zh-TW" sz="1700" dirty="0" smtClean="0">
              <a:solidFill>
                <a:srgbClr val="FF0000"/>
              </a:solidFill>
              <a:ea typeface="新細明體" charset="-120"/>
            </a:endParaRPr>
          </a:p>
          <a:p>
            <a:r>
              <a:rPr kumimoji="1" lang="en-ZA" altLang="zh-TW" sz="2000" dirty="0" smtClean="0">
                <a:ea typeface="新細明體" charset="-120"/>
              </a:rPr>
              <a:t>What about an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inorder traversal?</a:t>
            </a:r>
            <a:endParaRPr kumimoji="1" lang="en-ZA" altLang="zh-TW" sz="2000" dirty="0" smtClean="0"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That is, printing all data sequentially</a:t>
            </a:r>
            <a:endParaRPr kumimoji="1" lang="en-ZA" altLang="zh-TW" sz="16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B-tree and B*-tree Traversals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227201" y="3043082"/>
            <a:ext cx="1233800" cy="50405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ounded Rectangle 5"/>
          <p:cNvSpPr/>
          <p:nvPr/>
        </p:nvSpPr>
        <p:spPr>
          <a:xfrm>
            <a:off x="2411760" y="4131935"/>
            <a:ext cx="1224136" cy="50405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ounded Rectangle 6"/>
          <p:cNvSpPr/>
          <p:nvPr/>
        </p:nvSpPr>
        <p:spPr>
          <a:xfrm>
            <a:off x="628650" y="5229200"/>
            <a:ext cx="1177290" cy="47816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/>
          <p:cNvSpPr/>
          <p:nvPr/>
        </p:nvSpPr>
        <p:spPr>
          <a:xfrm>
            <a:off x="683567" y="5102437"/>
            <a:ext cx="215659" cy="72008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/>
          <p:cNvSpPr/>
          <p:nvPr/>
        </p:nvSpPr>
        <p:spPr>
          <a:xfrm>
            <a:off x="957977" y="5102437"/>
            <a:ext cx="228555" cy="72007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ounded Rectangle 9"/>
          <p:cNvSpPr/>
          <p:nvPr/>
        </p:nvSpPr>
        <p:spPr>
          <a:xfrm>
            <a:off x="2240693" y="4048496"/>
            <a:ext cx="1589902" cy="665217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/>
          <p:cNvSpPr/>
          <p:nvPr/>
        </p:nvSpPr>
        <p:spPr>
          <a:xfrm>
            <a:off x="2491388" y="4024114"/>
            <a:ext cx="216025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ounded Rectangle 11"/>
          <p:cNvSpPr/>
          <p:nvPr/>
        </p:nvSpPr>
        <p:spPr>
          <a:xfrm>
            <a:off x="1832610" y="5229200"/>
            <a:ext cx="1190017" cy="47816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Oval 14"/>
          <p:cNvSpPr/>
          <p:nvPr/>
        </p:nvSpPr>
        <p:spPr>
          <a:xfrm>
            <a:off x="1879858" y="5104987"/>
            <a:ext cx="228552" cy="7175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/>
          <p:cNvSpPr/>
          <p:nvPr/>
        </p:nvSpPr>
        <p:spPr>
          <a:xfrm>
            <a:off x="2165256" y="5104987"/>
            <a:ext cx="230648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ounded Rectangle 16"/>
          <p:cNvSpPr/>
          <p:nvPr/>
        </p:nvSpPr>
        <p:spPr>
          <a:xfrm>
            <a:off x="2051720" y="3978394"/>
            <a:ext cx="1944216" cy="8106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Oval 17"/>
          <p:cNvSpPr/>
          <p:nvPr/>
        </p:nvSpPr>
        <p:spPr>
          <a:xfrm>
            <a:off x="2777514" y="4020584"/>
            <a:ext cx="216025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ounded Rectangle 18"/>
          <p:cNvSpPr/>
          <p:nvPr/>
        </p:nvSpPr>
        <p:spPr>
          <a:xfrm>
            <a:off x="3047393" y="5229200"/>
            <a:ext cx="1179802" cy="47816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/>
          <p:cNvSpPr/>
          <p:nvPr/>
        </p:nvSpPr>
        <p:spPr>
          <a:xfrm>
            <a:off x="3096027" y="5104988"/>
            <a:ext cx="227183" cy="717528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/>
          <p:cNvSpPr/>
          <p:nvPr/>
        </p:nvSpPr>
        <p:spPr>
          <a:xfrm>
            <a:off x="3378344" y="5104987"/>
            <a:ext cx="228267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ounded Rectangle 21"/>
          <p:cNvSpPr/>
          <p:nvPr/>
        </p:nvSpPr>
        <p:spPr>
          <a:xfrm>
            <a:off x="1907704" y="3888105"/>
            <a:ext cx="2232248" cy="9810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Oval 22"/>
          <p:cNvSpPr/>
          <p:nvPr/>
        </p:nvSpPr>
        <p:spPr>
          <a:xfrm>
            <a:off x="3065792" y="4020584"/>
            <a:ext cx="215779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ounded Rectangle 23"/>
          <p:cNvSpPr/>
          <p:nvPr/>
        </p:nvSpPr>
        <p:spPr>
          <a:xfrm>
            <a:off x="4251961" y="5229200"/>
            <a:ext cx="1188720" cy="47816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Oval 24"/>
          <p:cNvSpPr/>
          <p:nvPr/>
        </p:nvSpPr>
        <p:spPr>
          <a:xfrm>
            <a:off x="4299208" y="5107813"/>
            <a:ext cx="227376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Oval 25"/>
          <p:cNvSpPr/>
          <p:nvPr/>
        </p:nvSpPr>
        <p:spPr>
          <a:xfrm>
            <a:off x="4585335" y="5104987"/>
            <a:ext cx="228757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Oval 26"/>
          <p:cNvSpPr/>
          <p:nvPr/>
        </p:nvSpPr>
        <p:spPr>
          <a:xfrm>
            <a:off x="4867652" y="5104987"/>
            <a:ext cx="233437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Oval 27"/>
          <p:cNvSpPr/>
          <p:nvPr/>
        </p:nvSpPr>
        <p:spPr>
          <a:xfrm>
            <a:off x="5156240" y="5104987"/>
            <a:ext cx="237946" cy="717529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 28"/>
          <p:cNvSpPr/>
          <p:nvPr/>
        </p:nvSpPr>
        <p:spPr>
          <a:xfrm>
            <a:off x="6417277" y="2784389"/>
            <a:ext cx="1772842" cy="923330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ZA" dirty="0" smtClean="0">
                <a:solidFill>
                  <a:srgbClr val="FF0000"/>
                </a:solidFill>
              </a:rPr>
              <a:t>We had to fetch this node </a:t>
            </a:r>
            <a:r>
              <a:rPr lang="en-ZA" b="1" dirty="0" smtClean="0">
                <a:solidFill>
                  <a:srgbClr val="FF0000"/>
                </a:solidFill>
              </a:rPr>
              <a:t>4 times</a:t>
            </a:r>
            <a:r>
              <a:rPr lang="en-ZA" dirty="0" smtClean="0">
                <a:solidFill>
                  <a:srgbClr val="FF0000"/>
                </a:solidFill>
              </a:rPr>
              <a:t>!</a:t>
            </a:r>
            <a:endParaRPr lang="en-ZA" dirty="0">
              <a:solidFill>
                <a:srgbClr val="FF0000"/>
              </a:solidFill>
            </a:endParaRPr>
          </a:p>
        </p:txBody>
      </p:sp>
      <p:cxnSp>
        <p:nvCxnSpPr>
          <p:cNvPr id="30" name="Curved Connector 29"/>
          <p:cNvCxnSpPr>
            <a:stCxn id="29" idx="2"/>
            <a:endCxn id="22" idx="3"/>
          </p:cNvCxnSpPr>
          <p:nvPr/>
        </p:nvCxnSpPr>
        <p:spPr>
          <a:xfrm rot="5400000">
            <a:off x="5386368" y="2461303"/>
            <a:ext cx="670914" cy="316374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545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338117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What if each leaf stores the address of the next leaf?</a:t>
            </a:r>
            <a:endParaRPr kumimoji="1" lang="en-ZA" altLang="zh-TW" sz="2000" dirty="0" smtClean="0"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In other words, the leaf nodes are connected into a linked list</a:t>
            </a: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We can now print all the leaf data in order!</a:t>
            </a:r>
            <a:endParaRPr kumimoji="1" lang="en-ZA" altLang="zh-TW" sz="2000" dirty="0" smtClean="0"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But this only partly solves the problem</a:t>
            </a:r>
            <a:endParaRPr kumimoji="1" lang="en-ZA" altLang="zh-TW" sz="1700" dirty="0" smtClean="0">
              <a:solidFill>
                <a:srgbClr val="FF0000"/>
              </a:solidFill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What about the keys in the parents?</a:t>
            </a: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B+-trees</a:t>
            </a:r>
            <a:endParaRPr lang="en-US" dirty="0"/>
          </a:p>
        </p:txBody>
      </p:sp>
      <p:sp>
        <p:nvSpPr>
          <p:cNvPr id="3" name="U-Turn Arrow 2"/>
          <p:cNvSpPr/>
          <p:nvPr/>
        </p:nvSpPr>
        <p:spPr>
          <a:xfrm rot="10800000" flipH="1">
            <a:off x="1547664" y="3717101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1" name="U-Turn Arrow 30"/>
          <p:cNvSpPr/>
          <p:nvPr/>
        </p:nvSpPr>
        <p:spPr>
          <a:xfrm rot="10800000" flipH="1">
            <a:off x="2771801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2" name="U-Turn Arrow 31"/>
          <p:cNvSpPr/>
          <p:nvPr/>
        </p:nvSpPr>
        <p:spPr>
          <a:xfrm rot="10800000" flipH="1">
            <a:off x="3995937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3" name="U-Turn Arrow 32"/>
          <p:cNvSpPr/>
          <p:nvPr/>
        </p:nvSpPr>
        <p:spPr>
          <a:xfrm rot="10800000" flipH="1">
            <a:off x="5220073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4" name="U-Turn Arrow 33"/>
          <p:cNvSpPr/>
          <p:nvPr/>
        </p:nvSpPr>
        <p:spPr>
          <a:xfrm rot="10800000" flipH="1">
            <a:off x="6444209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5" name="U-Turn Arrow 34"/>
          <p:cNvSpPr/>
          <p:nvPr/>
        </p:nvSpPr>
        <p:spPr>
          <a:xfrm rot="10800000" flipH="1">
            <a:off x="7668345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2987791" y="2253485"/>
            <a:ext cx="1152195" cy="44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411760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10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699793" y="270240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2987824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732273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5868177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70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156210" y="270240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6444241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4427984" y="2253485"/>
            <a:ext cx="1440193" cy="44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004081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4716049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4428017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4139985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3275856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539552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6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27585" y="342248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1115616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1403648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763688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11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051721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2339752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262778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98782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16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3275857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3563888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2" name="Rectangle 91"/>
          <p:cNvSpPr/>
          <p:nvPr/>
        </p:nvSpPr>
        <p:spPr>
          <a:xfrm>
            <a:off x="385192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21196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21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4499993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25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478802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27</a:t>
            </a:r>
            <a:endParaRPr lang="en-US" sz="1400" dirty="0"/>
          </a:p>
        </p:txBody>
      </p:sp>
      <p:sp>
        <p:nvSpPr>
          <p:cNvPr id="96" name="Rectangle 95"/>
          <p:cNvSpPr/>
          <p:nvPr/>
        </p:nvSpPr>
        <p:spPr>
          <a:xfrm>
            <a:off x="5076056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5436096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54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5724129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56</a:t>
            </a:r>
            <a:endParaRPr lang="en-US" sz="1400" dirty="0"/>
          </a:p>
        </p:txBody>
      </p:sp>
      <p:sp>
        <p:nvSpPr>
          <p:cNvPr id="99" name="Rectangle 98"/>
          <p:cNvSpPr/>
          <p:nvPr/>
        </p:nvSpPr>
        <p:spPr>
          <a:xfrm>
            <a:off x="601216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100" name="Rectangle 99"/>
          <p:cNvSpPr/>
          <p:nvPr/>
        </p:nvSpPr>
        <p:spPr>
          <a:xfrm>
            <a:off x="6300192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6660199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71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948232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76</a:t>
            </a:r>
            <a:endParaRPr lang="en-US" sz="1400" dirty="0"/>
          </a:p>
        </p:txBody>
      </p:sp>
      <p:sp>
        <p:nvSpPr>
          <p:cNvPr id="103" name="Rectangle 102"/>
          <p:cNvSpPr/>
          <p:nvPr/>
        </p:nvSpPr>
        <p:spPr>
          <a:xfrm>
            <a:off x="7236263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7524295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884335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81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8172368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89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8460399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108" name="Rectangle 107"/>
          <p:cNvSpPr/>
          <p:nvPr/>
        </p:nvSpPr>
        <p:spPr>
          <a:xfrm>
            <a:off x="8748431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1111346" y="2990434"/>
            <a:ext cx="1308929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2339719" y="2996952"/>
            <a:ext cx="360007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90" idx="0"/>
          </p:cNvCxnSpPr>
          <p:nvPr/>
        </p:nvCxnSpPr>
        <p:spPr>
          <a:xfrm>
            <a:off x="2985492" y="2996952"/>
            <a:ext cx="43436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273590" y="2996952"/>
            <a:ext cx="151228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7" idx="0"/>
          </p:cNvCxnSpPr>
          <p:nvPr/>
        </p:nvCxnSpPr>
        <p:spPr>
          <a:xfrm flipH="1">
            <a:off x="5580096" y="2990434"/>
            <a:ext cx="288032" cy="438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101" idx="0"/>
          </p:cNvCxnSpPr>
          <p:nvPr/>
        </p:nvCxnSpPr>
        <p:spPr>
          <a:xfrm>
            <a:off x="6153960" y="2996952"/>
            <a:ext cx="650239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42042" y="2996952"/>
            <a:ext cx="201832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9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544066"/>
          </a:xfrm>
        </p:spPr>
        <p:txBody>
          <a:bodyPr>
            <a:normAutofit lnSpcReduction="10000"/>
          </a:bodyPr>
          <a:lstStyle/>
          <a:p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What if the parent keys are also stored in the leaves?</a:t>
            </a: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FF0000"/>
              </a:solidFill>
              <a:ea typeface="新細明體" charset="-120"/>
            </a:endParaRPr>
          </a:p>
          <a:p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We can now print all the data in order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Is there another problem?</a:t>
            </a:r>
          </a:p>
          <a:p>
            <a:pPr lvl="1"/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Redundancy! 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A lot of memory can potentially be wasted, especially for big trees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We’ll get back to this when we discuss prefix B+-trees</a:t>
            </a: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B+-trees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987791" y="2253485"/>
            <a:ext cx="1152195" cy="44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11760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99793" y="270240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15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87824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32273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868177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70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56210" y="270240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80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44241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427984" y="2253485"/>
            <a:ext cx="1440193" cy="44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004081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4716049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4428017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4139985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50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75856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9552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6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27585" y="342248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1115616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1403648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763688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51721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2339752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262778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98782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15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75857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3563888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385192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21196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99993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478802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25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5076056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27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436096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50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24129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54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601216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56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6300192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660199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70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48232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71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7236263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76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7524295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884335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80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172368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81</a:t>
            </a:r>
            <a:endParaRPr lang="en-US" sz="1400" dirty="0"/>
          </a:p>
        </p:txBody>
      </p:sp>
      <p:sp>
        <p:nvSpPr>
          <p:cNvPr id="89" name="Rectangle 88"/>
          <p:cNvSpPr/>
          <p:nvPr/>
        </p:nvSpPr>
        <p:spPr>
          <a:xfrm>
            <a:off x="8460399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89</a:t>
            </a:r>
            <a:endParaRPr lang="en-US" sz="1400" dirty="0"/>
          </a:p>
        </p:txBody>
      </p:sp>
      <p:sp>
        <p:nvSpPr>
          <p:cNvPr id="90" name="Rectangle 89"/>
          <p:cNvSpPr/>
          <p:nvPr/>
        </p:nvSpPr>
        <p:spPr>
          <a:xfrm>
            <a:off x="8748431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1111346" y="2990434"/>
            <a:ext cx="1308929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339719" y="2996952"/>
            <a:ext cx="360007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72" idx="0"/>
          </p:cNvCxnSpPr>
          <p:nvPr/>
        </p:nvCxnSpPr>
        <p:spPr>
          <a:xfrm>
            <a:off x="2985492" y="2996952"/>
            <a:ext cx="43436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273590" y="2996952"/>
            <a:ext cx="151228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79" idx="0"/>
          </p:cNvCxnSpPr>
          <p:nvPr/>
        </p:nvCxnSpPr>
        <p:spPr>
          <a:xfrm flipH="1">
            <a:off x="5580096" y="2990434"/>
            <a:ext cx="288032" cy="438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83" idx="0"/>
          </p:cNvCxnSpPr>
          <p:nvPr/>
        </p:nvCxnSpPr>
        <p:spPr>
          <a:xfrm>
            <a:off x="6153960" y="2996952"/>
            <a:ext cx="650239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442042" y="2996952"/>
            <a:ext cx="201832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U-Turn Arrow 123"/>
          <p:cNvSpPr/>
          <p:nvPr/>
        </p:nvSpPr>
        <p:spPr>
          <a:xfrm rot="10800000" flipH="1">
            <a:off x="1547664" y="3717101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5" name="U-Turn Arrow 124"/>
          <p:cNvSpPr/>
          <p:nvPr/>
        </p:nvSpPr>
        <p:spPr>
          <a:xfrm rot="10800000" flipH="1">
            <a:off x="2771801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6" name="U-Turn Arrow 125"/>
          <p:cNvSpPr/>
          <p:nvPr/>
        </p:nvSpPr>
        <p:spPr>
          <a:xfrm rot="10800000" flipH="1">
            <a:off x="3995937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7" name="U-Turn Arrow 126"/>
          <p:cNvSpPr/>
          <p:nvPr/>
        </p:nvSpPr>
        <p:spPr>
          <a:xfrm rot="10800000" flipH="1">
            <a:off x="5220073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8" name="U-Turn Arrow 127"/>
          <p:cNvSpPr/>
          <p:nvPr/>
        </p:nvSpPr>
        <p:spPr>
          <a:xfrm rot="10800000" flipH="1">
            <a:off x="6444209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9" name="U-Turn Arrow 128"/>
          <p:cNvSpPr/>
          <p:nvPr/>
        </p:nvSpPr>
        <p:spPr>
          <a:xfrm rot="10800000" flipH="1">
            <a:off x="7668345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43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544066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ea typeface="新細明體" charset="-120"/>
              </a:rPr>
              <a:t>Some more terminology</a:t>
            </a:r>
          </a:p>
          <a:p>
            <a:pPr lvl="1"/>
            <a:r>
              <a:rPr kumimoji="1" lang="en-ZA" altLang="zh-TW" sz="1700" dirty="0" smtClean="0">
                <a:solidFill>
                  <a:schemeClr val="accent5"/>
                </a:solidFill>
                <a:ea typeface="新細明體" charset="-120"/>
              </a:rPr>
              <a:t>Index set</a:t>
            </a:r>
            <a:r>
              <a:rPr kumimoji="1" lang="en-ZA" altLang="zh-TW" sz="1700" dirty="0" smtClean="0">
                <a:ea typeface="新細明體" charset="-120"/>
              </a:rPr>
              <a:t> vs 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sequence set</a:t>
            </a:r>
          </a:p>
          <a:p>
            <a:pPr marL="342900" lvl="1" indent="0">
              <a:buNone/>
            </a:pPr>
            <a:endParaRPr kumimoji="1" lang="en-ZA" altLang="zh-TW" sz="1700" dirty="0" smtClean="0"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endParaRPr kumimoji="1" lang="en-ZA" altLang="zh-TW" sz="2000" dirty="0" smtClean="0">
              <a:solidFill>
                <a:srgbClr val="FF0000"/>
              </a:solidFill>
              <a:ea typeface="新細明體" charset="-120"/>
            </a:endParaRPr>
          </a:p>
          <a:p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Why are we doing this?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We can still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efficiently</a:t>
            </a:r>
            <a:r>
              <a:rPr kumimoji="1" lang="en-ZA" altLang="zh-TW" sz="1700" dirty="0" smtClean="0">
                <a:ea typeface="新細明體" charset="-120"/>
              </a:rPr>
              <a:t> search </a:t>
            </a:r>
            <a:r>
              <a:rPr kumimoji="1" lang="en-ZA" altLang="zh-TW" sz="1700" dirty="0">
                <a:ea typeface="新細明體" charset="-120"/>
              </a:rPr>
              <a:t>for an individual </a:t>
            </a:r>
            <a:r>
              <a:rPr kumimoji="1" lang="en-ZA" altLang="zh-TW" sz="1700" dirty="0" smtClean="0">
                <a:ea typeface="新細明體" charset="-120"/>
              </a:rPr>
              <a:t>item using the index set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We can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efficiently </a:t>
            </a:r>
            <a:r>
              <a:rPr kumimoji="1" lang="en-ZA" altLang="zh-TW" sz="1700" dirty="0" smtClean="0">
                <a:ea typeface="新細明體" charset="-120"/>
              </a:rPr>
              <a:t>retrieve data sequentially using the sequence set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Best of both worlds!</a:t>
            </a:r>
          </a:p>
          <a:p>
            <a:endParaRPr kumimoji="1" lang="en-ZA" altLang="zh-TW" sz="2000" dirty="0" smtClean="0">
              <a:solidFill>
                <a:srgbClr val="0070C0"/>
              </a:solidFill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B+-trees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987791" y="2253485"/>
            <a:ext cx="1152195" cy="44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11760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99793" y="270240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15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87824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32273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868177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70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56210" y="270240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80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44241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427984" y="2253485"/>
            <a:ext cx="1440193" cy="44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004081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4716049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4428017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4139985" y="1958935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50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75856" y="270240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9552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6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27585" y="342248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1115616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1403648" y="342248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763688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51721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2339752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262778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98782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15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75857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3563888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385192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21196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99993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4788024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25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5076056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27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436096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50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24129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54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6012160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56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6300192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660199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70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48232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71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7236263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76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7524295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884335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80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172368" y="342900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81</a:t>
            </a:r>
            <a:endParaRPr lang="en-US" sz="1400" dirty="0"/>
          </a:p>
        </p:txBody>
      </p:sp>
      <p:sp>
        <p:nvSpPr>
          <p:cNvPr id="89" name="Rectangle 88"/>
          <p:cNvSpPr/>
          <p:nvPr/>
        </p:nvSpPr>
        <p:spPr>
          <a:xfrm>
            <a:off x="8460399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89</a:t>
            </a:r>
            <a:endParaRPr lang="en-US" sz="1400" dirty="0"/>
          </a:p>
        </p:txBody>
      </p:sp>
      <p:sp>
        <p:nvSpPr>
          <p:cNvPr id="90" name="Rectangle 89"/>
          <p:cNvSpPr/>
          <p:nvPr/>
        </p:nvSpPr>
        <p:spPr>
          <a:xfrm>
            <a:off x="8748431" y="342900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1111346" y="2990434"/>
            <a:ext cx="1308929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339719" y="2996952"/>
            <a:ext cx="360007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72" idx="0"/>
          </p:cNvCxnSpPr>
          <p:nvPr/>
        </p:nvCxnSpPr>
        <p:spPr>
          <a:xfrm>
            <a:off x="2985492" y="2996952"/>
            <a:ext cx="43436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273590" y="2996952"/>
            <a:ext cx="151228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79" idx="0"/>
          </p:cNvCxnSpPr>
          <p:nvPr/>
        </p:nvCxnSpPr>
        <p:spPr>
          <a:xfrm flipH="1">
            <a:off x="5580096" y="2990434"/>
            <a:ext cx="288032" cy="438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83" idx="0"/>
          </p:cNvCxnSpPr>
          <p:nvPr/>
        </p:nvCxnSpPr>
        <p:spPr>
          <a:xfrm>
            <a:off x="6153960" y="2996952"/>
            <a:ext cx="650239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442042" y="2996952"/>
            <a:ext cx="201832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U-Turn Arrow 123"/>
          <p:cNvSpPr/>
          <p:nvPr/>
        </p:nvSpPr>
        <p:spPr>
          <a:xfrm rot="10800000" flipH="1">
            <a:off x="1547664" y="3717101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5" name="U-Turn Arrow 124"/>
          <p:cNvSpPr/>
          <p:nvPr/>
        </p:nvSpPr>
        <p:spPr>
          <a:xfrm rot="10800000" flipH="1">
            <a:off x="2771801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6" name="U-Turn Arrow 125"/>
          <p:cNvSpPr/>
          <p:nvPr/>
        </p:nvSpPr>
        <p:spPr>
          <a:xfrm rot="10800000" flipH="1">
            <a:off x="3995937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7" name="U-Turn Arrow 126"/>
          <p:cNvSpPr/>
          <p:nvPr/>
        </p:nvSpPr>
        <p:spPr>
          <a:xfrm rot="10800000" flipH="1">
            <a:off x="5220073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8" name="U-Turn Arrow 127"/>
          <p:cNvSpPr/>
          <p:nvPr/>
        </p:nvSpPr>
        <p:spPr>
          <a:xfrm rot="10800000" flipH="1">
            <a:off x="6444209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9" name="U-Turn Arrow 128"/>
          <p:cNvSpPr/>
          <p:nvPr/>
        </p:nvSpPr>
        <p:spPr>
          <a:xfrm rot="10800000" flipH="1">
            <a:off x="7668345" y="3729224"/>
            <a:ext cx="403654" cy="3696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042984" y="1787255"/>
            <a:ext cx="5070389" cy="141690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Rectangle 59"/>
          <p:cNvSpPr/>
          <p:nvPr/>
        </p:nvSpPr>
        <p:spPr>
          <a:xfrm>
            <a:off x="7611761" y="1772816"/>
            <a:ext cx="1262963" cy="369332"/>
          </a:xfrm>
          <a:prstGeom prst="rect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ZA" dirty="0"/>
              <a:t>Index set</a:t>
            </a:r>
          </a:p>
        </p:txBody>
      </p:sp>
      <p:cxnSp>
        <p:nvCxnSpPr>
          <p:cNvPr id="61" name="Curved Connector 60"/>
          <p:cNvCxnSpPr>
            <a:stCxn id="60" idx="2"/>
          </p:cNvCxnSpPr>
          <p:nvPr/>
        </p:nvCxnSpPr>
        <p:spPr>
          <a:xfrm rot="5400000">
            <a:off x="7283227" y="1972298"/>
            <a:ext cx="790166" cy="1129866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473170" y="3336437"/>
            <a:ext cx="8627698" cy="880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" name="Rectangle 93"/>
          <p:cNvSpPr/>
          <p:nvPr/>
        </p:nvSpPr>
        <p:spPr>
          <a:xfrm>
            <a:off x="508170" y="2313059"/>
            <a:ext cx="1337107" cy="646331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ZA" dirty="0" smtClean="0"/>
              <a:t>Sequence </a:t>
            </a:r>
            <a:r>
              <a:rPr lang="en-ZA" dirty="0"/>
              <a:t>set</a:t>
            </a:r>
          </a:p>
        </p:txBody>
      </p:sp>
      <p:cxnSp>
        <p:nvCxnSpPr>
          <p:cNvPr id="96" name="Curved Connector 95"/>
          <p:cNvCxnSpPr/>
          <p:nvPr/>
        </p:nvCxnSpPr>
        <p:spPr>
          <a:xfrm>
            <a:off x="1109196" y="2959390"/>
            <a:ext cx="0" cy="377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12487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764704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ZA" sz="2400" dirty="0">
                <a:ea typeface="新細明體" charset="-120"/>
              </a:rPr>
              <a:t>Find </a:t>
            </a:r>
            <a:r>
              <a:rPr kumimoji="1" lang="en-ZA" sz="2400" dirty="0" smtClean="0">
                <a:ea typeface="新細明體" charset="-120"/>
              </a:rPr>
              <a:t>node </a:t>
            </a:r>
            <a:r>
              <a:rPr kumimoji="1" lang="en-ZA" sz="2400" dirty="0">
                <a:ea typeface="新細明體" charset="-120"/>
              </a:rPr>
              <a:t>where the key belongs </a:t>
            </a:r>
            <a:r>
              <a:rPr kumimoji="1" lang="en-ZA" sz="2400" dirty="0" smtClean="0">
                <a:ea typeface="新細明體" charset="-120"/>
              </a:rPr>
              <a:t>by searching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ZA" sz="2400" dirty="0" smtClean="0">
                <a:ea typeface="新細明體" charset="-120"/>
              </a:rPr>
              <a:t>If the key </a:t>
            </a:r>
            <a:r>
              <a:rPr kumimoji="1" lang="en-ZA" sz="2400" dirty="0">
                <a:ea typeface="新細明體" charset="-120"/>
              </a:rPr>
              <a:t>is placed into a </a:t>
            </a:r>
            <a:r>
              <a:rPr kumimoji="1" lang="en-ZA" sz="2400" dirty="0">
                <a:solidFill>
                  <a:srgbClr val="0070C0"/>
                </a:solidFill>
                <a:ea typeface="新細明體" charset="-120"/>
              </a:rPr>
              <a:t>leaf that still has </a:t>
            </a:r>
            <a:r>
              <a:rPr kumimoji="1" lang="en-ZA" sz="2400" dirty="0" smtClean="0">
                <a:solidFill>
                  <a:srgbClr val="0070C0"/>
                </a:solidFill>
                <a:ea typeface="新細明體" charset="-120"/>
              </a:rPr>
              <a:t>room</a:t>
            </a:r>
            <a:endParaRPr kumimoji="1" lang="en-ZA" dirty="0" smtClean="0">
              <a:ea typeface="新細明體" charset="-120"/>
            </a:endParaRP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ea typeface="新細明體" charset="-120"/>
              </a:rPr>
              <a:t>Put the key in the correct place, shifting other keys as necessary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ea typeface="新細明體" charset="-120"/>
              </a:rPr>
              <a:t>The index set remains unchanged! </a:t>
            </a:r>
            <a:endParaRPr kumimoji="1" lang="en-ZA" dirty="0">
              <a:ea typeface="新細明體" charset="-12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064323" y="4293096"/>
            <a:ext cx="339847" cy="4837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35796"/>
              </p:ext>
            </p:extLst>
          </p:nvPr>
        </p:nvGraphicFramePr>
        <p:xfrm>
          <a:off x="2111460" y="3603703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0936"/>
              </p:ext>
            </p:extLst>
          </p:nvPr>
        </p:nvGraphicFramePr>
        <p:xfrm>
          <a:off x="3377104" y="3599585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/>
                <a:gridCol w="306390"/>
                <a:gridCol w="337502"/>
                <a:gridCol w="289511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47367"/>
              </p:ext>
            </p:extLst>
          </p:nvPr>
        </p:nvGraphicFramePr>
        <p:xfrm>
          <a:off x="4716805" y="3599584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45830"/>
              </p:ext>
            </p:extLst>
          </p:nvPr>
        </p:nvGraphicFramePr>
        <p:xfrm>
          <a:off x="6038827" y="3603703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73270"/>
              </p:ext>
            </p:extLst>
          </p:nvPr>
        </p:nvGraphicFramePr>
        <p:xfrm>
          <a:off x="3917499" y="2569854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/>
                <a:gridCol w="328982"/>
                <a:gridCol w="295528"/>
                <a:gridCol w="310860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Line 583"/>
          <p:cNvSpPr>
            <a:spLocks noChangeShapeType="1"/>
          </p:cNvSpPr>
          <p:nvPr/>
        </p:nvSpPr>
        <p:spPr bwMode="auto">
          <a:xfrm flipH="1">
            <a:off x="2265406" y="2870536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83"/>
          <p:cNvSpPr>
            <a:spLocks noChangeShapeType="1"/>
          </p:cNvSpPr>
          <p:nvPr/>
        </p:nvSpPr>
        <p:spPr bwMode="auto">
          <a:xfrm flipH="1">
            <a:off x="3517556" y="2870536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83"/>
          <p:cNvSpPr>
            <a:spLocks noChangeShapeType="1"/>
          </p:cNvSpPr>
          <p:nvPr/>
        </p:nvSpPr>
        <p:spPr bwMode="auto">
          <a:xfrm>
            <a:off x="4555523" y="2870536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83"/>
          <p:cNvSpPr>
            <a:spLocks noChangeShapeType="1"/>
          </p:cNvSpPr>
          <p:nvPr/>
        </p:nvSpPr>
        <p:spPr bwMode="auto">
          <a:xfrm>
            <a:off x="4819135" y="2870536"/>
            <a:ext cx="1238745" cy="7331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1718"/>
              </p:ext>
            </p:extLst>
          </p:nvPr>
        </p:nvGraphicFramePr>
        <p:xfrm>
          <a:off x="2115173" y="5913399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1031"/>
              </p:ext>
            </p:extLst>
          </p:nvPr>
        </p:nvGraphicFramePr>
        <p:xfrm>
          <a:off x="3380817" y="5909281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/>
                <a:gridCol w="306390"/>
                <a:gridCol w="337502"/>
                <a:gridCol w="289511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11043"/>
              </p:ext>
            </p:extLst>
          </p:nvPr>
        </p:nvGraphicFramePr>
        <p:xfrm>
          <a:off x="4716805" y="5909280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01171"/>
              </p:ext>
            </p:extLst>
          </p:nvPr>
        </p:nvGraphicFramePr>
        <p:xfrm>
          <a:off x="6030201" y="5913399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4055"/>
              </p:ext>
            </p:extLst>
          </p:nvPr>
        </p:nvGraphicFramePr>
        <p:xfrm>
          <a:off x="3921212" y="4879550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/>
                <a:gridCol w="328982"/>
                <a:gridCol w="295528"/>
                <a:gridCol w="310860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Line 583"/>
          <p:cNvSpPr>
            <a:spLocks noChangeShapeType="1"/>
          </p:cNvSpPr>
          <p:nvPr/>
        </p:nvSpPr>
        <p:spPr bwMode="auto">
          <a:xfrm flipH="1">
            <a:off x="2269119" y="5180232"/>
            <a:ext cx="1655806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83"/>
          <p:cNvSpPr>
            <a:spLocks noChangeShapeType="1"/>
          </p:cNvSpPr>
          <p:nvPr/>
        </p:nvSpPr>
        <p:spPr bwMode="auto">
          <a:xfrm flipH="1">
            <a:off x="3521269" y="5180232"/>
            <a:ext cx="716691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83"/>
          <p:cNvSpPr>
            <a:spLocks noChangeShapeType="1"/>
          </p:cNvSpPr>
          <p:nvPr/>
        </p:nvSpPr>
        <p:spPr bwMode="auto">
          <a:xfrm>
            <a:off x="4559236" y="5180232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83"/>
          <p:cNvSpPr>
            <a:spLocks noChangeShapeType="1"/>
          </p:cNvSpPr>
          <p:nvPr/>
        </p:nvSpPr>
        <p:spPr bwMode="auto">
          <a:xfrm>
            <a:off x="4822849" y="5180232"/>
            <a:ext cx="1186248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own Arrow 4"/>
          <p:cNvSpPr/>
          <p:nvPr/>
        </p:nvSpPr>
        <p:spPr>
          <a:xfrm rot="3964040">
            <a:off x="2892398" y="4651159"/>
            <a:ext cx="188736" cy="150752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Down Arrow 29"/>
          <p:cNvSpPr/>
          <p:nvPr/>
        </p:nvSpPr>
        <p:spPr>
          <a:xfrm rot="16200000">
            <a:off x="2363179" y="6083918"/>
            <a:ext cx="201975" cy="68087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1" name="Curved Connector 30"/>
          <p:cNvCxnSpPr>
            <a:stCxn id="8" idx="2"/>
            <a:endCxn id="9" idx="2"/>
          </p:cNvCxnSpPr>
          <p:nvPr/>
        </p:nvCxnSpPr>
        <p:spPr>
          <a:xfrm rot="5400000" flipH="1" flipV="1">
            <a:off x="3360405" y="3254764"/>
            <a:ext cx="4118" cy="1303359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2"/>
            <a:endCxn id="10" idx="2"/>
          </p:cNvCxnSpPr>
          <p:nvPr/>
        </p:nvCxnSpPr>
        <p:spPr>
          <a:xfrm rot="5400000" flipH="1" flipV="1">
            <a:off x="4678529" y="3239998"/>
            <a:ext cx="1" cy="1328773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2"/>
            <a:endCxn id="11" idx="2"/>
          </p:cNvCxnSpPr>
          <p:nvPr/>
        </p:nvCxnSpPr>
        <p:spPr>
          <a:xfrm rot="16200000" flipH="1">
            <a:off x="6001869" y="3245432"/>
            <a:ext cx="4119" cy="1322022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3340610" y="5581158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 flipH="1" flipV="1">
            <a:off x="4582716" y="5586343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>
            <a:off x="5825667" y="5576196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357635" y="5877272"/>
            <a:ext cx="428384" cy="374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B+-trees: Insert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55976" y="4293096"/>
            <a:ext cx="7910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Insert 7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047419" y="2060848"/>
            <a:ext cx="1413013" cy="520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 smtClean="0"/>
              <a:t>Same as normal B-tree</a:t>
            </a:r>
            <a:endParaRPr lang="en-ZA" sz="1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02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5" grpId="0" animBg="1"/>
      <p:bldP spid="30" grpId="0" animBg="1"/>
      <p:bldP spid="2" grpId="0" animBg="1"/>
      <p:bldP spid="36" grpId="0"/>
      <p:bldP spid="37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8" y="764704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ZA" sz="2400" dirty="0" smtClean="0">
                <a:ea typeface="新細明體" charset="-120"/>
              </a:rPr>
              <a:t>If the key is placed into a </a:t>
            </a:r>
            <a:r>
              <a:rPr kumimoji="1" lang="en-ZA" sz="2400" dirty="0" smtClean="0">
                <a:solidFill>
                  <a:schemeClr val="accent5"/>
                </a:solidFill>
                <a:ea typeface="新細明體" charset="-120"/>
              </a:rPr>
              <a:t>full leaf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ea typeface="新細明體" charset="-120"/>
              </a:rPr>
              <a:t>The </a:t>
            </a:r>
            <a:r>
              <a:rPr kumimoji="1" lang="en-ZA" dirty="0">
                <a:ea typeface="新細明體" charset="-120"/>
              </a:rPr>
              <a:t>leaf node where the </a:t>
            </a:r>
            <a:r>
              <a:rPr kumimoji="1" lang="en-ZA" dirty="0" smtClean="0">
                <a:ea typeface="新細明體" charset="-120"/>
              </a:rPr>
              <a:t>key </a:t>
            </a:r>
            <a:r>
              <a:rPr kumimoji="1" lang="en-ZA" dirty="0">
                <a:ea typeface="新細明體" charset="-120"/>
              </a:rPr>
              <a:t>should be inserted is split in two, resulting in a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new leaf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node</a:t>
            </a:r>
            <a:r>
              <a:rPr kumimoji="1" lang="en-ZA" dirty="0" smtClean="0">
                <a:ea typeface="新細明體" charset="-120"/>
              </a:rPr>
              <a:t> (new node in the sequence set)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solidFill>
                  <a:srgbClr val="0070C0"/>
                </a:solidFill>
                <a:ea typeface="新細明體" charset="-120"/>
              </a:rPr>
              <a:t>The data of the full leaf</a:t>
            </a:r>
            <a:r>
              <a:rPr kumimoji="1" lang="en-ZA" dirty="0" smtClean="0">
                <a:ea typeface="新細明體" charset="-120"/>
              </a:rPr>
              <a:t> is redistributed between the old leaf and the new leaf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ea typeface="新細明體" charset="-120"/>
              </a:rPr>
              <a:t>The first key of the new leaf is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copied </a:t>
            </a:r>
            <a:r>
              <a:rPr kumimoji="1" lang="en-ZA" dirty="0" smtClean="0">
                <a:ea typeface="新細明體" charset="-120"/>
              </a:rPr>
              <a:t>to the </a:t>
            </a:r>
            <a:r>
              <a:rPr kumimoji="1" lang="en-ZA" dirty="0" smtClean="0">
                <a:solidFill>
                  <a:schemeClr val="accent5"/>
                </a:solidFill>
                <a:ea typeface="新細明體" charset="-120"/>
              </a:rPr>
              <a:t>parent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 smtClean="0">
                <a:solidFill>
                  <a:srgbClr val="00B050"/>
                </a:solidFill>
                <a:ea typeface="新細明體" charset="-120"/>
              </a:rPr>
              <a:t>If the parent is full, split it according to the B-tree rules</a:t>
            </a:r>
          </a:p>
          <a:p>
            <a:pPr marL="342900" lvl="1" indent="0">
              <a:buNone/>
            </a:pPr>
            <a:endParaRPr kumimoji="1" lang="en-ZA" dirty="0">
              <a:ea typeface="新細明體" charset="-120"/>
            </a:endParaRPr>
          </a:p>
        </p:txBody>
      </p:sp>
      <p:graphicFrame>
        <p:nvGraphicFramePr>
          <p:cNvPr id="8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06472"/>
              </p:ext>
            </p:extLst>
          </p:nvPr>
        </p:nvGraphicFramePr>
        <p:xfrm>
          <a:off x="1730257" y="4147540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842"/>
              </p:ext>
            </p:extLst>
          </p:nvPr>
        </p:nvGraphicFramePr>
        <p:xfrm>
          <a:off x="2995901" y="4143422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/>
                <a:gridCol w="306390"/>
                <a:gridCol w="337502"/>
                <a:gridCol w="289511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00599"/>
              </p:ext>
            </p:extLst>
          </p:nvPr>
        </p:nvGraphicFramePr>
        <p:xfrm>
          <a:off x="4327887" y="4143421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00795"/>
              </p:ext>
            </p:extLst>
          </p:nvPr>
        </p:nvGraphicFramePr>
        <p:xfrm>
          <a:off x="5644283" y="4147540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63111"/>
              </p:ext>
            </p:extLst>
          </p:nvPr>
        </p:nvGraphicFramePr>
        <p:xfrm>
          <a:off x="3536296" y="3113691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/>
                <a:gridCol w="328982"/>
                <a:gridCol w="295528"/>
                <a:gridCol w="310860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Line 583"/>
          <p:cNvSpPr>
            <a:spLocks noChangeShapeType="1"/>
          </p:cNvSpPr>
          <p:nvPr/>
        </p:nvSpPr>
        <p:spPr bwMode="auto">
          <a:xfrm flipH="1">
            <a:off x="1884203" y="3414373"/>
            <a:ext cx="1655806" cy="7290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83"/>
          <p:cNvSpPr>
            <a:spLocks noChangeShapeType="1"/>
          </p:cNvSpPr>
          <p:nvPr/>
        </p:nvSpPr>
        <p:spPr bwMode="auto">
          <a:xfrm flipH="1">
            <a:off x="3146576" y="3414372"/>
            <a:ext cx="706467" cy="721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583"/>
          <p:cNvSpPr>
            <a:spLocks noChangeShapeType="1"/>
          </p:cNvSpPr>
          <p:nvPr/>
        </p:nvSpPr>
        <p:spPr bwMode="auto">
          <a:xfrm>
            <a:off x="4174320" y="3414373"/>
            <a:ext cx="197709" cy="716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583"/>
          <p:cNvSpPr>
            <a:spLocks noChangeShapeType="1"/>
          </p:cNvSpPr>
          <p:nvPr/>
        </p:nvSpPr>
        <p:spPr bwMode="auto">
          <a:xfrm>
            <a:off x="4437932" y="3414373"/>
            <a:ext cx="1317881" cy="732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85515"/>
              </p:ext>
            </p:extLst>
          </p:nvPr>
        </p:nvGraphicFramePr>
        <p:xfrm>
          <a:off x="1744468" y="6062837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9957"/>
              </p:ext>
            </p:extLst>
          </p:nvPr>
        </p:nvGraphicFramePr>
        <p:xfrm>
          <a:off x="3010112" y="6058719"/>
          <a:ext cx="1274081" cy="304800"/>
        </p:xfrm>
        <a:graphic>
          <a:graphicData uri="http://schemas.openxmlformats.org/drawingml/2006/table">
            <a:tbl>
              <a:tblPr/>
              <a:tblGrid>
                <a:gridCol w="340678"/>
                <a:gridCol w="306390"/>
                <a:gridCol w="337502"/>
                <a:gridCol w="289511"/>
              </a:tblGrid>
              <a:tr h="27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07954"/>
              </p:ext>
            </p:extLst>
          </p:nvPr>
        </p:nvGraphicFramePr>
        <p:xfrm>
          <a:off x="4345139" y="6058718"/>
          <a:ext cx="1252225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337502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42"/>
              </p:ext>
            </p:extLst>
          </p:nvPr>
        </p:nvGraphicFramePr>
        <p:xfrm>
          <a:off x="5660354" y="6062837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7540"/>
              </p:ext>
            </p:extLst>
          </p:nvPr>
        </p:nvGraphicFramePr>
        <p:xfrm>
          <a:off x="3550507" y="5028988"/>
          <a:ext cx="1247625" cy="304800"/>
        </p:xfrm>
        <a:graphic>
          <a:graphicData uri="http://schemas.openxmlformats.org/drawingml/2006/table">
            <a:tbl>
              <a:tblPr/>
              <a:tblGrid>
                <a:gridCol w="312255"/>
                <a:gridCol w="328982"/>
                <a:gridCol w="295528"/>
                <a:gridCol w="310860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Line 583"/>
          <p:cNvSpPr>
            <a:spLocks noChangeShapeType="1"/>
          </p:cNvSpPr>
          <p:nvPr/>
        </p:nvSpPr>
        <p:spPr bwMode="auto">
          <a:xfrm flipH="1">
            <a:off x="1884203" y="5329670"/>
            <a:ext cx="1670017" cy="7331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83"/>
          <p:cNvSpPr>
            <a:spLocks noChangeShapeType="1"/>
          </p:cNvSpPr>
          <p:nvPr/>
        </p:nvSpPr>
        <p:spPr bwMode="auto">
          <a:xfrm flipH="1">
            <a:off x="3146577" y="5329669"/>
            <a:ext cx="720677" cy="7331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583"/>
          <p:cNvSpPr>
            <a:spLocks noChangeShapeType="1"/>
          </p:cNvSpPr>
          <p:nvPr/>
        </p:nvSpPr>
        <p:spPr bwMode="auto">
          <a:xfrm>
            <a:off x="4188531" y="5329669"/>
            <a:ext cx="191711" cy="7249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583"/>
          <p:cNvSpPr>
            <a:spLocks noChangeShapeType="1"/>
          </p:cNvSpPr>
          <p:nvPr/>
        </p:nvSpPr>
        <p:spPr bwMode="auto">
          <a:xfrm>
            <a:off x="4452143" y="5329669"/>
            <a:ext cx="1343649" cy="7249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" name="Group 5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25631"/>
              </p:ext>
            </p:extLst>
          </p:nvPr>
        </p:nvGraphicFramePr>
        <p:xfrm>
          <a:off x="6918994" y="6057512"/>
          <a:ext cx="1198650" cy="304800"/>
        </p:xfrm>
        <a:graphic>
          <a:graphicData uri="http://schemas.openxmlformats.org/drawingml/2006/table">
            <a:tbl>
              <a:tblPr/>
              <a:tblGrid>
                <a:gridCol w="299998"/>
                <a:gridCol w="316068"/>
                <a:gridCol w="283927"/>
                <a:gridCol w="298657"/>
              </a:tblGrid>
              <a:tr h="28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3" name="Curved Connector 32"/>
          <p:cNvCxnSpPr/>
          <p:nvPr/>
        </p:nvCxnSpPr>
        <p:spPr>
          <a:xfrm rot="5400000" flipH="1" flipV="1">
            <a:off x="2920480" y="3819413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4162586" y="3824598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>
            <a:off x="5405537" y="3814451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5400000" flipH="1" flipV="1">
            <a:off x="2920480" y="5746051"/>
            <a:ext cx="4118" cy="1247291"/>
          </a:xfrm>
          <a:prstGeom prst="curvedConnector3">
            <a:avLst>
              <a:gd name="adj1" fmla="val -5551238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5400000" flipH="1" flipV="1">
            <a:off x="4162586" y="5751236"/>
            <a:ext cx="1" cy="123280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H="1">
            <a:off x="5405537" y="5741089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6662752" y="5741088"/>
            <a:ext cx="4119" cy="1257214"/>
          </a:xfrm>
          <a:prstGeom prst="curvedConnector3">
            <a:avLst>
              <a:gd name="adj1" fmla="val 5649891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Line 583"/>
          <p:cNvSpPr>
            <a:spLocks noChangeShapeType="1"/>
          </p:cNvSpPr>
          <p:nvPr/>
        </p:nvSpPr>
        <p:spPr bwMode="auto">
          <a:xfrm>
            <a:off x="4806369" y="5329668"/>
            <a:ext cx="2327580" cy="7300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54838" y="4925021"/>
            <a:ext cx="2053487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20 21 25 27 30</a:t>
            </a:r>
            <a:endParaRPr lang="en-ZA" dirty="0"/>
          </a:p>
        </p:txBody>
      </p:sp>
      <p:sp>
        <p:nvSpPr>
          <p:cNvPr id="42" name="Oval 41"/>
          <p:cNvSpPr/>
          <p:nvPr/>
        </p:nvSpPr>
        <p:spPr>
          <a:xfrm rot="5400000">
            <a:off x="6031889" y="4821129"/>
            <a:ext cx="683741" cy="675112"/>
          </a:xfrm>
          <a:prstGeom prst="ellipse">
            <a:avLst/>
          </a:prstGeom>
          <a:noFill/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Oval 42"/>
          <p:cNvSpPr/>
          <p:nvPr/>
        </p:nvSpPr>
        <p:spPr>
          <a:xfrm rot="5400000">
            <a:off x="6872818" y="4672563"/>
            <a:ext cx="683741" cy="972244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extBox 1"/>
          <p:cNvSpPr txBox="1"/>
          <p:nvPr/>
        </p:nvSpPr>
        <p:spPr>
          <a:xfrm>
            <a:off x="5625250" y="605985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34390" y="6058867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400" dirty="0" smtClean="0">
                <a:latin typeface="+mj-lt"/>
                <a:cs typeface="Arial" panose="020B0604020202020204" pitchFamily="34" charset="0"/>
              </a:rPr>
              <a:t>21</a:t>
            </a:r>
            <a:endParaRPr lang="en-ZA" sz="1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89108" y="6058867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400" b="1" dirty="0" smtClean="0">
                <a:latin typeface="+mj-lt"/>
                <a:cs typeface="Arial" panose="020B0604020202020204" pitchFamily="34" charset="0"/>
              </a:rPr>
              <a:t>25</a:t>
            </a:r>
            <a:endParaRPr lang="en-ZA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98248" y="6057876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400" dirty="0" smtClean="0">
                <a:latin typeface="+mj-lt"/>
                <a:cs typeface="Arial" panose="020B0604020202020204" pitchFamily="34" charset="0"/>
              </a:rPr>
              <a:t>27</a:t>
            </a:r>
            <a:endParaRPr lang="en-ZA" sz="1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95985" y="6055771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400" dirty="0" smtClean="0">
                <a:latin typeface="+mj-lt"/>
                <a:cs typeface="Arial" panose="020B0604020202020204" pitchFamily="34" charset="0"/>
              </a:rPr>
              <a:t>30</a:t>
            </a:r>
            <a:endParaRPr lang="en-ZA" sz="1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59201" y="502601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n-ZA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6542094" y="3521340"/>
            <a:ext cx="339847" cy="4837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atin typeface="Arial Rounded MT Bold" panose="020F07040305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3801" y="3125460"/>
            <a:ext cx="958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Insert 30</a:t>
            </a:r>
          </a:p>
        </p:txBody>
      </p:sp>
      <p:sp>
        <p:nvSpPr>
          <p:cNvPr id="51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B+-trees: Insert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7524328" y="2177440"/>
            <a:ext cx="1454859" cy="146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 smtClean="0"/>
              <a:t>Similar to</a:t>
            </a:r>
            <a:r>
              <a:rPr lang="en-ZA" sz="1300" dirty="0"/>
              <a:t> </a:t>
            </a:r>
            <a:r>
              <a:rPr lang="en-ZA" sz="1300" dirty="0" smtClean="0"/>
              <a:t>normal B-tree, but middle value is copied to parent, not moved </a:t>
            </a:r>
            <a:endParaRPr lang="en-ZA" sz="1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49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45 0.1507 L 3.05556E-6 -4.07407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-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40" grpId="0" animBg="1"/>
      <p:bldP spid="41" grpId="0" animBg="1"/>
      <p:bldP spid="42" grpId="0" animBg="1"/>
      <p:bldP spid="43" grpId="0" animBg="1"/>
      <p:bldP spid="2" grpId="1"/>
      <p:bldP spid="44" grpId="1"/>
      <p:bldP spid="47" grpId="1"/>
      <p:bldP spid="48" grpId="1"/>
      <p:bldP spid="49" grpId="1"/>
      <p:bldP spid="50" grpId="0"/>
      <p:bldP spid="50" grpId="1"/>
      <p:bldP spid="45" grpId="0" animBg="1"/>
      <p:bldP spid="46" grpId="0"/>
      <p:bldP spid="52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3413"/>
          </a:xfrm>
        </p:spPr>
        <p:txBody>
          <a:bodyPr/>
          <a:lstStyle/>
          <a:p>
            <a:r>
              <a:rPr lang="en-US" dirty="0" smtClean="0"/>
              <a:t>B+-Trees: </a:t>
            </a:r>
            <a:r>
              <a:rPr lang="en-US" dirty="0" smtClean="0">
                <a:solidFill>
                  <a:srgbClr val="FF0000"/>
                </a:solidFill>
              </a:rPr>
              <a:t>Insert Example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524105"/>
              </p:ext>
            </p:extLst>
          </p:nvPr>
        </p:nvGraphicFramePr>
        <p:xfrm>
          <a:off x="3568786" y="5716159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11875"/>
              </p:ext>
            </p:extLst>
          </p:nvPr>
        </p:nvGraphicFramePr>
        <p:xfrm>
          <a:off x="5103899" y="5716159"/>
          <a:ext cx="1382712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2"/>
                <a:gridCol w="344488"/>
                <a:gridCol w="344487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Group 28"/>
          <p:cNvGraphicFramePr>
            <a:graphicFrameLocks noGrp="1"/>
          </p:cNvGraphicFramePr>
          <p:nvPr>
            <p:extLst/>
          </p:nvPr>
        </p:nvGraphicFramePr>
        <p:xfrm>
          <a:off x="6602499" y="5716159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57187"/>
                <a:gridCol w="354013"/>
                <a:gridCol w="354012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92545"/>
              </p:ext>
            </p:extLst>
          </p:nvPr>
        </p:nvGraphicFramePr>
        <p:xfrm>
          <a:off x="4335549" y="4912884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2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Group 52"/>
          <p:cNvGraphicFramePr>
            <a:graphicFrameLocks noGrp="1"/>
          </p:cNvGraphicFramePr>
          <p:nvPr>
            <p:extLst/>
          </p:nvPr>
        </p:nvGraphicFramePr>
        <p:xfrm>
          <a:off x="4375236" y="3447621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Group 64"/>
          <p:cNvGraphicFramePr>
            <a:graphicFrameLocks noGrp="1"/>
          </p:cNvGraphicFramePr>
          <p:nvPr>
            <p:extLst/>
          </p:nvPr>
        </p:nvGraphicFramePr>
        <p:xfrm>
          <a:off x="5181686" y="4254071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58114"/>
              </p:ext>
            </p:extLst>
          </p:nvPr>
        </p:nvGraphicFramePr>
        <p:xfrm>
          <a:off x="3568786" y="4250896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3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97934"/>
              </p:ext>
            </p:extLst>
          </p:nvPr>
        </p:nvGraphicFramePr>
        <p:xfrm>
          <a:off x="3583235" y="1028271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3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48267"/>
              </p:ext>
            </p:extLst>
          </p:nvPr>
        </p:nvGraphicFramePr>
        <p:xfrm>
          <a:off x="3568786" y="1642634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3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57969"/>
              </p:ext>
            </p:extLst>
          </p:nvPr>
        </p:nvGraphicFramePr>
        <p:xfrm>
          <a:off x="3568786" y="2256996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3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" name="Group 124"/>
          <p:cNvGraphicFramePr>
            <a:graphicFrameLocks noGrp="1"/>
          </p:cNvGraphicFramePr>
          <p:nvPr>
            <p:extLst/>
          </p:nvPr>
        </p:nvGraphicFramePr>
        <p:xfrm>
          <a:off x="3568786" y="2871359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3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" name="Line 136"/>
          <p:cNvSpPr>
            <a:spLocks noChangeShapeType="1"/>
          </p:cNvSpPr>
          <p:nvPr/>
        </p:nvSpPr>
        <p:spPr bwMode="auto">
          <a:xfrm>
            <a:off x="2876636" y="1220359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Text Box 137"/>
          <p:cNvSpPr txBox="1">
            <a:spLocks noChangeArrowheads="1"/>
          </p:cNvSpPr>
          <p:nvPr/>
        </p:nvSpPr>
        <p:spPr bwMode="auto">
          <a:xfrm>
            <a:off x="2378161" y="1028271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29</a:t>
            </a:r>
          </a:p>
        </p:txBody>
      </p:sp>
      <p:sp>
        <p:nvSpPr>
          <p:cNvPr id="105" name="Line 138"/>
          <p:cNvSpPr>
            <a:spLocks noChangeShapeType="1"/>
          </p:cNvSpPr>
          <p:nvPr/>
        </p:nvSpPr>
        <p:spPr bwMode="auto">
          <a:xfrm>
            <a:off x="2876636" y="1829959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Text Box 139"/>
          <p:cNvSpPr txBox="1">
            <a:spLocks noChangeArrowheads="1"/>
          </p:cNvSpPr>
          <p:nvPr/>
        </p:nvSpPr>
        <p:spPr bwMode="auto">
          <a:xfrm>
            <a:off x="2378161" y="1650526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57</a:t>
            </a:r>
          </a:p>
        </p:txBody>
      </p:sp>
      <p:sp>
        <p:nvSpPr>
          <p:cNvPr id="107" name="Text Box 140"/>
          <p:cNvSpPr txBox="1">
            <a:spLocks noChangeArrowheads="1"/>
          </p:cNvSpPr>
          <p:nvPr/>
        </p:nvSpPr>
        <p:spPr bwMode="auto">
          <a:xfrm>
            <a:off x="3875174" y="2256996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57</a:t>
            </a:r>
          </a:p>
        </p:txBody>
      </p:sp>
      <p:sp>
        <p:nvSpPr>
          <p:cNvPr id="108" name="Line 141"/>
          <p:cNvSpPr>
            <a:spLocks noChangeShapeType="1"/>
          </p:cNvSpPr>
          <p:nvPr/>
        </p:nvSpPr>
        <p:spPr bwMode="auto">
          <a:xfrm>
            <a:off x="2876636" y="2410984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Text Box 142"/>
          <p:cNvSpPr txBox="1">
            <a:spLocks noChangeArrowheads="1"/>
          </p:cNvSpPr>
          <p:nvPr/>
        </p:nvSpPr>
        <p:spPr bwMode="auto">
          <a:xfrm>
            <a:off x="2378161" y="2231740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41</a:t>
            </a:r>
          </a:p>
        </p:txBody>
      </p:sp>
      <p:sp>
        <p:nvSpPr>
          <p:cNvPr id="110" name="Text Box 143"/>
          <p:cNvSpPr txBox="1">
            <a:spLocks noChangeArrowheads="1"/>
          </p:cNvSpPr>
          <p:nvPr/>
        </p:nvSpPr>
        <p:spPr bwMode="auto">
          <a:xfrm>
            <a:off x="3495874" y="2862139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29</a:t>
            </a:r>
          </a:p>
        </p:txBody>
      </p:sp>
      <p:sp>
        <p:nvSpPr>
          <p:cNvPr id="111" name="Text Box 144"/>
          <p:cNvSpPr txBox="1">
            <a:spLocks noChangeArrowheads="1"/>
          </p:cNvSpPr>
          <p:nvPr/>
        </p:nvSpPr>
        <p:spPr bwMode="auto">
          <a:xfrm>
            <a:off x="3855914" y="2862139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41</a:t>
            </a:r>
          </a:p>
        </p:txBody>
      </p:sp>
      <p:sp>
        <p:nvSpPr>
          <p:cNvPr id="112" name="Text Box 145"/>
          <p:cNvSpPr txBox="1">
            <a:spLocks noChangeArrowheads="1"/>
          </p:cNvSpPr>
          <p:nvPr/>
        </p:nvSpPr>
        <p:spPr bwMode="auto">
          <a:xfrm>
            <a:off x="4215954" y="2862139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57</a:t>
            </a:r>
          </a:p>
        </p:txBody>
      </p:sp>
      <p:sp>
        <p:nvSpPr>
          <p:cNvPr id="113" name="Line 146"/>
          <p:cNvSpPr>
            <a:spLocks noChangeShapeType="1"/>
          </p:cNvSpPr>
          <p:nvPr/>
        </p:nvSpPr>
        <p:spPr bwMode="auto">
          <a:xfrm>
            <a:off x="2876636" y="3063446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Text Box 147"/>
          <p:cNvSpPr txBox="1">
            <a:spLocks noChangeArrowheads="1"/>
          </p:cNvSpPr>
          <p:nvPr/>
        </p:nvSpPr>
        <p:spPr bwMode="auto">
          <a:xfrm>
            <a:off x="2378161" y="2871359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20</a:t>
            </a:r>
          </a:p>
        </p:txBody>
      </p:sp>
      <p:sp>
        <p:nvSpPr>
          <p:cNvPr id="115" name="Text Box 148"/>
          <p:cNvSpPr txBox="1">
            <a:spLocks noChangeArrowheads="1"/>
          </p:cNvSpPr>
          <p:nvPr/>
        </p:nvSpPr>
        <p:spPr bwMode="auto">
          <a:xfrm>
            <a:off x="4221249" y="424895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41</a:t>
            </a:r>
          </a:p>
        </p:txBody>
      </p:sp>
      <p:sp>
        <p:nvSpPr>
          <p:cNvPr id="116" name="Text Box 149"/>
          <p:cNvSpPr txBox="1">
            <a:spLocks noChangeArrowheads="1"/>
          </p:cNvSpPr>
          <p:nvPr/>
        </p:nvSpPr>
        <p:spPr bwMode="auto">
          <a:xfrm>
            <a:off x="4567324" y="4248991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57</a:t>
            </a:r>
          </a:p>
        </p:txBody>
      </p:sp>
      <p:sp>
        <p:nvSpPr>
          <p:cNvPr id="117" name="Line 150"/>
          <p:cNvSpPr>
            <a:spLocks noChangeShapeType="1"/>
          </p:cNvSpPr>
          <p:nvPr/>
        </p:nvSpPr>
        <p:spPr bwMode="auto">
          <a:xfrm>
            <a:off x="2876636" y="4441396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Text Box 151"/>
          <p:cNvSpPr txBox="1">
            <a:spLocks noChangeArrowheads="1"/>
          </p:cNvSpPr>
          <p:nvPr/>
        </p:nvSpPr>
        <p:spPr bwMode="auto">
          <a:xfrm>
            <a:off x="2378161" y="4249309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21</a:t>
            </a:r>
          </a:p>
        </p:txBody>
      </p:sp>
      <p:sp>
        <p:nvSpPr>
          <p:cNvPr id="121" name="Line 154"/>
          <p:cNvSpPr>
            <a:spLocks noChangeShapeType="1"/>
          </p:cNvSpPr>
          <p:nvPr/>
        </p:nvSpPr>
        <p:spPr bwMode="auto">
          <a:xfrm flipH="1">
            <a:off x="3722774" y="3793696"/>
            <a:ext cx="652462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155"/>
          <p:cNvSpPr>
            <a:spLocks noChangeShapeType="1"/>
          </p:cNvSpPr>
          <p:nvPr/>
        </p:nvSpPr>
        <p:spPr bwMode="auto">
          <a:xfrm>
            <a:off x="4721311" y="3793696"/>
            <a:ext cx="652463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156"/>
          <p:cNvSpPr>
            <a:spLocks noChangeShapeType="1"/>
          </p:cNvSpPr>
          <p:nvPr/>
        </p:nvSpPr>
        <p:spPr bwMode="auto">
          <a:xfrm flipH="1">
            <a:off x="3683086" y="5258959"/>
            <a:ext cx="652463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57"/>
          <p:cNvSpPr>
            <a:spLocks noChangeShapeType="1"/>
          </p:cNvSpPr>
          <p:nvPr/>
        </p:nvSpPr>
        <p:spPr bwMode="auto">
          <a:xfrm>
            <a:off x="4681624" y="5258959"/>
            <a:ext cx="652462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59"/>
          <p:cNvSpPr>
            <a:spLocks noChangeShapeType="1"/>
          </p:cNvSpPr>
          <p:nvPr/>
        </p:nvSpPr>
        <p:spPr bwMode="auto">
          <a:xfrm>
            <a:off x="2876636" y="5066871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Text Box 160"/>
          <p:cNvSpPr txBox="1">
            <a:spLocks noChangeArrowheads="1"/>
          </p:cNvSpPr>
          <p:nvPr/>
        </p:nvSpPr>
        <p:spPr bwMode="auto">
          <a:xfrm>
            <a:off x="2378160" y="4912884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55</a:t>
            </a:r>
          </a:p>
        </p:txBody>
      </p:sp>
      <p:sp>
        <p:nvSpPr>
          <p:cNvPr id="127" name="Text Box 161"/>
          <p:cNvSpPr txBox="1">
            <a:spLocks noChangeArrowheads="1"/>
          </p:cNvSpPr>
          <p:nvPr/>
        </p:nvSpPr>
        <p:spPr bwMode="auto">
          <a:xfrm>
            <a:off x="5711767" y="5714620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57</a:t>
            </a:r>
          </a:p>
        </p:txBody>
      </p:sp>
      <p:sp>
        <p:nvSpPr>
          <p:cNvPr id="128" name="Text Box 162"/>
          <p:cNvSpPr txBox="1">
            <a:spLocks noChangeArrowheads="1"/>
          </p:cNvSpPr>
          <p:nvPr/>
        </p:nvSpPr>
        <p:spPr bwMode="auto">
          <a:xfrm>
            <a:off x="2378160" y="4912884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53</a:t>
            </a:r>
          </a:p>
        </p:txBody>
      </p:sp>
      <p:sp>
        <p:nvSpPr>
          <p:cNvPr id="129" name="Line 164"/>
          <p:cNvSpPr>
            <a:spLocks noChangeShapeType="1"/>
          </p:cNvSpPr>
          <p:nvPr/>
        </p:nvSpPr>
        <p:spPr bwMode="auto">
          <a:xfrm>
            <a:off x="5065799" y="5257371"/>
            <a:ext cx="1728787" cy="461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Text Box 165"/>
          <p:cNvSpPr txBox="1">
            <a:spLocks noChangeArrowheads="1"/>
          </p:cNvSpPr>
          <p:nvPr/>
        </p:nvSpPr>
        <p:spPr bwMode="auto">
          <a:xfrm>
            <a:off x="6064336" y="5716746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57</a:t>
            </a:r>
          </a:p>
        </p:txBody>
      </p:sp>
      <p:sp>
        <p:nvSpPr>
          <p:cNvPr id="131" name="Text Box 166"/>
          <p:cNvSpPr txBox="1">
            <a:spLocks noChangeArrowheads="1"/>
          </p:cNvSpPr>
          <p:nvPr/>
        </p:nvSpPr>
        <p:spPr bwMode="auto">
          <a:xfrm>
            <a:off x="5902235" y="5362561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55</a:t>
            </a:r>
          </a:p>
        </p:txBody>
      </p:sp>
      <p:sp>
        <p:nvSpPr>
          <p:cNvPr id="132" name="Text Box 167"/>
          <p:cNvSpPr txBox="1">
            <a:spLocks noChangeArrowheads="1"/>
          </p:cNvSpPr>
          <p:nvPr/>
        </p:nvSpPr>
        <p:spPr bwMode="auto">
          <a:xfrm>
            <a:off x="6518186" y="5705778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53</a:t>
            </a:r>
          </a:p>
        </p:txBody>
      </p:sp>
      <p:sp>
        <p:nvSpPr>
          <p:cNvPr id="133" name="Text Box 171"/>
          <p:cNvSpPr txBox="1">
            <a:spLocks noChangeArrowheads="1"/>
          </p:cNvSpPr>
          <p:nvPr/>
        </p:nvSpPr>
        <p:spPr bwMode="auto">
          <a:xfrm>
            <a:off x="3875174" y="425403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29</a:t>
            </a:r>
          </a:p>
        </p:txBody>
      </p:sp>
      <p:sp>
        <p:nvSpPr>
          <p:cNvPr id="134" name="Freeform 173"/>
          <p:cNvSpPr>
            <a:spLocks/>
          </p:cNvSpPr>
          <p:nvPr/>
        </p:nvSpPr>
        <p:spPr bwMode="auto">
          <a:xfrm>
            <a:off x="4797511" y="4600146"/>
            <a:ext cx="538163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174"/>
          <p:cNvSpPr>
            <a:spLocks/>
          </p:cNvSpPr>
          <p:nvPr/>
        </p:nvSpPr>
        <p:spPr bwMode="auto">
          <a:xfrm>
            <a:off x="4759411" y="6059059"/>
            <a:ext cx="538163" cy="153987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175"/>
          <p:cNvSpPr>
            <a:spLocks/>
          </p:cNvSpPr>
          <p:nvPr/>
        </p:nvSpPr>
        <p:spPr bwMode="auto">
          <a:xfrm>
            <a:off x="6256424" y="6059059"/>
            <a:ext cx="538162" cy="153987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Text Box 176"/>
          <p:cNvSpPr txBox="1">
            <a:spLocks noChangeArrowheads="1"/>
          </p:cNvSpPr>
          <p:nvPr/>
        </p:nvSpPr>
        <p:spPr bwMode="auto">
          <a:xfrm>
            <a:off x="5712141" y="5714872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53</a:t>
            </a:r>
          </a:p>
        </p:txBody>
      </p:sp>
      <p:sp>
        <p:nvSpPr>
          <p:cNvPr id="49" name="Text Box 171"/>
          <p:cNvSpPr txBox="1">
            <a:spLocks noChangeArrowheads="1"/>
          </p:cNvSpPr>
          <p:nvPr/>
        </p:nvSpPr>
        <p:spPr bwMode="auto">
          <a:xfrm>
            <a:off x="5124118" y="4242990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48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12552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0.16389 0.0002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0.1658 0.0037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6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03698 0.0002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03941 -7.40741E-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11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03941 -3.7037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03576 0.0004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2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12431 -0.0013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3.05556E-6 0.02477 C -3.05556E-6 0.03565 0.03941 0.04954 0.07188 0.04954 L 0.14393 0.04954 " pathEditMode="relative" rAng="0" ptsTypes="AAAA">
                                      <p:cBhvr>
                                        <p:cTn id="8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0.13646 -0.0016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9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13645 -0.0023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-255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13663 -0.00162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93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93 0.04954 L 0.1658 0.0006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63 -0.00162 L 0.04844 -0.11551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1.85185E-6 C 0.0783 -0.00718 0.10191 0.03912 0.16094 0.05162 C 0.22014 0.06389 0.32066 0.06458 0.35487 0.07546 C 0.36667 0.08194 0.36667 0.07523 0.36667 0.1169 " pathEditMode="relative" rAng="0" ptsTypes="AAAA">
                                      <p:cBhvr>
                                        <p:cTn id="144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4" y="578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3.7037E-6 L 0.03854 0.00023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5"/>
                                            </p:cond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093 C 0.0691 -0.00625 0.08264 0.01759 0.12188 0.02685 C 0.16094 0.03611 0.20191 0.05324 0.2342 0.0544 C 0.26719 0.05625 0.36493 0.06528 0.38802 0.06528 " pathEditMode="relative" rAng="0" ptsTypes="AAAA">
                                      <p:cBhvr>
                                        <p:cTn id="15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92" y="326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6"/>
                                            </p:cond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0.12865 -0.00185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-93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0.10729 0.0495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2477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0.08837 -0.00093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20711 -0.11528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1" animBg="1"/>
      <p:bldP spid="104" grpId="1"/>
      <p:bldP spid="105" grpId="0" animBg="1"/>
      <p:bldP spid="105" grpId="1" animBg="1"/>
      <p:bldP spid="106" grpId="0"/>
      <p:bldP spid="106" grpId="1"/>
      <p:bldP spid="107" grpId="0"/>
      <p:bldP spid="107" grpId="1"/>
      <p:bldP spid="108" grpId="0" animBg="1"/>
      <p:bldP spid="108" grpId="1" animBg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 animBg="1"/>
      <p:bldP spid="113" grpId="1" animBg="1"/>
      <p:bldP spid="114" grpId="0"/>
      <p:bldP spid="114" grpId="1"/>
      <p:bldP spid="115" grpId="0"/>
      <p:bldP spid="115" grpId="1"/>
      <p:bldP spid="116" grpId="0"/>
      <p:bldP spid="116" grpId="1"/>
      <p:bldP spid="117" grpId="0" animBg="1"/>
      <p:bldP spid="117" grpId="1" animBg="1"/>
      <p:bldP spid="118" grpId="0"/>
      <p:bldP spid="118" grpId="1"/>
      <p:bldP spid="118" grpId="2"/>
      <p:bldP spid="121" grpId="0" animBg="1"/>
      <p:bldP spid="122" grpId="0" animBg="1"/>
      <p:bldP spid="123" grpId="0" animBg="1"/>
      <p:bldP spid="124" grpId="0" animBg="1"/>
      <p:bldP spid="125" grpId="0" animBg="1"/>
      <p:bldP spid="125" grpId="1" animBg="1"/>
      <p:bldP spid="126" grpId="0"/>
      <p:bldP spid="126" grpId="1"/>
      <p:bldP spid="127" grpId="0"/>
      <p:bldP spid="128" grpId="0"/>
      <p:bldP spid="128" grpId="1"/>
      <p:bldP spid="129" grpId="0" animBg="1"/>
      <p:bldP spid="130" grpId="0"/>
      <p:bldP spid="130" grpId="1"/>
      <p:bldP spid="131" grpId="0"/>
      <p:bldP spid="131" grpId="1"/>
      <p:bldP spid="132" grpId="0"/>
      <p:bldP spid="133" grpId="0"/>
      <p:bldP spid="133" grpId="1"/>
      <p:bldP spid="133" grpId="2"/>
      <p:bldP spid="134" grpId="0" animBg="1"/>
      <p:bldP spid="135" grpId="0" animBg="1"/>
      <p:bldP spid="136" grpId="0" animBg="1"/>
      <p:bldP spid="137" grpId="0"/>
      <p:bldP spid="137" grpId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49568"/>
              </p:ext>
            </p:extLst>
          </p:nvPr>
        </p:nvGraphicFramePr>
        <p:xfrm>
          <a:off x="4041780" y="1772816"/>
          <a:ext cx="1374967" cy="350838"/>
        </p:xfrm>
        <a:graphic>
          <a:graphicData uri="http://schemas.openxmlformats.org/drawingml/2006/table">
            <a:tbl>
              <a:tblPr/>
              <a:tblGrid>
                <a:gridCol w="344126"/>
                <a:gridCol w="345662"/>
                <a:gridCol w="342590"/>
                <a:gridCol w="342589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" name="Text Box 302"/>
          <p:cNvSpPr txBox="1">
            <a:spLocks noChangeArrowheads="1"/>
          </p:cNvSpPr>
          <p:nvPr/>
        </p:nvSpPr>
        <p:spPr bwMode="auto">
          <a:xfrm>
            <a:off x="1124064" y="1133787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</a:t>
            </a:r>
            <a:r>
              <a:rPr lang="en-US" sz="1700" dirty="0" smtClean="0"/>
              <a:t>6</a:t>
            </a:r>
            <a:endParaRPr lang="en-US" sz="17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3413"/>
          </a:xfrm>
        </p:spPr>
        <p:txBody>
          <a:bodyPr/>
          <a:lstStyle/>
          <a:p>
            <a:r>
              <a:rPr lang="en-US" dirty="0" smtClean="0"/>
              <a:t>B+-Trees: </a:t>
            </a:r>
            <a:r>
              <a:rPr lang="en-US" dirty="0" smtClean="0">
                <a:solidFill>
                  <a:srgbClr val="FF0000"/>
                </a:solidFill>
              </a:rPr>
              <a:t>Insert Example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0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7526"/>
              </p:ext>
            </p:extLst>
          </p:nvPr>
        </p:nvGraphicFramePr>
        <p:xfrm>
          <a:off x="2506668" y="1772209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" name="Group 3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76346"/>
              </p:ext>
            </p:extLst>
          </p:nvPr>
        </p:nvGraphicFramePr>
        <p:xfrm>
          <a:off x="4041781" y="1782018"/>
          <a:ext cx="1382712" cy="350838"/>
        </p:xfrm>
        <a:graphic>
          <a:graphicData uri="http://schemas.openxmlformats.org/drawingml/2006/table">
            <a:tbl>
              <a:tblPr/>
              <a:tblGrid>
                <a:gridCol w="346075"/>
                <a:gridCol w="347662"/>
                <a:gridCol w="344488"/>
                <a:gridCol w="344487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49509"/>
              </p:ext>
            </p:extLst>
          </p:nvPr>
        </p:nvGraphicFramePr>
        <p:xfrm>
          <a:off x="5540381" y="1772209"/>
          <a:ext cx="1420812" cy="350838"/>
        </p:xfrm>
        <a:graphic>
          <a:graphicData uri="http://schemas.openxmlformats.org/drawingml/2006/table">
            <a:tbl>
              <a:tblPr/>
              <a:tblGrid>
                <a:gridCol w="355600"/>
                <a:gridCol w="357187"/>
                <a:gridCol w="354013"/>
                <a:gridCol w="354012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53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" name="Group 184"/>
          <p:cNvGraphicFramePr>
            <a:graphicFrameLocks noGrp="1"/>
          </p:cNvGraphicFramePr>
          <p:nvPr>
            <p:extLst/>
          </p:nvPr>
        </p:nvGraphicFramePr>
        <p:xfrm>
          <a:off x="4043368" y="1116571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3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" name="Line 197"/>
          <p:cNvSpPr>
            <a:spLocks noChangeShapeType="1"/>
          </p:cNvSpPr>
          <p:nvPr/>
        </p:nvSpPr>
        <p:spPr bwMode="auto">
          <a:xfrm flipH="1">
            <a:off x="2698756" y="1465821"/>
            <a:ext cx="1344612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98"/>
          <p:cNvSpPr>
            <a:spLocks noChangeShapeType="1"/>
          </p:cNvSpPr>
          <p:nvPr/>
        </p:nvSpPr>
        <p:spPr bwMode="auto">
          <a:xfrm flipH="1">
            <a:off x="4235456" y="1465821"/>
            <a:ext cx="1524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99"/>
          <p:cNvSpPr>
            <a:spLocks noChangeShapeType="1"/>
          </p:cNvSpPr>
          <p:nvPr/>
        </p:nvSpPr>
        <p:spPr bwMode="auto">
          <a:xfrm>
            <a:off x="4772031" y="1465821"/>
            <a:ext cx="96043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200"/>
          <p:cNvSpPr>
            <a:spLocks noChangeShapeType="1"/>
          </p:cNvSpPr>
          <p:nvPr/>
        </p:nvSpPr>
        <p:spPr bwMode="auto">
          <a:xfrm>
            <a:off x="1738318" y="1311834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216"/>
          <p:cNvSpPr>
            <a:spLocks noChangeShapeType="1"/>
          </p:cNvSpPr>
          <p:nvPr/>
        </p:nvSpPr>
        <p:spPr bwMode="auto">
          <a:xfrm>
            <a:off x="5118105" y="1465821"/>
            <a:ext cx="2245519" cy="303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Text Box 220"/>
          <p:cNvSpPr txBox="1">
            <a:spLocks noChangeArrowheads="1"/>
          </p:cNvSpPr>
          <p:nvPr/>
        </p:nvSpPr>
        <p:spPr bwMode="auto">
          <a:xfrm>
            <a:off x="4329913" y="1113714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53</a:t>
            </a:r>
          </a:p>
        </p:txBody>
      </p:sp>
      <p:sp>
        <p:nvSpPr>
          <p:cNvPr id="116" name="Text Box 221"/>
          <p:cNvSpPr txBox="1">
            <a:spLocks noChangeArrowheads="1"/>
          </p:cNvSpPr>
          <p:nvPr/>
        </p:nvSpPr>
        <p:spPr bwMode="auto">
          <a:xfrm>
            <a:off x="3965581" y="1114984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29</a:t>
            </a:r>
          </a:p>
        </p:txBody>
      </p:sp>
      <p:sp>
        <p:nvSpPr>
          <p:cNvPr id="159" name="Text Box 301"/>
          <p:cNvSpPr txBox="1">
            <a:spLocks noChangeArrowheads="1"/>
          </p:cNvSpPr>
          <p:nvPr/>
        </p:nvSpPr>
        <p:spPr bwMode="auto">
          <a:xfrm>
            <a:off x="6173793" y="1776971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57</a:t>
            </a:r>
          </a:p>
        </p:txBody>
      </p:sp>
      <p:sp>
        <p:nvSpPr>
          <p:cNvPr id="160" name="Text Box 302"/>
          <p:cNvSpPr txBox="1">
            <a:spLocks noChangeArrowheads="1"/>
          </p:cNvSpPr>
          <p:nvPr/>
        </p:nvSpPr>
        <p:spPr bwMode="auto">
          <a:xfrm>
            <a:off x="1124048" y="1133946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56</a:t>
            </a:r>
          </a:p>
        </p:txBody>
      </p:sp>
      <p:sp>
        <p:nvSpPr>
          <p:cNvPr id="164" name="Text Box 309"/>
          <p:cNvSpPr txBox="1">
            <a:spLocks noChangeArrowheads="1"/>
          </p:cNvSpPr>
          <p:nvPr/>
        </p:nvSpPr>
        <p:spPr bwMode="auto">
          <a:xfrm>
            <a:off x="4314249" y="1776971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/>
              <a:t>41</a:t>
            </a:r>
          </a:p>
        </p:txBody>
      </p:sp>
      <p:sp>
        <p:nvSpPr>
          <p:cNvPr id="171" name="Freeform 320"/>
          <p:cNvSpPr>
            <a:spLocks/>
          </p:cNvSpPr>
          <p:nvPr/>
        </p:nvSpPr>
        <p:spPr bwMode="auto">
          <a:xfrm>
            <a:off x="3697293" y="2123046"/>
            <a:ext cx="538163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Freeform 321"/>
          <p:cNvSpPr>
            <a:spLocks/>
          </p:cNvSpPr>
          <p:nvPr/>
        </p:nvSpPr>
        <p:spPr bwMode="auto">
          <a:xfrm>
            <a:off x="5232406" y="2123046"/>
            <a:ext cx="538162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Text Box 302"/>
          <p:cNvSpPr txBox="1">
            <a:spLocks noChangeArrowheads="1"/>
          </p:cNvSpPr>
          <p:nvPr/>
        </p:nvSpPr>
        <p:spPr bwMode="auto">
          <a:xfrm>
            <a:off x="1123162" y="113362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37</a:t>
            </a:r>
            <a:endParaRPr lang="en-US" sz="1700" dirty="0"/>
          </a:p>
        </p:txBody>
      </p:sp>
      <p:sp>
        <p:nvSpPr>
          <p:cNvPr id="186" name="Text Box 302"/>
          <p:cNvSpPr txBox="1">
            <a:spLocks noChangeArrowheads="1"/>
          </p:cNvSpPr>
          <p:nvPr/>
        </p:nvSpPr>
        <p:spPr bwMode="auto">
          <a:xfrm>
            <a:off x="1120539" y="113362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28</a:t>
            </a:r>
            <a:endParaRPr lang="en-US" sz="1700" dirty="0"/>
          </a:p>
        </p:txBody>
      </p:sp>
      <p:sp>
        <p:nvSpPr>
          <p:cNvPr id="187" name="Text Box 302"/>
          <p:cNvSpPr txBox="1">
            <a:spLocks noChangeArrowheads="1"/>
          </p:cNvSpPr>
          <p:nvPr/>
        </p:nvSpPr>
        <p:spPr bwMode="auto">
          <a:xfrm>
            <a:off x="1119610" y="1134904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24</a:t>
            </a:r>
            <a:endParaRPr lang="en-US" sz="1700" dirty="0"/>
          </a:p>
        </p:txBody>
      </p:sp>
      <p:sp>
        <p:nvSpPr>
          <p:cNvPr id="190" name="Freeform 321"/>
          <p:cNvSpPr>
            <a:spLocks/>
          </p:cNvSpPr>
          <p:nvPr/>
        </p:nvSpPr>
        <p:spPr bwMode="auto">
          <a:xfrm>
            <a:off x="5234205" y="2119691"/>
            <a:ext cx="538162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Text Box 221"/>
          <p:cNvSpPr txBox="1">
            <a:spLocks noChangeArrowheads="1"/>
          </p:cNvSpPr>
          <p:nvPr/>
        </p:nvSpPr>
        <p:spPr bwMode="auto">
          <a:xfrm>
            <a:off x="3982219" y="1782341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24</a:t>
            </a:r>
            <a:endParaRPr lang="en-US" sz="1700" dirty="0"/>
          </a:p>
        </p:txBody>
      </p:sp>
      <p:graphicFrame>
        <p:nvGraphicFramePr>
          <p:cNvPr id="254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83041"/>
              </p:ext>
            </p:extLst>
          </p:nvPr>
        </p:nvGraphicFramePr>
        <p:xfrm>
          <a:off x="4041780" y="3437173"/>
          <a:ext cx="1374967" cy="350838"/>
        </p:xfrm>
        <a:graphic>
          <a:graphicData uri="http://schemas.openxmlformats.org/drawingml/2006/table">
            <a:tbl>
              <a:tblPr/>
              <a:tblGrid>
                <a:gridCol w="344126"/>
                <a:gridCol w="345662"/>
                <a:gridCol w="342590"/>
                <a:gridCol w="342589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24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5" name="Text Box 302"/>
          <p:cNvSpPr txBox="1">
            <a:spLocks noChangeArrowheads="1"/>
          </p:cNvSpPr>
          <p:nvPr/>
        </p:nvSpPr>
        <p:spPr bwMode="auto">
          <a:xfrm>
            <a:off x="1124064" y="2798144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2</a:t>
            </a:r>
            <a:r>
              <a:rPr lang="en-US" sz="1700" dirty="0"/>
              <a:t>2</a:t>
            </a:r>
          </a:p>
        </p:txBody>
      </p:sp>
      <p:graphicFrame>
        <p:nvGraphicFramePr>
          <p:cNvPr id="256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31788"/>
              </p:ext>
            </p:extLst>
          </p:nvPr>
        </p:nvGraphicFramePr>
        <p:xfrm>
          <a:off x="2506668" y="3436566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94317"/>
              </p:ext>
            </p:extLst>
          </p:nvPr>
        </p:nvGraphicFramePr>
        <p:xfrm>
          <a:off x="5540381" y="3436566"/>
          <a:ext cx="1420812" cy="350838"/>
        </p:xfrm>
        <a:graphic>
          <a:graphicData uri="http://schemas.openxmlformats.org/drawingml/2006/table">
            <a:tbl>
              <a:tblPr/>
              <a:tblGrid>
                <a:gridCol w="355600"/>
                <a:gridCol w="357187"/>
                <a:gridCol w="354013"/>
                <a:gridCol w="354012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8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90294"/>
              </p:ext>
            </p:extLst>
          </p:nvPr>
        </p:nvGraphicFramePr>
        <p:xfrm>
          <a:off x="4043368" y="2780928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3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9" name="Line 197"/>
          <p:cNvSpPr>
            <a:spLocks noChangeShapeType="1"/>
          </p:cNvSpPr>
          <p:nvPr/>
        </p:nvSpPr>
        <p:spPr bwMode="auto">
          <a:xfrm flipH="1">
            <a:off x="2698756" y="3130178"/>
            <a:ext cx="1344612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Line 198"/>
          <p:cNvSpPr>
            <a:spLocks noChangeShapeType="1"/>
          </p:cNvSpPr>
          <p:nvPr/>
        </p:nvSpPr>
        <p:spPr bwMode="auto">
          <a:xfrm flipH="1">
            <a:off x="4235456" y="3130178"/>
            <a:ext cx="1524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Line 199"/>
          <p:cNvSpPr>
            <a:spLocks noChangeShapeType="1"/>
          </p:cNvSpPr>
          <p:nvPr/>
        </p:nvSpPr>
        <p:spPr bwMode="auto">
          <a:xfrm>
            <a:off x="4772031" y="3130178"/>
            <a:ext cx="96043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200"/>
          <p:cNvSpPr>
            <a:spLocks noChangeShapeType="1"/>
          </p:cNvSpPr>
          <p:nvPr/>
        </p:nvSpPr>
        <p:spPr bwMode="auto">
          <a:xfrm>
            <a:off x="1738318" y="2976191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Line 216"/>
          <p:cNvSpPr>
            <a:spLocks noChangeShapeType="1"/>
          </p:cNvSpPr>
          <p:nvPr/>
        </p:nvSpPr>
        <p:spPr bwMode="auto">
          <a:xfrm>
            <a:off x="5118105" y="3130178"/>
            <a:ext cx="2245519" cy="303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Freeform 320"/>
          <p:cNvSpPr>
            <a:spLocks/>
          </p:cNvSpPr>
          <p:nvPr/>
        </p:nvSpPr>
        <p:spPr bwMode="auto">
          <a:xfrm>
            <a:off x="3697293" y="3787403"/>
            <a:ext cx="538163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Freeform 321"/>
          <p:cNvSpPr>
            <a:spLocks/>
          </p:cNvSpPr>
          <p:nvPr/>
        </p:nvSpPr>
        <p:spPr bwMode="auto">
          <a:xfrm>
            <a:off x="5232406" y="3787403"/>
            <a:ext cx="538162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14552"/>
              </p:ext>
            </p:extLst>
          </p:nvPr>
        </p:nvGraphicFramePr>
        <p:xfrm>
          <a:off x="7094376" y="3437173"/>
          <a:ext cx="1420812" cy="350838"/>
        </p:xfrm>
        <a:graphic>
          <a:graphicData uri="http://schemas.openxmlformats.org/drawingml/2006/table">
            <a:tbl>
              <a:tblPr/>
              <a:tblGrid>
                <a:gridCol w="355600"/>
                <a:gridCol w="357187"/>
                <a:gridCol w="354013"/>
                <a:gridCol w="354012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53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" name="Freeform 321"/>
          <p:cNvSpPr>
            <a:spLocks/>
          </p:cNvSpPr>
          <p:nvPr/>
        </p:nvSpPr>
        <p:spPr bwMode="auto">
          <a:xfrm>
            <a:off x="6770142" y="3785783"/>
            <a:ext cx="538162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Text Box 302"/>
          <p:cNvSpPr txBox="1">
            <a:spLocks noChangeArrowheads="1"/>
          </p:cNvSpPr>
          <p:nvPr/>
        </p:nvSpPr>
        <p:spPr bwMode="auto">
          <a:xfrm>
            <a:off x="1124064" y="2798144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23</a:t>
            </a:r>
            <a:endParaRPr lang="en-US" sz="1700" dirty="0"/>
          </a:p>
        </p:txBody>
      </p:sp>
      <p:sp>
        <p:nvSpPr>
          <p:cNvPr id="269" name="Text Box 302"/>
          <p:cNvSpPr txBox="1">
            <a:spLocks noChangeArrowheads="1"/>
          </p:cNvSpPr>
          <p:nvPr/>
        </p:nvSpPr>
        <p:spPr bwMode="auto">
          <a:xfrm>
            <a:off x="1104112" y="2798144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12</a:t>
            </a:r>
            <a:endParaRPr lang="en-US" sz="1700" dirty="0"/>
          </a:p>
        </p:txBody>
      </p:sp>
      <p:graphicFrame>
        <p:nvGraphicFramePr>
          <p:cNvPr id="270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02305"/>
              </p:ext>
            </p:extLst>
          </p:nvPr>
        </p:nvGraphicFramePr>
        <p:xfrm>
          <a:off x="2506925" y="3438520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1" name="Freeform 320"/>
          <p:cNvSpPr>
            <a:spLocks/>
          </p:cNvSpPr>
          <p:nvPr/>
        </p:nvSpPr>
        <p:spPr bwMode="auto">
          <a:xfrm>
            <a:off x="2156113" y="3784783"/>
            <a:ext cx="538163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2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7708"/>
              </p:ext>
            </p:extLst>
          </p:nvPr>
        </p:nvGraphicFramePr>
        <p:xfrm>
          <a:off x="983030" y="3438520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" name="Line 197"/>
          <p:cNvSpPr>
            <a:spLocks noChangeShapeType="1"/>
          </p:cNvSpPr>
          <p:nvPr/>
        </p:nvSpPr>
        <p:spPr bwMode="auto">
          <a:xfrm flipH="1">
            <a:off x="2195735" y="3130178"/>
            <a:ext cx="1845787" cy="303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197"/>
          <p:cNvSpPr>
            <a:spLocks noChangeShapeType="1"/>
          </p:cNvSpPr>
          <p:nvPr/>
        </p:nvSpPr>
        <p:spPr bwMode="auto">
          <a:xfrm flipH="1">
            <a:off x="3203847" y="3133750"/>
            <a:ext cx="1201258" cy="2996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" name="Line 197"/>
          <p:cNvSpPr>
            <a:spLocks noChangeShapeType="1"/>
          </p:cNvSpPr>
          <p:nvPr/>
        </p:nvSpPr>
        <p:spPr bwMode="auto">
          <a:xfrm flipH="1">
            <a:off x="4557246" y="3130177"/>
            <a:ext cx="214783" cy="3081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Line 197"/>
          <p:cNvSpPr>
            <a:spLocks noChangeShapeType="1"/>
          </p:cNvSpPr>
          <p:nvPr/>
        </p:nvSpPr>
        <p:spPr bwMode="auto">
          <a:xfrm>
            <a:off x="5116516" y="3130178"/>
            <a:ext cx="785602" cy="3014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Line 197"/>
          <p:cNvSpPr>
            <a:spLocks noChangeShapeType="1"/>
          </p:cNvSpPr>
          <p:nvPr/>
        </p:nvSpPr>
        <p:spPr bwMode="auto">
          <a:xfrm>
            <a:off x="5464180" y="3130178"/>
            <a:ext cx="1844124" cy="3081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Text Box 302"/>
          <p:cNvSpPr txBox="1">
            <a:spLocks noChangeArrowheads="1"/>
          </p:cNvSpPr>
          <p:nvPr/>
        </p:nvSpPr>
        <p:spPr bwMode="auto">
          <a:xfrm>
            <a:off x="2555776" y="358719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700" dirty="0"/>
          </a:p>
        </p:txBody>
      </p:sp>
      <p:sp>
        <p:nvSpPr>
          <p:cNvPr id="279" name="Text Box 302"/>
          <p:cNvSpPr txBox="1">
            <a:spLocks noChangeArrowheads="1"/>
          </p:cNvSpPr>
          <p:nvPr/>
        </p:nvSpPr>
        <p:spPr bwMode="auto">
          <a:xfrm>
            <a:off x="2790167" y="3443543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21</a:t>
            </a:r>
            <a:endParaRPr lang="en-US" sz="1700" dirty="0"/>
          </a:p>
        </p:txBody>
      </p:sp>
      <p:sp>
        <p:nvSpPr>
          <p:cNvPr id="280" name="Text Box 302"/>
          <p:cNvSpPr txBox="1">
            <a:spLocks noChangeArrowheads="1"/>
          </p:cNvSpPr>
          <p:nvPr/>
        </p:nvSpPr>
        <p:spPr bwMode="auto">
          <a:xfrm>
            <a:off x="2439700" y="344491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20</a:t>
            </a:r>
            <a:endParaRPr lang="en-US" sz="1700" dirty="0"/>
          </a:p>
        </p:txBody>
      </p:sp>
      <p:sp>
        <p:nvSpPr>
          <p:cNvPr id="281" name="Text Box 302"/>
          <p:cNvSpPr txBox="1">
            <a:spLocks noChangeArrowheads="1"/>
          </p:cNvSpPr>
          <p:nvPr/>
        </p:nvSpPr>
        <p:spPr bwMode="auto">
          <a:xfrm>
            <a:off x="4691388" y="278092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53</a:t>
            </a:r>
            <a:endParaRPr lang="en-US" sz="1700" dirty="0"/>
          </a:p>
        </p:txBody>
      </p:sp>
      <p:sp>
        <p:nvSpPr>
          <p:cNvPr id="282" name="Text Box 302"/>
          <p:cNvSpPr txBox="1">
            <a:spLocks noChangeArrowheads="1"/>
          </p:cNvSpPr>
          <p:nvPr/>
        </p:nvSpPr>
        <p:spPr bwMode="auto">
          <a:xfrm>
            <a:off x="4335966" y="278092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29</a:t>
            </a:r>
            <a:endParaRPr lang="en-US" sz="1700" dirty="0"/>
          </a:p>
        </p:txBody>
      </p:sp>
      <p:sp>
        <p:nvSpPr>
          <p:cNvPr id="283" name="Text Box 302"/>
          <p:cNvSpPr txBox="1">
            <a:spLocks noChangeArrowheads="1"/>
          </p:cNvSpPr>
          <p:nvPr/>
        </p:nvSpPr>
        <p:spPr bwMode="auto">
          <a:xfrm>
            <a:off x="3969202" y="278092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24</a:t>
            </a:r>
            <a:endParaRPr lang="en-US" sz="1700" dirty="0"/>
          </a:p>
        </p:txBody>
      </p:sp>
      <p:sp>
        <p:nvSpPr>
          <p:cNvPr id="284" name="Text Box 302"/>
          <p:cNvSpPr txBox="1">
            <a:spLocks noChangeArrowheads="1"/>
          </p:cNvSpPr>
          <p:nvPr/>
        </p:nvSpPr>
        <p:spPr bwMode="auto">
          <a:xfrm>
            <a:off x="2434226" y="3438202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21</a:t>
            </a:r>
            <a:endParaRPr lang="en-US" sz="1700" dirty="0"/>
          </a:p>
        </p:txBody>
      </p:sp>
      <p:graphicFrame>
        <p:nvGraphicFramePr>
          <p:cNvPr id="285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84959"/>
              </p:ext>
            </p:extLst>
          </p:nvPr>
        </p:nvGraphicFramePr>
        <p:xfrm>
          <a:off x="3103290" y="5733094"/>
          <a:ext cx="1374967" cy="350838"/>
        </p:xfrm>
        <a:graphic>
          <a:graphicData uri="http://schemas.openxmlformats.org/drawingml/2006/table">
            <a:tbl>
              <a:tblPr/>
              <a:tblGrid>
                <a:gridCol w="344126"/>
                <a:gridCol w="345662"/>
                <a:gridCol w="342590"/>
                <a:gridCol w="342589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24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" name="Text Box 302"/>
          <p:cNvSpPr txBox="1">
            <a:spLocks noChangeArrowheads="1"/>
          </p:cNvSpPr>
          <p:nvPr/>
        </p:nvSpPr>
        <p:spPr bwMode="auto">
          <a:xfrm>
            <a:off x="349468" y="5094065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60</a:t>
            </a:r>
            <a:endParaRPr lang="en-US" sz="1700" dirty="0"/>
          </a:p>
        </p:txBody>
      </p:sp>
      <p:graphicFrame>
        <p:nvGraphicFramePr>
          <p:cNvPr id="287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21030"/>
              </p:ext>
            </p:extLst>
          </p:nvPr>
        </p:nvGraphicFramePr>
        <p:xfrm>
          <a:off x="1645812" y="5732487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8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918"/>
              </p:ext>
            </p:extLst>
          </p:nvPr>
        </p:nvGraphicFramePr>
        <p:xfrm>
          <a:off x="4550135" y="5732487"/>
          <a:ext cx="1420812" cy="350838"/>
        </p:xfrm>
        <a:graphic>
          <a:graphicData uri="http://schemas.openxmlformats.org/drawingml/2006/table">
            <a:tbl>
              <a:tblPr/>
              <a:tblGrid>
                <a:gridCol w="355600"/>
                <a:gridCol w="357187"/>
                <a:gridCol w="354013"/>
                <a:gridCol w="354012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9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20022"/>
              </p:ext>
            </p:extLst>
          </p:nvPr>
        </p:nvGraphicFramePr>
        <p:xfrm>
          <a:off x="2339752" y="5076849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3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0" name="Line 200"/>
          <p:cNvSpPr>
            <a:spLocks noChangeShapeType="1"/>
          </p:cNvSpPr>
          <p:nvPr/>
        </p:nvSpPr>
        <p:spPr bwMode="auto">
          <a:xfrm>
            <a:off x="963722" y="5272112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" name="Freeform 320"/>
          <p:cNvSpPr>
            <a:spLocks/>
          </p:cNvSpPr>
          <p:nvPr/>
        </p:nvSpPr>
        <p:spPr bwMode="auto">
          <a:xfrm>
            <a:off x="2809701" y="6086788"/>
            <a:ext cx="538163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" name="Freeform 321"/>
          <p:cNvSpPr>
            <a:spLocks/>
          </p:cNvSpPr>
          <p:nvPr/>
        </p:nvSpPr>
        <p:spPr bwMode="auto">
          <a:xfrm>
            <a:off x="4249862" y="6083324"/>
            <a:ext cx="538162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3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87733"/>
              </p:ext>
            </p:extLst>
          </p:nvPr>
        </p:nvGraphicFramePr>
        <p:xfrm>
          <a:off x="6043748" y="5733256"/>
          <a:ext cx="1420812" cy="350838"/>
        </p:xfrm>
        <a:graphic>
          <a:graphicData uri="http://schemas.openxmlformats.org/drawingml/2006/table">
            <a:tbl>
              <a:tblPr/>
              <a:tblGrid>
                <a:gridCol w="355600"/>
                <a:gridCol w="357187"/>
                <a:gridCol w="354013"/>
                <a:gridCol w="354012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53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4" name="Freeform 321"/>
          <p:cNvSpPr>
            <a:spLocks/>
          </p:cNvSpPr>
          <p:nvPr/>
        </p:nvSpPr>
        <p:spPr bwMode="auto">
          <a:xfrm>
            <a:off x="5724128" y="6086784"/>
            <a:ext cx="538162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5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48948"/>
              </p:ext>
            </p:extLst>
          </p:nvPr>
        </p:nvGraphicFramePr>
        <p:xfrm>
          <a:off x="3828137" y="4421926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3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6" name="Line 197"/>
          <p:cNvSpPr>
            <a:spLocks noChangeShapeType="1"/>
          </p:cNvSpPr>
          <p:nvPr/>
        </p:nvSpPr>
        <p:spPr bwMode="auto">
          <a:xfrm flipH="1">
            <a:off x="3564128" y="4764856"/>
            <a:ext cx="264009" cy="3127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Freeform 320"/>
          <p:cNvSpPr>
            <a:spLocks/>
          </p:cNvSpPr>
          <p:nvPr/>
        </p:nvSpPr>
        <p:spPr bwMode="auto">
          <a:xfrm>
            <a:off x="1364265" y="6083324"/>
            <a:ext cx="538163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8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93043"/>
              </p:ext>
            </p:extLst>
          </p:nvPr>
        </p:nvGraphicFramePr>
        <p:xfrm>
          <a:off x="191182" y="5737061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/>
                <a:gridCol w="347663"/>
                <a:gridCol w="344487"/>
                <a:gridCol w="344488"/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9" name="Line 197"/>
          <p:cNvSpPr>
            <a:spLocks noChangeShapeType="1"/>
          </p:cNvSpPr>
          <p:nvPr/>
        </p:nvSpPr>
        <p:spPr bwMode="auto">
          <a:xfrm flipH="1">
            <a:off x="1403886" y="5425132"/>
            <a:ext cx="935865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" name="Line 197"/>
          <p:cNvSpPr>
            <a:spLocks noChangeShapeType="1"/>
          </p:cNvSpPr>
          <p:nvPr/>
        </p:nvSpPr>
        <p:spPr bwMode="auto">
          <a:xfrm flipH="1">
            <a:off x="2334918" y="5431510"/>
            <a:ext cx="349319" cy="30158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Line 197"/>
          <p:cNvSpPr>
            <a:spLocks noChangeShapeType="1"/>
          </p:cNvSpPr>
          <p:nvPr/>
        </p:nvSpPr>
        <p:spPr bwMode="auto">
          <a:xfrm>
            <a:off x="3064117" y="5425132"/>
            <a:ext cx="381144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Line 197"/>
          <p:cNvSpPr>
            <a:spLocks noChangeShapeType="1"/>
          </p:cNvSpPr>
          <p:nvPr/>
        </p:nvSpPr>
        <p:spPr bwMode="auto">
          <a:xfrm>
            <a:off x="3408404" y="5424277"/>
            <a:ext cx="1307612" cy="3082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Line 197"/>
          <p:cNvSpPr>
            <a:spLocks noChangeShapeType="1"/>
          </p:cNvSpPr>
          <p:nvPr/>
        </p:nvSpPr>
        <p:spPr bwMode="auto">
          <a:xfrm>
            <a:off x="3752889" y="5424275"/>
            <a:ext cx="2763567" cy="3089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4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92112"/>
              </p:ext>
            </p:extLst>
          </p:nvPr>
        </p:nvGraphicFramePr>
        <p:xfrm>
          <a:off x="7543676" y="5733256"/>
          <a:ext cx="1420812" cy="350838"/>
        </p:xfrm>
        <a:graphic>
          <a:graphicData uri="http://schemas.openxmlformats.org/drawingml/2006/table">
            <a:tbl>
              <a:tblPr/>
              <a:tblGrid>
                <a:gridCol w="355600"/>
                <a:gridCol w="357187"/>
                <a:gridCol w="354013"/>
                <a:gridCol w="354012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5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44059"/>
              </p:ext>
            </p:extLst>
          </p:nvPr>
        </p:nvGraphicFramePr>
        <p:xfrm>
          <a:off x="5311427" y="5085184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/>
                <a:gridCol w="374650"/>
                <a:gridCol w="336550"/>
                <a:gridCol w="354013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6" name="Freeform 321"/>
          <p:cNvSpPr>
            <a:spLocks/>
          </p:cNvSpPr>
          <p:nvPr/>
        </p:nvSpPr>
        <p:spPr bwMode="auto">
          <a:xfrm>
            <a:off x="7236296" y="6088216"/>
            <a:ext cx="538162" cy="153988"/>
          </a:xfrm>
          <a:custGeom>
            <a:avLst/>
            <a:gdLst>
              <a:gd name="T0" fmla="*/ 0 w 339"/>
              <a:gd name="T1" fmla="*/ 0 h 97"/>
              <a:gd name="T2" fmla="*/ 193 w 339"/>
              <a:gd name="T3" fmla="*/ 97 h 97"/>
              <a:gd name="T4" fmla="*/ 339 w 339"/>
              <a:gd name="T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" h="97">
                <a:moveTo>
                  <a:pt x="0" y="0"/>
                </a:moveTo>
                <a:cubicBezTo>
                  <a:pt x="68" y="48"/>
                  <a:pt x="137" y="97"/>
                  <a:pt x="193" y="97"/>
                </a:cubicBezTo>
                <a:cubicBezTo>
                  <a:pt x="249" y="97"/>
                  <a:pt x="294" y="48"/>
                  <a:pt x="339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Line 197"/>
          <p:cNvSpPr>
            <a:spLocks noChangeShapeType="1"/>
          </p:cNvSpPr>
          <p:nvPr/>
        </p:nvSpPr>
        <p:spPr bwMode="auto">
          <a:xfrm>
            <a:off x="6029119" y="5435704"/>
            <a:ext cx="1711233" cy="2926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Line 197"/>
          <p:cNvSpPr>
            <a:spLocks noChangeShapeType="1"/>
          </p:cNvSpPr>
          <p:nvPr/>
        </p:nvSpPr>
        <p:spPr bwMode="auto">
          <a:xfrm>
            <a:off x="5679120" y="5444902"/>
            <a:ext cx="521794" cy="2912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Line 197"/>
          <p:cNvSpPr>
            <a:spLocks noChangeShapeType="1"/>
          </p:cNvSpPr>
          <p:nvPr/>
        </p:nvSpPr>
        <p:spPr bwMode="auto">
          <a:xfrm flipH="1">
            <a:off x="5060304" y="5427369"/>
            <a:ext cx="251124" cy="3051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Line 197"/>
          <p:cNvSpPr>
            <a:spLocks noChangeShapeType="1"/>
          </p:cNvSpPr>
          <p:nvPr/>
        </p:nvSpPr>
        <p:spPr bwMode="auto">
          <a:xfrm>
            <a:off x="4139953" y="4772446"/>
            <a:ext cx="1171474" cy="3119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Text Box 302"/>
          <p:cNvSpPr txBox="1">
            <a:spLocks noChangeArrowheads="1"/>
          </p:cNvSpPr>
          <p:nvPr/>
        </p:nvSpPr>
        <p:spPr bwMode="auto">
          <a:xfrm>
            <a:off x="6685558" y="5735344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56</a:t>
            </a:r>
            <a:endParaRPr lang="en-US" sz="1700" dirty="0"/>
          </a:p>
        </p:txBody>
      </p:sp>
      <p:sp>
        <p:nvSpPr>
          <p:cNvPr id="312" name="Text Box 302"/>
          <p:cNvSpPr txBox="1">
            <a:spLocks noChangeArrowheads="1"/>
          </p:cNvSpPr>
          <p:nvPr/>
        </p:nvSpPr>
        <p:spPr bwMode="auto">
          <a:xfrm>
            <a:off x="7038558" y="5733525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57</a:t>
            </a:r>
            <a:endParaRPr lang="en-US" sz="1700" dirty="0"/>
          </a:p>
        </p:txBody>
      </p:sp>
      <p:sp>
        <p:nvSpPr>
          <p:cNvPr id="313" name="Text Box 302"/>
          <p:cNvSpPr txBox="1">
            <a:spLocks noChangeArrowheads="1"/>
          </p:cNvSpPr>
          <p:nvPr/>
        </p:nvSpPr>
        <p:spPr bwMode="auto">
          <a:xfrm>
            <a:off x="7469522" y="5735344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56</a:t>
            </a:r>
            <a:endParaRPr lang="en-US" sz="1700" dirty="0"/>
          </a:p>
        </p:txBody>
      </p:sp>
      <p:sp>
        <p:nvSpPr>
          <p:cNvPr id="314" name="Text Box 302"/>
          <p:cNvSpPr txBox="1">
            <a:spLocks noChangeArrowheads="1"/>
          </p:cNvSpPr>
          <p:nvPr/>
        </p:nvSpPr>
        <p:spPr bwMode="auto">
          <a:xfrm>
            <a:off x="2989642" y="5077959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29</a:t>
            </a:r>
            <a:endParaRPr lang="en-US" sz="1700" dirty="0"/>
          </a:p>
        </p:txBody>
      </p:sp>
      <p:sp>
        <p:nvSpPr>
          <p:cNvPr id="315" name="Text Box 302"/>
          <p:cNvSpPr txBox="1">
            <a:spLocks noChangeArrowheads="1"/>
          </p:cNvSpPr>
          <p:nvPr/>
        </p:nvSpPr>
        <p:spPr bwMode="auto">
          <a:xfrm>
            <a:off x="3336106" y="508016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dirty="0" smtClean="0"/>
              <a:t>53</a:t>
            </a:r>
            <a:endParaRPr lang="en-US" sz="1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92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401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3.61111E-6 0.02407 C 3.61111E-6 0.03426 0.15121 0.04676 0.27482 0.04676 L 0.55069 0.0467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35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7 0.04676 L 0.55226 0.0937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7.40741E-7 L 0.00104 0.06898 C 0.00104 0.10023 0.06146 0.13889 0.11094 0.13889 L 0.2191 0.13889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1 0.13889 L 0.21927 0.0921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3941 -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-3.61111E-6 0.07083 C -3.61111E-6 0.10116 0.09566 0.1382 0.17396 0.1382 L 0.34861 0.1382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31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61 0.1382 L 0.34895 0.09375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3.61111E-6 0.07083 C 3.61111E-6 0.10116 0.06961 0.1382 0.12691 0.1382 L 0.25434 0.1382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34 0.1382 L 0.2552 0.0930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-2.77778E-6 0.07084 C -2.77778E-6 0.10116 0.05486 0.1382 0.1 0.1382 L 0.2007 0.1382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0.16944 -0.0004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2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741E-7 L 0.16598 -0.0016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9" y="-9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1 -7.40741E-7 L 0.21007 -0.0006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-4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226 0.09375 L 0.72361 0.0930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-4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96 0.09375 L 0.51441 0.0925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-6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41 -7.40741E-7 L 0.2033 1.85185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0" y="-25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16841 0.0004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0" y="2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27 0.09213 L 0.34896 0.0937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16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2 0.09306 L 0.38872 0.0937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2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7 0.1382 L 0.3132 0.0944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0.03871 -2.96296E-6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03993 -1.48148E-6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23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-0.00173 -0.09746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C -1.94444E-6 0.02291 0.00018 0.04629 0.00018 0.06967 C 0.00018 0.10046 0.0592 0.13981 0.10816 0.13981 L 0.21945 0.14051 " pathEditMode="relative" rAng="0" ptsTypes="AAAA">
                                      <p:cBhvr>
                                        <p:cTn id="157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 0.14098 L 0.21875 0.09283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C -3.61111E-6 0.02246 0.00018 0.04584 0.00018 0.06829 C 0.00018 0.09908 0.06875 0.13889 0.12587 0.13889 L 0.25539 0.14005 " pathEditMode="relative" rAng="0" ptsTypes="AAAA">
                                      <p:cBhvr>
                                        <p:cTn id="168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39 0.14005 L 0.25573 0.09237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C -2.77778E-7 0.00695 -2.77778E-7 0.01459 -2.77778E-7 0.02176 C -2.77778E-7 0.03172 0.03299 0.04468 0.06076 0.04468 L 0.12361 0.04538 " pathEditMode="relative" rAng="0" ptsTypes="AAAA">
                                      <p:cBhvr>
                                        <p:cTn id="179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-0.16649 0.00023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 0.09283 L 0.05122 0.09329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85" y="23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73 0.09236 L 0.08855 0.0928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162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61 0.04538 L -0.04062 0.04607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2" y="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16806 -0.00093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-46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-0.16806 -0.00093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-46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54 0.09283 L 0.21875 0.09283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162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22 0.09329 L 0.18229 0.09398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116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06 -0.00093 L -0.03941 -0.00093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0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2 0.04607 L -0.02292 0.09306 " pathEditMode="relative" rAng="0" ptsTypes="AA">
                                      <p:cBhvr>
                                        <p:cTn id="237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2338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06 -0.00093 L -0.12969 -0.00116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03715 1.48148E-6 " pathEditMode="relative" rAng="0" ptsTypes="AA">
                                      <p:cBhvr>
                                        <p:cTn id="24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0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0.03889 2.22222E-6 " pathEditMode="relative" rAng="0" ptsTypes="AA">
                                      <p:cBhvr>
                                        <p:cTn id="24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139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0.0401 1.48148E-6 " pathEditMode="relative" rAng="0" ptsTypes="AA">
                                      <p:cBhvr>
                                        <p:cTn id="250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L 0.16719 -0.09676 " pathEditMode="relative" rAng="0" ptsTypes="AA">
                                      <p:cBhvr>
                                        <p:cTn id="252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1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57" presetClass="path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-1.38889E-6 -0.02593 C -1.38889E-6 -0.03773 0.11893 -0.05185 0.21597 -0.05185 L 0.43212 -0.05185 " pathEditMode="relative" rAng="0" ptsTypes="AAAA">
                                      <p:cBhvr>
                                        <p:cTn id="300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97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000"/>
                            </p:stCondLst>
                            <p:childTnLst>
                              <p:par>
                                <p:cTn id="302" presetID="50" presetClass="pat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212 -0.05185 L 0.59045 -0.05185 C 0.66163 -0.05185 0.74948 -0.0257 0.74948 -0.00371 L 0.74948 0.04514 " pathEditMode="relative" rAng="0" ptsTypes="AAAA">
                                      <p:cBhvr>
                                        <p:cTn id="303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68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000"/>
                            </p:stCondLst>
                            <p:childTnLst>
                              <p:par>
                                <p:cTn id="3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948 0.04514 L 0.80278 0.04514 C 0.82639 0.04514 0.85625 0.05787 0.85625 0.06875 L 0.85625 0.09282 " pathEditMode="relative" rAng="0" ptsTypes="AAAA">
                                      <p:cBhvr>
                                        <p:cTn id="316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2384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8664 -0.00024 " pathEditMode="relative" rAng="0" ptsTypes="AA">
                                      <p:cBhvr>
                                        <p:cTn id="31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23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08628 -0.00046 " pathEditMode="relative" rAng="0" ptsTypes="AA">
                                      <p:cBhvr>
                                        <p:cTn id="320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4 L 0.00087 -0.04838 C 0.00087 -0.06991 -0.11302 -0.0963 -0.20521 -0.0963 L -0.41111 -0.0963 " pathEditMode="relative" rAng="0" ptsTypes="AAAA">
                                      <p:cBhvr>
                                        <p:cTn id="327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8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111 -0.0963 L -0.20417 -0.09514 " pathEditMode="relative" rAng="0" ptsTypes="AA">
                                      <p:cBhvr>
                                        <p:cTn id="351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208"/>
                                    </p:animMotion>
                                  </p:childTnLst>
                                </p:cTn>
                              </p:par>
                              <p:par>
                                <p:cTn id="35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8437 -0.0956 " pathEditMode="relative" rAng="0" ptsTypes="AA">
                                      <p:cBhvr>
                                        <p:cTn id="353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4792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20799 0.00047 " pathEditMode="relative" rAng="0" ptsTypes="AA">
                                      <p:cBhvr>
                                        <p:cTn id="355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84" grpId="1"/>
      <p:bldP spid="184" grpId="2"/>
      <p:bldP spid="184" grpId="3"/>
      <p:bldP spid="105" grpId="0" animBg="1"/>
      <p:bldP spid="105" grpId="1" animBg="1"/>
      <p:bldP spid="106" grpId="0" animBg="1"/>
      <p:bldP spid="106" grpId="1" animBg="1"/>
      <p:bldP spid="107" grpId="0" animBg="1"/>
      <p:bldP spid="112" grpId="0" animBg="1"/>
      <p:bldP spid="115" grpId="0"/>
      <p:bldP spid="116" grpId="0"/>
      <p:bldP spid="159" grpId="0"/>
      <p:bldP spid="159" grpId="1"/>
      <p:bldP spid="160" grpId="0"/>
      <p:bldP spid="160" grpId="1"/>
      <p:bldP spid="160" grpId="3"/>
      <p:bldP spid="164" grpId="0"/>
      <p:bldP spid="164" grpId="1"/>
      <p:bldP spid="171" grpId="0" animBg="1"/>
      <p:bldP spid="171" grpId="1" animBg="1"/>
      <p:bldP spid="172" grpId="0" animBg="1"/>
      <p:bldP spid="185" grpId="0"/>
      <p:bldP spid="185" grpId="1"/>
      <p:bldP spid="185" grpId="2"/>
      <p:bldP spid="185" grpId="3"/>
      <p:bldP spid="186" grpId="0"/>
      <p:bldP spid="186" grpId="1"/>
      <p:bldP spid="186" grpId="2"/>
      <p:bldP spid="186" grpId="3"/>
      <p:bldP spid="187" grpId="0"/>
      <p:bldP spid="187" grpId="1"/>
      <p:bldP spid="187" grpId="2"/>
      <p:bldP spid="190" grpId="0" animBg="1"/>
      <p:bldP spid="191" grpId="0"/>
      <p:bldP spid="191" grpId="1"/>
      <p:bldP spid="255" grpId="0"/>
      <p:bldP spid="255" grpId="1"/>
      <p:bldP spid="255" grpId="2"/>
      <p:bldP spid="255" grpId="3"/>
      <p:bldP spid="255" grpId="4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4" grpId="2" animBg="1"/>
      <p:bldP spid="265" grpId="0" animBg="1"/>
      <p:bldP spid="267" grpId="0" animBg="1"/>
      <p:bldP spid="268" grpId="0"/>
      <p:bldP spid="268" grpId="1"/>
      <p:bldP spid="268" grpId="2"/>
      <p:bldP spid="268" grpId="3"/>
      <p:bldP spid="268" grpId="4"/>
      <p:bldP spid="269" grpId="0"/>
      <p:bldP spid="269" grpId="1"/>
      <p:bldP spid="269" grpId="2"/>
      <p:bldP spid="269" grpId="3"/>
      <p:bldP spid="271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9" grpId="0"/>
      <p:bldP spid="279" grpId="1"/>
      <p:bldP spid="279" grpId="2"/>
      <p:bldP spid="280" grpId="0"/>
      <p:bldP spid="280" grpId="1"/>
      <p:bldP spid="280" grpId="2"/>
      <p:bldP spid="281" grpId="0"/>
      <p:bldP spid="281" grpId="1"/>
      <p:bldP spid="282" grpId="0"/>
      <p:bldP spid="282" grpId="1"/>
      <p:bldP spid="283" grpId="0"/>
      <p:bldP spid="283" grpId="1"/>
      <p:bldP spid="284" grpId="0"/>
      <p:bldP spid="284" grpId="1"/>
      <p:bldP spid="286" grpId="0"/>
      <p:bldP spid="286" grpId="1"/>
      <p:bldP spid="286" grpId="2"/>
      <p:bldP spid="286" grpId="3"/>
      <p:bldP spid="290" grpId="0" animBg="1"/>
      <p:bldP spid="290" grpId="1" animBg="1"/>
      <p:bldP spid="291" grpId="0" animBg="1"/>
      <p:bldP spid="292" grpId="0" animBg="1"/>
      <p:bldP spid="294" grpId="0" animBg="1"/>
      <p:bldP spid="296" grpId="0" animBg="1"/>
      <p:bldP spid="297" grpId="0" animBg="1"/>
      <p:bldP spid="299" grpId="0" animBg="1"/>
      <p:bldP spid="300" grpId="0" animBg="1"/>
      <p:bldP spid="301" grpId="0" animBg="1"/>
      <p:bldP spid="302" grpId="0" animBg="1"/>
      <p:bldP spid="302" grpId="1" animBg="1"/>
      <p:bldP spid="303" grpId="0" animBg="1"/>
      <p:bldP spid="303" grpId="1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/>
      <p:bldP spid="311" grpId="1"/>
      <p:bldP spid="312" grpId="0"/>
      <p:bldP spid="312" grpId="1"/>
      <p:bldP spid="313" grpId="0"/>
      <p:bldP spid="313" grpId="1"/>
      <p:bldP spid="313" grpId="2"/>
      <p:bldP spid="314" grpId="0"/>
      <p:bldP spid="314" grpId="1"/>
      <p:bldP spid="315" grpId="0"/>
      <p:bldP spid="315" grpId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28.8|8.6|24.8|9.7|7.1|53.1|2.2|2.4|6.4|1.2|2.8|2.4|4|2.2|1|1.4|1.9|2.5|2.2|0.9|1.1|2.4|3.3|1.9|0.7|0.9|0.9|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6.6|6.7|2.9|31.5|14.5|12.9|32.8|7.2|3.2|22.8|3.1|1.5|30.8|9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4|3.5|1.8|22.4|6.5|14.4|10.3|22.8|23.9|1.8|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2|20.3|18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9|11.7|7.3|49.7|6|15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4.9|1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|55.7|13.2|7.9|18.5|1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4.8|18.4|4.4|16.8|6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6|8|6.5|17.9|14.9|1.2|15.7|11.6|3.6|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4.3|15.5|10.7|16|12.1|15.6|11.1|9.4|14.4|5|17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3.1|3.1|3.7|6.3|5.8|6.1|5.7|4|10|9.5|22.4|12.4|4.6|15.1|13.3|3.6|16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0.5|5.1|7.1|1.7|8.8|3.7|5.9|1.5|15.1|30.1|32.3|9|3.1|4.8|0.9|4|1.4|11.5|24.5|21.9|10|7.1|12.4|11.9|17.5|21.3|34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4|3.1|6.6|6.6|12.4|37.5|9.9|16.6|19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5.3|3.6|5.5|19.7|46.4|20.4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1175</Words>
  <Application>Microsoft Office PowerPoint</Application>
  <PresentationFormat>On-screen Show (4:3)</PresentationFormat>
  <Paragraphs>523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Arial Rounded MT Bold</vt:lpstr>
      <vt:lpstr>Century Gothic</vt:lpstr>
      <vt:lpstr>新細明體</vt:lpstr>
      <vt:lpstr>Times New Roman</vt:lpstr>
      <vt:lpstr>Wingdings</vt:lpstr>
      <vt:lpstr>Presentation level design</vt:lpstr>
      <vt:lpstr>COS 212 B+-Trees</vt:lpstr>
      <vt:lpstr>B-tree and B*-tree Traversals</vt:lpstr>
      <vt:lpstr>B+-trees</vt:lpstr>
      <vt:lpstr>B+-trees</vt:lpstr>
      <vt:lpstr>B+-trees</vt:lpstr>
      <vt:lpstr>B+-trees: Insert</vt:lpstr>
      <vt:lpstr>B+-trees: Insert</vt:lpstr>
      <vt:lpstr>B+-Trees: Insert Example</vt:lpstr>
      <vt:lpstr>B+-Trees: Insert Example</vt:lpstr>
      <vt:lpstr>B+-trees: Delete</vt:lpstr>
      <vt:lpstr>B+-trees: Delete</vt:lpstr>
      <vt:lpstr>B+-trees: Delete</vt:lpstr>
      <vt:lpstr>B+-trees: Delete</vt:lpstr>
      <vt:lpstr>Prefix B+-trees</vt:lpstr>
      <vt:lpstr>Prefix B+-trees</vt:lpstr>
      <vt:lpstr>Prefix B+-trees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2020-05-20T07:46:17Z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