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456" r:id="rId3"/>
    <p:sldId id="449" r:id="rId4"/>
    <p:sldId id="458" r:id="rId5"/>
    <p:sldId id="457" r:id="rId6"/>
    <p:sldId id="459" r:id="rId7"/>
    <p:sldId id="451" r:id="rId8"/>
    <p:sldId id="460" r:id="rId9"/>
    <p:sldId id="461" r:id="rId10"/>
    <p:sldId id="463" r:id="rId11"/>
    <p:sldId id="454" r:id="rId12"/>
    <p:sldId id="4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6889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7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5/20/2020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5/20/2020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5/20/2020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5/20/2020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B-Trees: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>
                <a:solidFill>
                  <a:srgbClr val="FF0000"/>
                </a:solidFill>
              </a:rPr>
              <a:t>non-leaf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3111032"/>
          </a:xfrm>
        </p:spPr>
        <p:txBody>
          <a:bodyPr>
            <a:normAutofit fontScale="92500"/>
          </a:bodyPr>
          <a:lstStyle/>
          <a:p>
            <a:r>
              <a:rPr lang="en-ZA" sz="2200" dirty="0" smtClean="0"/>
              <a:t>To avoid problems with B-tree balancing, non-leaf deletion is reduced to leaf deletion</a:t>
            </a:r>
          </a:p>
          <a:p>
            <a:r>
              <a:rPr lang="en-ZA" sz="2200" dirty="0" smtClean="0"/>
              <a:t>Replace deleted key with the value of one of the following</a:t>
            </a:r>
          </a:p>
          <a:p>
            <a:pPr lvl="1"/>
            <a:r>
              <a:rPr lang="en-ZA" sz="1600" dirty="0" smtClean="0">
                <a:solidFill>
                  <a:schemeClr val="accent5"/>
                </a:solidFill>
              </a:rPr>
              <a:t>Deleted key’s immediate predecessor</a:t>
            </a:r>
            <a:r>
              <a:rPr lang="en-ZA" sz="1600" dirty="0" smtClean="0"/>
              <a:t>: </a:t>
            </a:r>
            <a:r>
              <a:rPr lang="en-ZA" sz="1600" dirty="0"/>
              <a:t>L</a:t>
            </a:r>
            <a:r>
              <a:rPr lang="en-ZA" sz="1600" dirty="0" smtClean="0"/>
              <a:t>argest key smaller than the deleted key</a:t>
            </a:r>
            <a:br>
              <a:rPr lang="en-ZA" sz="1600" dirty="0" smtClean="0"/>
            </a:br>
            <a:r>
              <a:rPr lang="en-ZA" sz="1600" dirty="0" smtClean="0">
                <a:solidFill>
                  <a:schemeClr val="accent5"/>
                </a:solidFill>
              </a:rPr>
              <a:t>Deleted key’s immediate successor</a:t>
            </a:r>
            <a:r>
              <a:rPr lang="en-ZA" sz="1600" dirty="0" smtClean="0"/>
              <a:t>: </a:t>
            </a:r>
            <a:r>
              <a:rPr lang="en-ZA" sz="1600" dirty="0"/>
              <a:t>S</a:t>
            </a:r>
            <a:r>
              <a:rPr lang="en-ZA" sz="1600" dirty="0" smtClean="0"/>
              <a:t>mallest key larger than the deleted key</a:t>
            </a:r>
          </a:p>
          <a:p>
            <a:pPr lvl="1"/>
            <a:r>
              <a:rPr lang="en-ZA" sz="1600" dirty="0" smtClean="0"/>
              <a:t>Immediate predecessor and successor will always be in a leaf node</a:t>
            </a:r>
          </a:p>
          <a:p>
            <a:pPr lvl="1"/>
            <a:r>
              <a:rPr lang="en-ZA" sz="1600" dirty="0" smtClean="0"/>
              <a:t>How should we find the immediate predecessor and immediate successor?</a:t>
            </a:r>
          </a:p>
          <a:p>
            <a:r>
              <a:rPr lang="en-ZA" sz="2200" dirty="0" smtClean="0"/>
              <a:t>The immediate </a:t>
            </a:r>
            <a:r>
              <a:rPr lang="en-ZA" sz="2200" dirty="0"/>
              <a:t>predecessor (</a:t>
            </a:r>
            <a:r>
              <a:rPr lang="en-ZA" sz="2200" dirty="0" smtClean="0"/>
              <a:t>or successor</a:t>
            </a:r>
            <a:r>
              <a:rPr lang="en-ZA" sz="2200" dirty="0"/>
              <a:t>) </a:t>
            </a:r>
            <a:r>
              <a:rPr lang="en-ZA" sz="2200" dirty="0" smtClean="0"/>
              <a:t>is then deleted</a:t>
            </a:r>
          </a:p>
          <a:p>
            <a:pPr lvl="1"/>
            <a:r>
              <a:rPr lang="en-ZA" sz="1600" dirty="0" smtClean="0"/>
              <a:t>Because these are always in leaf nodes, this is a normal leaf deletion that follows the procedure we’ve already discussed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95768" y="4382977"/>
            <a:ext cx="160637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Delete 16</a:t>
            </a:r>
            <a:endParaRPr lang="en-ZA" dirty="0"/>
          </a:p>
        </p:txBody>
      </p:sp>
      <p:sp>
        <p:nvSpPr>
          <p:cNvPr id="22" name="Rectangle 21"/>
          <p:cNvSpPr/>
          <p:nvPr/>
        </p:nvSpPr>
        <p:spPr>
          <a:xfrm>
            <a:off x="4212002" y="4868997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00002" y="4868997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88025" y="4868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76025" y="486899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16011" y="544500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04011" y="5445001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20002" y="544500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08002" y="5445001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196000" y="544500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83999" y="544500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92025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14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780025" y="544499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08037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6037" y="544499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84035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372034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804004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092004" y="544499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37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380002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8001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212028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500028" y="544499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788026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076025" y="544499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195998" y="5156992"/>
            <a:ext cx="2016027" cy="28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492006" y="5156992"/>
            <a:ext cx="1008019" cy="28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2" idx="0"/>
          </p:cNvCxnSpPr>
          <p:nvPr/>
        </p:nvCxnSpPr>
        <p:spPr>
          <a:xfrm flipH="1">
            <a:off x="4644027" y="5156992"/>
            <a:ext cx="143998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4" idx="0"/>
          </p:cNvCxnSpPr>
          <p:nvPr/>
        </p:nvCxnSpPr>
        <p:spPr>
          <a:xfrm>
            <a:off x="5076025" y="5156992"/>
            <a:ext cx="864011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64025" y="5156992"/>
            <a:ext cx="2016016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428001" y="4797001"/>
            <a:ext cx="43200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ounded Rectangle 63"/>
          <p:cNvSpPr/>
          <p:nvPr/>
        </p:nvSpPr>
        <p:spPr>
          <a:xfrm>
            <a:off x="3708000" y="5373000"/>
            <a:ext cx="428368" cy="432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0000" y="6021000"/>
            <a:ext cx="295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We’ll choose the </a:t>
            </a:r>
            <a:r>
              <a:rPr lang="en-US" sz="1400" dirty="0" smtClean="0"/>
              <a:t>immediate predecessor </a:t>
            </a:r>
            <a:r>
              <a:rPr lang="en-US" sz="1400" dirty="0"/>
              <a:t>for this example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140000" y="5229001"/>
            <a:ext cx="284366" cy="1439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45252" y="4859475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445252" y="485874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3780000" y="6021000"/>
            <a:ext cx="259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Now we have to delete the predecessor (leaf deletion)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44000" y="6021000"/>
            <a:ext cx="223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 keys after deletion, so leaf is at least half full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735607" y="543738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2844000" y="5373000"/>
            <a:ext cx="1295999" cy="432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4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6" grpId="0" animBg="1"/>
      <p:bldP spid="27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3" grpId="1" animBg="1"/>
      <p:bldP spid="64" grpId="0" animBg="1"/>
      <p:bldP spid="64" grpId="1" animBg="1"/>
      <p:bldP spid="65" grpId="0"/>
      <p:bldP spid="68" grpId="0"/>
      <p:bldP spid="68" grpId="1"/>
      <p:bldP spid="69" grpId="0"/>
      <p:bldP spid="70" grpId="0"/>
      <p:bldP spid="71" grpId="0"/>
      <p:bldP spid="72" grpId="0"/>
      <p:bldP spid="72" grpId="1"/>
      <p:bldP spid="73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>
                <a:solidFill>
                  <a:srgbClr val="FF0000"/>
                </a:solidFill>
              </a:rPr>
              <a:t>non-leaf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210303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The deletion can behave very differently depending on whether the immediate predecessor or successor is chosen</a:t>
            </a:r>
          </a:p>
          <a:p>
            <a:r>
              <a:rPr lang="en-ZA" sz="2000" dirty="0" smtClean="0"/>
              <a:t>To illustrate this</a:t>
            </a:r>
          </a:p>
          <a:p>
            <a:pPr lvl="1"/>
            <a:r>
              <a:rPr lang="en-ZA" sz="1500" dirty="0" smtClean="0"/>
              <a:t>We’ll redo the previous example</a:t>
            </a:r>
          </a:p>
          <a:p>
            <a:pPr lvl="1"/>
            <a:r>
              <a:rPr lang="en-ZA" sz="1500" dirty="0" smtClean="0"/>
              <a:t>But choose the </a:t>
            </a:r>
            <a:r>
              <a:rPr lang="en-ZA" sz="1500" dirty="0" smtClean="0">
                <a:solidFill>
                  <a:schemeClr val="accent5"/>
                </a:solidFill>
              </a:rPr>
              <a:t>immediate successor</a:t>
            </a:r>
            <a:r>
              <a:rPr lang="en-ZA" sz="1500" dirty="0" smtClean="0"/>
              <a:t>, instead of the immediate predecessor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95768" y="3429000"/>
            <a:ext cx="1606378" cy="50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Delete 16</a:t>
            </a:r>
            <a:endParaRPr lang="en-ZA" dirty="0"/>
          </a:p>
        </p:txBody>
      </p:sp>
      <p:sp>
        <p:nvSpPr>
          <p:cNvPr id="22" name="Rectangle 21"/>
          <p:cNvSpPr/>
          <p:nvPr/>
        </p:nvSpPr>
        <p:spPr>
          <a:xfrm>
            <a:off x="4212002" y="391502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00002" y="391502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88025" y="3915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76025" y="3915015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16011" y="4491024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04011" y="4491024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20002" y="4491024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08002" y="4491024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196000" y="4491024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83999" y="4491024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92025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780025" y="4491015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08037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6037" y="4491015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84035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372034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804004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092004" y="4491015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37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380002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8001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212028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500028" y="4491015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788026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076025" y="449101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195998" y="4203015"/>
            <a:ext cx="2016027" cy="28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492006" y="4203015"/>
            <a:ext cx="1008019" cy="28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2" idx="0"/>
          </p:cNvCxnSpPr>
          <p:nvPr/>
        </p:nvCxnSpPr>
        <p:spPr>
          <a:xfrm flipH="1">
            <a:off x="4644027" y="4203015"/>
            <a:ext cx="143998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4" idx="0"/>
          </p:cNvCxnSpPr>
          <p:nvPr/>
        </p:nvCxnSpPr>
        <p:spPr>
          <a:xfrm>
            <a:off x="5076025" y="4203015"/>
            <a:ext cx="864011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64025" y="4203015"/>
            <a:ext cx="2016016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428001" y="3843024"/>
            <a:ext cx="43200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ounded Rectangle 63"/>
          <p:cNvSpPr/>
          <p:nvPr/>
        </p:nvSpPr>
        <p:spPr>
          <a:xfrm>
            <a:off x="4143632" y="4419023"/>
            <a:ext cx="428368" cy="432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2000" y="5067023"/>
            <a:ext cx="295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We’ll choose the </a:t>
            </a:r>
            <a:r>
              <a:rPr lang="en-US" sz="1400" dirty="0" smtClean="0"/>
              <a:t>immediate successor </a:t>
            </a:r>
            <a:r>
              <a:rPr lang="en-US" sz="1400" dirty="0"/>
              <a:t>for this example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4292626" y="4255504"/>
            <a:ext cx="144002" cy="14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45252" y="390639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445252" y="390639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4932000" y="5067023"/>
            <a:ext cx="259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Now we have to delete the successor (leaf deletion)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2340000" y="5733000"/>
            <a:ext cx="2376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 key after deletion, so leaf is less than half full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159692" y="448059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4140001" y="4419023"/>
            <a:ext cx="1295999" cy="432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TextBox 56"/>
          <p:cNvSpPr txBox="1"/>
          <p:nvPr/>
        </p:nvSpPr>
        <p:spPr>
          <a:xfrm>
            <a:off x="4450684" y="448059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162684" y="448059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076000" y="5733000"/>
            <a:ext cx="2304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Only the left sibling is more than half full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844000" y="4419748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ounded Rectangle 73"/>
          <p:cNvSpPr/>
          <p:nvPr/>
        </p:nvSpPr>
        <p:spPr>
          <a:xfrm>
            <a:off x="5724000" y="3429000"/>
            <a:ext cx="2582561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5, 13, 14, 15, 18, 20</a:t>
            </a:r>
            <a:endParaRPr lang="en-ZA" dirty="0"/>
          </a:p>
        </p:txBody>
      </p:sp>
      <p:sp>
        <p:nvSpPr>
          <p:cNvPr id="75" name="Oval 74"/>
          <p:cNvSpPr/>
          <p:nvPr/>
        </p:nvSpPr>
        <p:spPr>
          <a:xfrm>
            <a:off x="6596626" y="3321701"/>
            <a:ext cx="378940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TextBox 75"/>
          <p:cNvSpPr txBox="1"/>
          <p:nvPr/>
        </p:nvSpPr>
        <p:spPr>
          <a:xfrm>
            <a:off x="4447692" y="3907122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437252" y="4483122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730684" y="4483122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154058" y="448059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450684" y="4483122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733252" y="4483122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08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5" grpId="0"/>
      <p:bldP spid="68" grpId="0"/>
      <p:bldP spid="69" grpId="0"/>
      <p:bldP spid="69" grpId="1"/>
      <p:bldP spid="70" grpId="0"/>
      <p:bldP spid="71" grpId="0"/>
      <p:bldP spid="72" grpId="0"/>
      <p:bldP spid="73" grpId="0" animBg="1"/>
      <p:bldP spid="57" grpId="0"/>
      <p:bldP spid="61" grpId="0"/>
      <p:bldP spid="61" grpId="1"/>
      <p:bldP spid="62" grpId="0"/>
      <p:bldP spid="67" grpId="0" animBg="1"/>
      <p:bldP spid="74" grpId="0" animBg="1"/>
      <p:bldP spid="75" grpId="0" animBg="1"/>
      <p:bldP spid="76" grpId="0"/>
      <p:bldP spid="77" grpId="0"/>
      <p:bldP spid="78" grpId="0"/>
      <p:bldP spid="80" grpId="0"/>
      <p:bldP spid="81" grpId="0"/>
      <p:bldP spid="82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263982"/>
          </a:xfrm>
        </p:spPr>
        <p:txBody>
          <a:bodyPr>
            <a:normAutofit/>
          </a:bodyPr>
          <a:lstStyle/>
          <a:p>
            <a:pPr lvl="0"/>
            <a:r>
              <a:rPr kumimoji="1" lang="en-ZA" sz="2000" dirty="0" smtClean="0">
                <a:ea typeface="新細明體" charset="-120"/>
              </a:rPr>
              <a:t>The </a:t>
            </a:r>
            <a:r>
              <a:rPr kumimoji="1" lang="en-ZA" sz="2000" dirty="0">
                <a:ea typeface="新細明體" charset="-120"/>
              </a:rPr>
              <a:t>hardest of the processes to </a:t>
            </a:r>
            <a:r>
              <a:rPr kumimoji="1" lang="en-ZA" sz="2000" dirty="0" smtClean="0">
                <a:ea typeface="新細明體" charset="-120"/>
              </a:rPr>
              <a:t>apply</a:t>
            </a:r>
          </a:p>
          <a:p>
            <a:pPr lvl="0"/>
            <a:r>
              <a:rPr kumimoji="1" lang="en-ZA" sz="2000" dirty="0" smtClean="0">
                <a:solidFill>
                  <a:schemeClr val="accent5"/>
                </a:solidFill>
                <a:ea typeface="新細明體" charset="-120"/>
              </a:rPr>
              <a:t>A </a:t>
            </a:r>
            <a:r>
              <a:rPr kumimoji="1" lang="en-ZA" sz="2000" dirty="0">
                <a:solidFill>
                  <a:schemeClr val="accent5"/>
                </a:solidFill>
                <a:ea typeface="新細明體" charset="-120"/>
              </a:rPr>
              <a:t>reversal of </a:t>
            </a:r>
            <a:r>
              <a:rPr kumimoji="1" lang="en-ZA" sz="2000" dirty="0" smtClean="0">
                <a:solidFill>
                  <a:schemeClr val="accent5"/>
                </a:solidFill>
                <a:ea typeface="新細明體" charset="-120"/>
              </a:rPr>
              <a:t>insertion: </a:t>
            </a:r>
            <a:r>
              <a:rPr kumimoji="1" lang="en-ZA" sz="2000" dirty="0">
                <a:ea typeface="新細明體" charset="-120"/>
              </a:rPr>
              <a:t>R</a:t>
            </a:r>
            <a:r>
              <a:rPr kumimoji="1" lang="en-ZA" sz="2000" dirty="0" smtClean="0">
                <a:ea typeface="新細明體" charset="-120"/>
              </a:rPr>
              <a:t>ather </a:t>
            </a:r>
            <a:r>
              <a:rPr kumimoji="1" lang="en-ZA" sz="2000" dirty="0">
                <a:ea typeface="新細明體" charset="-120"/>
              </a:rPr>
              <a:t>than splitting nodes, </a:t>
            </a:r>
            <a:r>
              <a:rPr kumimoji="1" lang="en-ZA" sz="2000" dirty="0" smtClean="0">
                <a:ea typeface="新細明體" charset="-120"/>
              </a:rPr>
              <a:t>we will </a:t>
            </a:r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merge nodes </a:t>
            </a:r>
            <a:r>
              <a:rPr kumimoji="1" lang="en-ZA" sz="2000" dirty="0" smtClean="0">
                <a:ea typeface="新細明體" charset="-120"/>
              </a:rPr>
              <a:t>as necessary so that B-tree properties still hold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Ensure </a:t>
            </a:r>
            <a:r>
              <a:rPr kumimoji="1" lang="en-ZA" sz="1700" dirty="0">
                <a:ea typeface="新細明體" charset="-120"/>
              </a:rPr>
              <a:t>that </a:t>
            </a:r>
            <a:r>
              <a:rPr kumimoji="1" lang="en-ZA" sz="1700" dirty="0" smtClean="0">
                <a:ea typeface="新細明體" charset="-120"/>
              </a:rPr>
              <a:t>all non-root, non-leaf nodes </a:t>
            </a:r>
            <a:r>
              <a:rPr kumimoji="1" lang="en-ZA" sz="1700" dirty="0">
                <a:ea typeface="新細明體" charset="-120"/>
              </a:rPr>
              <a:t>must be </a:t>
            </a:r>
            <a:r>
              <a:rPr kumimoji="1" lang="en-ZA" sz="1700" dirty="0">
                <a:solidFill>
                  <a:schemeClr val="accent6"/>
                </a:solidFill>
                <a:ea typeface="新細明體" charset="-120"/>
              </a:rPr>
              <a:t>at least half </a:t>
            </a:r>
            <a:r>
              <a:rPr kumimoji="1" lang="en-ZA" sz="1700" dirty="0" smtClean="0">
                <a:solidFill>
                  <a:schemeClr val="accent6"/>
                </a:solidFill>
                <a:ea typeface="新細明體" charset="-120"/>
              </a:rPr>
              <a:t>full</a:t>
            </a:r>
            <a:endParaRPr kumimoji="1" lang="en-ZA" sz="1700" dirty="0">
              <a:ea typeface="新細明體" charset="-120"/>
            </a:endParaRPr>
          </a:p>
          <a:p>
            <a:pPr lvl="0"/>
            <a:r>
              <a:rPr kumimoji="1" lang="en-ZA" sz="2000" dirty="0" smtClean="0">
                <a:ea typeface="新細明體" charset="-120"/>
              </a:rPr>
              <a:t>Two </a:t>
            </a:r>
            <a:r>
              <a:rPr kumimoji="1" lang="en-ZA" sz="2000" dirty="0">
                <a:ea typeface="新細明體" charset="-120"/>
              </a:rPr>
              <a:t>main cases to be </a:t>
            </a:r>
            <a:r>
              <a:rPr kumimoji="1" lang="en-ZA" sz="2000" dirty="0" smtClean="0">
                <a:ea typeface="新細明體" charset="-120"/>
              </a:rPr>
              <a:t>considered</a:t>
            </a:r>
            <a:endParaRPr kumimoji="1" lang="en-ZA" sz="2000" dirty="0">
              <a:ea typeface="新細明體" charset="-120"/>
            </a:endParaRP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Deletion of a key </a:t>
            </a:r>
            <a:r>
              <a:rPr kumimoji="1" lang="en-ZA" dirty="0">
                <a:ea typeface="新細明體" charset="-120"/>
              </a:rPr>
              <a:t>from a </a:t>
            </a:r>
            <a:r>
              <a:rPr kumimoji="1" lang="en-ZA" dirty="0" smtClean="0">
                <a:ea typeface="新細明體" charset="-120"/>
              </a:rPr>
              <a:t>leaf node</a:t>
            </a:r>
            <a:endParaRPr kumimoji="1" lang="en-ZA" dirty="0">
              <a:ea typeface="新細明體" charset="-120"/>
            </a:endParaRP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Deletion </a:t>
            </a:r>
            <a:r>
              <a:rPr kumimoji="1" lang="en-ZA" dirty="0" smtClean="0">
                <a:ea typeface="新細明體" charset="-120"/>
              </a:rPr>
              <a:t>of a key from </a:t>
            </a:r>
            <a:r>
              <a:rPr kumimoji="1" lang="en-ZA" dirty="0">
                <a:ea typeface="新細明體" charset="-120"/>
              </a:rPr>
              <a:t>a </a:t>
            </a:r>
            <a:r>
              <a:rPr kumimoji="1" lang="en-ZA" dirty="0" smtClean="0">
                <a:ea typeface="新細明體" charset="-120"/>
              </a:rPr>
              <a:t>non-leaf node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B-Trees: Delete</a:t>
            </a:r>
            <a:endParaRPr lang="en-US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50" y="3764692"/>
            <a:ext cx="7236855" cy="261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08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5338118"/>
          </a:xfrm>
        </p:spPr>
        <p:txBody>
          <a:bodyPr>
            <a:normAutofit/>
          </a:bodyPr>
          <a:lstStyle/>
          <a:p>
            <a:r>
              <a:rPr lang="en-ZA" sz="2000" dirty="0" smtClean="0"/>
              <a:t>We’ll start with the simpler case: deleting from a leaf</a:t>
            </a:r>
          </a:p>
          <a:p>
            <a:r>
              <a:rPr lang="en-ZA" sz="2000" dirty="0" smtClean="0"/>
              <a:t>In all cases we begin by searching for the value we want to delete, and removing that value</a:t>
            </a:r>
          </a:p>
          <a:p>
            <a:r>
              <a:rPr lang="en-ZA" sz="2000" dirty="0" smtClean="0"/>
              <a:t>It may then be necessary to move values between nodes, and possibly merge nodes</a:t>
            </a:r>
          </a:p>
          <a:p>
            <a:r>
              <a:rPr lang="en-ZA" sz="2000" dirty="0" smtClean="0"/>
              <a:t>There are two sub-cases to consider when deleting from a leaf</a:t>
            </a:r>
          </a:p>
          <a:p>
            <a:pPr marL="685800" lvl="1" indent="-342900">
              <a:buFont typeface="+mj-lt"/>
              <a:buAutoNum type="alphaUcPeriod"/>
            </a:pPr>
            <a:r>
              <a:rPr lang="en-ZA" sz="1700" dirty="0" smtClean="0"/>
              <a:t>The leaf is </a:t>
            </a:r>
            <a:r>
              <a:rPr lang="en-ZA" sz="1700" dirty="0" smtClean="0">
                <a:solidFill>
                  <a:srgbClr val="FF0000"/>
                </a:solidFill>
              </a:rPr>
              <a:t>at least half full</a:t>
            </a:r>
            <a:r>
              <a:rPr lang="en-ZA" sz="1700" dirty="0" smtClean="0"/>
              <a:t> </a:t>
            </a:r>
            <a:r>
              <a:rPr lang="en-ZA" sz="1700" dirty="0" smtClean="0">
                <a:solidFill>
                  <a:schemeClr val="accent5"/>
                </a:solidFill>
              </a:rPr>
              <a:t>after deleting</a:t>
            </a:r>
            <a:r>
              <a:rPr lang="en-ZA" sz="1700" dirty="0" smtClean="0"/>
              <a:t> the value</a:t>
            </a:r>
          </a:p>
          <a:p>
            <a:pPr marL="685800" lvl="1" indent="-342900">
              <a:buFont typeface="+mj-lt"/>
              <a:buAutoNum type="alphaUcPeriod"/>
            </a:pPr>
            <a:r>
              <a:rPr lang="en-ZA" sz="1700" dirty="0" smtClean="0"/>
              <a:t>The leaf is </a:t>
            </a:r>
            <a:r>
              <a:rPr lang="en-ZA" sz="1700" dirty="0" smtClean="0">
                <a:solidFill>
                  <a:srgbClr val="FF0000"/>
                </a:solidFill>
              </a:rPr>
              <a:t>less than half full</a:t>
            </a:r>
            <a:r>
              <a:rPr lang="en-ZA" sz="1700" dirty="0" smtClean="0"/>
              <a:t> </a:t>
            </a:r>
            <a:r>
              <a:rPr lang="en-ZA" sz="1700" dirty="0" smtClean="0">
                <a:solidFill>
                  <a:schemeClr val="accent5"/>
                </a:solidFill>
              </a:rPr>
              <a:t>after deleting</a:t>
            </a:r>
            <a:r>
              <a:rPr lang="en-ZA" sz="1700" dirty="0" smtClean="0"/>
              <a:t> the value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/>
              <a:t>leaf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9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53381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/>
            </a:pPr>
            <a:r>
              <a:rPr lang="en-ZA" sz="2000" dirty="0" smtClean="0"/>
              <a:t>If </a:t>
            </a:r>
            <a:r>
              <a:rPr lang="en-ZA" sz="2000" dirty="0"/>
              <a:t>the leaf is </a:t>
            </a:r>
            <a:r>
              <a:rPr lang="en-ZA" sz="2000" dirty="0">
                <a:solidFill>
                  <a:srgbClr val="FF0000"/>
                </a:solidFill>
              </a:rPr>
              <a:t>at least half full </a:t>
            </a:r>
            <a:r>
              <a:rPr lang="en-ZA" sz="2000" dirty="0">
                <a:solidFill>
                  <a:schemeClr val="accent5"/>
                </a:solidFill>
              </a:rPr>
              <a:t>after deleting </a:t>
            </a:r>
            <a:r>
              <a:rPr lang="en-ZA" sz="2000" dirty="0"/>
              <a:t>the desired </a:t>
            </a:r>
            <a:r>
              <a:rPr lang="en-ZA" sz="2000" dirty="0" smtClean="0"/>
              <a:t>value</a:t>
            </a:r>
          </a:p>
          <a:p>
            <a:pPr lvl="1"/>
            <a:r>
              <a:rPr lang="en-ZA" sz="1700" dirty="0" smtClean="0"/>
              <a:t>All remaining keys in the leaf with larger values shift left one space</a:t>
            </a:r>
          </a:p>
          <a:p>
            <a:pPr lvl="1"/>
            <a:r>
              <a:rPr lang="en-ZA" sz="1700" dirty="0" smtClean="0"/>
              <a:t>This fills </a:t>
            </a:r>
            <a:r>
              <a:rPr lang="en-ZA" sz="1700" dirty="0"/>
              <a:t>the </a:t>
            </a:r>
            <a:r>
              <a:rPr lang="en-ZA" sz="1700" dirty="0" smtClean="0"/>
              <a:t>gap made by the deletion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84007" y="2564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11986" y="2852993"/>
            <a:ext cx="1872012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215747" y="2381309"/>
            <a:ext cx="160637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Delete 6</a:t>
            </a:r>
            <a:endParaRPr lang="en-ZA" dirty="0"/>
          </a:p>
        </p:txBody>
      </p:sp>
      <p:sp>
        <p:nvSpPr>
          <p:cNvPr id="78" name="Rounded Rectangle 77"/>
          <p:cNvSpPr/>
          <p:nvPr/>
        </p:nvSpPr>
        <p:spPr>
          <a:xfrm>
            <a:off x="1764001" y="3789000"/>
            <a:ext cx="1295999" cy="432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/>
          <p:cNvSpPr/>
          <p:nvPr/>
        </p:nvSpPr>
        <p:spPr>
          <a:xfrm>
            <a:off x="4572007" y="2564991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860005" y="2564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148004" y="2564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835981" y="32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123981" y="3284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411979" y="32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699978" y="32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444022" y="32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22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732022" y="3284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020020" y="32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308019" y="32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572000" y="2852993"/>
            <a:ext cx="2448017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835990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2123990" y="38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411988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699987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39981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827981" y="38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115979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403978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131996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419996" y="38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14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707994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995993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444022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732022" y="38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24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020020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308019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7739989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027989" y="38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37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15987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8603986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5148013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436013" y="38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724011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012010" y="38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1115976" y="3572998"/>
            <a:ext cx="720005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23983" y="3572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11985" y="3572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148004" y="3572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732015" y="3572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020017" y="3572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127948" y="38610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2412000" y="38610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dirty="0" smtClean="0"/>
          </a:p>
        </p:txBody>
      </p:sp>
      <p:sp>
        <p:nvSpPr>
          <p:cNvPr id="141" name="U-Turn Arrow 140"/>
          <p:cNvSpPr/>
          <p:nvPr/>
        </p:nvSpPr>
        <p:spPr>
          <a:xfrm rot="10800000">
            <a:off x="2174919" y="4221000"/>
            <a:ext cx="453081" cy="395416"/>
          </a:xfrm>
          <a:prstGeom prst="uturnArrow">
            <a:avLst>
              <a:gd name="adj1" fmla="val 12500"/>
              <a:gd name="adj2" fmla="val 21875"/>
              <a:gd name="adj3" fmla="val 31250"/>
              <a:gd name="adj4" fmla="val 51042"/>
              <a:gd name="adj5" fmla="val 979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124000" y="38610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>
            <a:off x="1476000" y="4653000"/>
            <a:ext cx="187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 keys, so leaf is still at least half full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94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39" grpId="0"/>
      <p:bldP spid="140" grpId="0"/>
      <p:bldP spid="141" grpId="0" animBg="1"/>
      <p:bldP spid="142" grpId="0"/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5338118"/>
          </a:xfrm>
        </p:spPr>
        <p:txBody>
          <a:bodyPr>
            <a:normAutofit/>
          </a:bodyPr>
          <a:lstStyle/>
          <a:p>
            <a:r>
              <a:rPr lang="en-ZA" sz="2000" dirty="0" smtClean="0"/>
              <a:t>The two sub-cases to consider when deleting from a leaf</a:t>
            </a:r>
          </a:p>
          <a:p>
            <a:pPr marL="685800" lvl="1" indent="-342900">
              <a:buFont typeface="+mj-lt"/>
              <a:buAutoNum type="alphaUcPeriod"/>
            </a:pPr>
            <a:r>
              <a:rPr lang="en-ZA" dirty="0" smtClean="0"/>
              <a:t>The leaf is </a:t>
            </a:r>
            <a:r>
              <a:rPr lang="en-ZA" dirty="0" smtClean="0">
                <a:solidFill>
                  <a:srgbClr val="FF0000"/>
                </a:solidFill>
              </a:rPr>
              <a:t>at least half full</a:t>
            </a:r>
            <a:r>
              <a:rPr lang="en-ZA" dirty="0" smtClean="0"/>
              <a:t> </a:t>
            </a:r>
            <a:r>
              <a:rPr lang="en-ZA" dirty="0" smtClean="0">
                <a:solidFill>
                  <a:schemeClr val="accent5"/>
                </a:solidFill>
              </a:rPr>
              <a:t>after deleting</a:t>
            </a:r>
            <a:r>
              <a:rPr lang="en-ZA" dirty="0" smtClean="0"/>
              <a:t> the value</a:t>
            </a:r>
          </a:p>
          <a:p>
            <a:pPr lvl="2"/>
            <a:r>
              <a:rPr lang="en-ZA" sz="1600" dirty="0" smtClean="0"/>
              <a:t>We’ve just looked at this one</a:t>
            </a:r>
          </a:p>
          <a:p>
            <a:pPr marL="685800" lvl="1" indent="-342900">
              <a:buFont typeface="+mj-lt"/>
              <a:buAutoNum type="alphaUcPeriod"/>
            </a:pPr>
            <a:r>
              <a:rPr lang="en-ZA" dirty="0" smtClean="0"/>
              <a:t>The leaf is </a:t>
            </a:r>
            <a:r>
              <a:rPr lang="en-ZA" dirty="0" smtClean="0">
                <a:solidFill>
                  <a:srgbClr val="FF0000"/>
                </a:solidFill>
              </a:rPr>
              <a:t>less than half full</a:t>
            </a:r>
            <a:r>
              <a:rPr lang="en-ZA" dirty="0" smtClean="0"/>
              <a:t> </a:t>
            </a:r>
            <a:r>
              <a:rPr lang="en-ZA" dirty="0" smtClean="0">
                <a:solidFill>
                  <a:schemeClr val="accent5"/>
                </a:solidFill>
              </a:rPr>
              <a:t>after deleting</a:t>
            </a:r>
            <a:r>
              <a:rPr lang="en-ZA" dirty="0" smtClean="0"/>
              <a:t> the value (“underflow”)</a:t>
            </a:r>
          </a:p>
          <a:p>
            <a:pPr lvl="2"/>
            <a:r>
              <a:rPr lang="en-ZA" sz="1600" dirty="0" smtClean="0"/>
              <a:t>There are two situations to take care of here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ZA" sz="1500" dirty="0" smtClean="0"/>
              <a:t>The leaf has </a:t>
            </a:r>
            <a:r>
              <a:rPr lang="en-ZA" sz="1500" dirty="0" smtClean="0">
                <a:solidFill>
                  <a:schemeClr val="accent6"/>
                </a:solidFill>
              </a:rPr>
              <a:t>a left or right sibling</a:t>
            </a:r>
            <a:r>
              <a:rPr lang="en-ZA" sz="1500" dirty="0" smtClean="0"/>
              <a:t> with a number of keys </a:t>
            </a:r>
            <a:r>
              <a:rPr lang="en-ZA" sz="1500" dirty="0" smtClean="0">
                <a:solidFill>
                  <a:srgbClr val="FF0000"/>
                </a:solidFill>
              </a:rPr>
              <a:t>exceeding the minimum</a:t>
            </a:r>
            <a:r>
              <a:rPr lang="en-ZA" sz="1500" dirty="0" smtClean="0"/>
              <a:t> required (i.e. </a:t>
            </a:r>
            <a:r>
              <a:rPr lang="en-ZA" sz="1500" dirty="0" smtClean="0">
                <a:solidFill>
                  <a:schemeClr val="accent5"/>
                </a:solidFill>
              </a:rPr>
              <a:t>at least one sibling is more than half full</a:t>
            </a:r>
            <a:r>
              <a:rPr lang="en-ZA" sz="1500" dirty="0" smtClean="0"/>
              <a:t>)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ZA" sz="1500" dirty="0" smtClean="0">
                <a:solidFill>
                  <a:schemeClr val="accent6"/>
                </a:solidFill>
              </a:rPr>
              <a:t>Both siblings</a:t>
            </a:r>
            <a:r>
              <a:rPr lang="en-ZA" sz="1500" dirty="0" smtClean="0"/>
              <a:t> of the leaf have </a:t>
            </a:r>
            <a:r>
              <a:rPr lang="en-ZA" sz="1500" dirty="0"/>
              <a:t>a number of </a:t>
            </a:r>
            <a:r>
              <a:rPr lang="en-ZA" sz="1500" dirty="0" smtClean="0"/>
              <a:t>keys that </a:t>
            </a:r>
            <a:r>
              <a:rPr lang="en-ZA" sz="1500" dirty="0" smtClean="0">
                <a:solidFill>
                  <a:srgbClr val="FF0000"/>
                </a:solidFill>
              </a:rPr>
              <a:t>do not exceed </a:t>
            </a:r>
            <a:r>
              <a:rPr lang="en-ZA" sz="1500" dirty="0">
                <a:solidFill>
                  <a:srgbClr val="FF0000"/>
                </a:solidFill>
              </a:rPr>
              <a:t>the minimum</a:t>
            </a:r>
            <a:r>
              <a:rPr lang="en-ZA" sz="1500" dirty="0"/>
              <a:t> </a:t>
            </a:r>
            <a:r>
              <a:rPr lang="en-ZA" sz="1500" dirty="0" smtClean="0"/>
              <a:t>required (</a:t>
            </a:r>
            <a:r>
              <a:rPr lang="en-ZA" sz="1500" dirty="0"/>
              <a:t>i.e. </a:t>
            </a:r>
            <a:r>
              <a:rPr lang="en-ZA" sz="1500" dirty="0" smtClean="0">
                <a:solidFill>
                  <a:schemeClr val="accent5"/>
                </a:solidFill>
              </a:rPr>
              <a:t>both siblings are at most half </a:t>
            </a:r>
            <a:r>
              <a:rPr lang="en-ZA" sz="1500" dirty="0">
                <a:solidFill>
                  <a:schemeClr val="accent5"/>
                </a:solidFill>
              </a:rPr>
              <a:t>full</a:t>
            </a:r>
            <a:r>
              <a:rPr lang="en-ZA" sz="1500" dirty="0"/>
              <a:t>)</a:t>
            </a:r>
            <a:endParaRPr lang="en-ZA" sz="15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/>
              <a:t>leaf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8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7524" y="3199984"/>
            <a:ext cx="1136822" cy="2800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2823032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 startAt="2"/>
            </a:pPr>
            <a:r>
              <a:rPr lang="en-ZA" sz="2000" dirty="0" smtClean="0"/>
              <a:t>The leaf </a:t>
            </a:r>
            <a:r>
              <a:rPr lang="en-ZA" sz="2000" dirty="0"/>
              <a:t>is </a:t>
            </a:r>
            <a:r>
              <a:rPr lang="en-ZA" sz="2000" dirty="0">
                <a:solidFill>
                  <a:srgbClr val="FF0000"/>
                </a:solidFill>
              </a:rPr>
              <a:t>less than half full </a:t>
            </a:r>
            <a:r>
              <a:rPr lang="en-ZA" sz="2000" dirty="0">
                <a:solidFill>
                  <a:srgbClr val="0070C0"/>
                </a:solidFill>
              </a:rPr>
              <a:t>after deleting </a:t>
            </a:r>
            <a:r>
              <a:rPr lang="en-ZA" sz="2000" dirty="0"/>
              <a:t>the </a:t>
            </a:r>
            <a:r>
              <a:rPr lang="en-ZA" sz="2000" dirty="0" smtClean="0"/>
              <a:t>value</a:t>
            </a:r>
          </a:p>
          <a:p>
            <a:pPr marL="800100" lvl="1" indent="-457200">
              <a:buFont typeface="+mj-lt"/>
              <a:buAutoNum type="arabicParenR"/>
            </a:pPr>
            <a:r>
              <a:rPr lang="en-ZA" dirty="0" smtClean="0"/>
              <a:t>The node has </a:t>
            </a:r>
            <a:r>
              <a:rPr lang="en-ZA" dirty="0">
                <a:solidFill>
                  <a:schemeClr val="accent6"/>
                </a:solidFill>
              </a:rPr>
              <a:t>a left or right sibling </a:t>
            </a:r>
            <a:r>
              <a:rPr lang="en-ZA" dirty="0"/>
              <a:t>with a</a:t>
            </a:r>
            <a:r>
              <a:rPr lang="en-ZA" dirty="0" smtClean="0"/>
              <a:t> </a:t>
            </a:r>
            <a:r>
              <a:rPr lang="en-ZA" dirty="0"/>
              <a:t>number of keys </a:t>
            </a:r>
            <a:r>
              <a:rPr lang="en-ZA" dirty="0">
                <a:solidFill>
                  <a:srgbClr val="FF0000"/>
                </a:solidFill>
              </a:rPr>
              <a:t>exceeding the minimum</a:t>
            </a:r>
            <a:r>
              <a:rPr lang="en-ZA" dirty="0"/>
              <a:t> </a:t>
            </a:r>
            <a:r>
              <a:rPr lang="en-ZA" dirty="0" smtClean="0"/>
              <a:t>required</a:t>
            </a:r>
          </a:p>
          <a:p>
            <a:pPr lvl="2"/>
            <a:r>
              <a:rPr lang="en-ZA" sz="1600" dirty="0" smtClean="0"/>
              <a:t>Choose one of the siblings satisfying this requirement (if only one sibling satisfies the requirement, that sibling must be chosen)</a:t>
            </a:r>
          </a:p>
          <a:p>
            <a:pPr lvl="2"/>
            <a:r>
              <a:rPr lang="en-ZA" sz="1600" dirty="0" smtClean="0"/>
              <a:t>Combine </a:t>
            </a:r>
            <a:r>
              <a:rPr lang="en-ZA" sz="1600" dirty="0">
                <a:solidFill>
                  <a:srgbClr val="FF0000"/>
                </a:solidFill>
              </a:rPr>
              <a:t>all keys </a:t>
            </a:r>
            <a:r>
              <a:rPr lang="en-ZA" sz="1600" dirty="0"/>
              <a:t>from the leaf containing the deleted value, the leaf’s chosen sibling, and the leaf’s parent key </a:t>
            </a:r>
            <a:r>
              <a:rPr lang="en-ZA" sz="1600" dirty="0" smtClean="0"/>
              <a:t>into a combined list</a:t>
            </a:r>
          </a:p>
          <a:p>
            <a:pPr lvl="2"/>
            <a:r>
              <a:rPr lang="en-ZA" sz="1600" dirty="0" smtClean="0"/>
              <a:t>Replace the leaf’s parent key with the </a:t>
            </a:r>
            <a:r>
              <a:rPr lang="en-ZA" sz="1600" dirty="0">
                <a:solidFill>
                  <a:schemeClr val="accent5"/>
                </a:solidFill>
              </a:rPr>
              <a:t>middle key</a:t>
            </a:r>
            <a:r>
              <a:rPr lang="en-ZA" sz="1600" dirty="0"/>
              <a:t> </a:t>
            </a:r>
            <a:r>
              <a:rPr lang="en-ZA" sz="1600" dirty="0" smtClean="0"/>
              <a:t>in </a:t>
            </a:r>
            <a:r>
              <a:rPr lang="en-ZA" sz="1600" dirty="0"/>
              <a:t>the </a:t>
            </a:r>
            <a:r>
              <a:rPr lang="en-ZA" sz="1600" dirty="0" smtClean="0"/>
              <a:t>combined list</a:t>
            </a:r>
            <a:endParaRPr lang="en-ZA" sz="1600" dirty="0"/>
          </a:p>
          <a:p>
            <a:pPr lvl="2"/>
            <a:r>
              <a:rPr lang="en-ZA" sz="1600" dirty="0" smtClean="0"/>
              <a:t>Redistribute </a:t>
            </a:r>
            <a:r>
              <a:rPr lang="en-ZA" sz="1600" dirty="0" smtClean="0">
                <a:solidFill>
                  <a:srgbClr val="FF0000"/>
                </a:solidFill>
              </a:rPr>
              <a:t>all remaining </a:t>
            </a:r>
            <a:r>
              <a:rPr lang="en-ZA" sz="1600" dirty="0">
                <a:solidFill>
                  <a:srgbClr val="FF0000"/>
                </a:solidFill>
              </a:rPr>
              <a:t>keys </a:t>
            </a:r>
            <a:r>
              <a:rPr lang="en-ZA" sz="1600" dirty="0" smtClean="0"/>
              <a:t>in the combined list between the leaf and its chosen sibling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84007" y="4220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11986" y="4508993"/>
            <a:ext cx="1872012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15747" y="4037309"/>
            <a:ext cx="160637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Delete 7</a:t>
            </a:r>
            <a:endParaRPr lang="en-ZA" dirty="0"/>
          </a:p>
        </p:txBody>
      </p:sp>
      <p:sp>
        <p:nvSpPr>
          <p:cNvPr id="22" name="Rounded Rectangle 21"/>
          <p:cNvSpPr/>
          <p:nvPr/>
        </p:nvSpPr>
        <p:spPr>
          <a:xfrm>
            <a:off x="1764001" y="5445000"/>
            <a:ext cx="1295999" cy="432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/>
          <p:cNvSpPr/>
          <p:nvPr/>
        </p:nvSpPr>
        <p:spPr>
          <a:xfrm>
            <a:off x="4572007" y="4220991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60005" y="4220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48004" y="4220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35981" y="4940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23981" y="4940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11979" y="4940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99978" y="4940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44022" y="4940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32022" y="4940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020020" y="4940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308019" y="4940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572000" y="4508993"/>
            <a:ext cx="2448017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35990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23990" y="5517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11988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99987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9981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27981" y="5517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115979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403978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131996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419996" y="5517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707994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995993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44022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32022" y="5517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020020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308019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39989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027989" y="5517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37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15987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603986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148013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36013" y="5517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24011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012010" y="5517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115976" y="5228998"/>
            <a:ext cx="720005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23983" y="5228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11985" y="5228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148004" y="5228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732015" y="5228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20017" y="5228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24000" y="55170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828000" y="6021000"/>
            <a:ext cx="187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 key, so leaf is less than half full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124000" y="49410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endParaRPr lang="en-US" dirty="0" smtClean="0"/>
          </a:p>
        </p:txBody>
      </p:sp>
      <p:sp>
        <p:nvSpPr>
          <p:cNvPr id="74" name="Rounded Rectangle 73"/>
          <p:cNvSpPr/>
          <p:nvPr/>
        </p:nvSpPr>
        <p:spPr>
          <a:xfrm>
            <a:off x="3060000" y="5445000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ounded Rectangle 74"/>
          <p:cNvSpPr/>
          <p:nvPr/>
        </p:nvSpPr>
        <p:spPr>
          <a:xfrm>
            <a:off x="2060626" y="4869000"/>
            <a:ext cx="41601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ounded Rectangle 75"/>
          <p:cNvSpPr/>
          <p:nvPr/>
        </p:nvSpPr>
        <p:spPr>
          <a:xfrm>
            <a:off x="5148000" y="6021000"/>
            <a:ext cx="2022390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5, 8, 13, 14, 15</a:t>
            </a:r>
            <a:endParaRPr lang="en-ZA" dirty="0"/>
          </a:p>
        </p:txBody>
      </p:sp>
      <p:sp>
        <p:nvSpPr>
          <p:cNvPr id="77" name="Oval 76"/>
          <p:cNvSpPr/>
          <p:nvPr/>
        </p:nvSpPr>
        <p:spPr>
          <a:xfrm>
            <a:off x="5868000" y="5913701"/>
            <a:ext cx="378940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TextBox 77"/>
          <p:cNvSpPr txBox="1"/>
          <p:nvPr/>
        </p:nvSpPr>
        <p:spPr>
          <a:xfrm>
            <a:off x="2069252" y="4941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2124000" y="55170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077252" y="5517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365252" y="5517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3653252" y="5517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077252" y="5517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365252" y="5517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2772000" y="6021000"/>
            <a:ext cx="187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Only the right sibling is more than half full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1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69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7524" y="3199984"/>
            <a:ext cx="1136822" cy="2800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3255032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 startAt="2"/>
            </a:pPr>
            <a:r>
              <a:rPr lang="en-ZA" sz="2000" dirty="0" smtClean="0"/>
              <a:t>The leaf </a:t>
            </a:r>
            <a:r>
              <a:rPr lang="en-ZA" sz="2000" dirty="0"/>
              <a:t>is </a:t>
            </a:r>
            <a:r>
              <a:rPr lang="en-ZA" sz="2000" dirty="0">
                <a:solidFill>
                  <a:srgbClr val="FF0000"/>
                </a:solidFill>
              </a:rPr>
              <a:t>less than half full </a:t>
            </a:r>
            <a:r>
              <a:rPr lang="en-ZA" sz="2000" dirty="0">
                <a:solidFill>
                  <a:srgbClr val="0070C0"/>
                </a:solidFill>
              </a:rPr>
              <a:t>after deleting </a:t>
            </a:r>
            <a:r>
              <a:rPr lang="en-ZA" sz="2000" dirty="0"/>
              <a:t>the </a:t>
            </a:r>
            <a:r>
              <a:rPr lang="en-ZA" sz="2000" dirty="0" smtClean="0"/>
              <a:t>value</a:t>
            </a:r>
          </a:p>
          <a:p>
            <a:pPr marL="800100" lvl="1" indent="-457200">
              <a:buFont typeface="+mj-lt"/>
              <a:buAutoNum type="arabicParenR" startAt="2"/>
            </a:pPr>
            <a:r>
              <a:rPr lang="en-ZA" dirty="0">
                <a:solidFill>
                  <a:schemeClr val="accent6"/>
                </a:solidFill>
              </a:rPr>
              <a:t>All siblings</a:t>
            </a:r>
            <a:r>
              <a:rPr lang="en-ZA" dirty="0"/>
              <a:t> of the leaf have a number of keys that </a:t>
            </a:r>
            <a:r>
              <a:rPr lang="en-ZA" dirty="0" smtClean="0">
                <a:solidFill>
                  <a:srgbClr val="FF0000"/>
                </a:solidFill>
              </a:rPr>
              <a:t>do </a:t>
            </a:r>
            <a:r>
              <a:rPr lang="en-ZA" dirty="0">
                <a:solidFill>
                  <a:srgbClr val="FF0000"/>
                </a:solidFill>
              </a:rPr>
              <a:t>not exceed the minimum</a:t>
            </a:r>
            <a:r>
              <a:rPr lang="en-ZA" dirty="0"/>
              <a:t> </a:t>
            </a:r>
            <a:r>
              <a:rPr lang="en-ZA" dirty="0" smtClean="0"/>
              <a:t>required</a:t>
            </a:r>
          </a:p>
          <a:p>
            <a:pPr lvl="2"/>
            <a:r>
              <a:rPr lang="en-ZA" sz="1600" dirty="0"/>
              <a:t>Choose </a:t>
            </a:r>
            <a:r>
              <a:rPr lang="en-ZA" sz="1600" dirty="0" smtClean="0"/>
              <a:t>either one </a:t>
            </a:r>
            <a:r>
              <a:rPr lang="en-ZA" sz="1600" dirty="0"/>
              <a:t>of the </a:t>
            </a:r>
            <a:r>
              <a:rPr lang="en-ZA" sz="1600" dirty="0" smtClean="0"/>
              <a:t>siblings (if the leaf is the leftmost or rightmost child of its parent, only one sibling can be chosen)</a:t>
            </a:r>
          </a:p>
          <a:p>
            <a:pPr lvl="2"/>
            <a:r>
              <a:rPr lang="en-ZA" sz="1600" dirty="0" smtClean="0"/>
              <a:t>Take </a:t>
            </a:r>
            <a:r>
              <a:rPr lang="en-ZA" sz="1600" dirty="0">
                <a:solidFill>
                  <a:srgbClr val="FF0000"/>
                </a:solidFill>
              </a:rPr>
              <a:t>all keys </a:t>
            </a:r>
            <a:r>
              <a:rPr lang="en-ZA" sz="1600" dirty="0"/>
              <a:t>from the leaf containing the deleted value, the leaf’s chosen sibling, and the leaf’s parent </a:t>
            </a:r>
            <a:r>
              <a:rPr lang="en-ZA" sz="1600" dirty="0" smtClean="0"/>
              <a:t>key, and redistribute them into either the leaf or its sibling (whichever is the leftmost node)</a:t>
            </a:r>
          </a:p>
          <a:p>
            <a:pPr lvl="2"/>
            <a:r>
              <a:rPr lang="en-ZA" sz="1600" dirty="0" smtClean="0"/>
              <a:t>Discard the leaf or its sibling that is empty after the redistribution, and shift the </a:t>
            </a:r>
            <a:r>
              <a:rPr lang="en-ZA" sz="1600" dirty="0"/>
              <a:t>keys in the parent </a:t>
            </a:r>
            <a:r>
              <a:rPr lang="en-ZA" sz="1600" dirty="0" smtClean="0"/>
              <a:t>to fill </a:t>
            </a:r>
            <a:r>
              <a:rPr lang="en-ZA" sz="1600" dirty="0"/>
              <a:t>the </a:t>
            </a:r>
            <a:r>
              <a:rPr lang="en-ZA" sz="1600" dirty="0" smtClean="0"/>
              <a:t>gap left by the leaf’s parent key</a:t>
            </a:r>
          </a:p>
          <a:p>
            <a:pPr lvl="2"/>
            <a:r>
              <a:rPr lang="en-ZA" sz="1600" dirty="0"/>
              <a:t>This may cause the parent to </a:t>
            </a:r>
            <a:r>
              <a:rPr lang="en-ZA" sz="1600" dirty="0" smtClean="0"/>
              <a:t>underflow.</a:t>
            </a:r>
            <a:br>
              <a:rPr lang="en-ZA" sz="1600" dirty="0" smtClean="0"/>
            </a:br>
            <a:r>
              <a:rPr lang="en-ZA" sz="1600" dirty="0" smtClean="0"/>
              <a:t>If </a:t>
            </a:r>
            <a:r>
              <a:rPr lang="en-ZA" sz="1600" dirty="0"/>
              <a:t>so, </a:t>
            </a:r>
            <a:r>
              <a:rPr lang="en-ZA" sz="1600" dirty="0" smtClean="0"/>
              <a:t>treat the </a:t>
            </a:r>
            <a:r>
              <a:rPr lang="en-ZA" sz="1600" dirty="0"/>
              <a:t>parent as a leaf and repeat </a:t>
            </a:r>
            <a:r>
              <a:rPr lang="en-ZA" sz="1600" dirty="0" smtClean="0"/>
              <a:t>the deletion </a:t>
            </a:r>
            <a:r>
              <a:rPr lang="en-ZA" sz="1600" dirty="0"/>
              <a:t>algorithm on it</a:t>
            </a:r>
            <a:endParaRPr lang="en-ZA" sz="1600" dirty="0" smtClean="0"/>
          </a:p>
        </p:txBody>
      </p:sp>
      <p:sp>
        <p:nvSpPr>
          <p:cNvPr id="266" name="Rectangle 265"/>
          <p:cNvSpPr/>
          <p:nvPr/>
        </p:nvSpPr>
        <p:spPr>
          <a:xfrm>
            <a:off x="4283994" y="4364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dirty="0"/>
          </a:p>
        </p:txBody>
      </p:sp>
      <p:cxnSp>
        <p:nvCxnSpPr>
          <p:cNvPr id="267" name="Straight Connector 266"/>
          <p:cNvCxnSpPr/>
          <p:nvPr/>
        </p:nvCxnSpPr>
        <p:spPr>
          <a:xfrm flipH="1">
            <a:off x="2411973" y="4652993"/>
            <a:ext cx="1872012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ounded Rectangle 267"/>
          <p:cNvSpPr/>
          <p:nvPr/>
        </p:nvSpPr>
        <p:spPr>
          <a:xfrm>
            <a:off x="1215734" y="4310968"/>
            <a:ext cx="160637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Delete </a:t>
            </a:r>
            <a:r>
              <a:rPr lang="en-ZA" dirty="0"/>
              <a:t>8</a:t>
            </a:r>
          </a:p>
        </p:txBody>
      </p:sp>
      <p:sp>
        <p:nvSpPr>
          <p:cNvPr id="269" name="Rounded Rectangle 268"/>
          <p:cNvSpPr/>
          <p:nvPr/>
        </p:nvSpPr>
        <p:spPr>
          <a:xfrm>
            <a:off x="1763988" y="5589000"/>
            <a:ext cx="1295999" cy="432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0" name="Rectangle 269"/>
          <p:cNvSpPr/>
          <p:nvPr/>
        </p:nvSpPr>
        <p:spPr>
          <a:xfrm>
            <a:off x="4571994" y="4364991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1" name="Rectangle 270"/>
          <p:cNvSpPr/>
          <p:nvPr/>
        </p:nvSpPr>
        <p:spPr>
          <a:xfrm>
            <a:off x="4859992" y="4364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2" name="Rectangle 271"/>
          <p:cNvSpPr/>
          <p:nvPr/>
        </p:nvSpPr>
        <p:spPr>
          <a:xfrm>
            <a:off x="5147991" y="4364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1835968" y="50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74" name="Rectangle 273"/>
          <p:cNvSpPr/>
          <p:nvPr/>
        </p:nvSpPr>
        <p:spPr>
          <a:xfrm>
            <a:off x="2123968" y="5084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5" name="Rectangle 274"/>
          <p:cNvSpPr/>
          <p:nvPr/>
        </p:nvSpPr>
        <p:spPr>
          <a:xfrm>
            <a:off x="2411966" y="50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2699965" y="50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7" name="Rectangle 276"/>
          <p:cNvSpPr/>
          <p:nvPr/>
        </p:nvSpPr>
        <p:spPr>
          <a:xfrm>
            <a:off x="6444009" y="50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22</a:t>
            </a:r>
            <a:endParaRPr lang="en-US" dirty="0"/>
          </a:p>
        </p:txBody>
      </p:sp>
      <p:sp>
        <p:nvSpPr>
          <p:cNvPr id="278" name="Rectangle 277"/>
          <p:cNvSpPr/>
          <p:nvPr/>
        </p:nvSpPr>
        <p:spPr>
          <a:xfrm>
            <a:off x="6732009" y="5084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7020007" y="50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7308006" y="5084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4571987" y="4652993"/>
            <a:ext cx="2448017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835977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2123977" y="56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4" name="Rectangle 283"/>
          <p:cNvSpPr/>
          <p:nvPr/>
        </p:nvSpPr>
        <p:spPr>
          <a:xfrm>
            <a:off x="2411975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5" name="Rectangle 284"/>
          <p:cNvSpPr/>
          <p:nvPr/>
        </p:nvSpPr>
        <p:spPr>
          <a:xfrm>
            <a:off x="2699974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6" name="Rectangle 285"/>
          <p:cNvSpPr/>
          <p:nvPr/>
        </p:nvSpPr>
        <p:spPr>
          <a:xfrm>
            <a:off x="539968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7968" y="56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288" name="Rectangle 287"/>
          <p:cNvSpPr/>
          <p:nvPr/>
        </p:nvSpPr>
        <p:spPr>
          <a:xfrm>
            <a:off x="1115966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9" name="Rectangle 288"/>
          <p:cNvSpPr/>
          <p:nvPr/>
        </p:nvSpPr>
        <p:spPr>
          <a:xfrm>
            <a:off x="1403965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0" name="Rectangle 289"/>
          <p:cNvSpPr/>
          <p:nvPr/>
        </p:nvSpPr>
        <p:spPr>
          <a:xfrm>
            <a:off x="3131983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3419983" y="56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2" name="Rectangle 291"/>
          <p:cNvSpPr/>
          <p:nvPr/>
        </p:nvSpPr>
        <p:spPr>
          <a:xfrm>
            <a:off x="3707981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3" name="Rectangle 292"/>
          <p:cNvSpPr/>
          <p:nvPr/>
        </p:nvSpPr>
        <p:spPr>
          <a:xfrm>
            <a:off x="3995980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6444009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23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6732009" y="56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24</a:t>
            </a:r>
            <a:endParaRPr lang="en-US" dirty="0"/>
          </a:p>
        </p:txBody>
      </p:sp>
      <p:sp>
        <p:nvSpPr>
          <p:cNvPr id="296" name="Rectangle 295"/>
          <p:cNvSpPr/>
          <p:nvPr/>
        </p:nvSpPr>
        <p:spPr>
          <a:xfrm>
            <a:off x="7020007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7308006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>
            <a:off x="7739976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299" name="Rectangle 298"/>
          <p:cNvSpPr/>
          <p:nvPr/>
        </p:nvSpPr>
        <p:spPr>
          <a:xfrm>
            <a:off x="8027976" y="56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37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8315974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8603973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2" name="Rectangle 301"/>
          <p:cNvSpPr/>
          <p:nvPr/>
        </p:nvSpPr>
        <p:spPr>
          <a:xfrm>
            <a:off x="5148000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303" name="Rectangle 302"/>
          <p:cNvSpPr/>
          <p:nvPr/>
        </p:nvSpPr>
        <p:spPr>
          <a:xfrm>
            <a:off x="5436000" y="5661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5723998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6011997" y="5661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306" name="Straight Connector 305"/>
          <p:cNvCxnSpPr/>
          <p:nvPr/>
        </p:nvCxnSpPr>
        <p:spPr>
          <a:xfrm flipH="1">
            <a:off x="1115963" y="5372998"/>
            <a:ext cx="720005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123970" y="5372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411972" y="5372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>
            <a:off x="5147991" y="5372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732002" y="5372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7020004" y="5372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540000" y="6165000"/>
            <a:ext cx="187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 key, so leaf is less than half full</a:t>
            </a:r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2124000" y="565237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endParaRPr lang="en-US" dirty="0" smtClean="0"/>
          </a:p>
        </p:txBody>
      </p:sp>
      <p:sp>
        <p:nvSpPr>
          <p:cNvPr id="315" name="Rounded Rectangle 314"/>
          <p:cNvSpPr/>
          <p:nvPr/>
        </p:nvSpPr>
        <p:spPr>
          <a:xfrm>
            <a:off x="3059987" y="5589000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ounded Rectangle 315"/>
          <p:cNvSpPr/>
          <p:nvPr/>
        </p:nvSpPr>
        <p:spPr>
          <a:xfrm>
            <a:off x="2060613" y="5013000"/>
            <a:ext cx="41601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9" name="TextBox 318"/>
          <p:cNvSpPr txBox="1"/>
          <p:nvPr/>
        </p:nvSpPr>
        <p:spPr>
          <a:xfrm>
            <a:off x="2069252" y="507637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dirty="0" smtClean="0"/>
          </a:p>
        </p:txBody>
      </p:sp>
      <p:sp>
        <p:nvSpPr>
          <p:cNvPr id="321" name="TextBox 320"/>
          <p:cNvSpPr txBox="1"/>
          <p:nvPr/>
        </p:nvSpPr>
        <p:spPr>
          <a:xfrm>
            <a:off x="2069252" y="565237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dirty="0" smtClean="0"/>
          </a:p>
        </p:txBody>
      </p:sp>
      <p:sp>
        <p:nvSpPr>
          <p:cNvPr id="322" name="TextBox 321"/>
          <p:cNvSpPr txBox="1"/>
          <p:nvPr/>
        </p:nvSpPr>
        <p:spPr>
          <a:xfrm>
            <a:off x="3077252" y="565237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dirty="0" smtClean="0"/>
          </a:p>
        </p:txBody>
      </p:sp>
      <p:sp>
        <p:nvSpPr>
          <p:cNvPr id="323" name="TextBox 322"/>
          <p:cNvSpPr txBox="1"/>
          <p:nvPr/>
        </p:nvSpPr>
        <p:spPr>
          <a:xfrm>
            <a:off x="3365252" y="565237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324" name="TextBox 323"/>
          <p:cNvSpPr txBox="1"/>
          <p:nvPr/>
        </p:nvSpPr>
        <p:spPr>
          <a:xfrm>
            <a:off x="2357252" y="565237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dirty="0" smtClean="0"/>
          </a:p>
        </p:txBody>
      </p:sp>
      <p:sp>
        <p:nvSpPr>
          <p:cNvPr id="325" name="TextBox 324"/>
          <p:cNvSpPr txBox="1"/>
          <p:nvPr/>
        </p:nvSpPr>
        <p:spPr>
          <a:xfrm>
            <a:off x="2645252" y="565237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 smtClean="0"/>
          </a:p>
        </p:txBody>
      </p:sp>
      <p:sp>
        <p:nvSpPr>
          <p:cNvPr id="326" name="Rectangle 325"/>
          <p:cNvSpPr/>
          <p:nvPr/>
        </p:nvSpPr>
        <p:spPr>
          <a:xfrm>
            <a:off x="2484000" y="6165000"/>
            <a:ext cx="187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Neither sibling is more than half full</a:t>
            </a:r>
            <a:endParaRPr lang="en-US" dirty="0"/>
          </a:p>
        </p:txBody>
      </p:sp>
      <p:sp>
        <p:nvSpPr>
          <p:cNvPr id="327" name="Rectangle 326"/>
          <p:cNvSpPr/>
          <p:nvPr/>
        </p:nvSpPr>
        <p:spPr>
          <a:xfrm>
            <a:off x="4500000" y="6165000"/>
            <a:ext cx="1944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We’ll choose the right sibling for this example</a:t>
            </a:r>
            <a:endParaRPr lang="en-US" dirty="0"/>
          </a:p>
        </p:txBody>
      </p:sp>
      <p:sp>
        <p:nvSpPr>
          <p:cNvPr id="328" name="Rounded Rectangle 327"/>
          <p:cNvSpPr/>
          <p:nvPr/>
        </p:nvSpPr>
        <p:spPr>
          <a:xfrm>
            <a:off x="6948000" y="6093000"/>
            <a:ext cx="1692875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5, 13, 14, 15</a:t>
            </a:r>
            <a:endParaRPr lang="en-ZA" dirty="0"/>
          </a:p>
        </p:txBody>
      </p:sp>
      <p:sp>
        <p:nvSpPr>
          <p:cNvPr id="329" name="Rounded Rectangle 328"/>
          <p:cNvSpPr/>
          <p:nvPr/>
        </p:nvSpPr>
        <p:spPr>
          <a:xfrm>
            <a:off x="3276000" y="4941000"/>
            <a:ext cx="1441620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Underflow!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3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90" grpId="0" animBg="1"/>
      <p:bldP spid="291" grpId="0" animBg="1"/>
      <p:bldP spid="292" grpId="0" animBg="1"/>
      <p:bldP spid="293" grpId="0" animBg="1"/>
      <p:bldP spid="313" grpId="0"/>
      <p:bldP spid="314" grpId="0"/>
      <p:bldP spid="315" grpId="0" animBg="1"/>
      <p:bldP spid="315" grpId="1" animBg="1"/>
      <p:bldP spid="316" grpId="0" animBg="1"/>
      <p:bldP spid="316" grpId="1" animBg="1"/>
      <p:bldP spid="319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 animBg="1"/>
      <p:bldP spid="32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7524" y="3199984"/>
            <a:ext cx="1136822" cy="2800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6" name="Rectangle 265"/>
          <p:cNvSpPr/>
          <p:nvPr/>
        </p:nvSpPr>
        <p:spPr>
          <a:xfrm>
            <a:off x="4283994" y="2708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267" name="Straight Connector 266"/>
          <p:cNvCxnSpPr/>
          <p:nvPr/>
        </p:nvCxnSpPr>
        <p:spPr>
          <a:xfrm flipH="1">
            <a:off x="2411973" y="2996993"/>
            <a:ext cx="1872012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ounded Rectangle 268"/>
          <p:cNvSpPr/>
          <p:nvPr/>
        </p:nvSpPr>
        <p:spPr>
          <a:xfrm>
            <a:off x="1764000" y="3357000"/>
            <a:ext cx="1295999" cy="432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0" name="Rectangle 269"/>
          <p:cNvSpPr/>
          <p:nvPr/>
        </p:nvSpPr>
        <p:spPr>
          <a:xfrm>
            <a:off x="4571994" y="2708991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1" name="Rectangle 270"/>
          <p:cNvSpPr/>
          <p:nvPr/>
        </p:nvSpPr>
        <p:spPr>
          <a:xfrm>
            <a:off x="4859992" y="2708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2" name="Rectangle 271"/>
          <p:cNvSpPr/>
          <p:nvPr/>
        </p:nvSpPr>
        <p:spPr>
          <a:xfrm>
            <a:off x="5147991" y="2708991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1835968" y="3428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74" name="Rectangle 273"/>
          <p:cNvSpPr/>
          <p:nvPr/>
        </p:nvSpPr>
        <p:spPr>
          <a:xfrm>
            <a:off x="2123968" y="3428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5" name="Rectangle 274"/>
          <p:cNvSpPr/>
          <p:nvPr/>
        </p:nvSpPr>
        <p:spPr>
          <a:xfrm>
            <a:off x="2411966" y="3428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2699965" y="3428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7" name="Rectangle 276"/>
          <p:cNvSpPr/>
          <p:nvPr/>
        </p:nvSpPr>
        <p:spPr>
          <a:xfrm>
            <a:off x="6444009" y="3428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8" name="Rectangle 277"/>
          <p:cNvSpPr/>
          <p:nvPr/>
        </p:nvSpPr>
        <p:spPr>
          <a:xfrm>
            <a:off x="6732009" y="3428996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7020007" y="3428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7308006" y="342899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4571987" y="2996993"/>
            <a:ext cx="2448017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835977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2123977" y="4005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284" name="Rectangle 283"/>
          <p:cNvSpPr/>
          <p:nvPr/>
        </p:nvSpPr>
        <p:spPr>
          <a:xfrm>
            <a:off x="2411975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285" name="Rectangle 284"/>
          <p:cNvSpPr/>
          <p:nvPr/>
        </p:nvSpPr>
        <p:spPr>
          <a:xfrm>
            <a:off x="2699974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86" name="Rectangle 285"/>
          <p:cNvSpPr/>
          <p:nvPr/>
        </p:nvSpPr>
        <p:spPr>
          <a:xfrm>
            <a:off x="539968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7968" y="4005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288" name="Rectangle 287"/>
          <p:cNvSpPr/>
          <p:nvPr/>
        </p:nvSpPr>
        <p:spPr>
          <a:xfrm>
            <a:off x="1115966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9" name="Rectangle 288"/>
          <p:cNvSpPr/>
          <p:nvPr/>
        </p:nvSpPr>
        <p:spPr>
          <a:xfrm>
            <a:off x="1403965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6444009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23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6732009" y="4005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24</a:t>
            </a:r>
            <a:endParaRPr lang="en-US" dirty="0"/>
          </a:p>
        </p:txBody>
      </p:sp>
      <p:sp>
        <p:nvSpPr>
          <p:cNvPr id="296" name="Rectangle 295"/>
          <p:cNvSpPr/>
          <p:nvPr/>
        </p:nvSpPr>
        <p:spPr>
          <a:xfrm>
            <a:off x="7020007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7308006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>
            <a:off x="7739976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299" name="Rectangle 298"/>
          <p:cNvSpPr/>
          <p:nvPr/>
        </p:nvSpPr>
        <p:spPr>
          <a:xfrm>
            <a:off x="8027976" y="4005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37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8315974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8603973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2" name="Rectangle 301"/>
          <p:cNvSpPr/>
          <p:nvPr/>
        </p:nvSpPr>
        <p:spPr>
          <a:xfrm>
            <a:off x="5148000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303" name="Rectangle 302"/>
          <p:cNvSpPr/>
          <p:nvPr/>
        </p:nvSpPr>
        <p:spPr>
          <a:xfrm>
            <a:off x="5436000" y="400500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5723998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6011997" y="400500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306" name="Straight Connector 305"/>
          <p:cNvCxnSpPr/>
          <p:nvPr/>
        </p:nvCxnSpPr>
        <p:spPr>
          <a:xfrm flipH="1">
            <a:off x="1115963" y="3716998"/>
            <a:ext cx="720005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123970" y="3716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>
            <a:off x="5147991" y="3716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732002" y="3716998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7020004" y="3716998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540000" y="2781000"/>
            <a:ext cx="2880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 key, so node is less than half full</a:t>
            </a:r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4229252" y="2709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dirty="0" smtClean="0"/>
          </a:p>
        </p:txBody>
      </p:sp>
      <p:sp>
        <p:nvSpPr>
          <p:cNvPr id="315" name="Rounded Rectangle 314"/>
          <p:cNvSpPr/>
          <p:nvPr/>
        </p:nvSpPr>
        <p:spPr>
          <a:xfrm>
            <a:off x="6372000" y="3357000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ounded Rectangle 315"/>
          <p:cNvSpPr/>
          <p:nvPr/>
        </p:nvSpPr>
        <p:spPr>
          <a:xfrm>
            <a:off x="4220626" y="2637000"/>
            <a:ext cx="41601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1" name="TextBox 320"/>
          <p:cNvSpPr txBox="1"/>
          <p:nvPr/>
        </p:nvSpPr>
        <p:spPr>
          <a:xfrm>
            <a:off x="2645252" y="3429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US" dirty="0" smtClean="0"/>
          </a:p>
        </p:txBody>
      </p:sp>
      <p:sp>
        <p:nvSpPr>
          <p:cNvPr id="324" name="TextBox 323"/>
          <p:cNvSpPr txBox="1"/>
          <p:nvPr/>
        </p:nvSpPr>
        <p:spPr>
          <a:xfrm>
            <a:off x="2365878" y="3429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</a:t>
            </a:r>
            <a:endParaRPr lang="en-US" dirty="0" smtClean="0"/>
          </a:p>
        </p:txBody>
      </p:sp>
      <p:sp>
        <p:nvSpPr>
          <p:cNvPr id="325" name="TextBox 324"/>
          <p:cNvSpPr txBox="1"/>
          <p:nvPr/>
        </p:nvSpPr>
        <p:spPr>
          <a:xfrm>
            <a:off x="2069252" y="3429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dirty="0" smtClean="0"/>
          </a:p>
        </p:txBody>
      </p:sp>
      <p:sp>
        <p:nvSpPr>
          <p:cNvPr id="326" name="Rectangle 325"/>
          <p:cNvSpPr/>
          <p:nvPr/>
        </p:nvSpPr>
        <p:spPr>
          <a:xfrm>
            <a:off x="5868000" y="2386496"/>
            <a:ext cx="3024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The sibling is not more than half full</a:t>
            </a:r>
            <a:endParaRPr lang="en-US" dirty="0"/>
          </a:p>
        </p:txBody>
      </p:sp>
      <p:sp>
        <p:nvSpPr>
          <p:cNvPr id="327" name="Rectangle 326"/>
          <p:cNvSpPr/>
          <p:nvPr/>
        </p:nvSpPr>
        <p:spPr>
          <a:xfrm>
            <a:off x="540000" y="2277000"/>
            <a:ext cx="2880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Treat </a:t>
            </a:r>
            <a:r>
              <a:rPr lang="en-US" sz="1400" dirty="0" err="1" smtClean="0"/>
              <a:t>underflowing</a:t>
            </a:r>
            <a:r>
              <a:rPr lang="en-US" sz="1400" dirty="0" smtClean="0"/>
              <a:t> parent as a leaf &amp; repeat deletion algorithm</a:t>
            </a:r>
            <a:endParaRPr lang="en-US" dirty="0"/>
          </a:p>
        </p:txBody>
      </p:sp>
      <p:sp>
        <p:nvSpPr>
          <p:cNvPr id="329" name="Rounded Rectangle 328"/>
          <p:cNvSpPr/>
          <p:nvPr/>
        </p:nvSpPr>
        <p:spPr>
          <a:xfrm>
            <a:off x="3276000" y="3285000"/>
            <a:ext cx="1441620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Underflow!</a:t>
            </a:r>
            <a:endParaRPr lang="en-ZA" dirty="0"/>
          </a:p>
        </p:txBody>
      </p:sp>
      <p:sp>
        <p:nvSpPr>
          <p:cNvPr id="66" name="Rectangle 65"/>
          <p:cNvSpPr/>
          <p:nvPr/>
        </p:nvSpPr>
        <p:spPr>
          <a:xfrm>
            <a:off x="1980000" y="4437000"/>
            <a:ext cx="403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We must now deal with the underflow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68000" y="2781000"/>
            <a:ext cx="3024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We must merge into a single node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959125" y="1773000"/>
            <a:ext cx="1692875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3, 16, 22, 25</a:t>
            </a:r>
            <a:endParaRPr lang="en-ZA" dirty="0"/>
          </a:p>
        </p:txBody>
      </p:sp>
      <p:sp>
        <p:nvSpPr>
          <p:cNvPr id="69" name="TextBox 68"/>
          <p:cNvSpPr txBox="1"/>
          <p:nvPr/>
        </p:nvSpPr>
        <p:spPr>
          <a:xfrm>
            <a:off x="6389252" y="3429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</a:t>
            </a:r>
            <a:endParaRPr lang="en-US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677252" y="342900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US" dirty="0" smtClean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412000" y="3717000"/>
            <a:ext cx="129600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00000" y="3717000"/>
            <a:ext cx="230400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88000" y="3717000"/>
            <a:ext cx="331200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8000" y="5013000"/>
            <a:ext cx="3312000" cy="432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We must be sure to also move the pointers with their corresponding keys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140000" y="4969870"/>
            <a:ext cx="3528000" cy="504000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Note that the root and sibling nodes are now empty, so they must be discarded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6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11111E-6 L -0.22032 0.00023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11111E-6 L -0.22031 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2031 0.00023 " pathEditMode="fixed" rAng="0" ptsTypes="AA">
                                      <p:cBhvr>
                                        <p:cTn id="75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023 L -0.22049 0.00023 " pathEditMode="fixed" rAng="0" ptsTypes="AA">
                                      <p:cBhvr>
                                        <p:cTn id="77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22031 0.00023 " pathEditMode="fixed" rAng="0" ptsTypes="AA">
                                      <p:cBhvr>
                                        <p:cTn id="79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22032 0.00023 " pathEditMode="fixed" rAng="0" ptsTypes="AA">
                                      <p:cBhvr>
                                        <p:cTn id="81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22048 0.00023 " pathEditMode="fixed" rAng="0" ptsTypes="AA">
                                      <p:cBhvr>
                                        <p:cTn id="83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22032 0.00023 " pathEditMode="fixed" rAng="0" ptsTypes="AA">
                                      <p:cBhvr>
                                        <p:cTn id="85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11111E-6 L -0.22014 0.00023 " pathEditMode="fixed" rAng="0" ptsTypes="AA">
                                      <p:cBhvr>
                                        <p:cTn id="87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1.11111E-6 L -0.22031 0.00023 " pathEditMode="fixed" rAng="0" ptsTypes="AA">
                                      <p:cBhvr>
                                        <p:cTn id="89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11111E-6 L -0.22032 0.00023 " pathEditMode="fixed" rAng="0" ptsTypes="AA">
                                      <p:cBhvr>
                                        <p:cTn id="91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1.11111E-6 L -0.22031 0.00023 " pathEditMode="fixed" rAng="0" ptsTypes="AA">
                                      <p:cBhvr>
                                        <p:cTn id="93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9" grpId="0" animBg="1"/>
      <p:bldP spid="270" grpId="0" animBg="1"/>
      <p:bldP spid="271" grpId="0" animBg="1"/>
      <p:bldP spid="272" grpId="0" animBg="1"/>
      <p:bldP spid="277" grpId="0" animBg="1"/>
      <p:bldP spid="278" grpId="0" animBg="1"/>
      <p:bldP spid="279" grpId="0" animBg="1"/>
      <p:bldP spid="280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13" grpId="0"/>
      <p:bldP spid="314" grpId="0"/>
      <p:bldP spid="315" grpId="0" animBg="1"/>
      <p:bldP spid="315" grpId="1" animBg="1"/>
      <p:bldP spid="316" grpId="0" animBg="1"/>
      <p:bldP spid="316" grpId="1" animBg="1"/>
      <p:bldP spid="321" grpId="0"/>
      <p:bldP spid="324" grpId="0"/>
      <p:bldP spid="325" grpId="0"/>
      <p:bldP spid="326" grpId="0"/>
      <p:bldP spid="327" grpId="0"/>
      <p:bldP spid="329" grpId="0" animBg="1"/>
      <p:bldP spid="66" grpId="0"/>
      <p:bldP spid="67" grpId="0"/>
      <p:bldP spid="68" grpId="0" animBg="1"/>
      <p:bldP spid="69" grpId="0"/>
      <p:bldP spid="70" grpId="0"/>
      <p:bldP spid="62" grpId="0"/>
      <p:bldP spid="63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B-Trees: Deletion from a </a:t>
            </a:r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7524" y="3199984"/>
            <a:ext cx="1136822" cy="2800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37968"/>
            <a:ext cx="8103459" cy="325503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An exercise for you</a:t>
            </a:r>
          </a:p>
          <a:p>
            <a:pPr lvl="1"/>
            <a:r>
              <a:rPr lang="en-ZA" dirty="0" smtClean="0"/>
              <a:t>Start with the original tree from the previous example (below)</a:t>
            </a:r>
          </a:p>
          <a:p>
            <a:pPr lvl="1"/>
            <a:r>
              <a:rPr lang="en-ZA" dirty="0" smtClean="0"/>
              <a:t>Once again delete 8</a:t>
            </a:r>
          </a:p>
          <a:p>
            <a:pPr lvl="1"/>
            <a:r>
              <a:rPr lang="en-ZA" dirty="0" smtClean="0"/>
              <a:t>But this time merge the leaf node that the 8 is deleted from with its </a:t>
            </a:r>
            <a:r>
              <a:rPr lang="en-ZA" b="1" dirty="0" smtClean="0"/>
              <a:t>left</a:t>
            </a:r>
            <a:r>
              <a:rPr lang="en-ZA" dirty="0" smtClean="0"/>
              <a:t> sibling, instead of its right sibling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4283994" y="384302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dirty="0"/>
          </a:p>
        </p:txBody>
      </p:sp>
      <p:cxnSp>
        <p:nvCxnSpPr>
          <p:cNvPr id="267" name="Straight Connector 266"/>
          <p:cNvCxnSpPr/>
          <p:nvPr/>
        </p:nvCxnSpPr>
        <p:spPr>
          <a:xfrm flipH="1">
            <a:off x="2411973" y="4131025"/>
            <a:ext cx="1872012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ounded Rectangle 267"/>
          <p:cNvSpPr/>
          <p:nvPr/>
        </p:nvSpPr>
        <p:spPr>
          <a:xfrm>
            <a:off x="1215734" y="3789000"/>
            <a:ext cx="160637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Delete </a:t>
            </a:r>
            <a:r>
              <a:rPr lang="en-ZA" dirty="0"/>
              <a:t>8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4571994" y="3843023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1" name="Rectangle 270"/>
          <p:cNvSpPr/>
          <p:nvPr/>
        </p:nvSpPr>
        <p:spPr>
          <a:xfrm>
            <a:off x="4859992" y="384302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2" name="Rectangle 271"/>
          <p:cNvSpPr/>
          <p:nvPr/>
        </p:nvSpPr>
        <p:spPr>
          <a:xfrm>
            <a:off x="5147991" y="384302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1835968" y="456302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74" name="Rectangle 273"/>
          <p:cNvSpPr/>
          <p:nvPr/>
        </p:nvSpPr>
        <p:spPr>
          <a:xfrm>
            <a:off x="2123968" y="4563028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13</a:t>
            </a:r>
            <a:endParaRPr lang="en-US" dirty="0"/>
          </a:p>
        </p:txBody>
      </p:sp>
      <p:sp>
        <p:nvSpPr>
          <p:cNvPr id="275" name="Rectangle 274"/>
          <p:cNvSpPr/>
          <p:nvPr/>
        </p:nvSpPr>
        <p:spPr>
          <a:xfrm>
            <a:off x="2411966" y="456302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2699965" y="456302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77" name="Rectangle 276"/>
          <p:cNvSpPr/>
          <p:nvPr/>
        </p:nvSpPr>
        <p:spPr>
          <a:xfrm>
            <a:off x="6444009" y="456302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22</a:t>
            </a:r>
            <a:endParaRPr lang="en-US" dirty="0"/>
          </a:p>
        </p:txBody>
      </p:sp>
      <p:sp>
        <p:nvSpPr>
          <p:cNvPr id="278" name="Rectangle 277"/>
          <p:cNvSpPr/>
          <p:nvPr/>
        </p:nvSpPr>
        <p:spPr>
          <a:xfrm>
            <a:off x="6732009" y="4563028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7020007" y="456302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7308006" y="456302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4571987" y="4131025"/>
            <a:ext cx="2448017" cy="43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835977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2123977" y="513903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</a:t>
            </a:r>
            <a:endParaRPr lang="en-US" dirty="0"/>
          </a:p>
        </p:txBody>
      </p:sp>
      <p:sp>
        <p:nvSpPr>
          <p:cNvPr id="284" name="Rectangle 283"/>
          <p:cNvSpPr/>
          <p:nvPr/>
        </p:nvSpPr>
        <p:spPr>
          <a:xfrm>
            <a:off x="2411975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5" name="Rectangle 284"/>
          <p:cNvSpPr/>
          <p:nvPr/>
        </p:nvSpPr>
        <p:spPr>
          <a:xfrm>
            <a:off x="2699974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6" name="Rectangle 285"/>
          <p:cNvSpPr/>
          <p:nvPr/>
        </p:nvSpPr>
        <p:spPr>
          <a:xfrm>
            <a:off x="539968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7968" y="513903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288" name="Rectangle 287"/>
          <p:cNvSpPr/>
          <p:nvPr/>
        </p:nvSpPr>
        <p:spPr>
          <a:xfrm>
            <a:off x="1115966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89" name="Rectangle 288"/>
          <p:cNvSpPr/>
          <p:nvPr/>
        </p:nvSpPr>
        <p:spPr>
          <a:xfrm>
            <a:off x="1403965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0" name="Rectangle 289"/>
          <p:cNvSpPr/>
          <p:nvPr/>
        </p:nvSpPr>
        <p:spPr>
          <a:xfrm>
            <a:off x="3131983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14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3419983" y="513903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dirty="0"/>
          </a:p>
        </p:txBody>
      </p:sp>
      <p:sp>
        <p:nvSpPr>
          <p:cNvPr id="292" name="Rectangle 291"/>
          <p:cNvSpPr/>
          <p:nvPr/>
        </p:nvSpPr>
        <p:spPr>
          <a:xfrm>
            <a:off x="3707981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3" name="Rectangle 292"/>
          <p:cNvSpPr/>
          <p:nvPr/>
        </p:nvSpPr>
        <p:spPr>
          <a:xfrm>
            <a:off x="3995980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6444009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23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6732009" y="513903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24</a:t>
            </a:r>
            <a:endParaRPr lang="en-US" dirty="0"/>
          </a:p>
        </p:txBody>
      </p:sp>
      <p:sp>
        <p:nvSpPr>
          <p:cNvPr id="296" name="Rectangle 295"/>
          <p:cNvSpPr/>
          <p:nvPr/>
        </p:nvSpPr>
        <p:spPr>
          <a:xfrm>
            <a:off x="7020007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7308006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>
            <a:off x="7739976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299" name="Rectangle 298"/>
          <p:cNvSpPr/>
          <p:nvPr/>
        </p:nvSpPr>
        <p:spPr>
          <a:xfrm>
            <a:off x="8027976" y="513903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37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8315974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8603973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2" name="Rectangle 301"/>
          <p:cNvSpPr/>
          <p:nvPr/>
        </p:nvSpPr>
        <p:spPr>
          <a:xfrm>
            <a:off x="5148000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303" name="Rectangle 302"/>
          <p:cNvSpPr/>
          <p:nvPr/>
        </p:nvSpPr>
        <p:spPr>
          <a:xfrm>
            <a:off x="5436000" y="5139032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5723998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6011997" y="5139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306" name="Straight Connector 305"/>
          <p:cNvCxnSpPr/>
          <p:nvPr/>
        </p:nvCxnSpPr>
        <p:spPr>
          <a:xfrm flipH="1">
            <a:off x="1115963" y="4851030"/>
            <a:ext cx="720005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123970" y="4851030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411972" y="4851030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>
            <a:off x="5147991" y="4851030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732002" y="4851030"/>
            <a:ext cx="288002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7020004" y="4851030"/>
            <a:ext cx="1296009" cy="28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9.3|6.8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5.2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12.9|10.3|9.5|34.8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4.9|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8|11.5|9.8|5.9|18.5|6.6|9.4|16.5|17.6|6.9|2.1|3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.2|9.1|7.1|3.9|32.3|8.2|6.5|4.1|11.3|28.4|24.1|3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|15.2|8.3|18|16.9|6.5|10.6|13.9|10.5|37.1|4.6|1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55.2|37|5.1|8.1|4.7|32.8|4.9|7|18.2|6.9|1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|4.8|8.3|1.9|6.5|6|3|8.5|3.4|7.4|31.1|7.4|6.6|8.4|10.3|8.7|6.5|33.8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1089</Words>
  <Application>Microsoft Office PowerPoint</Application>
  <PresentationFormat>On-screen Show (4:3)</PresentationFormat>
  <Paragraphs>240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新細明體</vt:lpstr>
      <vt:lpstr>Times New Roman</vt:lpstr>
      <vt:lpstr>Wingdings</vt:lpstr>
      <vt:lpstr>Presentation level design</vt:lpstr>
      <vt:lpstr>COS 212 B-Trees: Deletion</vt:lpstr>
      <vt:lpstr>B-Trees: Delete</vt:lpstr>
      <vt:lpstr>B-Trees: Deletion from a leaf</vt:lpstr>
      <vt:lpstr>B-Trees: Deletion from a leaf</vt:lpstr>
      <vt:lpstr>B-Trees: Deletion from a leaf</vt:lpstr>
      <vt:lpstr>B-Trees: Deletion from a leaf</vt:lpstr>
      <vt:lpstr>B-Trees: Deletion from a leaf</vt:lpstr>
      <vt:lpstr>B-Trees: Deletion from a leaf</vt:lpstr>
      <vt:lpstr>B-Trees: Deletion from a leaf</vt:lpstr>
      <vt:lpstr>B-Trees: Deletion from a non-leaf</vt:lpstr>
      <vt:lpstr>B-Trees: Deletion from a non-leaf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2020-05-20T07:45:44Z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