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F73E8-7F11-405A-BE86-9443E4FFBC13}" type="datetimeFigureOut">
              <a:rPr lang="en-ZA" smtClean="0"/>
              <a:t>2020/05/13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6BACC-006B-4EFF-ACD3-058160C3A4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644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5263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3773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87077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3749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2219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217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6125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6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016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7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8857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8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5538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9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0600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10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803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4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1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Presented by Dr Anna </a:t>
            </a:r>
            <a:r>
              <a:rPr lang="en-ZA" dirty="0" err="1" smtClean="0"/>
              <a:t>Bosman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COS 212</a:t>
            </a:r>
            <a:br>
              <a:rPr lang="en-ZA" dirty="0" smtClean="0"/>
            </a:br>
            <a:r>
              <a:rPr lang="en-ZA" dirty="0" smtClean="0"/>
              <a:t>7.2: Tries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94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47">
        <p:fade/>
      </p:transition>
    </mc:Choice>
    <mc:Fallback xmlns="">
      <p:transition spd="med" advTm="246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8722" y="772936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Else, if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leaf node </a:t>
            </a:r>
            <a:r>
              <a:rPr kumimoji="1" lang="en-ZA" altLang="zh-TW" sz="2000" dirty="0" smtClean="0">
                <a:ea typeface="新細明體" charset="-120"/>
              </a:rPr>
              <a:t>is reached, and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leaf != W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While </a:t>
            </a:r>
            <a:r>
              <a:rPr kumimoji="1" lang="en-ZA" altLang="zh-TW" sz="1700" dirty="0" smtClean="0">
                <a:solidFill>
                  <a:srgbClr val="7030A0"/>
                </a:solidFill>
                <a:ea typeface="新細明體" charset="-120"/>
              </a:rPr>
              <a:t>W[</a:t>
            </a:r>
            <a:r>
              <a:rPr kumimoji="1" lang="en-ZA" altLang="zh-TW" sz="1700" dirty="0" err="1" smtClean="0">
                <a:solidFill>
                  <a:srgbClr val="7030A0"/>
                </a:solidFill>
                <a:ea typeface="新細明體" charset="-120"/>
              </a:rPr>
              <a:t>i</a:t>
            </a:r>
            <a:r>
              <a:rPr kumimoji="1" lang="en-ZA" altLang="zh-TW" sz="1700" dirty="0" smtClean="0">
                <a:solidFill>
                  <a:srgbClr val="7030A0"/>
                </a:solidFill>
                <a:ea typeface="新細明體" charset="-120"/>
              </a:rPr>
              <a:t>] == Leaf[</a:t>
            </a:r>
            <a:r>
              <a:rPr kumimoji="1" lang="en-ZA" altLang="zh-TW" sz="1700" dirty="0" err="1" smtClean="0">
                <a:solidFill>
                  <a:srgbClr val="7030A0"/>
                </a:solidFill>
                <a:ea typeface="新細明體" charset="-120"/>
              </a:rPr>
              <a:t>i</a:t>
            </a:r>
            <a:r>
              <a:rPr kumimoji="1" lang="en-ZA" altLang="zh-TW" sz="1700" dirty="0" smtClean="0">
                <a:solidFill>
                  <a:srgbClr val="7030A0"/>
                </a:solidFill>
                <a:ea typeface="新細明體" charset="-120"/>
              </a:rPr>
              <a:t>]</a:t>
            </a:r>
          </a:p>
          <a:p>
            <a:pPr lvl="2"/>
            <a:r>
              <a:rPr kumimoji="1" lang="en-ZA" altLang="zh-TW" sz="1600" dirty="0" smtClean="0">
                <a:ea typeface="新細明體" charset="-120"/>
              </a:rPr>
              <a:t>create non-leaf node, link to current node</a:t>
            </a:r>
          </a:p>
          <a:p>
            <a:pPr lvl="2"/>
            <a:r>
              <a:rPr kumimoji="1" lang="en-ZA" altLang="zh-TW" sz="1600" dirty="0" err="1" smtClean="0">
                <a:ea typeface="新細明體" charset="-120"/>
              </a:rPr>
              <a:t>i</a:t>
            </a:r>
            <a:r>
              <a:rPr kumimoji="1" lang="en-ZA" altLang="zh-TW" sz="1600" dirty="0" smtClean="0">
                <a:ea typeface="新細明體" charset="-120"/>
              </a:rPr>
              <a:t>++</a:t>
            </a:r>
          </a:p>
          <a:p>
            <a:pPr lvl="1"/>
            <a:r>
              <a:rPr kumimoji="1" lang="en-ZA" altLang="zh-TW" sz="1900" dirty="0" smtClean="0">
                <a:ea typeface="新細明體" charset="-120"/>
              </a:rPr>
              <a:t>Insert </a:t>
            </a:r>
            <a:r>
              <a:rPr kumimoji="1" lang="en-ZA" altLang="zh-TW" sz="1900" dirty="0" smtClean="0">
                <a:solidFill>
                  <a:srgbClr val="FF0000"/>
                </a:solidFill>
                <a:ea typeface="新細明體" charset="-120"/>
              </a:rPr>
              <a:t>W</a:t>
            </a:r>
            <a:r>
              <a:rPr kumimoji="1" lang="en-ZA" altLang="zh-TW" sz="1900" dirty="0" smtClean="0">
                <a:ea typeface="新細明體" charset="-120"/>
              </a:rPr>
              <a:t> and </a:t>
            </a:r>
            <a:r>
              <a:rPr kumimoji="1" lang="en-ZA" altLang="zh-TW" sz="1900" dirty="0" smtClean="0">
                <a:solidFill>
                  <a:srgbClr val="FF0000"/>
                </a:solidFill>
                <a:ea typeface="新細明體" charset="-120"/>
              </a:rPr>
              <a:t>Leaf</a:t>
            </a:r>
            <a:r>
              <a:rPr kumimoji="1" lang="en-ZA" altLang="zh-TW" sz="1900" dirty="0" smtClean="0">
                <a:ea typeface="新細明體" charset="-120"/>
              </a:rPr>
              <a:t> into</a:t>
            </a:r>
            <a:br>
              <a:rPr kumimoji="1" lang="en-ZA" altLang="zh-TW" sz="1900" dirty="0" smtClean="0">
                <a:ea typeface="新細明體" charset="-120"/>
              </a:rPr>
            </a:br>
            <a:r>
              <a:rPr kumimoji="1" lang="en-ZA" altLang="zh-TW" sz="1900" dirty="0" smtClean="0">
                <a:ea typeface="新細明體" charset="-120"/>
              </a:rPr>
              <a:t>the last non-leaf </a:t>
            </a:r>
            <a:br>
              <a:rPr kumimoji="1" lang="en-ZA" altLang="zh-TW" sz="1900" dirty="0" smtClean="0">
                <a:ea typeface="新細明體" charset="-120"/>
              </a:rPr>
            </a:br>
            <a:r>
              <a:rPr kumimoji="1" lang="en-ZA" altLang="zh-TW" sz="1900" dirty="0" smtClean="0">
                <a:ea typeface="新細明體" charset="-120"/>
              </a:rPr>
              <a:t>created</a:t>
            </a:r>
          </a:p>
          <a:p>
            <a:pPr marL="457200" indent="-457200">
              <a:buFont typeface="+mj-lt"/>
              <a:buAutoNum type="arabicPeriod"/>
            </a:pPr>
            <a:endParaRPr kumimoji="1" lang="en-ZA" altLang="zh-TW" sz="20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9876" y="6563"/>
            <a:ext cx="7886700" cy="623413"/>
          </a:xfrm>
        </p:spPr>
        <p:txBody>
          <a:bodyPr/>
          <a:lstStyle/>
          <a:p>
            <a:r>
              <a:rPr lang="en-US" dirty="0" smtClean="0"/>
              <a:t>Tries: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125504" y="2311240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2530159" y="2619633"/>
            <a:ext cx="1993555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4919788" y="2615147"/>
            <a:ext cx="889029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 flipH="1">
            <a:off x="4350721" y="2619633"/>
            <a:ext cx="382354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583"/>
          <p:cNvSpPr>
            <a:spLocks noChangeShapeType="1"/>
          </p:cNvSpPr>
          <p:nvPr/>
        </p:nvSpPr>
        <p:spPr bwMode="auto">
          <a:xfrm flipH="1">
            <a:off x="1409284" y="3506723"/>
            <a:ext cx="55209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/>
          </p:nvPr>
        </p:nvGraphicFramePr>
        <p:xfrm>
          <a:off x="1853768" y="3220269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548"/>
          <p:cNvGraphicFramePr>
            <a:graphicFrameLocks noGrp="1"/>
          </p:cNvGraphicFramePr>
          <p:nvPr>
            <p:extLst/>
          </p:nvPr>
        </p:nvGraphicFramePr>
        <p:xfrm>
          <a:off x="3645498" y="3220996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48"/>
          <p:cNvGraphicFramePr>
            <a:graphicFrameLocks noGrp="1"/>
          </p:cNvGraphicFramePr>
          <p:nvPr>
            <p:extLst/>
          </p:nvPr>
        </p:nvGraphicFramePr>
        <p:xfrm>
          <a:off x="5293066" y="321687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548"/>
          <p:cNvGraphicFramePr>
            <a:graphicFrameLocks noGrp="1"/>
          </p:cNvGraphicFramePr>
          <p:nvPr>
            <p:extLst/>
          </p:nvPr>
        </p:nvGraphicFramePr>
        <p:xfrm>
          <a:off x="679876" y="402194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/>
          </p:nvPr>
        </p:nvGraphicFramePr>
        <p:xfrm>
          <a:off x="2191519" y="402606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/>
          </p:nvPr>
        </p:nvGraphicFramePr>
        <p:xfrm>
          <a:off x="3690805" y="4034304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8605" y="4818609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08832" y="4333629"/>
            <a:ext cx="409476" cy="493744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2844" y="4818609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822272" y="4333629"/>
            <a:ext cx="449674" cy="489362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9" name="Line 583"/>
          <p:cNvSpPr>
            <a:spLocks noChangeShapeType="1"/>
          </p:cNvSpPr>
          <p:nvPr/>
        </p:nvSpPr>
        <p:spPr bwMode="auto">
          <a:xfrm>
            <a:off x="2676799" y="3515246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27319" y="4807656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18309" y="4324865"/>
            <a:ext cx="610830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87233" y="4807656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061865" y="4324865"/>
            <a:ext cx="734804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4278043" y="3528017"/>
            <a:ext cx="180875" cy="4920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33399" y="4847560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3807195" y="4350675"/>
            <a:ext cx="50943" cy="49374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78044" y="4844419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4355381" y="4350673"/>
            <a:ext cx="182973" cy="50202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52693" y="4164797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340886" y="3538477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97816" y="4157454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EBB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5605668" y="3538476"/>
            <a:ext cx="80341" cy="61897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09735" y="2913952"/>
            <a:ext cx="184731" cy="92333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53907" y="5584574"/>
            <a:ext cx="184731" cy="12003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733315" y="5132173"/>
            <a:ext cx="639145" cy="45240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graphicFrame>
        <p:nvGraphicFramePr>
          <p:cNvPr id="61" name="Group 548"/>
          <p:cNvGraphicFramePr>
            <a:graphicFrameLocks noGrp="1"/>
          </p:cNvGraphicFramePr>
          <p:nvPr>
            <p:extLst/>
          </p:nvPr>
        </p:nvGraphicFramePr>
        <p:xfrm>
          <a:off x="2295321" y="4827373"/>
          <a:ext cx="1359393" cy="304800"/>
        </p:xfrm>
        <a:graphic>
          <a:graphicData uri="http://schemas.openxmlformats.org/drawingml/2006/table">
            <a:tbl>
              <a:tblPr>
                <a:solidFill>
                  <a:srgbClr val="D2C0D8"/>
                </a:solidFill>
              </a:tblPr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Line 583"/>
          <p:cNvSpPr>
            <a:spLocks noChangeShapeType="1"/>
          </p:cNvSpPr>
          <p:nvPr/>
        </p:nvSpPr>
        <p:spPr bwMode="auto">
          <a:xfrm>
            <a:off x="2994025" y="4325900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53230" y="5584574"/>
            <a:ext cx="184731" cy="92333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452790" y="5146434"/>
            <a:ext cx="119278" cy="43814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 rot="3172330">
            <a:off x="5980448" y="804350"/>
            <a:ext cx="859728" cy="190085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insert “READ”</a:t>
            </a:r>
            <a:endParaRPr lang="en-ZA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140412" y="2619632"/>
            <a:ext cx="2192132" cy="294319"/>
          </a:xfrm>
          <a:custGeom>
            <a:avLst/>
            <a:gdLst>
              <a:gd name="connsiteX0" fmla="*/ 0 w 2224351"/>
              <a:gd name="connsiteY0" fmla="*/ 0 h 319550"/>
              <a:gd name="connsiteX1" fmla="*/ 716692 w 2224351"/>
              <a:gd name="connsiteY1" fmla="*/ 271849 h 319550"/>
              <a:gd name="connsiteX2" fmla="*/ 1581665 w 2224351"/>
              <a:gd name="connsiteY2" fmla="*/ 57665 h 319550"/>
              <a:gd name="connsiteX3" fmla="*/ 2174789 w 2224351"/>
              <a:gd name="connsiteY3" fmla="*/ 296563 h 319550"/>
              <a:gd name="connsiteX4" fmla="*/ 2150075 w 2224351"/>
              <a:gd name="connsiteY4" fmla="*/ 296563 h 3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351" h="319550">
                <a:moveTo>
                  <a:pt x="0" y="0"/>
                </a:moveTo>
                <a:cubicBezTo>
                  <a:pt x="226540" y="131119"/>
                  <a:pt x="453081" y="262238"/>
                  <a:pt x="716692" y="271849"/>
                </a:cubicBezTo>
                <a:cubicBezTo>
                  <a:pt x="980303" y="281460"/>
                  <a:pt x="1338649" y="53546"/>
                  <a:pt x="1581665" y="57665"/>
                </a:cubicBezTo>
                <a:cubicBezTo>
                  <a:pt x="1824681" y="61784"/>
                  <a:pt x="2080054" y="256747"/>
                  <a:pt x="2174789" y="296563"/>
                </a:cubicBezTo>
                <a:cubicBezTo>
                  <a:pt x="2269524" y="336379"/>
                  <a:pt x="2209799" y="316471"/>
                  <a:pt x="2150075" y="296563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78482" y="2154529"/>
            <a:ext cx="897392" cy="36933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 E 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78482" y="2693139"/>
            <a:ext cx="1092250" cy="36933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 E A 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987113" y="2068469"/>
            <a:ext cx="247772" cy="1106032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173709" y="2068469"/>
            <a:ext cx="247772" cy="1106032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graphicFrame>
        <p:nvGraphicFramePr>
          <p:cNvPr id="51" name="Group 548"/>
          <p:cNvGraphicFramePr>
            <a:graphicFrameLocks noGrp="1"/>
          </p:cNvGraphicFramePr>
          <p:nvPr>
            <p:extLst/>
          </p:nvPr>
        </p:nvGraphicFramePr>
        <p:xfrm>
          <a:off x="7532537" y="3270420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39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Line 583"/>
          <p:cNvSpPr>
            <a:spLocks noChangeShapeType="1"/>
          </p:cNvSpPr>
          <p:nvPr/>
        </p:nvSpPr>
        <p:spPr bwMode="auto">
          <a:xfrm>
            <a:off x="5174679" y="2622430"/>
            <a:ext cx="2999030" cy="6381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55" name="Group 548"/>
          <p:cNvGraphicFramePr>
            <a:graphicFrameLocks noGrp="1"/>
          </p:cNvGraphicFramePr>
          <p:nvPr>
            <p:extLst/>
          </p:nvPr>
        </p:nvGraphicFramePr>
        <p:xfrm>
          <a:off x="7566261" y="407195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Line 583"/>
          <p:cNvSpPr>
            <a:spLocks noChangeShapeType="1"/>
          </p:cNvSpPr>
          <p:nvPr/>
        </p:nvSpPr>
        <p:spPr bwMode="auto">
          <a:xfrm flipH="1">
            <a:off x="8196094" y="3575441"/>
            <a:ext cx="143228" cy="5022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71830" y="4855137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7551804" y="4384765"/>
            <a:ext cx="150509" cy="467935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7436" y="4852700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8127410" y="4384765"/>
            <a:ext cx="45719" cy="46549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2" name="Down Arrow 71"/>
          <p:cNvSpPr/>
          <p:nvPr/>
        </p:nvSpPr>
        <p:spPr>
          <a:xfrm rot="1950938">
            <a:off x="5117010" y="1932032"/>
            <a:ext cx="230661" cy="430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 rot="1950938">
            <a:off x="7328296" y="2455962"/>
            <a:ext cx="230661" cy="430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8391908" y="2062131"/>
            <a:ext cx="247772" cy="110603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7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8227">
        <p:fade/>
      </p:transition>
    </mc:Choice>
    <mc:Fallback xmlns="">
      <p:transition spd="med" advTm="1582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48" grpId="0" animBg="1"/>
      <p:bldP spid="3" grpId="0" animBg="1"/>
      <p:bldP spid="42" grpId="0" animBg="1"/>
      <p:bldP spid="43" grpId="0" animBg="1"/>
      <p:bldP spid="44" grpId="0" animBg="1"/>
      <p:bldP spid="49" grpId="0" animBg="1"/>
      <p:bldP spid="54" grpId="0" animBg="1"/>
      <p:bldP spid="57" grpId="0" animBg="1"/>
      <p:bldP spid="65" grpId="0" animBg="1"/>
      <p:bldP spid="67" grpId="0" animBg="1"/>
      <p:bldP spid="69" grpId="0" animBg="1"/>
      <p:bldP spid="70" grpId="0" animBg="1"/>
      <p:bldP spid="72" grpId="0" animBg="1"/>
      <p:bldP spid="72" grpId="1" animBg="1"/>
      <p:bldP spid="73" grpId="0" animBg="1"/>
      <p:bldP spid="73" grpId="1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8722" y="772936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1800" dirty="0" smtClean="0">
                <a:ea typeface="新細明體" charset="-120"/>
              </a:rPr>
              <a:t>Height of the </a:t>
            </a:r>
            <a:r>
              <a:rPr kumimoji="1" lang="en-ZA" altLang="zh-TW" sz="1800" dirty="0" err="1" smtClean="0">
                <a:ea typeface="新細明體" charset="-120"/>
              </a:rPr>
              <a:t>trie</a:t>
            </a:r>
            <a:r>
              <a:rPr kumimoji="1" lang="en-ZA" altLang="zh-TW" sz="1800" dirty="0" smtClean="0">
                <a:ea typeface="新細明體" charset="-120"/>
              </a:rPr>
              <a:t> == longest common prefix + 2 </a:t>
            </a:r>
            <a:r>
              <a:rPr kumimoji="1" lang="en-ZA" altLang="zh-TW" sz="1800" i="1" dirty="0" smtClean="0">
                <a:solidFill>
                  <a:schemeClr val="accent6"/>
                </a:solidFill>
                <a:ea typeface="新細明體" charset="-120"/>
              </a:rPr>
              <a:t>(why?)</a:t>
            </a:r>
          </a:p>
          <a:p>
            <a:r>
              <a:rPr kumimoji="1" lang="en-ZA" altLang="zh-TW" sz="1800" dirty="0" smtClean="0">
                <a:ea typeface="新細明體" charset="-120"/>
              </a:rPr>
              <a:t>In the </a:t>
            </a: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English </a:t>
            </a:r>
            <a:r>
              <a:rPr kumimoji="1" lang="en-ZA" altLang="zh-TW" sz="1800" dirty="0" smtClean="0">
                <a:ea typeface="新細明體" charset="-120"/>
              </a:rPr>
              <a:t>language: </a:t>
            </a: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~7</a:t>
            </a:r>
          </a:p>
          <a:p>
            <a:r>
              <a:rPr kumimoji="1" lang="en-ZA" altLang="zh-TW" sz="1800" dirty="0" smtClean="0">
                <a:ea typeface="新細明體" charset="-120"/>
              </a:rPr>
              <a:t>Height of a BST for </a:t>
            </a: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10 000 </a:t>
            </a:r>
            <a:r>
              <a:rPr kumimoji="1" lang="en-ZA" altLang="zh-TW" sz="1800" dirty="0" smtClean="0">
                <a:ea typeface="新細明體" charset="-120"/>
              </a:rPr>
              <a:t>English words: </a:t>
            </a: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14</a:t>
            </a:r>
            <a:r>
              <a:rPr kumimoji="1" lang="en-ZA" altLang="zh-TW" sz="1800" dirty="0" smtClean="0">
                <a:ea typeface="新細明體" charset="-120"/>
              </a:rPr>
              <a:t>,</a:t>
            </a: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1800" dirty="0" smtClean="0">
                <a:solidFill>
                  <a:srgbClr val="FF0000"/>
                </a:solidFill>
                <a:ea typeface="新細明體" charset="-120"/>
              </a:rPr>
              <a:t>100 000 </a:t>
            </a:r>
            <a:r>
              <a:rPr kumimoji="1" lang="en-ZA" altLang="zh-TW" sz="1800" dirty="0" smtClean="0">
                <a:ea typeface="新細明體" charset="-120"/>
              </a:rPr>
              <a:t>words: </a:t>
            </a:r>
            <a:r>
              <a:rPr kumimoji="1" lang="en-ZA" altLang="zh-TW" sz="1800" dirty="0" smtClean="0">
                <a:solidFill>
                  <a:srgbClr val="FF0000"/>
                </a:solidFill>
                <a:ea typeface="新細明體" charset="-120"/>
              </a:rPr>
              <a:t>17</a:t>
            </a:r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9876" y="6563"/>
            <a:ext cx="7886700" cy="623413"/>
          </a:xfrm>
        </p:spPr>
        <p:txBody>
          <a:bodyPr/>
          <a:lstStyle/>
          <a:p>
            <a:r>
              <a:rPr lang="en-US" dirty="0" smtClean="0"/>
              <a:t>Tries: Efficiency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074278" y="2039391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2478933" y="2347784"/>
            <a:ext cx="1993555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4868562" y="2343298"/>
            <a:ext cx="889029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 flipH="1">
            <a:off x="4299495" y="2347784"/>
            <a:ext cx="382354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583"/>
          <p:cNvSpPr>
            <a:spLocks noChangeShapeType="1"/>
          </p:cNvSpPr>
          <p:nvPr/>
        </p:nvSpPr>
        <p:spPr bwMode="auto">
          <a:xfrm flipH="1">
            <a:off x="1358058" y="3234874"/>
            <a:ext cx="55209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/>
          </p:nvPr>
        </p:nvGraphicFramePr>
        <p:xfrm>
          <a:off x="1802542" y="2948420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548"/>
          <p:cNvGraphicFramePr>
            <a:graphicFrameLocks noGrp="1"/>
          </p:cNvGraphicFramePr>
          <p:nvPr>
            <p:extLst/>
          </p:nvPr>
        </p:nvGraphicFramePr>
        <p:xfrm>
          <a:off x="3594272" y="294914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48"/>
          <p:cNvGraphicFramePr>
            <a:graphicFrameLocks noGrp="1"/>
          </p:cNvGraphicFramePr>
          <p:nvPr>
            <p:extLst/>
          </p:nvPr>
        </p:nvGraphicFramePr>
        <p:xfrm>
          <a:off x="5241840" y="294502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548"/>
          <p:cNvGraphicFramePr>
            <a:graphicFrameLocks noGrp="1"/>
          </p:cNvGraphicFramePr>
          <p:nvPr>
            <p:extLst/>
          </p:nvPr>
        </p:nvGraphicFramePr>
        <p:xfrm>
          <a:off x="6877051" y="294090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Line 583"/>
          <p:cNvSpPr>
            <a:spLocks noChangeShapeType="1"/>
          </p:cNvSpPr>
          <p:nvPr/>
        </p:nvSpPr>
        <p:spPr bwMode="auto">
          <a:xfrm>
            <a:off x="5077923" y="2343298"/>
            <a:ext cx="2475518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5" name="Group 548"/>
          <p:cNvGraphicFramePr>
            <a:graphicFrameLocks noGrp="1"/>
          </p:cNvGraphicFramePr>
          <p:nvPr>
            <p:extLst/>
          </p:nvPr>
        </p:nvGraphicFramePr>
        <p:xfrm>
          <a:off x="628650" y="3750099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/>
          </p:nvPr>
        </p:nvGraphicFramePr>
        <p:xfrm>
          <a:off x="2140293" y="375421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/>
          </p:nvPr>
        </p:nvGraphicFramePr>
        <p:xfrm>
          <a:off x="3639579" y="3762455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548"/>
          <p:cNvGraphicFramePr>
            <a:graphicFrameLocks noGrp="1"/>
          </p:cNvGraphicFramePr>
          <p:nvPr>
            <p:extLst/>
          </p:nvPr>
        </p:nvGraphicFramePr>
        <p:xfrm>
          <a:off x="7077190" y="3762455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7379" y="4546760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257606" y="4061780"/>
            <a:ext cx="409476" cy="493744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1618" y="4546760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771046" y="4061780"/>
            <a:ext cx="449674" cy="489362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9" name="Line 583"/>
          <p:cNvSpPr>
            <a:spLocks noChangeShapeType="1"/>
          </p:cNvSpPr>
          <p:nvPr/>
        </p:nvSpPr>
        <p:spPr bwMode="auto">
          <a:xfrm>
            <a:off x="2625573" y="3243397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76093" y="4535807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667083" y="4053016"/>
            <a:ext cx="610830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6007" y="4535807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010639" y="4053016"/>
            <a:ext cx="734804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4226817" y="3256168"/>
            <a:ext cx="180875" cy="4920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82173" y="4575711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3755969" y="4078826"/>
            <a:ext cx="50943" cy="49374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26818" y="4572570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4304155" y="4078824"/>
            <a:ext cx="182973" cy="50202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01467" y="3892948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289660" y="3266628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6590" y="3885605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EBB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5554442" y="3266627"/>
            <a:ext cx="80341" cy="61897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8" name="Line 583"/>
          <p:cNvSpPr>
            <a:spLocks noChangeShapeType="1"/>
          </p:cNvSpPr>
          <p:nvPr/>
        </p:nvSpPr>
        <p:spPr bwMode="auto">
          <a:xfrm flipH="1">
            <a:off x="7667726" y="3254599"/>
            <a:ext cx="42401" cy="4936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12147" y="4549197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092121" y="4078826"/>
            <a:ext cx="104757" cy="46793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87753" y="4546760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667727" y="4078825"/>
            <a:ext cx="45719" cy="46549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02681" y="5312725"/>
            <a:ext cx="184731" cy="12003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682089" y="4860324"/>
            <a:ext cx="639145" cy="45240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graphicFrame>
        <p:nvGraphicFramePr>
          <p:cNvPr id="61" name="Group 548"/>
          <p:cNvGraphicFramePr>
            <a:graphicFrameLocks noGrp="1"/>
          </p:cNvGraphicFramePr>
          <p:nvPr>
            <p:extLst/>
          </p:nvPr>
        </p:nvGraphicFramePr>
        <p:xfrm>
          <a:off x="2244095" y="4555524"/>
          <a:ext cx="1359393" cy="304800"/>
        </p:xfrm>
        <a:graphic>
          <a:graphicData uri="http://schemas.openxmlformats.org/drawingml/2006/table">
            <a:tbl>
              <a:tblPr>
                <a:solidFill>
                  <a:srgbClr val="D2C0D8"/>
                </a:solidFill>
              </a:tblPr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Line 583"/>
          <p:cNvSpPr>
            <a:spLocks noChangeShapeType="1"/>
          </p:cNvSpPr>
          <p:nvPr/>
        </p:nvSpPr>
        <p:spPr bwMode="auto">
          <a:xfrm>
            <a:off x="2942799" y="4054051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2004" y="5312725"/>
            <a:ext cx="184731" cy="92333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401564" y="4874585"/>
            <a:ext cx="119278" cy="43814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682173" y="5884465"/>
            <a:ext cx="4254479" cy="8199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Longest common </a:t>
            </a:r>
            <a:r>
              <a:rPr lang="en-ZA" sz="1600" dirty="0"/>
              <a:t>prefix</a:t>
            </a:r>
            <a:r>
              <a:rPr lang="en-ZA" sz="1600" dirty="0" smtClean="0"/>
              <a:t>: </a:t>
            </a:r>
            <a:r>
              <a:rPr lang="en-ZA" sz="1600" dirty="0" smtClean="0">
                <a:solidFill>
                  <a:srgbClr val="0070C0"/>
                </a:solidFill>
              </a:rPr>
              <a:t>BEE (3)</a:t>
            </a:r>
          </a:p>
          <a:p>
            <a:pPr algn="ctr"/>
            <a:r>
              <a:rPr lang="en-ZA" sz="1600" dirty="0" smtClean="0">
                <a:solidFill>
                  <a:srgbClr val="FF0000"/>
                </a:solidFill>
              </a:rPr>
              <a:t>+ node to diff “bee” and “beer” (1)</a:t>
            </a:r>
          </a:p>
          <a:p>
            <a:pPr algn="ctr"/>
            <a:r>
              <a:rPr lang="en-ZA" sz="1600" dirty="0" smtClean="0">
                <a:solidFill>
                  <a:srgbClr val="00B050"/>
                </a:solidFill>
              </a:rPr>
              <a:t>+ leaf nodes (1)</a:t>
            </a:r>
            <a:endParaRPr lang="en-ZA" sz="16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3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8389">
        <p:fade/>
      </p:transition>
    </mc:Choice>
    <mc:Fallback xmlns="">
      <p:transition spd="med" advTm="1983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8722" y="772936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1800" dirty="0" smtClean="0">
                <a:ea typeface="新細明體" charset="-120"/>
              </a:rPr>
              <a:t>Problem with tries: </a:t>
            </a:r>
            <a:r>
              <a:rPr kumimoji="1" lang="en-ZA" altLang="zh-TW" sz="1800" dirty="0" smtClean="0">
                <a:solidFill>
                  <a:srgbClr val="FF0000"/>
                </a:solidFill>
                <a:ea typeface="新細明體" charset="-120"/>
              </a:rPr>
              <a:t>wasted space</a:t>
            </a:r>
          </a:p>
          <a:p>
            <a:r>
              <a:rPr kumimoji="1" lang="en-ZA" altLang="zh-TW" sz="1800" dirty="0" smtClean="0">
                <a:ea typeface="新細明體" charset="-120"/>
              </a:rPr>
              <a:t>Most nodes will only use a few of their pointers (27 in total if the entire alphabet is used)</a:t>
            </a:r>
            <a:endParaRPr kumimoji="1" lang="en-ZA" altLang="zh-TW" sz="1800" dirty="0" smtClean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altLang="zh-TW" sz="1800" dirty="0" smtClean="0">
                <a:solidFill>
                  <a:srgbClr val="00B050"/>
                </a:solidFill>
                <a:ea typeface="新細明體" charset="-120"/>
              </a:rPr>
              <a:t>Solution?</a:t>
            </a:r>
          </a:p>
          <a:p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Store only the characters that</a:t>
            </a:r>
            <a:b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</a:b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lead to other nodes/leaves</a:t>
            </a:r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9876" y="6563"/>
            <a:ext cx="7886700" cy="623413"/>
          </a:xfrm>
        </p:spPr>
        <p:txBody>
          <a:bodyPr/>
          <a:lstStyle/>
          <a:p>
            <a:r>
              <a:rPr lang="en-US" dirty="0" smtClean="0"/>
              <a:t>Tries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462440" y="2240692"/>
          <a:ext cx="906262" cy="316789"/>
        </p:xfrm>
        <a:graphic>
          <a:graphicData uri="http://schemas.openxmlformats.org/drawingml/2006/table">
            <a:tbl>
              <a:tblPr/>
              <a:tblGrid>
                <a:gridCol w="245272"/>
                <a:gridCol w="220330"/>
                <a:gridCol w="220330"/>
                <a:gridCol w="220330"/>
              </a:tblGrid>
              <a:tr h="316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2633637" y="2561967"/>
            <a:ext cx="1968843" cy="6069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4998555" y="2557481"/>
            <a:ext cx="889029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 flipH="1">
            <a:off x="4429488" y="2561967"/>
            <a:ext cx="382354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583"/>
          <p:cNvSpPr>
            <a:spLocks noChangeShapeType="1"/>
          </p:cNvSpPr>
          <p:nvPr/>
        </p:nvSpPr>
        <p:spPr bwMode="auto">
          <a:xfrm flipH="1">
            <a:off x="1488051" y="3490281"/>
            <a:ext cx="835816" cy="4721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/>
          </p:nvPr>
        </p:nvGraphicFramePr>
        <p:xfrm>
          <a:off x="2250731" y="3176010"/>
          <a:ext cx="561351" cy="304800"/>
        </p:xfrm>
        <a:graphic>
          <a:graphicData uri="http://schemas.openxmlformats.org/drawingml/2006/table">
            <a:tbl>
              <a:tblPr/>
              <a:tblGrid>
                <a:gridCol w="288400"/>
                <a:gridCol w="27295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548"/>
          <p:cNvGraphicFramePr>
            <a:graphicFrameLocks noGrp="1"/>
          </p:cNvGraphicFramePr>
          <p:nvPr>
            <p:extLst/>
          </p:nvPr>
        </p:nvGraphicFramePr>
        <p:xfrm>
          <a:off x="4285395" y="3163982"/>
          <a:ext cx="291745" cy="304800"/>
        </p:xfrm>
        <a:graphic>
          <a:graphicData uri="http://schemas.openxmlformats.org/drawingml/2006/table">
            <a:tbl>
              <a:tblPr/>
              <a:tblGrid>
                <a:gridCol w="291745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48"/>
          <p:cNvGraphicFramePr>
            <a:graphicFrameLocks noGrp="1"/>
          </p:cNvGraphicFramePr>
          <p:nvPr>
            <p:extLst/>
          </p:nvPr>
        </p:nvGraphicFramePr>
        <p:xfrm>
          <a:off x="5602826" y="3168897"/>
          <a:ext cx="576947" cy="304800"/>
        </p:xfrm>
        <a:graphic>
          <a:graphicData uri="http://schemas.openxmlformats.org/drawingml/2006/table">
            <a:tbl>
              <a:tblPr/>
              <a:tblGrid>
                <a:gridCol w="280948"/>
                <a:gridCol w="295999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548"/>
          <p:cNvGraphicFramePr>
            <a:graphicFrameLocks noGrp="1"/>
          </p:cNvGraphicFramePr>
          <p:nvPr>
            <p:extLst/>
          </p:nvPr>
        </p:nvGraphicFramePr>
        <p:xfrm>
          <a:off x="7570498" y="3163982"/>
          <a:ext cx="319827" cy="304800"/>
        </p:xfrm>
        <a:graphic>
          <a:graphicData uri="http://schemas.openxmlformats.org/drawingml/2006/table">
            <a:tbl>
              <a:tblPr/>
              <a:tblGrid>
                <a:gridCol w="319827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Line 583"/>
          <p:cNvSpPr>
            <a:spLocks noChangeShapeType="1"/>
          </p:cNvSpPr>
          <p:nvPr/>
        </p:nvSpPr>
        <p:spPr bwMode="auto">
          <a:xfrm>
            <a:off x="5207916" y="2557481"/>
            <a:ext cx="2475518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5" name="Group 548"/>
          <p:cNvGraphicFramePr>
            <a:graphicFrameLocks noGrp="1"/>
          </p:cNvGraphicFramePr>
          <p:nvPr>
            <p:extLst/>
          </p:nvPr>
        </p:nvGraphicFramePr>
        <p:xfrm>
          <a:off x="1223686" y="3954731"/>
          <a:ext cx="528730" cy="304800"/>
        </p:xfrm>
        <a:graphic>
          <a:graphicData uri="http://schemas.openxmlformats.org/drawingml/2006/table">
            <a:tbl>
              <a:tblPr/>
              <a:tblGrid>
                <a:gridCol w="264365"/>
                <a:gridCol w="26436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/>
          </p:nvPr>
        </p:nvGraphicFramePr>
        <p:xfrm>
          <a:off x="2295994" y="3971162"/>
          <a:ext cx="843499" cy="304800"/>
        </p:xfrm>
        <a:graphic>
          <a:graphicData uri="http://schemas.openxmlformats.org/drawingml/2006/table">
            <a:tbl>
              <a:tblPr/>
              <a:tblGrid>
                <a:gridCol w="291579"/>
                <a:gridCol w="275960"/>
                <a:gridCol w="27596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/>
          </p:nvPr>
        </p:nvGraphicFramePr>
        <p:xfrm>
          <a:off x="3991775" y="3954686"/>
          <a:ext cx="587239" cy="304800"/>
        </p:xfrm>
        <a:graphic>
          <a:graphicData uri="http://schemas.openxmlformats.org/drawingml/2006/table">
            <a:tbl>
              <a:tblPr/>
              <a:tblGrid>
                <a:gridCol w="301700"/>
                <a:gridCol w="28553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548"/>
          <p:cNvGraphicFramePr>
            <a:graphicFrameLocks noGrp="1"/>
          </p:cNvGraphicFramePr>
          <p:nvPr>
            <p:extLst/>
          </p:nvPr>
        </p:nvGraphicFramePr>
        <p:xfrm>
          <a:off x="7207183" y="3976638"/>
          <a:ext cx="623444" cy="304800"/>
        </p:xfrm>
        <a:graphic>
          <a:graphicData uri="http://schemas.openxmlformats.org/drawingml/2006/table">
            <a:tbl>
              <a:tblPr/>
              <a:tblGrid>
                <a:gridCol w="320301"/>
                <a:gridCol w="3031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87372" y="4760943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87599" y="4267199"/>
            <a:ext cx="207552" cy="502508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1611" y="4760943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901039" y="4275963"/>
            <a:ext cx="449674" cy="489362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9" name="Line 583"/>
          <p:cNvSpPr>
            <a:spLocks noChangeShapeType="1"/>
          </p:cNvSpPr>
          <p:nvPr/>
        </p:nvSpPr>
        <p:spPr bwMode="auto">
          <a:xfrm>
            <a:off x="2755566" y="3457580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6086" y="4749990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97075" y="4267199"/>
            <a:ext cx="654091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66000" y="4749990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140632" y="4275963"/>
            <a:ext cx="655658" cy="47402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4285395" y="3470351"/>
            <a:ext cx="180875" cy="4920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38796" y="4786752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043273" y="4267199"/>
            <a:ext cx="63890" cy="50585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56811" y="4786753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4434148" y="4275963"/>
            <a:ext cx="45719" cy="51907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62453" y="4116817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650646" y="3490497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65777" y="4097445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EBB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5963222" y="3478468"/>
            <a:ext cx="80341" cy="61897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8" name="Line 583"/>
          <p:cNvSpPr>
            <a:spLocks noChangeShapeType="1"/>
          </p:cNvSpPr>
          <p:nvPr/>
        </p:nvSpPr>
        <p:spPr bwMode="auto">
          <a:xfrm flipH="1">
            <a:off x="7723682" y="3478468"/>
            <a:ext cx="42401" cy="4936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42140" y="4763380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222114" y="4293009"/>
            <a:ext cx="104757" cy="46793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38129" y="4742073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630495" y="4275963"/>
            <a:ext cx="45719" cy="46549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32674" y="5526908"/>
            <a:ext cx="184731" cy="12003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812083" y="5088768"/>
            <a:ext cx="544336" cy="43814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graphicFrame>
        <p:nvGraphicFramePr>
          <p:cNvPr id="61" name="Group 548"/>
          <p:cNvGraphicFramePr>
            <a:graphicFrameLocks noGrp="1"/>
          </p:cNvGraphicFramePr>
          <p:nvPr>
            <p:extLst/>
          </p:nvPr>
        </p:nvGraphicFramePr>
        <p:xfrm>
          <a:off x="3171623" y="4780726"/>
          <a:ext cx="549840" cy="304800"/>
        </p:xfrm>
        <a:graphic>
          <a:graphicData uri="http://schemas.openxmlformats.org/drawingml/2006/table">
            <a:tbl>
              <a:tblPr>
                <a:solidFill>
                  <a:srgbClr val="D2C0D8"/>
                </a:solidFill>
              </a:tblPr>
              <a:tblGrid>
                <a:gridCol w="274920"/>
                <a:gridCol w="27492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Line 583"/>
          <p:cNvSpPr>
            <a:spLocks noChangeShapeType="1"/>
          </p:cNvSpPr>
          <p:nvPr/>
        </p:nvSpPr>
        <p:spPr bwMode="auto">
          <a:xfrm>
            <a:off x="3072792" y="4268234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31997" y="5526908"/>
            <a:ext cx="184731" cy="92333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531557" y="5088768"/>
            <a:ext cx="119278" cy="43814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62453" y="1634033"/>
            <a:ext cx="3449860" cy="76306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rgbClr val="0070C0"/>
                </a:solidFill>
              </a:rPr>
              <a:t>flexible size nodes: use a </a:t>
            </a:r>
            <a:r>
              <a:rPr lang="en-ZA" dirty="0" smtClean="0">
                <a:solidFill>
                  <a:srgbClr val="FF0000"/>
                </a:solidFill>
              </a:rPr>
              <a:t>linked list</a:t>
            </a:r>
            <a:r>
              <a:rPr lang="en-ZA" dirty="0" smtClean="0">
                <a:solidFill>
                  <a:srgbClr val="0070C0"/>
                </a:solidFill>
              </a:rPr>
              <a:t> instead of an array</a:t>
            </a:r>
            <a:endParaRPr lang="en-ZA" dirty="0">
              <a:solidFill>
                <a:srgbClr val="0070C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5400000">
            <a:off x="7209380" y="3648089"/>
            <a:ext cx="615291" cy="980304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2654444">
            <a:off x="6218339" y="4061179"/>
            <a:ext cx="527222" cy="183811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graphicFrame>
        <p:nvGraphicFramePr>
          <p:cNvPr id="54" name="Group 548"/>
          <p:cNvGraphicFramePr>
            <a:graphicFrameLocks noGrp="1"/>
          </p:cNvGraphicFramePr>
          <p:nvPr>
            <p:extLst/>
          </p:nvPr>
        </p:nvGraphicFramePr>
        <p:xfrm>
          <a:off x="4819625" y="5882278"/>
          <a:ext cx="623444" cy="304800"/>
        </p:xfrm>
        <a:graphic>
          <a:graphicData uri="http://schemas.openxmlformats.org/drawingml/2006/table">
            <a:tbl>
              <a:tblPr/>
              <a:tblGrid>
                <a:gridCol w="320301"/>
                <a:gridCol w="3031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548"/>
          <p:cNvGraphicFramePr>
            <a:graphicFrameLocks noGrp="1"/>
          </p:cNvGraphicFramePr>
          <p:nvPr>
            <p:extLst/>
          </p:nvPr>
        </p:nvGraphicFramePr>
        <p:xfrm>
          <a:off x="5652065" y="5877739"/>
          <a:ext cx="623444" cy="304800"/>
        </p:xfrm>
        <a:graphic>
          <a:graphicData uri="http://schemas.openxmlformats.org/drawingml/2006/table">
            <a:tbl>
              <a:tblPr/>
              <a:tblGrid>
                <a:gridCol w="320301"/>
                <a:gridCol w="3031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55" idx="1"/>
          </p:cNvCxnSpPr>
          <p:nvPr/>
        </p:nvCxnSpPr>
        <p:spPr>
          <a:xfrm flipV="1">
            <a:off x="5302681" y="6030139"/>
            <a:ext cx="349384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158235" y="6018244"/>
            <a:ext cx="349384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07619" y="5890054"/>
            <a:ext cx="0" cy="237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55084" y="5942044"/>
            <a:ext cx="4392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 rot="5400000">
            <a:off x="5290453" y="4977430"/>
            <a:ext cx="784835" cy="2160782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6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252">
        <p:fade/>
      </p:transition>
    </mc:Choice>
    <mc:Fallback xmlns="">
      <p:transition spd="med" advTm="1382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  <p:bldP spid="82" grpId="0" animBg="1"/>
      <p:bldP spid="84" grpId="0" animBg="1"/>
      <p:bldP spid="43" grpId="0" animBg="1"/>
      <p:bldP spid="2" grpId="0" animBg="1"/>
      <p:bldP spid="8" grpId="0" animBg="1"/>
      <p:bldP spid="56" grpId="0" animBg="1"/>
      <p:bldP spid="58" grpId="0" animBg="1"/>
      <p:bldP spid="59" grpId="0" animBg="1"/>
      <p:bldP spid="60" grpId="0" animBg="1"/>
      <p:bldP spid="11" grpId="0" animBg="1"/>
      <p:bldP spid="66" grpId="0" animBg="1"/>
      <p:bldP spid="71" grpId="0" animBg="1"/>
      <p:bldP spid="79" grpId="0" animBg="1"/>
      <p:bldP spid="87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52" grpId="0" animBg="1"/>
      <p:bldP spid="53" grpId="0" animBg="1"/>
      <p:bldP spid="62" grpId="0" animBg="1"/>
      <p:bldP spid="63" grpId="0" animBg="1"/>
      <p:bldP spid="64" grpId="0" animBg="1"/>
      <p:bldP spid="48" grpId="0" animBg="1"/>
      <p:bldP spid="51" grpId="0" animBg="1"/>
      <p:bldP spid="3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6924" y="929454"/>
            <a:ext cx="8152885" cy="5669053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Tries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“a </a:t>
            </a:r>
            <a:r>
              <a:rPr kumimoji="1" lang="en-ZA" altLang="zh-TW" sz="2000" dirty="0" err="1" smtClean="0">
                <a:solidFill>
                  <a:srgbClr val="FF0000"/>
                </a:solidFill>
                <a:ea typeface="新細明體" charset="-120"/>
              </a:rPr>
              <a:t>tergo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”</a:t>
            </a:r>
            <a:r>
              <a:rPr kumimoji="1" lang="en-ZA" altLang="zh-TW" sz="2000" dirty="0" smtClean="0">
                <a:ea typeface="新細明體" charset="-120"/>
              </a:rPr>
              <a:t>:</a:t>
            </a:r>
          </a:p>
          <a:p>
            <a:pPr lvl="1"/>
            <a:r>
              <a:rPr kumimoji="1" lang="en-ZA" altLang="zh-TW" sz="1600" dirty="0" smtClean="0">
                <a:ea typeface="新細明體" charset="-120"/>
              </a:rPr>
              <a:t>Insert words in reverse 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(instead of inserting “beer”, 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insert “</a:t>
            </a:r>
            <a:r>
              <a:rPr kumimoji="1" lang="en-ZA" altLang="zh-TW" sz="1600" dirty="0" err="1" smtClean="0">
                <a:ea typeface="新細明體" charset="-120"/>
              </a:rPr>
              <a:t>reeb</a:t>
            </a:r>
            <a:r>
              <a:rPr kumimoji="1" lang="en-ZA" altLang="zh-TW" sz="1600" dirty="0" smtClean="0">
                <a:ea typeface="新細明體" charset="-120"/>
              </a:rPr>
              <a:t>”)</a:t>
            </a:r>
          </a:p>
          <a:p>
            <a:pPr lvl="1"/>
            <a:r>
              <a:rPr kumimoji="1" lang="en-ZA" altLang="zh-TW" sz="1600" dirty="0" smtClean="0">
                <a:solidFill>
                  <a:schemeClr val="accent5"/>
                </a:solidFill>
                <a:ea typeface="新細明體" charset="-120"/>
              </a:rPr>
              <a:t>Why:</a:t>
            </a:r>
            <a:r>
              <a:rPr kumimoji="1" lang="en-ZA" altLang="zh-TW" sz="1600" dirty="0" smtClean="0">
                <a:ea typeface="新細明體" charset="-120"/>
              </a:rPr>
              <a:t> because common 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prefixes lead to deeper tries</a:t>
            </a:r>
          </a:p>
          <a:p>
            <a:pPr lvl="1"/>
            <a:r>
              <a:rPr kumimoji="1" lang="en-ZA" altLang="zh-TW" sz="1600" dirty="0" smtClean="0">
                <a:solidFill>
                  <a:srgbClr val="FF0000"/>
                </a:solidFill>
                <a:ea typeface="新細明體" charset="-120"/>
              </a:rPr>
              <a:t>Flaw: </a:t>
            </a:r>
            <a:r>
              <a:rPr kumimoji="1" lang="en-ZA" altLang="zh-TW" sz="1600" dirty="0" smtClean="0">
                <a:ea typeface="新細明體" charset="-120"/>
              </a:rPr>
              <a:t>common suffixes 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(-</a:t>
            </a:r>
            <a:r>
              <a:rPr kumimoji="1" lang="en-ZA" altLang="zh-TW" sz="1600" dirty="0" err="1" smtClean="0">
                <a:ea typeface="新細明體" charset="-120"/>
              </a:rPr>
              <a:t>ality</a:t>
            </a:r>
            <a:r>
              <a:rPr kumimoji="1" lang="en-ZA" altLang="zh-TW" sz="1600" dirty="0" smtClean="0">
                <a:ea typeface="新細明體" charset="-120"/>
              </a:rPr>
              <a:t>, -</a:t>
            </a:r>
            <a:r>
              <a:rPr kumimoji="1" lang="en-ZA" altLang="zh-TW" sz="1600" dirty="0" err="1" smtClean="0">
                <a:ea typeface="新細明體" charset="-120"/>
              </a:rPr>
              <a:t>ing</a:t>
            </a:r>
            <a:r>
              <a:rPr kumimoji="1" lang="en-ZA" altLang="zh-TW" sz="1600" dirty="0" smtClean="0">
                <a:ea typeface="新細明體" charset="-120"/>
              </a:rPr>
              <a:t>, -ism)</a:t>
            </a:r>
            <a:endParaRPr kumimoji="1" lang="en-ZA" altLang="zh-TW" sz="1600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Compressing</a:t>
            </a:r>
            <a:r>
              <a:rPr kumimoji="1" lang="en-ZA" altLang="zh-TW" sz="2000" dirty="0" smtClean="0">
                <a:ea typeface="新細明體" charset="-120"/>
              </a:rPr>
              <a:t> tries</a:t>
            </a:r>
          </a:p>
          <a:p>
            <a:pPr lvl="1"/>
            <a:r>
              <a:rPr kumimoji="1" lang="en-ZA" altLang="zh-TW" sz="1600" dirty="0" smtClean="0">
                <a:ea typeface="新細明體" charset="-120"/>
              </a:rPr>
              <a:t>Instead of storing a separate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array of references for each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node, put all references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into a single large array</a:t>
            </a:r>
          </a:p>
          <a:p>
            <a:pPr lvl="1"/>
            <a:r>
              <a:rPr kumimoji="1" lang="en-ZA" altLang="zh-TW" sz="1600" dirty="0" smtClean="0">
                <a:solidFill>
                  <a:srgbClr val="00B050"/>
                </a:solidFill>
                <a:ea typeface="新細明體" charset="-120"/>
              </a:rPr>
              <a:t>Because there are many </a:t>
            </a:r>
            <a:br>
              <a:rPr kumimoji="1" lang="en-ZA" altLang="zh-TW" sz="1600" dirty="0" smtClean="0">
                <a:solidFill>
                  <a:srgbClr val="00B050"/>
                </a:solidFill>
                <a:ea typeface="新細明體" charset="-120"/>
              </a:rPr>
            </a:br>
            <a:r>
              <a:rPr kumimoji="1" lang="en-ZA" altLang="zh-TW" sz="1600" dirty="0" smtClean="0">
                <a:solidFill>
                  <a:srgbClr val="00B050"/>
                </a:solidFill>
                <a:ea typeface="新細明體" charset="-120"/>
              </a:rPr>
              <a:t>empty spaces, nodes can</a:t>
            </a:r>
            <a:br>
              <a:rPr kumimoji="1" lang="en-ZA" altLang="zh-TW" sz="1600" dirty="0" smtClean="0">
                <a:solidFill>
                  <a:srgbClr val="00B050"/>
                </a:solidFill>
                <a:ea typeface="新細明體" charset="-120"/>
              </a:rPr>
            </a:br>
            <a:r>
              <a:rPr kumimoji="1" lang="en-ZA" altLang="zh-TW" sz="1600" dirty="0" smtClean="0">
                <a:solidFill>
                  <a:srgbClr val="00B050"/>
                </a:solidFill>
                <a:ea typeface="新細明體" charset="-120"/>
              </a:rPr>
              <a:t>“interleave”</a:t>
            </a:r>
          </a:p>
          <a:p>
            <a:pPr lvl="1"/>
            <a:r>
              <a:rPr kumimoji="1" lang="en-ZA" altLang="zh-TW" sz="1600" dirty="0" smtClean="0">
                <a:ea typeface="新細明體" charset="-120"/>
              </a:rPr>
              <a:t>Another array is used to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store references to the specific</a:t>
            </a:r>
            <a:br>
              <a:rPr kumimoji="1" lang="en-ZA" altLang="zh-TW" sz="1600" dirty="0" smtClean="0">
                <a:ea typeface="新細明體" charset="-120"/>
              </a:rPr>
            </a:br>
            <a:r>
              <a:rPr kumimoji="1" lang="en-ZA" altLang="zh-TW" sz="1600" dirty="0" smtClean="0">
                <a:ea typeface="新細明體" charset="-120"/>
              </a:rPr>
              <a:t>“nodes” in the large array</a:t>
            </a:r>
          </a:p>
          <a:p>
            <a:pPr lvl="1"/>
            <a:r>
              <a:rPr kumimoji="1" lang="en-ZA" altLang="zh-TW" sz="1600" dirty="0" smtClean="0">
                <a:solidFill>
                  <a:srgbClr val="FF0000"/>
                </a:solidFill>
                <a:ea typeface="新細明體" charset="-120"/>
              </a:rPr>
              <a:t>Simplest interleaving </a:t>
            </a:r>
            <a:br>
              <a:rPr kumimoji="1" lang="en-ZA" altLang="zh-TW" sz="1600" dirty="0" smtClean="0">
                <a:solidFill>
                  <a:srgbClr val="FF0000"/>
                </a:solidFill>
                <a:ea typeface="新細明體" charset="-120"/>
              </a:rPr>
            </a:br>
            <a:r>
              <a:rPr kumimoji="1" lang="en-ZA" altLang="zh-TW" sz="1600" dirty="0" smtClean="0">
                <a:solidFill>
                  <a:srgbClr val="FF0000"/>
                </a:solidFill>
                <a:ea typeface="新細明體" charset="-120"/>
              </a:rPr>
              <a:t>algorithms are preferred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6924" y="88941"/>
            <a:ext cx="7886700" cy="623413"/>
          </a:xfrm>
        </p:spPr>
        <p:txBody>
          <a:bodyPr/>
          <a:lstStyle/>
          <a:p>
            <a:r>
              <a:rPr lang="en-US" dirty="0" smtClean="0"/>
              <a:t>Compressing Tries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0" t="4106" r="21046"/>
          <a:stretch/>
        </p:blipFill>
        <p:spPr bwMode="auto">
          <a:xfrm>
            <a:off x="4300151" y="1212374"/>
            <a:ext cx="4580237" cy="526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585255" y="1153297"/>
            <a:ext cx="2010032" cy="626076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025081" y="4036541"/>
            <a:ext cx="2014151" cy="51486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324865" y="1937022"/>
            <a:ext cx="2010032" cy="6260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708821" y="3980935"/>
            <a:ext cx="1927655" cy="6260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30066" y="1937022"/>
            <a:ext cx="2075035" cy="626076"/>
          </a:xfrm>
          <a:prstGeom prst="roundRect">
            <a:avLst/>
          </a:prstGeom>
          <a:noFill/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978349" y="4082235"/>
            <a:ext cx="1902039" cy="423475"/>
          </a:xfrm>
          <a:prstGeom prst="roundRect">
            <a:avLst/>
          </a:prstGeom>
          <a:noFill/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25081" y="5767415"/>
            <a:ext cx="2014151" cy="51486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34897" y="5714255"/>
            <a:ext cx="1927655" cy="6260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76310" y="5815556"/>
            <a:ext cx="1902039" cy="423475"/>
          </a:xfrm>
          <a:prstGeom prst="roundRect">
            <a:avLst/>
          </a:prstGeom>
          <a:noFill/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0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9905">
        <p:fade/>
      </p:transition>
    </mc:Choice>
    <mc:Fallback xmlns="">
      <p:transition spd="med" advTm="3999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2" grpId="0" animBg="1"/>
      <p:bldP spid="74" grpId="0" animBg="1"/>
      <p:bldP spid="75" grpId="0" animBg="1"/>
      <p:bldP spid="77" grpId="0" animBg="1"/>
      <p:bldP spid="78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Most </a:t>
            </a:r>
            <a:r>
              <a:rPr kumimoji="1" lang="en-ZA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m-way trees</a:t>
            </a:r>
            <a:r>
              <a:rPr kumimoji="1" lang="en-ZA" altLang="zh-TW" sz="2000" dirty="0" smtClean="0">
                <a:ea typeface="新細明體" charset="-120"/>
              </a:rPr>
              <a:t> that we considered stored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entire keys</a:t>
            </a:r>
            <a:r>
              <a:rPr kumimoji="1" lang="en-ZA" altLang="zh-TW" sz="2000" dirty="0" smtClean="0">
                <a:ea typeface="新細明體" charset="-120"/>
              </a:rPr>
              <a:t> in their nodes</a:t>
            </a:r>
          </a:p>
          <a:p>
            <a:r>
              <a:rPr kumimoji="1" lang="en-ZA" altLang="zh-TW" sz="2000" dirty="0" smtClean="0">
                <a:ea typeface="新細明體" charset="-120"/>
              </a:rPr>
              <a:t>When searching for a </a:t>
            </a:r>
            <a:r>
              <a:rPr kumimoji="1" lang="en-ZA" altLang="zh-TW" sz="2000" u="sng" dirty="0" smtClean="0">
                <a:ea typeface="新細明體" charset="-120"/>
              </a:rPr>
              <a:t>specific key</a:t>
            </a:r>
            <a:r>
              <a:rPr kumimoji="1" lang="en-ZA" altLang="zh-TW" sz="2000" dirty="0" smtClean="0">
                <a:ea typeface="新細明體" charset="-120"/>
              </a:rPr>
              <a:t>, you would compare this key to other keys stored in the tree, until the key is found</a:t>
            </a:r>
          </a:p>
          <a:p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Prefix B+-trees </a:t>
            </a:r>
            <a:r>
              <a:rPr kumimoji="1" lang="en-ZA" altLang="zh-TW" sz="2000" dirty="0" smtClean="0">
                <a:ea typeface="新細明體" charset="-120"/>
              </a:rPr>
              <a:t>and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Bit-trees </a:t>
            </a:r>
            <a:r>
              <a:rPr kumimoji="1" lang="en-ZA" altLang="zh-TW" sz="2000" dirty="0" smtClean="0">
                <a:ea typeface="新細明體" charset="-120"/>
              </a:rPr>
              <a:t>illustrated that storing an entire key is not necessary, and you can get away with storing only the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prefixes</a:t>
            </a:r>
            <a:r>
              <a:rPr kumimoji="1" lang="en-ZA" altLang="zh-TW" sz="2000" dirty="0" smtClean="0">
                <a:ea typeface="新細明體" charset="-120"/>
              </a:rPr>
              <a:t> or the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D-bits</a:t>
            </a:r>
            <a:r>
              <a:rPr kumimoji="1" lang="en-ZA" altLang="zh-TW" sz="2000" dirty="0" smtClean="0">
                <a:ea typeface="新細明體" charset="-120"/>
              </a:rPr>
              <a:t> to guide the search</a:t>
            </a:r>
          </a:p>
          <a:p>
            <a:r>
              <a:rPr kumimoji="1" lang="en-ZA" altLang="zh-TW" sz="2000" dirty="0" smtClean="0">
                <a:ea typeface="新細明體" charset="-120"/>
              </a:rPr>
              <a:t>However, </a:t>
            </a:r>
            <a:r>
              <a:rPr kumimoji="1" lang="en-ZA" altLang="zh-TW" sz="2000" dirty="0" smtClean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maintaining</a:t>
            </a:r>
            <a:r>
              <a:rPr kumimoji="1" lang="en-ZA" altLang="zh-TW" sz="2000" dirty="0" smtClean="0">
                <a:ea typeface="新細明體" charset="-120"/>
              </a:rPr>
              <a:t> prefixes after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insertion/deletion </a:t>
            </a:r>
            <a:r>
              <a:rPr kumimoji="1" lang="en-ZA" altLang="zh-TW" sz="2000" dirty="0" smtClean="0">
                <a:ea typeface="新細明體" charset="-120"/>
              </a:rPr>
              <a:t>can become complicated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Trees &amp; Prefixes</a:t>
            </a:r>
            <a:endParaRPr lang="en-US" dirty="0"/>
          </a:p>
        </p:txBody>
      </p:sp>
      <p:sp>
        <p:nvSpPr>
          <p:cNvPr id="31" name="U-Turn Arrow 30"/>
          <p:cNvSpPr/>
          <p:nvPr/>
        </p:nvSpPr>
        <p:spPr>
          <a:xfrm rot="10800000" flipH="1">
            <a:off x="1334530" y="6326658"/>
            <a:ext cx="1867415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2281883" y="4422304"/>
            <a:ext cx="183188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Line 584"/>
          <p:cNvSpPr>
            <a:spLocks noChangeShapeType="1"/>
          </p:cNvSpPr>
          <p:nvPr/>
        </p:nvSpPr>
        <p:spPr bwMode="auto">
          <a:xfrm>
            <a:off x="4407245" y="4422304"/>
            <a:ext cx="154047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8" name="Group 548"/>
          <p:cNvGraphicFramePr>
            <a:graphicFrameLocks noGrp="1"/>
          </p:cNvGraphicFramePr>
          <p:nvPr>
            <p:extLst/>
          </p:nvPr>
        </p:nvGraphicFramePr>
        <p:xfrm>
          <a:off x="348560" y="6030097"/>
          <a:ext cx="1966274" cy="304800"/>
        </p:xfrm>
        <a:graphic>
          <a:graphicData uri="http://schemas.openxmlformats.org/drawingml/2006/table">
            <a:tbl>
              <a:tblPr/>
              <a:tblGrid>
                <a:gridCol w="663304"/>
                <a:gridCol w="698835"/>
                <a:gridCol w="604135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aunt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548"/>
          <p:cNvGraphicFramePr>
            <a:graphicFrameLocks noGrp="1"/>
          </p:cNvGraphicFramePr>
          <p:nvPr>
            <p:extLst/>
          </p:nvPr>
        </p:nvGraphicFramePr>
        <p:xfrm>
          <a:off x="3056239" y="6021858"/>
          <a:ext cx="2257631" cy="304800"/>
        </p:xfrm>
        <a:graphic>
          <a:graphicData uri="http://schemas.openxmlformats.org/drawingml/2006/table">
            <a:tbl>
              <a:tblPr/>
              <a:tblGrid>
                <a:gridCol w="752543"/>
                <a:gridCol w="792859"/>
                <a:gridCol w="712229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bar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bard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548"/>
          <p:cNvGraphicFramePr>
            <a:graphicFrameLocks noGrp="1"/>
          </p:cNvGraphicFramePr>
          <p:nvPr>
            <p:extLst/>
          </p:nvPr>
        </p:nvGraphicFramePr>
        <p:xfrm>
          <a:off x="6153570" y="6021858"/>
          <a:ext cx="2065958" cy="304800"/>
        </p:xfrm>
        <a:graphic>
          <a:graphicData uri="http://schemas.openxmlformats.org/drawingml/2006/table">
            <a:tbl>
              <a:tblPr/>
              <a:tblGrid>
                <a:gridCol w="688653"/>
                <a:gridCol w="725543"/>
                <a:gridCol w="651762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dog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door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/>
          </p:nvPr>
        </p:nvGraphicFramePr>
        <p:xfrm>
          <a:off x="2154602" y="4996248"/>
          <a:ext cx="2310307" cy="304800"/>
        </p:xfrm>
        <a:graphic>
          <a:graphicData uri="http://schemas.openxmlformats.org/drawingml/2006/table">
            <a:tbl>
              <a:tblPr/>
              <a:tblGrid>
                <a:gridCol w="746256"/>
                <a:gridCol w="786232"/>
                <a:gridCol w="777819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548"/>
          <p:cNvGraphicFramePr>
            <a:graphicFrameLocks noGrp="1"/>
          </p:cNvGraphicFramePr>
          <p:nvPr>
            <p:extLst/>
          </p:nvPr>
        </p:nvGraphicFramePr>
        <p:xfrm>
          <a:off x="4113769" y="4117504"/>
          <a:ext cx="2088311" cy="304800"/>
        </p:xfrm>
        <a:graphic>
          <a:graphicData uri="http://schemas.openxmlformats.org/drawingml/2006/table">
            <a:tbl>
              <a:tblPr/>
              <a:tblGrid>
                <a:gridCol w="696103"/>
                <a:gridCol w="733395"/>
                <a:gridCol w="658813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Line 583"/>
          <p:cNvSpPr>
            <a:spLocks noChangeShapeType="1"/>
          </p:cNvSpPr>
          <p:nvPr/>
        </p:nvSpPr>
        <p:spPr bwMode="auto">
          <a:xfrm flipH="1">
            <a:off x="502510" y="5296930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2899719" y="5303756"/>
            <a:ext cx="420130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Line 583"/>
          <p:cNvSpPr>
            <a:spLocks noChangeShapeType="1"/>
          </p:cNvSpPr>
          <p:nvPr/>
        </p:nvSpPr>
        <p:spPr bwMode="auto">
          <a:xfrm>
            <a:off x="3698790" y="5303756"/>
            <a:ext cx="2522321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8031" y="4579165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36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2" name="U-Turn Arrow 21"/>
          <p:cNvSpPr/>
          <p:nvPr/>
        </p:nvSpPr>
        <p:spPr>
          <a:xfrm rot="10800000" flipH="1">
            <a:off x="4184822" y="6333484"/>
            <a:ext cx="2166553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942335" y="3913845"/>
            <a:ext cx="1806345" cy="8177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insert</a:t>
            </a:r>
          </a:p>
          <a:p>
            <a:pPr algn="ctr"/>
            <a:r>
              <a:rPr lang="en-ZA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“bell”</a:t>
            </a:r>
            <a:endParaRPr lang="en-ZA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5198" y="5613510"/>
            <a:ext cx="92204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>
                <a:solidFill>
                  <a:prstClr val="black"/>
                </a:solidFill>
              </a:rPr>
              <a:t>bell  </a:t>
            </a:r>
            <a:r>
              <a:rPr lang="en-ZA" sz="2000" b="1" dirty="0">
                <a:solidFill>
                  <a:srgbClr val="FF0000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43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5676">
        <p:fade/>
      </p:transition>
    </mc:Choice>
    <mc:Fallback xmlns="">
      <p:transition spd="med" advTm="1456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" grpId="0" animBg="1"/>
      <p:bldP spid="17" grpId="0" animBg="1"/>
      <p:bldP spid="28" grpId="0" animBg="1"/>
      <p:bldP spid="29" grpId="0" animBg="1"/>
      <p:bldP spid="36" grpId="0" animBg="1"/>
      <p:bldP spid="2" grpId="0"/>
      <p:bldP spid="22" grpId="0" animBg="1"/>
      <p:bldP spid="20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4069492" y="3942859"/>
            <a:ext cx="4794422" cy="41601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1</a:t>
            </a:r>
            <a:r>
              <a:rPr lang="en-ZA" baseline="30000" dirty="0" smtClean="0">
                <a:solidFill>
                  <a:prstClr val="black"/>
                </a:solidFill>
              </a:rPr>
              <a:t>st</a:t>
            </a:r>
            <a:r>
              <a:rPr lang="en-ZA" dirty="0" smtClean="0">
                <a:solidFill>
                  <a:prstClr val="black"/>
                </a:solidFill>
              </a:rPr>
              <a:t> character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364260" y="4646939"/>
            <a:ext cx="6496136" cy="41601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</a:t>
            </a:r>
            <a:r>
              <a:rPr lang="en-ZA" baseline="30000" dirty="0" smtClean="0">
                <a:solidFill>
                  <a:prstClr val="black"/>
                </a:solidFill>
              </a:rPr>
              <a:t>nd</a:t>
            </a:r>
            <a:r>
              <a:rPr lang="en-ZA" dirty="0" smtClean="0">
                <a:solidFill>
                  <a:prstClr val="black"/>
                </a:solidFill>
              </a:rPr>
              <a:t> character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655805" y="5359822"/>
            <a:ext cx="7211861" cy="4160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</a:t>
            </a:r>
            <a:r>
              <a:rPr lang="en-ZA" baseline="30000" dirty="0" smtClean="0">
                <a:solidFill>
                  <a:prstClr val="black"/>
                </a:solidFill>
              </a:rPr>
              <a:t>rd</a:t>
            </a:r>
            <a:r>
              <a:rPr lang="en-ZA" dirty="0" smtClean="0">
                <a:solidFill>
                  <a:prstClr val="black"/>
                </a:solidFill>
              </a:rPr>
              <a:t> character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056238" y="6097821"/>
            <a:ext cx="5804158" cy="4160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4</a:t>
            </a:r>
            <a:r>
              <a:rPr lang="en-ZA" baseline="30000" dirty="0" smtClean="0">
                <a:solidFill>
                  <a:prstClr val="black"/>
                </a:solidFill>
              </a:rPr>
              <a:t>th</a:t>
            </a:r>
            <a:r>
              <a:rPr lang="en-ZA" dirty="0" smtClean="0">
                <a:solidFill>
                  <a:prstClr val="black"/>
                </a:solidFill>
              </a:rPr>
              <a:t> character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Another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m-way tree </a:t>
            </a:r>
            <a:r>
              <a:rPr kumimoji="1" lang="en-ZA" altLang="zh-TW" sz="2000" dirty="0" smtClean="0">
                <a:ea typeface="新細明體" charset="-120"/>
              </a:rPr>
              <a:t>data structure</a:t>
            </a:r>
          </a:p>
          <a:p>
            <a:r>
              <a:rPr kumimoji="1" lang="en-ZA" altLang="zh-TW" sz="2000" dirty="0" smtClean="0">
                <a:ea typeface="新細明體" charset="-120"/>
              </a:rPr>
              <a:t>From “re</a:t>
            </a:r>
            <a:r>
              <a:rPr kumimoji="1" lang="en-ZA" altLang="zh-TW" sz="2000" u="sng" dirty="0" smtClean="0">
                <a:solidFill>
                  <a:schemeClr val="accent2">
                    <a:lumMod val="75000"/>
                  </a:schemeClr>
                </a:solidFill>
                <a:ea typeface="新細明體" charset="-120"/>
              </a:rPr>
              <a:t>trie</a:t>
            </a:r>
            <a:r>
              <a:rPr kumimoji="1" lang="en-ZA" altLang="zh-TW" sz="2000" dirty="0" smtClean="0">
                <a:ea typeface="新細明體" charset="-120"/>
              </a:rPr>
              <a:t>val”, but pronounced as “try” to avoid confusion</a:t>
            </a:r>
          </a:p>
          <a:p>
            <a:r>
              <a:rPr kumimoji="1" lang="en-ZA" altLang="zh-TW" sz="2000" dirty="0" smtClean="0">
                <a:ea typeface="新細明體" charset="-120"/>
              </a:rPr>
              <a:t>Instead of storing the keys or prefixes directly, primitive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building blocks</a:t>
            </a:r>
            <a:r>
              <a:rPr kumimoji="1" lang="en-ZA" altLang="zh-TW" sz="2000" dirty="0" smtClean="0">
                <a:ea typeface="新細明體" charset="-120"/>
              </a:rPr>
              <a:t> that make up the prefixes are stored</a:t>
            </a:r>
          </a:p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Building blocks of strings = characters</a:t>
            </a:r>
          </a:p>
          <a:p>
            <a:r>
              <a:rPr kumimoji="1" lang="en-ZA" altLang="zh-TW" sz="2000" dirty="0" smtClean="0">
                <a:ea typeface="新細明體" charset="-120"/>
              </a:rPr>
              <a:t>Every root-to-leaf path in a </a:t>
            </a:r>
            <a:r>
              <a:rPr kumimoji="1" lang="en-ZA" altLang="zh-TW" sz="2000" dirty="0" err="1" smtClean="0">
                <a:ea typeface="新細明體" charset="-120"/>
              </a:rPr>
              <a:t>trie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“constructs” </a:t>
            </a:r>
            <a:r>
              <a:rPr kumimoji="1" lang="en-ZA" altLang="zh-TW" sz="2000" dirty="0" smtClean="0">
                <a:ea typeface="新細明體" charset="-120"/>
              </a:rPr>
              <a:t>a key prefix from the building blocks</a:t>
            </a:r>
          </a:p>
          <a:p>
            <a:r>
              <a:rPr kumimoji="1" lang="en-ZA" altLang="zh-TW" sz="2000" dirty="0" smtClean="0">
                <a:ea typeface="新細明體" charset="-120"/>
              </a:rPr>
              <a:t>Prefix or key is not stored in a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node</a:t>
            </a:r>
            <a:r>
              <a:rPr kumimoji="1" lang="en-ZA" altLang="zh-TW" sz="2000" dirty="0" smtClean="0">
                <a:ea typeface="新細明體" charset="-120"/>
              </a:rPr>
              <a:t> – it is stored in a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path</a:t>
            </a:r>
          </a:p>
          <a:p>
            <a:pPr marL="0" indent="0">
              <a:buNone/>
            </a:pPr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  <p:sp>
        <p:nvSpPr>
          <p:cNvPr id="44" name="Line 583"/>
          <p:cNvSpPr>
            <a:spLocks noChangeShapeType="1"/>
          </p:cNvSpPr>
          <p:nvPr/>
        </p:nvSpPr>
        <p:spPr bwMode="auto">
          <a:xfrm flipH="1">
            <a:off x="2907956" y="4311565"/>
            <a:ext cx="1318053" cy="383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168199" y="3991758"/>
          <a:ext cx="1359391" cy="304800"/>
        </p:xfrm>
        <a:graphic>
          <a:graphicData uri="http://schemas.openxmlformats.org/drawingml/2006/table">
            <a:tbl>
              <a:tblPr/>
              <a:tblGrid>
                <a:gridCol w="453130"/>
                <a:gridCol w="477405"/>
                <a:gridCol w="428856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Line 583"/>
          <p:cNvSpPr>
            <a:spLocks noChangeShapeType="1"/>
          </p:cNvSpPr>
          <p:nvPr/>
        </p:nvSpPr>
        <p:spPr bwMode="auto">
          <a:xfrm flipH="1">
            <a:off x="4381792" y="4997520"/>
            <a:ext cx="58404" cy="433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583"/>
          <p:cNvSpPr>
            <a:spLocks noChangeShapeType="1"/>
          </p:cNvSpPr>
          <p:nvPr/>
        </p:nvSpPr>
        <p:spPr bwMode="auto">
          <a:xfrm flipH="1">
            <a:off x="2075936" y="4997520"/>
            <a:ext cx="591188" cy="433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57" name="Group 548"/>
          <p:cNvGraphicFramePr>
            <a:graphicFrameLocks noGrp="1"/>
          </p:cNvGraphicFramePr>
          <p:nvPr>
            <p:extLst/>
          </p:nvPr>
        </p:nvGraphicFramePr>
        <p:xfrm>
          <a:off x="2479589" y="4696261"/>
          <a:ext cx="879764" cy="304800"/>
        </p:xfrm>
        <a:graphic>
          <a:graphicData uri="http://schemas.openxmlformats.org/drawingml/2006/table">
            <a:tbl>
              <a:tblPr/>
              <a:tblGrid>
                <a:gridCol w="428407"/>
                <a:gridCol w="4513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Group 548"/>
          <p:cNvGraphicFramePr>
            <a:graphicFrameLocks noGrp="1"/>
          </p:cNvGraphicFramePr>
          <p:nvPr>
            <p:extLst/>
          </p:nvPr>
        </p:nvGraphicFramePr>
        <p:xfrm>
          <a:off x="1748168" y="5420358"/>
          <a:ext cx="879764" cy="304800"/>
        </p:xfrm>
        <a:graphic>
          <a:graphicData uri="http://schemas.openxmlformats.org/drawingml/2006/table">
            <a:tbl>
              <a:tblPr/>
              <a:tblGrid>
                <a:gridCol w="428407"/>
                <a:gridCol w="4513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Group 548"/>
          <p:cNvGraphicFramePr>
            <a:graphicFrameLocks noGrp="1"/>
          </p:cNvGraphicFramePr>
          <p:nvPr>
            <p:extLst/>
          </p:nvPr>
        </p:nvGraphicFramePr>
        <p:xfrm>
          <a:off x="3123086" y="5412120"/>
          <a:ext cx="428407" cy="304800"/>
        </p:xfrm>
        <a:graphic>
          <a:graphicData uri="http://schemas.openxmlformats.org/drawingml/2006/table">
            <a:tbl>
              <a:tblPr/>
              <a:tblGrid>
                <a:gridCol w="42840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roup 548"/>
          <p:cNvGraphicFramePr>
            <a:graphicFrameLocks noGrp="1"/>
          </p:cNvGraphicFramePr>
          <p:nvPr>
            <p:extLst/>
          </p:nvPr>
        </p:nvGraphicFramePr>
        <p:xfrm>
          <a:off x="3129039" y="6137362"/>
          <a:ext cx="428407" cy="304800"/>
        </p:xfrm>
        <a:graphic>
          <a:graphicData uri="http://schemas.openxmlformats.org/drawingml/2006/table">
            <a:tbl>
              <a:tblPr/>
              <a:tblGrid>
                <a:gridCol w="42840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Line 583"/>
          <p:cNvSpPr>
            <a:spLocks noChangeShapeType="1"/>
          </p:cNvSpPr>
          <p:nvPr/>
        </p:nvSpPr>
        <p:spPr bwMode="auto">
          <a:xfrm>
            <a:off x="3163329" y="4997520"/>
            <a:ext cx="189471" cy="433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583"/>
          <p:cNvSpPr>
            <a:spLocks noChangeShapeType="1"/>
          </p:cNvSpPr>
          <p:nvPr/>
        </p:nvSpPr>
        <p:spPr bwMode="auto">
          <a:xfrm flipH="1">
            <a:off x="3352800" y="5710346"/>
            <a:ext cx="7475" cy="4182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7" name="Group 548"/>
          <p:cNvGraphicFramePr>
            <a:graphicFrameLocks noGrp="1"/>
          </p:cNvGraphicFramePr>
          <p:nvPr>
            <p:extLst/>
          </p:nvPr>
        </p:nvGraphicFramePr>
        <p:xfrm>
          <a:off x="4200535" y="5405546"/>
          <a:ext cx="428407" cy="304800"/>
        </p:xfrm>
        <a:graphic>
          <a:graphicData uri="http://schemas.openxmlformats.org/drawingml/2006/table">
            <a:tbl>
              <a:tblPr/>
              <a:tblGrid>
                <a:gridCol w="42840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4662617" y="4294263"/>
            <a:ext cx="226550" cy="4009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9" name="Group 548"/>
          <p:cNvGraphicFramePr>
            <a:graphicFrameLocks noGrp="1"/>
          </p:cNvGraphicFramePr>
          <p:nvPr>
            <p:extLst/>
          </p:nvPr>
        </p:nvGraphicFramePr>
        <p:xfrm>
          <a:off x="4222735" y="4695202"/>
          <a:ext cx="879764" cy="304800"/>
        </p:xfrm>
        <a:graphic>
          <a:graphicData uri="http://schemas.openxmlformats.org/drawingml/2006/table">
            <a:tbl>
              <a:tblPr/>
              <a:tblGrid>
                <a:gridCol w="428407"/>
                <a:gridCol w="4513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Group 548"/>
          <p:cNvGraphicFramePr>
            <a:graphicFrameLocks noGrp="1"/>
          </p:cNvGraphicFramePr>
          <p:nvPr>
            <p:extLst/>
          </p:nvPr>
        </p:nvGraphicFramePr>
        <p:xfrm>
          <a:off x="4053974" y="6148952"/>
          <a:ext cx="451357" cy="304800"/>
        </p:xfrm>
        <a:graphic>
          <a:graphicData uri="http://schemas.openxmlformats.org/drawingml/2006/table">
            <a:tbl>
              <a:tblPr/>
              <a:tblGrid>
                <a:gridCol w="4513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Line 583"/>
          <p:cNvSpPr>
            <a:spLocks noChangeShapeType="1"/>
          </p:cNvSpPr>
          <p:nvPr/>
        </p:nvSpPr>
        <p:spPr bwMode="auto">
          <a:xfrm flipH="1">
            <a:off x="4226008" y="5717876"/>
            <a:ext cx="155783" cy="4201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3" name="Group 548"/>
          <p:cNvGraphicFramePr>
            <a:graphicFrameLocks noGrp="1"/>
          </p:cNvGraphicFramePr>
          <p:nvPr>
            <p:extLst/>
          </p:nvPr>
        </p:nvGraphicFramePr>
        <p:xfrm>
          <a:off x="5033320" y="5413076"/>
          <a:ext cx="428407" cy="304800"/>
        </p:xfrm>
        <a:graphic>
          <a:graphicData uri="http://schemas.openxmlformats.org/drawingml/2006/table">
            <a:tbl>
              <a:tblPr/>
              <a:tblGrid>
                <a:gridCol w="42840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Group 548"/>
          <p:cNvGraphicFramePr>
            <a:graphicFrameLocks noGrp="1"/>
          </p:cNvGraphicFramePr>
          <p:nvPr>
            <p:extLst/>
          </p:nvPr>
        </p:nvGraphicFramePr>
        <p:xfrm>
          <a:off x="5277076" y="6161903"/>
          <a:ext cx="428407" cy="304800"/>
        </p:xfrm>
        <a:graphic>
          <a:graphicData uri="http://schemas.openxmlformats.org/drawingml/2006/table">
            <a:tbl>
              <a:tblPr/>
              <a:tblGrid>
                <a:gridCol w="42840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Line 583"/>
          <p:cNvSpPr>
            <a:spLocks noChangeShapeType="1"/>
          </p:cNvSpPr>
          <p:nvPr/>
        </p:nvSpPr>
        <p:spPr bwMode="auto">
          <a:xfrm>
            <a:off x="4917620" y="4997520"/>
            <a:ext cx="280456" cy="433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5310758" y="5737059"/>
            <a:ext cx="280456" cy="433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7" name="Group 548"/>
          <p:cNvGraphicFramePr>
            <a:graphicFrameLocks noGrp="1"/>
          </p:cNvGraphicFramePr>
          <p:nvPr>
            <p:extLst/>
          </p:nvPr>
        </p:nvGraphicFramePr>
        <p:xfrm>
          <a:off x="6132642" y="4718252"/>
          <a:ext cx="428407" cy="304800"/>
        </p:xfrm>
        <a:graphic>
          <a:graphicData uri="http://schemas.openxmlformats.org/drawingml/2006/table">
            <a:tbl>
              <a:tblPr/>
              <a:tblGrid>
                <a:gridCol w="42840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Line 583"/>
          <p:cNvSpPr>
            <a:spLocks noChangeShapeType="1"/>
          </p:cNvSpPr>
          <p:nvPr/>
        </p:nvSpPr>
        <p:spPr bwMode="auto">
          <a:xfrm>
            <a:off x="5325774" y="4311565"/>
            <a:ext cx="1033837" cy="4083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80" name="Group 548"/>
          <p:cNvGraphicFramePr>
            <a:graphicFrameLocks noGrp="1"/>
          </p:cNvGraphicFramePr>
          <p:nvPr>
            <p:extLst/>
          </p:nvPr>
        </p:nvGraphicFramePr>
        <p:xfrm>
          <a:off x="6154508" y="5418829"/>
          <a:ext cx="879764" cy="304800"/>
        </p:xfrm>
        <a:graphic>
          <a:graphicData uri="http://schemas.openxmlformats.org/drawingml/2006/table">
            <a:tbl>
              <a:tblPr/>
              <a:tblGrid>
                <a:gridCol w="428407"/>
                <a:gridCol w="4513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Line 583"/>
          <p:cNvSpPr>
            <a:spLocks noChangeShapeType="1"/>
          </p:cNvSpPr>
          <p:nvPr/>
        </p:nvSpPr>
        <p:spPr bwMode="auto">
          <a:xfrm>
            <a:off x="6294971" y="5011708"/>
            <a:ext cx="237842" cy="4135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83" name="Group 548"/>
          <p:cNvGraphicFramePr>
            <a:graphicFrameLocks noGrp="1"/>
          </p:cNvGraphicFramePr>
          <p:nvPr>
            <p:extLst/>
          </p:nvPr>
        </p:nvGraphicFramePr>
        <p:xfrm>
          <a:off x="6737353" y="6142720"/>
          <a:ext cx="428407" cy="304800"/>
        </p:xfrm>
        <a:graphic>
          <a:graphicData uri="http://schemas.openxmlformats.org/drawingml/2006/table">
            <a:tbl>
              <a:tblPr/>
              <a:tblGrid>
                <a:gridCol w="42840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4" name="Line 583"/>
          <p:cNvSpPr>
            <a:spLocks noChangeShapeType="1"/>
          </p:cNvSpPr>
          <p:nvPr/>
        </p:nvSpPr>
        <p:spPr bwMode="auto">
          <a:xfrm>
            <a:off x="6771035" y="5717876"/>
            <a:ext cx="280456" cy="433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Down Arrow 84"/>
          <p:cNvSpPr/>
          <p:nvPr/>
        </p:nvSpPr>
        <p:spPr>
          <a:xfrm rot="1798268">
            <a:off x="4683044" y="4247722"/>
            <a:ext cx="230661" cy="50630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19553006">
            <a:off x="4957958" y="4952589"/>
            <a:ext cx="230661" cy="50630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9553006">
            <a:off x="5335655" y="5700684"/>
            <a:ext cx="230661" cy="50630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7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096">
        <p:fade/>
      </p:transition>
    </mc:Choice>
    <mc:Fallback xmlns="">
      <p:transition spd="med" advTm="1800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85" grpId="0" animBg="1"/>
      <p:bldP spid="36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Let’s start with a simple example – suppose the alphabet consisted of only these letters: </a:t>
            </a:r>
            <a:r>
              <a:rPr kumimoji="1" lang="en-ZA" altLang="zh-TW" sz="2000" b="1" dirty="0" smtClean="0">
                <a:solidFill>
                  <a:srgbClr val="FF0000"/>
                </a:solidFill>
                <a:ea typeface="新細明體" charset="-120"/>
              </a:rPr>
              <a:t>A B D E R</a:t>
            </a:r>
          </a:p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To keep the structure simple, we will make every node of a fixed size: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5</a:t>
            </a:r>
            <a:r>
              <a:rPr kumimoji="1" lang="en-ZA" altLang="zh-TW" sz="2000" dirty="0" smtClean="0">
                <a:ea typeface="新細明體" charset="-120"/>
              </a:rPr>
              <a:t>, to contain all available characters</a:t>
            </a:r>
          </a:p>
          <a:p>
            <a:r>
              <a:rPr kumimoji="1" lang="en-ZA" altLang="zh-TW" sz="2000" dirty="0" smtClean="0">
                <a:ea typeface="新細明體" charset="-120"/>
              </a:rPr>
              <a:t>Every character will have a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pointer </a:t>
            </a:r>
            <a:r>
              <a:rPr kumimoji="1" lang="en-ZA" altLang="zh-TW" sz="2000" dirty="0" smtClean="0">
                <a:ea typeface="新細明體" charset="-120"/>
              </a:rPr>
              <a:t>attached to it: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null</a:t>
            </a:r>
            <a:r>
              <a:rPr kumimoji="1" lang="en-ZA" altLang="zh-TW" sz="2000" dirty="0" smtClean="0">
                <a:ea typeface="新細明體" charset="-120"/>
              </a:rPr>
              <a:t> if no word corresponds to the combination,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not null</a:t>
            </a:r>
            <a:r>
              <a:rPr kumimoji="1" lang="en-ZA" altLang="zh-TW" sz="2000" dirty="0" smtClean="0">
                <a:ea typeface="新細明體" charset="-120"/>
              </a:rPr>
              <a:t> otherwise </a:t>
            </a:r>
            <a:endParaRPr kumimoji="1" lang="en-ZA" altLang="zh-TW" sz="2000" dirty="0"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Implementing Tries</a:t>
            </a:r>
            <a:endParaRPr lang="en-US" dirty="0"/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000795" y="3019694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2405450" y="3328087"/>
            <a:ext cx="1993555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5002497" y="3328087"/>
            <a:ext cx="681611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 flipH="1">
            <a:off x="4226012" y="3328087"/>
            <a:ext cx="439153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583"/>
          <p:cNvSpPr>
            <a:spLocks noChangeShapeType="1"/>
          </p:cNvSpPr>
          <p:nvPr/>
        </p:nvSpPr>
        <p:spPr bwMode="auto">
          <a:xfrm flipH="1">
            <a:off x="1284575" y="4215177"/>
            <a:ext cx="55209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/>
          </p:nvPr>
        </p:nvGraphicFramePr>
        <p:xfrm>
          <a:off x="1729059" y="3928723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548"/>
          <p:cNvGraphicFramePr>
            <a:graphicFrameLocks noGrp="1"/>
          </p:cNvGraphicFramePr>
          <p:nvPr>
            <p:extLst/>
          </p:nvPr>
        </p:nvGraphicFramePr>
        <p:xfrm>
          <a:off x="3520789" y="3929450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48"/>
          <p:cNvGraphicFramePr>
            <a:graphicFrameLocks noGrp="1"/>
          </p:cNvGraphicFramePr>
          <p:nvPr>
            <p:extLst/>
          </p:nvPr>
        </p:nvGraphicFramePr>
        <p:xfrm>
          <a:off x="5168357" y="3925331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548"/>
          <p:cNvGraphicFramePr>
            <a:graphicFrameLocks noGrp="1"/>
          </p:cNvGraphicFramePr>
          <p:nvPr>
            <p:extLst/>
          </p:nvPr>
        </p:nvGraphicFramePr>
        <p:xfrm>
          <a:off x="6803568" y="3921211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Line 583"/>
          <p:cNvSpPr>
            <a:spLocks noChangeShapeType="1"/>
          </p:cNvSpPr>
          <p:nvPr/>
        </p:nvSpPr>
        <p:spPr bwMode="auto">
          <a:xfrm>
            <a:off x="5216176" y="3328087"/>
            <a:ext cx="2263782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5" name="Group 548"/>
          <p:cNvGraphicFramePr>
            <a:graphicFrameLocks noGrp="1"/>
          </p:cNvGraphicFramePr>
          <p:nvPr>
            <p:extLst/>
          </p:nvPr>
        </p:nvGraphicFramePr>
        <p:xfrm>
          <a:off x="555167" y="4730402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/>
          </p:nvPr>
        </p:nvGraphicFramePr>
        <p:xfrm>
          <a:off x="2066810" y="4734521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/>
          </p:nvPr>
        </p:nvGraphicFramePr>
        <p:xfrm>
          <a:off x="3566096" y="4742758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548"/>
          <p:cNvGraphicFramePr>
            <a:graphicFrameLocks noGrp="1"/>
          </p:cNvGraphicFramePr>
          <p:nvPr>
            <p:extLst/>
          </p:nvPr>
        </p:nvGraphicFramePr>
        <p:xfrm>
          <a:off x="7003707" y="4742758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83896" y="5527063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84122" y="5033319"/>
            <a:ext cx="587013" cy="502508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8135" y="5527063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697562" y="5028937"/>
            <a:ext cx="587013" cy="502508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9" name="Line 583"/>
          <p:cNvSpPr>
            <a:spLocks noChangeShapeType="1"/>
          </p:cNvSpPr>
          <p:nvPr/>
        </p:nvSpPr>
        <p:spPr bwMode="auto">
          <a:xfrm>
            <a:off x="2672810" y="4215177"/>
            <a:ext cx="5391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08021" y="5527063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88362" y="5033319"/>
            <a:ext cx="316067" cy="51079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05450" y="5535827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485791" y="5042083"/>
            <a:ext cx="316067" cy="51079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4226012" y="4246931"/>
            <a:ext cx="231564" cy="48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37021" y="5552873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3417362" y="5059129"/>
            <a:ext cx="316067" cy="51079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53335" y="5552873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4233676" y="5059129"/>
            <a:ext cx="316067" cy="51079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27984" y="4873251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216177" y="4246931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73107" y="4865908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EBB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5561300" y="4239588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8" name="Line 583"/>
          <p:cNvSpPr>
            <a:spLocks noChangeShapeType="1"/>
          </p:cNvSpPr>
          <p:nvPr/>
        </p:nvSpPr>
        <p:spPr bwMode="auto">
          <a:xfrm flipH="1">
            <a:off x="7661189" y="4238066"/>
            <a:ext cx="148831" cy="4904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938664" y="5529500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018638" y="5059129"/>
            <a:ext cx="104757" cy="46793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14270" y="5527063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594244" y="5056692"/>
            <a:ext cx="104757" cy="46793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63838" y="5531445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962250" y="5033319"/>
            <a:ext cx="112597" cy="498126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83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641">
        <p:fade/>
      </p:transition>
    </mc:Choice>
    <mc:Fallback xmlns="">
      <p:transition spd="med" advTm="1096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8722" y="772936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1800" dirty="0" smtClean="0">
                <a:ea typeface="新細明體" charset="-120"/>
              </a:rPr>
              <a:t>Non-leaf nodes are the </a:t>
            </a:r>
            <a:r>
              <a:rPr kumimoji="1" lang="en-ZA" altLang="zh-TW" sz="1800" dirty="0" smtClean="0">
                <a:solidFill>
                  <a:srgbClr val="FF0000"/>
                </a:solidFill>
                <a:ea typeface="新細明體" charset="-120"/>
              </a:rPr>
              <a:t>“index set” </a:t>
            </a:r>
            <a:r>
              <a:rPr kumimoji="1" lang="en-ZA" altLang="zh-TW" sz="1800" dirty="0" smtClean="0">
                <a:ea typeface="新細明體" charset="-120"/>
              </a:rPr>
              <a:t>– we only need them to guide the search</a:t>
            </a:r>
            <a:endParaRPr kumimoji="1" lang="en-ZA" altLang="zh-TW" sz="1800" b="1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Leaf nodes </a:t>
            </a:r>
            <a:r>
              <a:rPr kumimoji="1" lang="en-ZA" altLang="zh-TW" sz="1800" dirty="0" smtClean="0">
                <a:ea typeface="新細明體" charset="-120"/>
              </a:rPr>
              <a:t>contain valid words</a:t>
            </a:r>
          </a:p>
          <a:p>
            <a:r>
              <a:rPr kumimoji="1" lang="en-ZA" altLang="zh-TW" sz="1800" dirty="0" smtClean="0">
                <a:solidFill>
                  <a:srgbClr val="7030A0"/>
                </a:solidFill>
                <a:ea typeface="新細明體" charset="-120"/>
              </a:rPr>
              <a:t>Searching a </a:t>
            </a:r>
            <a:r>
              <a:rPr kumimoji="1" lang="en-ZA" altLang="zh-TW" sz="1800" dirty="0" err="1" smtClean="0">
                <a:solidFill>
                  <a:srgbClr val="7030A0"/>
                </a:solidFill>
                <a:ea typeface="新細明體" charset="-120"/>
              </a:rPr>
              <a:t>trie</a:t>
            </a:r>
            <a:r>
              <a:rPr kumimoji="1" lang="en-ZA" altLang="zh-TW" sz="1800" dirty="0" smtClean="0">
                <a:ea typeface="新細明體" charset="-120"/>
              </a:rPr>
              <a:t>: follow the prefix till you find a leaf; compare key</a:t>
            </a:r>
          </a:p>
          <a:p>
            <a:r>
              <a:rPr kumimoji="1" lang="en-ZA" altLang="zh-TW" sz="1800" dirty="0" smtClean="0">
                <a:ea typeface="新細明體" charset="-120"/>
              </a:rPr>
              <a:t>Search for </a:t>
            </a:r>
            <a:r>
              <a:rPr kumimoji="1" lang="en-ZA" altLang="zh-TW" sz="1800" dirty="0" smtClean="0">
                <a:solidFill>
                  <a:srgbClr val="00B050"/>
                </a:solidFill>
                <a:ea typeface="新細明體" charset="-120"/>
              </a:rPr>
              <a:t>“BEAR”</a:t>
            </a:r>
          </a:p>
          <a:p>
            <a:r>
              <a:rPr kumimoji="1" lang="en-ZA" altLang="zh-TW" sz="1800" dirty="0" smtClean="0">
                <a:ea typeface="新細明體" charset="-120"/>
              </a:rPr>
              <a:t>What about </a:t>
            </a:r>
            <a:r>
              <a:rPr kumimoji="1" lang="en-ZA" altLang="zh-TW" sz="1800" dirty="0" smtClean="0">
                <a:solidFill>
                  <a:srgbClr val="FF0000"/>
                </a:solidFill>
                <a:ea typeface="新細明體" charset="-120"/>
              </a:rPr>
              <a:t>“BEER”</a:t>
            </a:r>
            <a:r>
              <a:rPr kumimoji="1" lang="en-ZA" altLang="zh-TW" sz="1800" dirty="0" smtClean="0">
                <a:ea typeface="新細明體" charset="-120"/>
              </a:rPr>
              <a:t>?</a:t>
            </a:r>
          </a:p>
          <a:p>
            <a:r>
              <a:rPr kumimoji="1" lang="en-ZA" altLang="zh-TW" sz="1800" dirty="0" smtClean="0">
                <a:ea typeface="新細明體" charset="-120"/>
              </a:rPr>
              <a:t>Prefix of </a:t>
            </a:r>
            <a:r>
              <a:rPr kumimoji="1" lang="en-ZA" altLang="zh-TW" sz="1800" dirty="0" smtClean="0">
                <a:solidFill>
                  <a:srgbClr val="FF0000"/>
                </a:solidFill>
                <a:ea typeface="新細明體" charset="-120"/>
              </a:rPr>
              <a:t>BEER</a:t>
            </a:r>
            <a:r>
              <a:rPr kumimoji="1" lang="en-ZA" altLang="zh-TW" sz="1800" dirty="0" smtClean="0">
                <a:ea typeface="新細明體" charset="-120"/>
              </a:rPr>
              <a:t> – </a:t>
            </a: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BEE</a:t>
            </a:r>
            <a:r>
              <a:rPr kumimoji="1" lang="en-ZA" altLang="zh-TW" sz="1800" dirty="0" smtClean="0">
                <a:ea typeface="新細明體" charset="-120"/>
              </a:rPr>
              <a:t> – is also </a:t>
            </a:r>
            <a:br>
              <a:rPr kumimoji="1" lang="en-ZA" altLang="zh-TW" sz="1800" dirty="0" smtClean="0">
                <a:ea typeface="新細明體" charset="-120"/>
              </a:rPr>
            </a:br>
            <a:r>
              <a:rPr kumimoji="1" lang="en-ZA" altLang="zh-TW" sz="1800" dirty="0" smtClean="0">
                <a:ea typeface="新細明體" charset="-120"/>
              </a:rPr>
              <a:t>a valid word – how can</a:t>
            </a:r>
            <a:br>
              <a:rPr kumimoji="1" lang="en-ZA" altLang="zh-TW" sz="1800" dirty="0" smtClean="0">
                <a:ea typeface="新細明體" charset="-120"/>
              </a:rPr>
            </a:br>
            <a:r>
              <a:rPr kumimoji="1" lang="en-ZA" altLang="zh-TW" sz="1800" dirty="0" smtClean="0">
                <a:ea typeface="新細明體" charset="-120"/>
              </a:rPr>
              <a:t>we store it?</a:t>
            </a:r>
            <a:endParaRPr kumimoji="1" lang="en-ZA" altLang="zh-TW" sz="1800" dirty="0"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2124" y="979"/>
            <a:ext cx="7886700" cy="623413"/>
          </a:xfrm>
        </p:spPr>
        <p:txBody>
          <a:bodyPr/>
          <a:lstStyle/>
          <a:p>
            <a:r>
              <a:rPr lang="en-US" dirty="0" smtClean="0"/>
              <a:t>Implementing Tries</a:t>
            </a:r>
            <a:endParaRPr lang="en-US" dirty="0"/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000795" y="3019694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2405450" y="3328087"/>
            <a:ext cx="1993555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5002497" y="3328087"/>
            <a:ext cx="681611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 flipH="1">
            <a:off x="4226012" y="3328087"/>
            <a:ext cx="439153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583"/>
          <p:cNvSpPr>
            <a:spLocks noChangeShapeType="1"/>
          </p:cNvSpPr>
          <p:nvPr/>
        </p:nvSpPr>
        <p:spPr bwMode="auto">
          <a:xfrm flipH="1">
            <a:off x="1284575" y="4215177"/>
            <a:ext cx="55209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/>
          </p:nvPr>
        </p:nvGraphicFramePr>
        <p:xfrm>
          <a:off x="1729059" y="3928723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548"/>
          <p:cNvGraphicFramePr>
            <a:graphicFrameLocks noGrp="1"/>
          </p:cNvGraphicFramePr>
          <p:nvPr>
            <p:extLst/>
          </p:nvPr>
        </p:nvGraphicFramePr>
        <p:xfrm>
          <a:off x="3520789" y="3929450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48"/>
          <p:cNvGraphicFramePr>
            <a:graphicFrameLocks noGrp="1"/>
          </p:cNvGraphicFramePr>
          <p:nvPr>
            <p:extLst/>
          </p:nvPr>
        </p:nvGraphicFramePr>
        <p:xfrm>
          <a:off x="5168357" y="3925331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548"/>
          <p:cNvGraphicFramePr>
            <a:graphicFrameLocks noGrp="1"/>
          </p:cNvGraphicFramePr>
          <p:nvPr>
            <p:extLst/>
          </p:nvPr>
        </p:nvGraphicFramePr>
        <p:xfrm>
          <a:off x="6803568" y="3921211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Line 583"/>
          <p:cNvSpPr>
            <a:spLocks noChangeShapeType="1"/>
          </p:cNvSpPr>
          <p:nvPr/>
        </p:nvSpPr>
        <p:spPr bwMode="auto">
          <a:xfrm>
            <a:off x="5216176" y="3328087"/>
            <a:ext cx="2263782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5" name="Group 548"/>
          <p:cNvGraphicFramePr>
            <a:graphicFrameLocks noGrp="1"/>
          </p:cNvGraphicFramePr>
          <p:nvPr>
            <p:extLst/>
          </p:nvPr>
        </p:nvGraphicFramePr>
        <p:xfrm>
          <a:off x="555167" y="4730402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/>
          </p:nvPr>
        </p:nvGraphicFramePr>
        <p:xfrm>
          <a:off x="2066810" y="4734521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/>
          </p:nvPr>
        </p:nvGraphicFramePr>
        <p:xfrm>
          <a:off x="3566096" y="4742758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548"/>
          <p:cNvGraphicFramePr>
            <a:graphicFrameLocks noGrp="1"/>
          </p:cNvGraphicFramePr>
          <p:nvPr>
            <p:extLst/>
          </p:nvPr>
        </p:nvGraphicFramePr>
        <p:xfrm>
          <a:off x="7003707" y="4742758"/>
          <a:ext cx="1359391" cy="304800"/>
        </p:xfrm>
        <a:graphic>
          <a:graphicData uri="http://schemas.openxmlformats.org/drawingml/2006/table">
            <a:tbl>
              <a:tblPr/>
              <a:tblGrid>
                <a:gridCol w="277832"/>
                <a:gridCol w="292715"/>
                <a:gridCol w="262948"/>
                <a:gridCol w="262948"/>
                <a:gridCol w="26294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83896" y="5527063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84122" y="5033319"/>
            <a:ext cx="587013" cy="502508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8135" y="5527063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697562" y="5028937"/>
            <a:ext cx="587013" cy="502508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9" name="Line 583"/>
          <p:cNvSpPr>
            <a:spLocks noChangeShapeType="1"/>
          </p:cNvSpPr>
          <p:nvPr/>
        </p:nvSpPr>
        <p:spPr bwMode="auto">
          <a:xfrm>
            <a:off x="2672810" y="4215177"/>
            <a:ext cx="5391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08021" y="5527063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88362" y="5033319"/>
            <a:ext cx="316067" cy="51079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05450" y="5535827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485791" y="5042083"/>
            <a:ext cx="316067" cy="51079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4226012" y="4246931"/>
            <a:ext cx="231564" cy="48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37021" y="5552873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3417362" y="5059129"/>
            <a:ext cx="316067" cy="51079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53335" y="5552873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4233676" y="5059129"/>
            <a:ext cx="316067" cy="51079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27984" y="4873251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216177" y="4246931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73107" y="4865908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EBB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5561300" y="4239588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8" name="Line 583"/>
          <p:cNvSpPr>
            <a:spLocks noChangeShapeType="1"/>
          </p:cNvSpPr>
          <p:nvPr/>
        </p:nvSpPr>
        <p:spPr bwMode="auto">
          <a:xfrm flipH="1">
            <a:off x="7661189" y="4238066"/>
            <a:ext cx="148831" cy="4904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938664" y="5529500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018638" y="5059129"/>
            <a:ext cx="104757" cy="46793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14270" y="5527063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594244" y="5056692"/>
            <a:ext cx="104757" cy="46793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 rot="4390090">
            <a:off x="3382064" y="2745033"/>
            <a:ext cx="230661" cy="171377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 rot="21088765">
            <a:off x="2574737" y="4227041"/>
            <a:ext cx="230661" cy="43042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1465862">
            <a:off x="1898438" y="4993960"/>
            <a:ext cx="230661" cy="56136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63838" y="5531445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954398" y="5056691"/>
            <a:ext cx="135912" cy="467935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4390090">
            <a:off x="3438007" y="2731859"/>
            <a:ext cx="230661" cy="17137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1088765">
            <a:off x="2651008" y="4249487"/>
            <a:ext cx="230661" cy="430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 rot="744329">
            <a:off x="2885343" y="5016968"/>
            <a:ext cx="230661" cy="55225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03" y="2203343"/>
            <a:ext cx="1100560" cy="1398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56" y="1920290"/>
            <a:ext cx="847344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5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2812">
        <p:fade/>
      </p:transition>
    </mc:Choice>
    <mc:Fallback xmlns="">
      <p:transition spd="med" advTm="232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51" grpId="0" animBg="1"/>
      <p:bldP spid="54" grpId="0" animBg="1"/>
      <p:bldP spid="55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8722" y="772936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1800" dirty="0" smtClean="0">
                <a:ea typeface="新細明體" charset="-120"/>
              </a:rPr>
              <a:t>Use a </a:t>
            </a: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special character</a:t>
            </a:r>
            <a:r>
              <a:rPr kumimoji="1" lang="en-ZA" altLang="zh-TW" sz="1800" dirty="0" smtClean="0">
                <a:ea typeface="新細明體" charset="-120"/>
              </a:rPr>
              <a:t> to represent the end of the word</a:t>
            </a:r>
          </a:p>
          <a:p>
            <a:r>
              <a:rPr kumimoji="1" lang="en-ZA" altLang="zh-TW" sz="1800" dirty="0" smtClean="0">
                <a:ea typeface="新細明體" charset="-120"/>
              </a:rPr>
              <a:t>In the example below, </a:t>
            </a:r>
            <a:r>
              <a:rPr kumimoji="1" lang="en-ZA" altLang="zh-TW" sz="1800" b="1" dirty="0" smtClean="0">
                <a:ea typeface="新細明體" charset="-120"/>
              </a:rPr>
              <a:t># </a:t>
            </a:r>
            <a:r>
              <a:rPr kumimoji="1" lang="en-ZA" altLang="zh-TW" sz="1800" dirty="0" smtClean="0">
                <a:ea typeface="新細明體" charset="-120"/>
              </a:rPr>
              <a:t>is the chosen </a:t>
            </a:r>
            <a:r>
              <a:rPr kumimoji="1" lang="en-ZA" altLang="zh-TW" sz="1800" dirty="0" smtClean="0">
                <a:solidFill>
                  <a:srgbClr val="7030A0"/>
                </a:solidFill>
                <a:ea typeface="新細明體" charset="-120"/>
              </a:rPr>
              <a:t>“end of word” </a:t>
            </a:r>
            <a:r>
              <a:rPr kumimoji="1" lang="en-ZA" altLang="zh-TW" sz="1800" dirty="0" smtClean="0">
                <a:ea typeface="新細明體" charset="-120"/>
              </a:rPr>
              <a:t>character</a:t>
            </a:r>
          </a:p>
          <a:p>
            <a:r>
              <a:rPr kumimoji="1" lang="en-ZA" altLang="zh-TW" sz="1800" dirty="0" smtClean="0">
                <a:ea typeface="新細明體" charset="-120"/>
              </a:rPr>
              <a:t>Now we can store both </a:t>
            </a:r>
            <a:r>
              <a:rPr kumimoji="1" lang="en-ZA" altLang="zh-TW" sz="1800" dirty="0" smtClean="0">
                <a:solidFill>
                  <a:srgbClr val="FF0000"/>
                </a:solidFill>
                <a:ea typeface="新細明體" charset="-120"/>
              </a:rPr>
              <a:t>BEER</a:t>
            </a:r>
            <a:r>
              <a:rPr kumimoji="1" lang="en-ZA" altLang="zh-TW" sz="1800" dirty="0" smtClean="0">
                <a:ea typeface="新細明體" charset="-120"/>
              </a:rPr>
              <a:t> and </a:t>
            </a: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BEE</a:t>
            </a:r>
            <a:endParaRPr kumimoji="1" lang="en-ZA" altLang="zh-TW" sz="1800" dirty="0"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5162" y="6563"/>
            <a:ext cx="7886700" cy="623413"/>
          </a:xfrm>
        </p:spPr>
        <p:txBody>
          <a:bodyPr/>
          <a:lstStyle/>
          <a:p>
            <a:r>
              <a:rPr lang="en-US" dirty="0" smtClean="0"/>
              <a:t>Implementing Tries</a:t>
            </a:r>
            <a:endParaRPr lang="en-US" dirty="0"/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074278" y="2039391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2478933" y="2347784"/>
            <a:ext cx="1993555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4868562" y="2343298"/>
            <a:ext cx="889029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 flipH="1">
            <a:off x="4299495" y="2347784"/>
            <a:ext cx="382354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583"/>
          <p:cNvSpPr>
            <a:spLocks noChangeShapeType="1"/>
          </p:cNvSpPr>
          <p:nvPr/>
        </p:nvSpPr>
        <p:spPr bwMode="auto">
          <a:xfrm flipH="1">
            <a:off x="1358058" y="3234874"/>
            <a:ext cx="55209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/>
          </p:nvPr>
        </p:nvGraphicFramePr>
        <p:xfrm>
          <a:off x="1802542" y="2948420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548"/>
          <p:cNvGraphicFramePr>
            <a:graphicFrameLocks noGrp="1"/>
          </p:cNvGraphicFramePr>
          <p:nvPr>
            <p:extLst/>
          </p:nvPr>
        </p:nvGraphicFramePr>
        <p:xfrm>
          <a:off x="3594272" y="294914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48"/>
          <p:cNvGraphicFramePr>
            <a:graphicFrameLocks noGrp="1"/>
          </p:cNvGraphicFramePr>
          <p:nvPr>
            <p:extLst/>
          </p:nvPr>
        </p:nvGraphicFramePr>
        <p:xfrm>
          <a:off x="5241840" y="294502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548"/>
          <p:cNvGraphicFramePr>
            <a:graphicFrameLocks noGrp="1"/>
          </p:cNvGraphicFramePr>
          <p:nvPr>
            <p:extLst/>
          </p:nvPr>
        </p:nvGraphicFramePr>
        <p:xfrm>
          <a:off x="6877051" y="294090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Line 583"/>
          <p:cNvSpPr>
            <a:spLocks noChangeShapeType="1"/>
          </p:cNvSpPr>
          <p:nvPr/>
        </p:nvSpPr>
        <p:spPr bwMode="auto">
          <a:xfrm>
            <a:off x="5077923" y="2343298"/>
            <a:ext cx="2475518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5" name="Group 548"/>
          <p:cNvGraphicFramePr>
            <a:graphicFrameLocks noGrp="1"/>
          </p:cNvGraphicFramePr>
          <p:nvPr>
            <p:extLst/>
          </p:nvPr>
        </p:nvGraphicFramePr>
        <p:xfrm>
          <a:off x="628650" y="3750099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/>
          </p:nvPr>
        </p:nvGraphicFramePr>
        <p:xfrm>
          <a:off x="2140293" y="375421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/>
          </p:nvPr>
        </p:nvGraphicFramePr>
        <p:xfrm>
          <a:off x="3639579" y="3762455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548"/>
          <p:cNvGraphicFramePr>
            <a:graphicFrameLocks noGrp="1"/>
          </p:cNvGraphicFramePr>
          <p:nvPr>
            <p:extLst/>
          </p:nvPr>
        </p:nvGraphicFramePr>
        <p:xfrm>
          <a:off x="7077190" y="3762455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7379" y="4546760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257606" y="4061780"/>
            <a:ext cx="409476" cy="493744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1618" y="4546760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771046" y="4061780"/>
            <a:ext cx="449674" cy="489362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9" name="Line 583"/>
          <p:cNvSpPr>
            <a:spLocks noChangeShapeType="1"/>
          </p:cNvSpPr>
          <p:nvPr/>
        </p:nvSpPr>
        <p:spPr bwMode="auto">
          <a:xfrm>
            <a:off x="2625573" y="3243397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76093" y="4535807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667083" y="4053016"/>
            <a:ext cx="610830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6007" y="4535807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010639" y="4053016"/>
            <a:ext cx="734804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4226817" y="3256168"/>
            <a:ext cx="180875" cy="4920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82173" y="4575711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3755969" y="4078826"/>
            <a:ext cx="50943" cy="49374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26818" y="4572570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4307159" y="4078824"/>
            <a:ext cx="165329" cy="510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01467" y="3892948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289660" y="3266628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6590" y="3885605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EBB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5554442" y="3266627"/>
            <a:ext cx="80341" cy="61897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8" name="Line 583"/>
          <p:cNvSpPr>
            <a:spLocks noChangeShapeType="1"/>
          </p:cNvSpPr>
          <p:nvPr/>
        </p:nvSpPr>
        <p:spPr bwMode="auto">
          <a:xfrm flipH="1">
            <a:off x="7667726" y="3254599"/>
            <a:ext cx="42401" cy="4936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12147" y="4549197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092121" y="4078826"/>
            <a:ext cx="104757" cy="46793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87753" y="4546760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667727" y="4078825"/>
            <a:ext cx="45719" cy="46549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02681" y="5312725"/>
            <a:ext cx="184731" cy="120032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682089" y="4860324"/>
            <a:ext cx="639145" cy="45240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36" y="5244147"/>
            <a:ext cx="1100560" cy="1398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42" y="4715534"/>
            <a:ext cx="847344" cy="914400"/>
          </a:xfrm>
          <a:prstGeom prst="rect">
            <a:avLst/>
          </a:prstGeom>
        </p:spPr>
      </p:pic>
      <p:graphicFrame>
        <p:nvGraphicFramePr>
          <p:cNvPr id="61" name="Group 548"/>
          <p:cNvGraphicFramePr>
            <a:graphicFrameLocks noGrp="1"/>
          </p:cNvGraphicFramePr>
          <p:nvPr>
            <p:extLst/>
          </p:nvPr>
        </p:nvGraphicFramePr>
        <p:xfrm>
          <a:off x="2244095" y="4555524"/>
          <a:ext cx="1359393" cy="304800"/>
        </p:xfrm>
        <a:graphic>
          <a:graphicData uri="http://schemas.openxmlformats.org/drawingml/2006/table">
            <a:tbl>
              <a:tblPr>
                <a:solidFill>
                  <a:srgbClr val="D2C0D8"/>
                </a:solidFill>
              </a:tblPr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Line 583"/>
          <p:cNvSpPr>
            <a:spLocks noChangeShapeType="1"/>
          </p:cNvSpPr>
          <p:nvPr/>
        </p:nvSpPr>
        <p:spPr bwMode="auto">
          <a:xfrm>
            <a:off x="2942799" y="4054051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2004" y="5312725"/>
            <a:ext cx="184731" cy="9233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401564" y="4874585"/>
            <a:ext cx="119278" cy="43814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4390090">
            <a:off x="3429876" y="1766335"/>
            <a:ext cx="230661" cy="17137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20345858">
            <a:off x="2626401" y="3283963"/>
            <a:ext cx="230661" cy="430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0321839">
            <a:off x="2942870" y="4040905"/>
            <a:ext cx="230661" cy="55225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 rot="3296513">
            <a:off x="2886912" y="4727313"/>
            <a:ext cx="230661" cy="7246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 rot="656788">
            <a:off x="3362883" y="4863273"/>
            <a:ext cx="230661" cy="46076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6886">
        <p:fade/>
      </p:transition>
    </mc:Choice>
    <mc:Fallback xmlns="">
      <p:transition spd="med" advTm="1268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55" grpId="0" animBg="1"/>
      <p:bldP spid="57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8722" y="772935"/>
            <a:ext cx="8152885" cy="5883237"/>
          </a:xfrm>
        </p:spPr>
        <p:txBody>
          <a:bodyPr>
            <a:normAutofit/>
          </a:bodyPr>
          <a:lstStyle/>
          <a:p>
            <a:r>
              <a:rPr kumimoji="1" lang="en-ZA" altLang="zh-TW" sz="1800" dirty="0" smtClean="0">
                <a:ea typeface="新細明體" charset="-120"/>
              </a:rPr>
              <a:t>If the prefixes are already stored in the tree, do we really have to store the </a:t>
            </a:r>
            <a:r>
              <a:rPr kumimoji="1" lang="en-ZA" altLang="zh-TW" sz="1800" dirty="0" smtClean="0">
                <a:solidFill>
                  <a:srgbClr val="FF0000"/>
                </a:solidFill>
                <a:ea typeface="新細明體" charset="-120"/>
              </a:rPr>
              <a:t>entire words </a:t>
            </a:r>
            <a:r>
              <a:rPr kumimoji="1" lang="en-ZA" altLang="zh-TW" sz="1800" dirty="0" smtClean="0">
                <a:ea typeface="新細明體" charset="-120"/>
              </a:rPr>
              <a:t>in the </a:t>
            </a:r>
            <a:r>
              <a:rPr kumimoji="1" lang="en-ZA" altLang="zh-TW" sz="1800" dirty="0" smtClean="0">
                <a:solidFill>
                  <a:schemeClr val="accent5"/>
                </a:solidFill>
                <a:ea typeface="新細明體" charset="-120"/>
              </a:rPr>
              <a:t>leaves</a:t>
            </a:r>
            <a:r>
              <a:rPr kumimoji="1" lang="en-ZA" altLang="zh-TW" sz="1800" dirty="0" smtClean="0">
                <a:ea typeface="新細明體" charset="-120"/>
              </a:rPr>
              <a:t>?</a:t>
            </a:r>
          </a:p>
          <a:p>
            <a:r>
              <a:rPr kumimoji="1" lang="en-ZA" altLang="zh-TW" sz="1800" dirty="0" smtClean="0">
                <a:ea typeface="新細明體" charset="-120"/>
              </a:rPr>
              <a:t>No – instead, you can store the </a:t>
            </a:r>
            <a:r>
              <a:rPr kumimoji="1" lang="en-ZA" altLang="zh-TW" sz="1800" u="sng" dirty="0" smtClean="0">
                <a:ea typeface="新細明體" charset="-120"/>
              </a:rPr>
              <a:t>suffixes</a:t>
            </a:r>
            <a:r>
              <a:rPr kumimoji="1" lang="en-ZA" altLang="zh-TW" sz="1800" dirty="0" smtClean="0">
                <a:ea typeface="新細明體" charset="-120"/>
              </a:rPr>
              <a:t> only:</a:t>
            </a:r>
          </a:p>
          <a:p>
            <a:endParaRPr kumimoji="1" lang="en-ZA" altLang="zh-TW" sz="18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1800" dirty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altLang="zh-TW" sz="1800" dirty="0" smtClean="0">
                <a:ea typeface="新細明體" charset="-120"/>
              </a:rPr>
              <a:t>Can you think of a good application for the </a:t>
            </a:r>
            <a:r>
              <a:rPr kumimoji="1" lang="en-ZA" altLang="zh-TW" sz="1800" dirty="0" err="1" smtClean="0">
                <a:ea typeface="新細明體" charset="-120"/>
              </a:rPr>
              <a:t>trie</a:t>
            </a:r>
            <a:r>
              <a:rPr kumimoji="1" lang="en-ZA" altLang="zh-TW" sz="1800" dirty="0" smtClean="0">
                <a:ea typeface="新細明體" charset="-120"/>
              </a:rPr>
              <a:t> data structure?</a:t>
            </a:r>
          </a:p>
          <a:p>
            <a:r>
              <a:rPr kumimoji="1" lang="en-ZA" altLang="zh-TW" sz="1800" dirty="0" smtClean="0">
                <a:solidFill>
                  <a:srgbClr val="FF0000"/>
                </a:solidFill>
                <a:ea typeface="新細明體" charset="-120"/>
              </a:rPr>
              <a:t>Spellchecker, </a:t>
            </a:r>
            <a:r>
              <a:rPr kumimoji="1" lang="en-ZA" altLang="zh-TW" sz="1800" dirty="0" smtClean="0">
                <a:solidFill>
                  <a:srgbClr val="0070C0"/>
                </a:solidFill>
                <a:ea typeface="新細明體" charset="-120"/>
              </a:rPr>
              <a:t>automatic word completion</a:t>
            </a:r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9876" y="6563"/>
            <a:ext cx="7886700" cy="623413"/>
          </a:xfrm>
        </p:spPr>
        <p:txBody>
          <a:bodyPr/>
          <a:lstStyle/>
          <a:p>
            <a:r>
              <a:rPr lang="en-US" dirty="0" smtClean="0"/>
              <a:t>Implementing Tries</a:t>
            </a:r>
            <a:endParaRPr lang="en-US" dirty="0"/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074278" y="2039391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2478933" y="2347784"/>
            <a:ext cx="1993555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4868562" y="2343298"/>
            <a:ext cx="889029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 flipH="1">
            <a:off x="4299495" y="2347784"/>
            <a:ext cx="382354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583"/>
          <p:cNvSpPr>
            <a:spLocks noChangeShapeType="1"/>
          </p:cNvSpPr>
          <p:nvPr/>
        </p:nvSpPr>
        <p:spPr bwMode="auto">
          <a:xfrm flipH="1">
            <a:off x="1358058" y="3234874"/>
            <a:ext cx="55209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/>
          </p:nvPr>
        </p:nvGraphicFramePr>
        <p:xfrm>
          <a:off x="1802542" y="2948420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548"/>
          <p:cNvGraphicFramePr>
            <a:graphicFrameLocks noGrp="1"/>
          </p:cNvGraphicFramePr>
          <p:nvPr>
            <p:extLst/>
          </p:nvPr>
        </p:nvGraphicFramePr>
        <p:xfrm>
          <a:off x="3594272" y="294914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48"/>
          <p:cNvGraphicFramePr>
            <a:graphicFrameLocks noGrp="1"/>
          </p:cNvGraphicFramePr>
          <p:nvPr>
            <p:extLst/>
          </p:nvPr>
        </p:nvGraphicFramePr>
        <p:xfrm>
          <a:off x="5241840" y="294502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548"/>
          <p:cNvGraphicFramePr>
            <a:graphicFrameLocks noGrp="1"/>
          </p:cNvGraphicFramePr>
          <p:nvPr>
            <p:extLst/>
          </p:nvPr>
        </p:nvGraphicFramePr>
        <p:xfrm>
          <a:off x="6877051" y="294090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Line 583"/>
          <p:cNvSpPr>
            <a:spLocks noChangeShapeType="1"/>
          </p:cNvSpPr>
          <p:nvPr/>
        </p:nvSpPr>
        <p:spPr bwMode="auto">
          <a:xfrm>
            <a:off x="5077923" y="2343298"/>
            <a:ext cx="2475518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5" name="Group 548"/>
          <p:cNvGraphicFramePr>
            <a:graphicFrameLocks noGrp="1"/>
          </p:cNvGraphicFramePr>
          <p:nvPr>
            <p:extLst/>
          </p:nvPr>
        </p:nvGraphicFramePr>
        <p:xfrm>
          <a:off x="628650" y="3750099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/>
          </p:nvPr>
        </p:nvGraphicFramePr>
        <p:xfrm>
          <a:off x="2140293" y="375421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/>
          </p:nvPr>
        </p:nvGraphicFramePr>
        <p:xfrm>
          <a:off x="3639579" y="3762455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548"/>
          <p:cNvGraphicFramePr>
            <a:graphicFrameLocks noGrp="1"/>
          </p:cNvGraphicFramePr>
          <p:nvPr>
            <p:extLst/>
          </p:nvPr>
        </p:nvGraphicFramePr>
        <p:xfrm>
          <a:off x="7077190" y="3762455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7379" y="4546760"/>
            <a:ext cx="184731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257606" y="4061780"/>
            <a:ext cx="409476" cy="493744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1618" y="4546760"/>
            <a:ext cx="184731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771046" y="4061780"/>
            <a:ext cx="449674" cy="489362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9" name="Line 583"/>
          <p:cNvSpPr>
            <a:spLocks noChangeShapeType="1"/>
          </p:cNvSpPr>
          <p:nvPr/>
        </p:nvSpPr>
        <p:spPr bwMode="auto">
          <a:xfrm>
            <a:off x="2625573" y="3243397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76093" y="4535807"/>
            <a:ext cx="184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667083" y="4053016"/>
            <a:ext cx="610830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6007" y="4535807"/>
            <a:ext cx="184731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010639" y="4053016"/>
            <a:ext cx="734804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4226817" y="3256168"/>
            <a:ext cx="180875" cy="4920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82173" y="4575711"/>
            <a:ext cx="184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3755969" y="4078826"/>
            <a:ext cx="50943" cy="49374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26818" y="4572570"/>
            <a:ext cx="184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4307159" y="4078824"/>
            <a:ext cx="153732" cy="510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01467" y="3892948"/>
            <a:ext cx="184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289660" y="3266628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6590" y="3885605"/>
            <a:ext cx="184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5554442" y="3266627"/>
            <a:ext cx="80341" cy="61897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8" name="Line 583"/>
          <p:cNvSpPr>
            <a:spLocks noChangeShapeType="1"/>
          </p:cNvSpPr>
          <p:nvPr/>
        </p:nvSpPr>
        <p:spPr bwMode="auto">
          <a:xfrm flipH="1">
            <a:off x="7667726" y="3254599"/>
            <a:ext cx="42401" cy="4936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12147" y="4549197"/>
            <a:ext cx="184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092121" y="4078826"/>
            <a:ext cx="104757" cy="46793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87753" y="4546760"/>
            <a:ext cx="184731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667727" y="4078825"/>
            <a:ext cx="45719" cy="46549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02681" y="5312725"/>
            <a:ext cx="18473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682089" y="4860324"/>
            <a:ext cx="639145" cy="45240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graphicFrame>
        <p:nvGraphicFramePr>
          <p:cNvPr id="61" name="Group 548"/>
          <p:cNvGraphicFramePr>
            <a:graphicFrameLocks noGrp="1"/>
          </p:cNvGraphicFramePr>
          <p:nvPr>
            <p:extLst/>
          </p:nvPr>
        </p:nvGraphicFramePr>
        <p:xfrm>
          <a:off x="2244095" y="4555524"/>
          <a:ext cx="1359393" cy="304800"/>
        </p:xfrm>
        <a:graphic>
          <a:graphicData uri="http://schemas.openxmlformats.org/drawingml/2006/table">
            <a:tbl>
              <a:tblPr>
                <a:solidFill>
                  <a:srgbClr val="D2C0D8"/>
                </a:solidFill>
              </a:tblPr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Line 583"/>
          <p:cNvSpPr>
            <a:spLocks noChangeShapeType="1"/>
          </p:cNvSpPr>
          <p:nvPr/>
        </p:nvSpPr>
        <p:spPr bwMode="auto">
          <a:xfrm>
            <a:off x="2942799" y="4054051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2004" y="5312725"/>
            <a:ext cx="18473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401564" y="4874585"/>
            <a:ext cx="119278" cy="43814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 rot="4390090">
            <a:off x="3429876" y="1766335"/>
            <a:ext cx="230661" cy="17137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20345858">
            <a:off x="2626401" y="3283963"/>
            <a:ext cx="230661" cy="430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20321839">
            <a:off x="2942870" y="4040905"/>
            <a:ext cx="230661" cy="55225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3296513">
            <a:off x="2886912" y="4727313"/>
            <a:ext cx="230661" cy="7246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 rot="656788">
            <a:off x="3362883" y="4863273"/>
            <a:ext cx="230661" cy="46076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 rot="1987953">
            <a:off x="4371119" y="2304800"/>
            <a:ext cx="230661" cy="69822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 rot="1315685">
            <a:off x="4203059" y="3267561"/>
            <a:ext cx="230661" cy="52262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9" name="Down Arrow 68"/>
          <p:cNvSpPr/>
          <p:nvPr/>
        </p:nvSpPr>
        <p:spPr>
          <a:xfrm rot="966092">
            <a:off x="4283447" y="4072129"/>
            <a:ext cx="230661" cy="48980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29" y="3531914"/>
            <a:ext cx="2110924" cy="22889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07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008">
        <p:fade/>
      </p:transition>
    </mc:Choice>
    <mc:Fallback xmlns="">
      <p:transition spd="med" advTm="2710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  <p:bldP spid="82" grpId="0" animBg="1"/>
      <p:bldP spid="84" grpId="0" animBg="1"/>
      <p:bldP spid="43" grpId="0" animBg="1"/>
      <p:bldP spid="2" grpId="0" animBg="1"/>
      <p:bldP spid="8" grpId="0" animBg="1"/>
      <p:bldP spid="56" grpId="0" animBg="1"/>
      <p:bldP spid="58" grpId="0" animBg="1"/>
      <p:bldP spid="59" grpId="0" animBg="1"/>
      <p:bldP spid="60" grpId="0" animBg="1"/>
      <p:bldP spid="11" grpId="0" animBg="1"/>
      <p:bldP spid="66" grpId="0" animBg="1"/>
      <p:bldP spid="71" grpId="0" animBg="1"/>
      <p:bldP spid="79" grpId="0" animBg="1"/>
      <p:bldP spid="87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52" grpId="0" animBg="1"/>
      <p:bldP spid="53" grpId="0" animBg="1"/>
      <p:bldP spid="62" grpId="0" animBg="1"/>
      <p:bldP spid="63" grpId="0" animBg="1"/>
      <p:bldP spid="64" grpId="0" animBg="1"/>
      <p:bldP spid="48" grpId="0" animBg="1"/>
      <p:bldP spid="51" grpId="0" animBg="1"/>
      <p:bldP spid="54" grpId="0" animBg="1"/>
      <p:bldP spid="55" grpId="0" animBg="1"/>
      <p:bldP spid="57" grpId="0" animBg="1"/>
      <p:bldP spid="65" grpId="0" animBg="1"/>
      <p:bldP spid="67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8722" y="772936"/>
            <a:ext cx="8152885" cy="55440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ZA" altLang="zh-TW" sz="2000" dirty="0" smtClean="0">
                <a:ea typeface="新細明體" charset="-120"/>
              </a:rPr>
              <a:t>Start from the root;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ZA" altLang="zh-TW" sz="2000" dirty="0" smtClean="0">
                <a:ea typeface="新細明體" charset="-120"/>
              </a:rPr>
              <a:t>Search for the word to be inserted (W) in the </a:t>
            </a:r>
            <a:r>
              <a:rPr kumimoji="1" lang="en-ZA" altLang="zh-TW" sz="2000" dirty="0" err="1" smtClean="0">
                <a:ea typeface="新細明體" charset="-120"/>
              </a:rPr>
              <a:t>trie</a:t>
            </a:r>
            <a:endParaRPr kumimoji="1" lang="en-ZA" altLang="zh-TW" sz="2000" dirty="0" smtClean="0">
              <a:ea typeface="新細明體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ZA" altLang="zh-TW" sz="2000" dirty="0" smtClean="0">
                <a:ea typeface="新細明體" charset="-120"/>
              </a:rPr>
              <a:t>If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node[</a:t>
            </a:r>
            <a:r>
              <a:rPr kumimoji="1" lang="en-ZA" altLang="zh-TW" sz="2000" dirty="0" err="1" smtClean="0">
                <a:solidFill>
                  <a:schemeClr val="accent5"/>
                </a:solidFill>
                <a:ea typeface="新細明體" charset="-120"/>
              </a:rPr>
              <a:t>i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] == null</a:t>
            </a:r>
            <a:r>
              <a:rPr kumimoji="1" lang="en-ZA" altLang="zh-TW" sz="2000" dirty="0" smtClean="0">
                <a:ea typeface="新細明體" charset="-120"/>
              </a:rPr>
              <a:t>, create a leaf for W and store in node[</a:t>
            </a:r>
            <a:r>
              <a:rPr kumimoji="1" lang="en-ZA" altLang="zh-TW" sz="2000" dirty="0" err="1" smtClean="0">
                <a:ea typeface="新細明體" charset="-120"/>
              </a:rPr>
              <a:t>i</a:t>
            </a:r>
            <a:r>
              <a:rPr kumimoji="1" lang="en-ZA" altLang="zh-TW" sz="2000" dirty="0" smtClean="0">
                <a:ea typeface="新細明體" charset="-12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endParaRPr kumimoji="1" lang="en-ZA" altLang="zh-TW" sz="20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9876" y="6563"/>
            <a:ext cx="7886700" cy="623413"/>
          </a:xfrm>
        </p:spPr>
        <p:txBody>
          <a:bodyPr/>
          <a:lstStyle/>
          <a:p>
            <a:r>
              <a:rPr lang="en-US" dirty="0" smtClean="0"/>
              <a:t>Tries: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125504" y="2311240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2530159" y="2619633"/>
            <a:ext cx="1993555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4919788" y="2615147"/>
            <a:ext cx="889029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 flipH="1">
            <a:off x="4350721" y="2619633"/>
            <a:ext cx="382354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583"/>
          <p:cNvSpPr>
            <a:spLocks noChangeShapeType="1"/>
          </p:cNvSpPr>
          <p:nvPr/>
        </p:nvSpPr>
        <p:spPr bwMode="auto">
          <a:xfrm flipH="1">
            <a:off x="1409284" y="3506723"/>
            <a:ext cx="55209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/>
          </p:nvPr>
        </p:nvGraphicFramePr>
        <p:xfrm>
          <a:off x="1853768" y="3220269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548"/>
          <p:cNvGraphicFramePr>
            <a:graphicFrameLocks noGrp="1"/>
          </p:cNvGraphicFramePr>
          <p:nvPr>
            <p:extLst/>
          </p:nvPr>
        </p:nvGraphicFramePr>
        <p:xfrm>
          <a:off x="3645498" y="3220996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48"/>
          <p:cNvGraphicFramePr>
            <a:graphicFrameLocks noGrp="1"/>
          </p:cNvGraphicFramePr>
          <p:nvPr>
            <p:extLst/>
          </p:nvPr>
        </p:nvGraphicFramePr>
        <p:xfrm>
          <a:off x="5293066" y="321687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548"/>
          <p:cNvGraphicFramePr>
            <a:graphicFrameLocks noGrp="1"/>
          </p:cNvGraphicFramePr>
          <p:nvPr>
            <p:extLst/>
          </p:nvPr>
        </p:nvGraphicFramePr>
        <p:xfrm>
          <a:off x="679876" y="402194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/>
          </p:nvPr>
        </p:nvGraphicFramePr>
        <p:xfrm>
          <a:off x="2191519" y="402606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/>
          </p:nvPr>
        </p:nvGraphicFramePr>
        <p:xfrm>
          <a:off x="3690805" y="4034304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8605" y="4818609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08832" y="4333629"/>
            <a:ext cx="409476" cy="493744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2844" y="4818609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822272" y="4333629"/>
            <a:ext cx="449674" cy="489362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9" name="Line 583"/>
          <p:cNvSpPr>
            <a:spLocks noChangeShapeType="1"/>
          </p:cNvSpPr>
          <p:nvPr/>
        </p:nvSpPr>
        <p:spPr bwMode="auto">
          <a:xfrm>
            <a:off x="2676799" y="3515246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27319" y="4807656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18309" y="4324865"/>
            <a:ext cx="610830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87233" y="4807656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061865" y="4324865"/>
            <a:ext cx="734804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4278043" y="3528017"/>
            <a:ext cx="180875" cy="4920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33399" y="4847560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3807195" y="4350675"/>
            <a:ext cx="50943" cy="49374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78044" y="4844419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4355381" y="4350673"/>
            <a:ext cx="182973" cy="50202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52693" y="4164797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340886" y="3538477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97816" y="4157454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EBB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5605668" y="3538476"/>
            <a:ext cx="80341" cy="61897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09735" y="2913952"/>
            <a:ext cx="184731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53907" y="5584574"/>
            <a:ext cx="184731" cy="12003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733315" y="5132173"/>
            <a:ext cx="639145" cy="45240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graphicFrame>
        <p:nvGraphicFramePr>
          <p:cNvPr id="61" name="Group 548"/>
          <p:cNvGraphicFramePr>
            <a:graphicFrameLocks noGrp="1"/>
          </p:cNvGraphicFramePr>
          <p:nvPr>
            <p:extLst/>
          </p:nvPr>
        </p:nvGraphicFramePr>
        <p:xfrm>
          <a:off x="2295321" y="4827373"/>
          <a:ext cx="1359393" cy="304800"/>
        </p:xfrm>
        <a:graphic>
          <a:graphicData uri="http://schemas.openxmlformats.org/drawingml/2006/table">
            <a:tbl>
              <a:tblPr>
                <a:solidFill>
                  <a:srgbClr val="D2C0D8"/>
                </a:solidFill>
              </a:tblPr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Line 583"/>
          <p:cNvSpPr>
            <a:spLocks noChangeShapeType="1"/>
          </p:cNvSpPr>
          <p:nvPr/>
        </p:nvSpPr>
        <p:spPr bwMode="auto">
          <a:xfrm>
            <a:off x="2994025" y="4325900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 rot="16200000">
            <a:off x="2350462" y="1559319"/>
            <a:ext cx="765705" cy="17466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>
                <a:solidFill>
                  <a:prstClr val="white"/>
                </a:solidFill>
                <a:latin typeface="Arial Rounded MT Bold" panose="020F0704030504030204" pitchFamily="34" charset="0"/>
              </a:rPr>
              <a:t>insert “RED”</a:t>
            </a:r>
            <a:endParaRPr lang="en-ZA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140412" y="2619632"/>
            <a:ext cx="2192132" cy="294319"/>
          </a:xfrm>
          <a:custGeom>
            <a:avLst/>
            <a:gdLst>
              <a:gd name="connsiteX0" fmla="*/ 0 w 2224351"/>
              <a:gd name="connsiteY0" fmla="*/ 0 h 319550"/>
              <a:gd name="connsiteX1" fmla="*/ 716692 w 2224351"/>
              <a:gd name="connsiteY1" fmla="*/ 271849 h 319550"/>
              <a:gd name="connsiteX2" fmla="*/ 1581665 w 2224351"/>
              <a:gd name="connsiteY2" fmla="*/ 57665 h 319550"/>
              <a:gd name="connsiteX3" fmla="*/ 2174789 w 2224351"/>
              <a:gd name="connsiteY3" fmla="*/ 296563 h 319550"/>
              <a:gd name="connsiteX4" fmla="*/ 2150075 w 2224351"/>
              <a:gd name="connsiteY4" fmla="*/ 296563 h 3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351" h="319550">
                <a:moveTo>
                  <a:pt x="0" y="0"/>
                </a:moveTo>
                <a:cubicBezTo>
                  <a:pt x="226540" y="131119"/>
                  <a:pt x="453081" y="262238"/>
                  <a:pt x="716692" y="271849"/>
                </a:cubicBezTo>
                <a:cubicBezTo>
                  <a:pt x="980303" y="281460"/>
                  <a:pt x="1338649" y="53546"/>
                  <a:pt x="1581665" y="57665"/>
                </a:cubicBezTo>
                <a:cubicBezTo>
                  <a:pt x="1824681" y="61784"/>
                  <a:pt x="2080054" y="256747"/>
                  <a:pt x="2174789" y="296563"/>
                </a:cubicBezTo>
                <a:cubicBezTo>
                  <a:pt x="2269524" y="336379"/>
                  <a:pt x="2209799" y="316471"/>
                  <a:pt x="2150075" y="29656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3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237">
        <p:fade/>
      </p:transition>
    </mc:Choice>
    <mc:Fallback xmlns="">
      <p:transition spd="med" advTm="912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4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8722" y="772936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Else, if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end of word </a:t>
            </a:r>
            <a:r>
              <a:rPr kumimoji="1" lang="en-ZA" altLang="zh-TW" sz="2000" dirty="0" smtClean="0">
                <a:ea typeface="新細明體" charset="-120"/>
              </a:rPr>
              <a:t>is reached before reaching a leaf: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Create a leaf for W and store in node[</a:t>
            </a:r>
            <a:r>
              <a:rPr kumimoji="1" lang="en-ZA" altLang="zh-TW" sz="1700" dirty="0">
                <a:ea typeface="新細明體" charset="-120"/>
              </a:rPr>
              <a:t>#</a:t>
            </a:r>
            <a:r>
              <a:rPr kumimoji="1" lang="en-ZA" altLang="zh-TW" sz="1700" dirty="0" smtClean="0">
                <a:ea typeface="新細明體" charset="-12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endParaRPr kumimoji="1" lang="en-ZA" altLang="zh-TW" sz="20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9876" y="6563"/>
            <a:ext cx="7886700" cy="623413"/>
          </a:xfrm>
        </p:spPr>
        <p:txBody>
          <a:bodyPr/>
          <a:lstStyle/>
          <a:p>
            <a:r>
              <a:rPr lang="en-US" dirty="0" smtClean="0"/>
              <a:t>Tries: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0" name="Group 548"/>
          <p:cNvGraphicFramePr>
            <a:graphicFrameLocks noGrp="1"/>
          </p:cNvGraphicFramePr>
          <p:nvPr>
            <p:extLst/>
          </p:nvPr>
        </p:nvGraphicFramePr>
        <p:xfrm>
          <a:off x="4125504" y="2311240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583"/>
          <p:cNvSpPr>
            <a:spLocks noChangeShapeType="1"/>
          </p:cNvSpPr>
          <p:nvPr/>
        </p:nvSpPr>
        <p:spPr bwMode="auto">
          <a:xfrm flipH="1">
            <a:off x="2530159" y="2619633"/>
            <a:ext cx="1993555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583"/>
          <p:cNvSpPr>
            <a:spLocks noChangeShapeType="1"/>
          </p:cNvSpPr>
          <p:nvPr/>
        </p:nvSpPr>
        <p:spPr bwMode="auto">
          <a:xfrm>
            <a:off x="4919788" y="2615147"/>
            <a:ext cx="889029" cy="597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 flipH="1">
            <a:off x="4350721" y="2619633"/>
            <a:ext cx="382354" cy="5931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583"/>
          <p:cNvSpPr>
            <a:spLocks noChangeShapeType="1"/>
          </p:cNvSpPr>
          <p:nvPr/>
        </p:nvSpPr>
        <p:spPr bwMode="auto">
          <a:xfrm flipH="1">
            <a:off x="1409284" y="3506723"/>
            <a:ext cx="552094" cy="5133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/>
          </p:nvPr>
        </p:nvGraphicFramePr>
        <p:xfrm>
          <a:off x="1853768" y="3220269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548"/>
          <p:cNvGraphicFramePr>
            <a:graphicFrameLocks noGrp="1"/>
          </p:cNvGraphicFramePr>
          <p:nvPr>
            <p:extLst/>
          </p:nvPr>
        </p:nvGraphicFramePr>
        <p:xfrm>
          <a:off x="3645498" y="3220996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548"/>
          <p:cNvGraphicFramePr>
            <a:graphicFrameLocks noGrp="1"/>
          </p:cNvGraphicFramePr>
          <p:nvPr>
            <p:extLst/>
          </p:nvPr>
        </p:nvGraphicFramePr>
        <p:xfrm>
          <a:off x="5293066" y="321687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548"/>
          <p:cNvGraphicFramePr>
            <a:graphicFrameLocks noGrp="1"/>
          </p:cNvGraphicFramePr>
          <p:nvPr>
            <p:extLst/>
          </p:nvPr>
        </p:nvGraphicFramePr>
        <p:xfrm>
          <a:off x="679876" y="4021948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/>
          </p:nvPr>
        </p:nvGraphicFramePr>
        <p:xfrm>
          <a:off x="2191519" y="4026067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/>
          </p:nvPr>
        </p:nvGraphicFramePr>
        <p:xfrm>
          <a:off x="3690805" y="4034304"/>
          <a:ext cx="1359393" cy="304800"/>
        </p:xfrm>
        <a:graphic>
          <a:graphicData uri="http://schemas.openxmlformats.org/drawingml/2006/table">
            <a:tbl>
              <a:tblPr/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8605" y="4818609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08832" y="4333629"/>
            <a:ext cx="409476" cy="493744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2844" y="4818609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822272" y="4333629"/>
            <a:ext cx="449674" cy="489362"/>
          </a:xfrm>
          <a:custGeom>
            <a:avLst/>
            <a:gdLst>
              <a:gd name="connsiteX0" fmla="*/ 587013 w 587013"/>
              <a:gd name="connsiteY0" fmla="*/ 0 h 502508"/>
              <a:gd name="connsiteX1" fmla="*/ 348116 w 587013"/>
              <a:gd name="connsiteY1" fmla="*/ 304800 h 502508"/>
              <a:gd name="connsiteX2" fmla="*/ 51554 w 587013"/>
              <a:gd name="connsiteY2" fmla="*/ 337751 h 502508"/>
              <a:gd name="connsiteX3" fmla="*/ 2127 w 587013"/>
              <a:gd name="connsiteY3" fmla="*/ 502508 h 5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013" h="502508">
                <a:moveTo>
                  <a:pt x="587013" y="0"/>
                </a:moveTo>
                <a:cubicBezTo>
                  <a:pt x="512186" y="124254"/>
                  <a:pt x="437359" y="248508"/>
                  <a:pt x="348116" y="304800"/>
                </a:cubicBezTo>
                <a:cubicBezTo>
                  <a:pt x="258873" y="361092"/>
                  <a:pt x="109219" y="304800"/>
                  <a:pt x="51554" y="337751"/>
                </a:cubicBezTo>
                <a:cubicBezTo>
                  <a:pt x="-6111" y="370702"/>
                  <a:pt x="-1992" y="436605"/>
                  <a:pt x="2127" y="502508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9" name="Line 583"/>
          <p:cNvSpPr>
            <a:spLocks noChangeShapeType="1"/>
          </p:cNvSpPr>
          <p:nvPr/>
        </p:nvSpPr>
        <p:spPr bwMode="auto">
          <a:xfrm>
            <a:off x="2676799" y="3515246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27319" y="4807656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18309" y="4324865"/>
            <a:ext cx="610830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87233" y="4807656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061865" y="4324865"/>
            <a:ext cx="734804" cy="48279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4278043" y="3528017"/>
            <a:ext cx="180875" cy="4920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33399" y="4847560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DEAD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3807195" y="4350675"/>
            <a:ext cx="50943" cy="493744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78044" y="4844419"/>
            <a:ext cx="184731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DEER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4355381" y="4350673"/>
            <a:ext cx="182973" cy="50202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52693" y="4164797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EAR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340886" y="3538477"/>
            <a:ext cx="104390" cy="62632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97816" y="4157454"/>
            <a:ext cx="184731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EBB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5605668" y="3538476"/>
            <a:ext cx="80341" cy="618977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09735" y="2913952"/>
            <a:ext cx="184731" cy="92333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</a:p>
          <a:p>
            <a:pPr algn="ctr"/>
            <a:r>
              <a:rPr lang="en-ZA" dirty="0" smtClean="0">
                <a:solidFill>
                  <a:prstClr val="black"/>
                </a:solidFill>
              </a:rPr>
              <a:t>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53907" y="5584574"/>
            <a:ext cx="184731" cy="12003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733315" y="5132173"/>
            <a:ext cx="639145" cy="452401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graphicFrame>
        <p:nvGraphicFramePr>
          <p:cNvPr id="61" name="Group 548"/>
          <p:cNvGraphicFramePr>
            <a:graphicFrameLocks noGrp="1"/>
          </p:cNvGraphicFramePr>
          <p:nvPr>
            <p:extLst/>
          </p:nvPr>
        </p:nvGraphicFramePr>
        <p:xfrm>
          <a:off x="2295321" y="4827373"/>
          <a:ext cx="1359393" cy="304800"/>
        </p:xfrm>
        <a:graphic>
          <a:graphicData uri="http://schemas.openxmlformats.org/drawingml/2006/table">
            <a:tbl>
              <a:tblPr>
                <a:solidFill>
                  <a:srgbClr val="D2C0D8"/>
                </a:solidFill>
              </a:tblPr>
              <a:tblGrid>
                <a:gridCol w="232801"/>
                <a:gridCol w="245272"/>
                <a:gridCol w="220330"/>
                <a:gridCol w="220330"/>
                <a:gridCol w="220330"/>
                <a:gridCol w="2203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Line 583"/>
          <p:cNvSpPr>
            <a:spLocks noChangeShapeType="1"/>
          </p:cNvSpPr>
          <p:nvPr/>
        </p:nvSpPr>
        <p:spPr bwMode="auto">
          <a:xfrm>
            <a:off x="2994025" y="4325900"/>
            <a:ext cx="183529" cy="504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53230" y="5584574"/>
            <a:ext cx="184731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BEE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452790" y="5146434"/>
            <a:ext cx="119278" cy="438140"/>
          </a:xfrm>
          <a:custGeom>
            <a:avLst/>
            <a:gdLst>
              <a:gd name="connsiteX0" fmla="*/ 294665 w 316067"/>
              <a:gd name="connsiteY0" fmla="*/ 0 h 510790"/>
              <a:gd name="connsiteX1" fmla="*/ 294665 w 316067"/>
              <a:gd name="connsiteY1" fmla="*/ 197708 h 510790"/>
              <a:gd name="connsiteX2" fmla="*/ 72243 w 316067"/>
              <a:gd name="connsiteY2" fmla="*/ 296562 h 510790"/>
              <a:gd name="connsiteX3" fmla="*/ 6341 w 316067"/>
              <a:gd name="connsiteY3" fmla="*/ 494270 h 510790"/>
              <a:gd name="connsiteX4" fmla="*/ 6341 w 316067"/>
              <a:gd name="connsiteY4" fmla="*/ 486032 h 51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67" h="510790">
                <a:moveTo>
                  <a:pt x="294665" y="0"/>
                </a:moveTo>
                <a:cubicBezTo>
                  <a:pt x="313200" y="74140"/>
                  <a:pt x="331735" y="148281"/>
                  <a:pt x="294665" y="197708"/>
                </a:cubicBezTo>
                <a:cubicBezTo>
                  <a:pt x="257595" y="247135"/>
                  <a:pt x="120297" y="247135"/>
                  <a:pt x="72243" y="296562"/>
                </a:cubicBezTo>
                <a:cubicBezTo>
                  <a:pt x="24189" y="345989"/>
                  <a:pt x="17325" y="462692"/>
                  <a:pt x="6341" y="494270"/>
                </a:cubicBezTo>
                <a:cubicBezTo>
                  <a:pt x="-4643" y="525848"/>
                  <a:pt x="849" y="505940"/>
                  <a:pt x="6341" y="486032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 rot="16200000">
            <a:off x="2553823" y="1416011"/>
            <a:ext cx="791960" cy="18152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insert “BEE”</a:t>
            </a:r>
            <a:endParaRPr lang="en-ZA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140412" y="2619632"/>
            <a:ext cx="2192132" cy="294319"/>
          </a:xfrm>
          <a:custGeom>
            <a:avLst/>
            <a:gdLst>
              <a:gd name="connsiteX0" fmla="*/ 0 w 2224351"/>
              <a:gd name="connsiteY0" fmla="*/ 0 h 319550"/>
              <a:gd name="connsiteX1" fmla="*/ 716692 w 2224351"/>
              <a:gd name="connsiteY1" fmla="*/ 271849 h 319550"/>
              <a:gd name="connsiteX2" fmla="*/ 1581665 w 2224351"/>
              <a:gd name="connsiteY2" fmla="*/ 57665 h 319550"/>
              <a:gd name="connsiteX3" fmla="*/ 2174789 w 2224351"/>
              <a:gd name="connsiteY3" fmla="*/ 296563 h 319550"/>
              <a:gd name="connsiteX4" fmla="*/ 2150075 w 2224351"/>
              <a:gd name="connsiteY4" fmla="*/ 296563 h 3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351" h="319550">
                <a:moveTo>
                  <a:pt x="0" y="0"/>
                </a:moveTo>
                <a:cubicBezTo>
                  <a:pt x="226540" y="131119"/>
                  <a:pt x="453081" y="262238"/>
                  <a:pt x="716692" y="271849"/>
                </a:cubicBezTo>
                <a:cubicBezTo>
                  <a:pt x="980303" y="281460"/>
                  <a:pt x="1338649" y="53546"/>
                  <a:pt x="1581665" y="57665"/>
                </a:cubicBezTo>
                <a:cubicBezTo>
                  <a:pt x="1824681" y="61784"/>
                  <a:pt x="2080054" y="256747"/>
                  <a:pt x="2174789" y="296563"/>
                </a:cubicBezTo>
                <a:cubicBezTo>
                  <a:pt x="2269524" y="336379"/>
                  <a:pt x="2209799" y="316471"/>
                  <a:pt x="2150075" y="296563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 rot="4390090">
            <a:off x="3395395" y="2057065"/>
            <a:ext cx="230661" cy="17137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 rot="20514777">
            <a:off x="2666609" y="3557403"/>
            <a:ext cx="230661" cy="430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rot="20514777">
            <a:off x="2968293" y="4375844"/>
            <a:ext cx="230661" cy="430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55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457">
        <p:fade/>
      </p:transition>
    </mc:Choice>
    <mc:Fallback xmlns="">
      <p:transition spd="med" advTm="534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48" grpId="0" animBg="1"/>
      <p:bldP spid="43" grpId="0" animBg="1"/>
      <p:bldP spid="44" grpId="0" animBg="1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35.5|16.9|28|6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1|81.2|6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31.8|22.7|1.4|23.2|6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61.2|7.1|27.1|21.6|3.9|28.8|34|19.7|9.4|20.4|14.5|12.3|19.3|18.9|7.7|13.7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1.4|20.4|20.1|3.2|3|40.6|10.9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|2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26.5|22.9|33.1|16.4|12.1|5.2|2.4|22.5|7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4.3|11|3.2|1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24.8|4|0.4|0.3|1.9|24.9|24.4|3.9|13.6|17.8|19.4|2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12.6|3.7|24.4|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8.4|7.1|10.1|1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25.6|1.4|6.8|14.7|1.3|5|1.8|7.8|20.5|13.2|5.2|14.4|1.7|4.2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1_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1241</Words>
  <Application>Microsoft Office PowerPoint</Application>
  <PresentationFormat>On-screen Show (4:3)</PresentationFormat>
  <Paragraphs>703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新細明體</vt:lpstr>
      <vt:lpstr>Arial</vt:lpstr>
      <vt:lpstr>Arial Narrow</vt:lpstr>
      <vt:lpstr>Arial Rounded MT Bold</vt:lpstr>
      <vt:lpstr>Calibri</vt:lpstr>
      <vt:lpstr>Century Gothic</vt:lpstr>
      <vt:lpstr>Times New Roman</vt:lpstr>
      <vt:lpstr>Wingdings</vt:lpstr>
      <vt:lpstr>Presentation level design</vt:lpstr>
      <vt:lpstr>1_Presentation level design</vt:lpstr>
      <vt:lpstr> COS 212 7.2: Tries</vt:lpstr>
      <vt:lpstr>Trees &amp; Prefixes</vt:lpstr>
      <vt:lpstr>Tries</vt:lpstr>
      <vt:lpstr>Implementing Tries</vt:lpstr>
      <vt:lpstr>Implementing Tries</vt:lpstr>
      <vt:lpstr>Implementing Tries</vt:lpstr>
      <vt:lpstr>Implementing Tries</vt:lpstr>
      <vt:lpstr>Tries: Insert</vt:lpstr>
      <vt:lpstr>Tries: Insert</vt:lpstr>
      <vt:lpstr>Tries: Insert</vt:lpstr>
      <vt:lpstr>Tries: Efficiency</vt:lpstr>
      <vt:lpstr>Tries</vt:lpstr>
      <vt:lpstr>Compressing Tries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&amp; Prefixes</dc:title>
  <dc:creator>User</dc:creator>
  <cp:lastModifiedBy>User</cp:lastModifiedBy>
  <cp:revision>10</cp:revision>
  <dcterms:created xsi:type="dcterms:W3CDTF">2016-04-11T14:15:20Z</dcterms:created>
  <dcterms:modified xsi:type="dcterms:W3CDTF">2020-05-13T12:07:30Z</dcterms:modified>
</cp:coreProperties>
</file>