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340" r:id="rId2"/>
    <p:sldId id="292" r:id="rId3"/>
    <p:sldId id="293" r:id="rId4"/>
    <p:sldId id="294" r:id="rId5"/>
    <p:sldId id="341" r:id="rId6"/>
    <p:sldId id="296" r:id="rId7"/>
    <p:sldId id="295" r:id="rId8"/>
    <p:sldId id="297" r:id="rId9"/>
    <p:sldId id="335" r:id="rId10"/>
    <p:sldId id="298" r:id="rId11"/>
    <p:sldId id="299" r:id="rId12"/>
    <p:sldId id="336" r:id="rId13"/>
    <p:sldId id="33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4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A5DA9-563D-4DEB-8251-77358D5191EB}" type="datetimeFigureOut">
              <a:rPr lang="en-ZA" smtClean="0"/>
              <a:t>2020/05/20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BA7D1-1820-47B9-AED4-FCB0F3E2181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28426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72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02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19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50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76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04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01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38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99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black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>
                <a:solidFill>
                  <a:srgbClr val="A5A5A5"/>
                </a:solidFill>
              </a:rPr>
              <a:pPr/>
              <a:t>5/20/2020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23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>
                <a:solidFill>
                  <a:srgbClr val="A5A5A5"/>
                </a:solidFill>
              </a:rPr>
              <a:pPr/>
              <a:t>5/20/2020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17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>
                <a:solidFill>
                  <a:srgbClr val="A5A5A5"/>
                </a:solidFill>
              </a:rPr>
              <a:pPr/>
              <a:t>5/20/2020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68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>
                <a:solidFill>
                  <a:srgbClr val="A5A5A5"/>
                </a:solidFill>
              </a:rPr>
              <a:pPr/>
              <a:t>5/20/2020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77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>
                <a:solidFill>
                  <a:srgbClr val="A5A5A5"/>
                </a:solidFill>
              </a:rPr>
              <a:pPr/>
              <a:t>5/20/2020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55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>
                <a:solidFill>
                  <a:srgbClr val="A5A5A5"/>
                </a:solidFill>
              </a:rPr>
              <a:pPr/>
              <a:t>5/20/2020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6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>
                <a:solidFill>
                  <a:srgbClr val="A5A5A5"/>
                </a:solidFill>
              </a:rPr>
              <a:pPr/>
              <a:t>5/20/2020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22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>
                <a:solidFill>
                  <a:srgbClr val="A5A5A5"/>
                </a:solidFill>
              </a:rPr>
              <a:pPr/>
              <a:t>5/20/2020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0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>
                <a:solidFill>
                  <a:srgbClr val="A5A5A5"/>
                </a:solidFill>
              </a:rPr>
              <a:pPr/>
              <a:t>5/20/2020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34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>
                <a:solidFill>
                  <a:srgbClr val="A5A5A5"/>
                </a:solidFill>
              </a:rPr>
              <a:pPr/>
              <a:t>5/20/2020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70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>
                <a:solidFill>
                  <a:srgbClr val="A5A5A5"/>
                </a:solidFill>
              </a:rPr>
              <a:pPr/>
              <a:t>5/20/2020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14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 dirty="0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 dirty="0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 dirty="0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 dirty="0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 dirty="0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 dirty="0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>
                <a:solidFill>
                  <a:srgbClr val="A5A5A5"/>
                </a:solidFill>
              </a:rPr>
              <a:pPr/>
              <a:t>5/20/2020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4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 212</a:t>
            </a:r>
            <a:br>
              <a:rPr lang="en-US" dirty="0"/>
            </a:br>
            <a:r>
              <a:rPr lang="en-US" sz="4000" dirty="0"/>
              <a:t>Graphs: Cycle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14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Curved Connector 49"/>
          <p:cNvCxnSpPr>
            <a:stCxn id="37" idx="7"/>
            <a:endCxn id="41" idx="5"/>
          </p:cNvCxnSpPr>
          <p:nvPr/>
        </p:nvCxnSpPr>
        <p:spPr>
          <a:xfrm rot="16200000" flipH="1" flipV="1">
            <a:off x="5975777" y="5512919"/>
            <a:ext cx="1152086" cy="16256"/>
          </a:xfrm>
          <a:prstGeom prst="curvedConnector5">
            <a:avLst>
              <a:gd name="adj1" fmla="val -19842"/>
              <a:gd name="adj2" fmla="val -2104158"/>
              <a:gd name="adj3" fmla="val 11984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ine 40"/>
          <p:cNvSpPr>
            <a:spLocks noChangeShapeType="1"/>
          </p:cNvSpPr>
          <p:nvPr/>
        </p:nvSpPr>
        <p:spPr bwMode="auto">
          <a:xfrm flipH="1">
            <a:off x="6602929" y="5462424"/>
            <a:ext cx="672526" cy="40497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2"/>
          <p:cNvSpPr>
            <a:spLocks noChangeShapeType="1"/>
          </p:cNvSpPr>
          <p:nvPr/>
        </p:nvSpPr>
        <p:spPr bwMode="auto">
          <a:xfrm>
            <a:off x="6610646" y="1477952"/>
            <a:ext cx="614107" cy="22230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32"/>
          <p:cNvSpPr>
            <a:spLocks noChangeShapeType="1"/>
          </p:cNvSpPr>
          <p:nvPr/>
        </p:nvSpPr>
        <p:spPr bwMode="auto">
          <a:xfrm>
            <a:off x="6610646" y="5112947"/>
            <a:ext cx="614107" cy="22230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40"/>
          <p:cNvSpPr>
            <a:spLocks noChangeShapeType="1"/>
          </p:cNvSpPr>
          <p:nvPr/>
        </p:nvSpPr>
        <p:spPr bwMode="auto">
          <a:xfrm flipH="1">
            <a:off x="6580721" y="1811170"/>
            <a:ext cx="645933" cy="4161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Union-Find </a:t>
            </a:r>
            <a:r>
              <a:rPr lang="en-US" dirty="0"/>
              <a:t>C</a:t>
            </a:r>
            <a:r>
              <a:rPr lang="en-US" dirty="0" smtClean="0"/>
              <a:t>ycle </a:t>
            </a:r>
            <a:r>
              <a:rPr lang="en-US" dirty="0"/>
              <a:t>D</a:t>
            </a:r>
            <a:r>
              <a:rPr lang="en-US" dirty="0" smtClean="0"/>
              <a:t>etection</a:t>
            </a:r>
            <a:endParaRPr lang="en-US" dirty="0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8292885" y="1563213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" name="Oval 13"/>
          <p:cNvSpPr>
            <a:spLocks noChangeArrowheads="1"/>
          </p:cNvSpPr>
          <p:nvPr/>
        </p:nvSpPr>
        <p:spPr bwMode="auto">
          <a:xfrm>
            <a:off x="6169703" y="1243054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7224756" y="1535241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5" name="Line 35"/>
          <p:cNvSpPr>
            <a:spLocks noChangeShapeType="1"/>
          </p:cNvSpPr>
          <p:nvPr/>
        </p:nvSpPr>
        <p:spPr bwMode="auto">
          <a:xfrm>
            <a:off x="7681957" y="1768602"/>
            <a:ext cx="610928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6153447" y="207185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Line 34"/>
          <p:cNvSpPr>
            <a:spLocks noChangeShapeType="1"/>
          </p:cNvSpPr>
          <p:nvPr/>
        </p:nvSpPr>
        <p:spPr bwMode="auto">
          <a:xfrm>
            <a:off x="6401096" y="1700254"/>
            <a:ext cx="1" cy="3715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778460"/>
              </p:ext>
            </p:extLst>
          </p:nvPr>
        </p:nvGraphicFramePr>
        <p:xfrm>
          <a:off x="741575" y="1312800"/>
          <a:ext cx="5024695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4939"/>
                <a:gridCol w="1004939"/>
                <a:gridCol w="1004939"/>
                <a:gridCol w="1004939"/>
                <a:gridCol w="1004939"/>
              </a:tblGrid>
              <a:tr h="370840"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Root</a:t>
                      </a:r>
                      <a:endParaRPr lang="en-Z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 (A)</a:t>
                      </a:r>
                      <a:endParaRPr lang="en-Z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 (B)</a:t>
                      </a:r>
                      <a:endParaRPr lang="en-Z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2 (C)</a:t>
                      </a:r>
                      <a:endParaRPr lang="en-Z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 (D)</a:t>
                      </a:r>
                      <a:endParaRPr lang="en-Z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Next</a:t>
                      </a:r>
                      <a:endParaRPr lang="en-Z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 (A)</a:t>
                      </a:r>
                      <a:endParaRPr lang="en-Z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 (B)</a:t>
                      </a:r>
                      <a:endParaRPr lang="en-Z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2 (C)</a:t>
                      </a:r>
                      <a:endParaRPr lang="en-Z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 (D)</a:t>
                      </a:r>
                      <a:endParaRPr lang="en-Z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Index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 (A)</a:t>
                      </a:r>
                      <a:endParaRPr lang="en-ZA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 (B)</a:t>
                      </a:r>
                      <a:endParaRPr lang="en-ZA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2 (C)</a:t>
                      </a:r>
                      <a:endParaRPr lang="en-ZA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 (D)</a:t>
                      </a:r>
                      <a:endParaRPr lang="en-ZA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12811" y="99770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0</a:t>
            </a:r>
            <a:endParaRPr lang="en-ZA" dirty="0"/>
          </a:p>
        </p:txBody>
      </p:sp>
      <p:sp>
        <p:nvSpPr>
          <p:cNvPr id="20" name="TextBox 19"/>
          <p:cNvSpPr txBox="1"/>
          <p:nvPr/>
        </p:nvSpPr>
        <p:spPr>
          <a:xfrm>
            <a:off x="7294294" y="117680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2</a:t>
            </a:r>
            <a:endParaRPr lang="en-ZA" dirty="0"/>
          </a:p>
        </p:txBody>
      </p:sp>
      <p:sp>
        <p:nvSpPr>
          <p:cNvPr id="21" name="TextBox 20"/>
          <p:cNvSpPr txBox="1"/>
          <p:nvPr/>
        </p:nvSpPr>
        <p:spPr>
          <a:xfrm>
            <a:off x="6530218" y="2372553"/>
            <a:ext cx="292200" cy="3657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 smtClean="0"/>
              <a:t>1</a:t>
            </a:r>
            <a:endParaRPr lang="en-ZA" dirty="0"/>
          </a:p>
        </p:txBody>
      </p:sp>
      <p:sp>
        <p:nvSpPr>
          <p:cNvPr id="22" name="TextBox 21"/>
          <p:cNvSpPr txBox="1"/>
          <p:nvPr/>
        </p:nvSpPr>
        <p:spPr>
          <a:xfrm>
            <a:off x="8369166" y="120074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3</a:t>
            </a:r>
            <a:endParaRPr lang="en-ZA" dirty="0"/>
          </a:p>
        </p:txBody>
      </p:sp>
      <p:cxnSp>
        <p:nvCxnSpPr>
          <p:cNvPr id="5" name="Curved Connector 4"/>
          <p:cNvCxnSpPr/>
          <p:nvPr/>
        </p:nvCxnSpPr>
        <p:spPr>
          <a:xfrm rot="16200000" flipH="1" flipV="1">
            <a:off x="6165893" y="1235434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10800000" flipH="1" flipV="1">
            <a:off x="6149637" y="230426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6200000" flipH="1">
            <a:off x="7438116" y="1775271"/>
            <a:ext cx="12700" cy="323290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16200000" flipH="1">
            <a:off x="8510055" y="1803243"/>
            <a:ext cx="12700" cy="323290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181820" y="2520004"/>
            <a:ext cx="4373592" cy="6507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Consider edge AB (edge 01): Do the sets for A and B have the same root?</a:t>
            </a:r>
            <a:endParaRPr lang="en-ZA" dirty="0"/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8292885" y="5198208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7" name="Oval 13"/>
          <p:cNvSpPr>
            <a:spLocks noChangeArrowheads="1"/>
          </p:cNvSpPr>
          <p:nvPr/>
        </p:nvSpPr>
        <p:spPr bwMode="auto">
          <a:xfrm>
            <a:off x="6169703" y="487804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8" name="Oval 15"/>
          <p:cNvSpPr>
            <a:spLocks noChangeArrowheads="1"/>
          </p:cNvSpPr>
          <p:nvPr/>
        </p:nvSpPr>
        <p:spPr bwMode="auto">
          <a:xfrm>
            <a:off x="7224756" y="5170236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0" name="Line 35"/>
          <p:cNvSpPr>
            <a:spLocks noChangeShapeType="1"/>
          </p:cNvSpPr>
          <p:nvPr/>
        </p:nvSpPr>
        <p:spPr bwMode="auto">
          <a:xfrm>
            <a:off x="7681957" y="5403597"/>
            <a:ext cx="610928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Oval 17"/>
          <p:cNvSpPr>
            <a:spLocks noChangeArrowheads="1"/>
          </p:cNvSpPr>
          <p:nvPr/>
        </p:nvSpPr>
        <p:spPr bwMode="auto">
          <a:xfrm>
            <a:off x="6153447" y="5706845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2" name="Line 34"/>
          <p:cNvSpPr>
            <a:spLocks noChangeShapeType="1"/>
          </p:cNvSpPr>
          <p:nvPr/>
        </p:nvSpPr>
        <p:spPr bwMode="auto">
          <a:xfrm>
            <a:off x="6401097" y="5335249"/>
            <a:ext cx="0" cy="36335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750331"/>
              </p:ext>
            </p:extLst>
          </p:nvPr>
        </p:nvGraphicFramePr>
        <p:xfrm>
          <a:off x="741575" y="4947795"/>
          <a:ext cx="5024695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4939"/>
                <a:gridCol w="1004939"/>
                <a:gridCol w="1004939"/>
                <a:gridCol w="1004939"/>
                <a:gridCol w="1004939"/>
              </a:tblGrid>
              <a:tr h="370840"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Root</a:t>
                      </a:r>
                      <a:endParaRPr lang="en-Z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 (A)</a:t>
                      </a:r>
                      <a:endParaRPr lang="en-Z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 smtClean="0">
                          <a:solidFill>
                            <a:srgbClr val="FF0000"/>
                          </a:solidFill>
                        </a:rPr>
                        <a:t>0 (A)</a:t>
                      </a:r>
                      <a:endParaRPr lang="en-ZA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2 (C)</a:t>
                      </a:r>
                      <a:endParaRPr lang="en-Z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 (D)</a:t>
                      </a:r>
                      <a:endParaRPr lang="en-Z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Next</a:t>
                      </a:r>
                      <a:endParaRPr lang="en-Z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 smtClean="0">
                          <a:solidFill>
                            <a:srgbClr val="FF0000"/>
                          </a:solidFill>
                        </a:rPr>
                        <a:t>1 (B)</a:t>
                      </a:r>
                      <a:endParaRPr lang="en-ZA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 smtClean="0">
                          <a:solidFill>
                            <a:srgbClr val="FF0000"/>
                          </a:solidFill>
                        </a:rPr>
                        <a:t>0 (A)</a:t>
                      </a:r>
                      <a:endParaRPr lang="en-ZA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2 (C)</a:t>
                      </a:r>
                      <a:endParaRPr lang="en-Z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 (D)</a:t>
                      </a:r>
                      <a:endParaRPr lang="en-Z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Index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 (A)</a:t>
                      </a:r>
                      <a:endParaRPr lang="en-ZA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B (1)</a:t>
                      </a:r>
                      <a:endParaRPr lang="en-ZA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2 (C)</a:t>
                      </a:r>
                      <a:endParaRPr lang="en-ZA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 (D)</a:t>
                      </a:r>
                      <a:endParaRPr lang="en-ZA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6241850" y="4527611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0</a:t>
            </a:r>
            <a:endParaRPr lang="en-ZA" dirty="0"/>
          </a:p>
        </p:txBody>
      </p:sp>
      <p:sp>
        <p:nvSpPr>
          <p:cNvPr id="46" name="TextBox 45"/>
          <p:cNvSpPr txBox="1"/>
          <p:nvPr/>
        </p:nvSpPr>
        <p:spPr>
          <a:xfrm>
            <a:off x="7294294" y="481180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2</a:t>
            </a:r>
            <a:endParaRPr lang="en-ZA" dirty="0"/>
          </a:p>
        </p:txBody>
      </p:sp>
      <p:sp>
        <p:nvSpPr>
          <p:cNvPr id="47" name="TextBox 46"/>
          <p:cNvSpPr txBox="1"/>
          <p:nvPr/>
        </p:nvSpPr>
        <p:spPr>
          <a:xfrm>
            <a:off x="6253876" y="6148071"/>
            <a:ext cx="292200" cy="3657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 smtClean="0"/>
              <a:t>1</a:t>
            </a:r>
            <a:endParaRPr lang="en-ZA" dirty="0"/>
          </a:p>
        </p:txBody>
      </p:sp>
      <p:sp>
        <p:nvSpPr>
          <p:cNvPr id="48" name="TextBox 47"/>
          <p:cNvSpPr txBox="1"/>
          <p:nvPr/>
        </p:nvSpPr>
        <p:spPr>
          <a:xfrm>
            <a:off x="8334876" y="4835741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3</a:t>
            </a:r>
            <a:endParaRPr lang="en-ZA" dirty="0"/>
          </a:p>
        </p:txBody>
      </p:sp>
      <p:cxnSp>
        <p:nvCxnSpPr>
          <p:cNvPr id="51" name="Curved Connector 50"/>
          <p:cNvCxnSpPr/>
          <p:nvPr/>
        </p:nvCxnSpPr>
        <p:spPr>
          <a:xfrm rot="16200000" flipH="1">
            <a:off x="7438116" y="5410266"/>
            <a:ext cx="12700" cy="323290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/>
          <p:nvPr/>
        </p:nvCxnSpPr>
        <p:spPr>
          <a:xfrm rot="16200000" flipH="1">
            <a:off x="8510055" y="5438238"/>
            <a:ext cx="12700" cy="323290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1181820" y="3977674"/>
            <a:ext cx="4362245" cy="6507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Set the root of B to the root of A</a:t>
            </a:r>
          </a:p>
          <a:p>
            <a:pPr algn="ctr"/>
            <a:r>
              <a:rPr lang="en-ZA" dirty="0" smtClean="0"/>
              <a:t>Swap the “next” of A and B</a:t>
            </a:r>
            <a:endParaRPr lang="en-ZA" dirty="0"/>
          </a:p>
        </p:txBody>
      </p:sp>
      <p:sp>
        <p:nvSpPr>
          <p:cNvPr id="54" name="Rounded Rectangle 53"/>
          <p:cNvSpPr/>
          <p:nvPr/>
        </p:nvSpPr>
        <p:spPr>
          <a:xfrm>
            <a:off x="1181821" y="3250159"/>
            <a:ext cx="4359376" cy="6507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No, so we can merge the sets</a:t>
            </a:r>
            <a:endParaRPr lang="en-ZA" dirty="0"/>
          </a:p>
        </p:txBody>
      </p:sp>
      <p:sp>
        <p:nvSpPr>
          <p:cNvPr id="83" name="U-Turn Arrow 82"/>
          <p:cNvSpPr/>
          <p:nvPr/>
        </p:nvSpPr>
        <p:spPr>
          <a:xfrm flipH="1" flipV="1">
            <a:off x="2501153" y="5701194"/>
            <a:ext cx="475129" cy="45408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FF0000"/>
          </a:solidFill>
          <a:ln>
            <a:solidFill>
              <a:srgbClr val="FF0000"/>
            </a:solidFill>
            <a:miter lim="800000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4" name="Curved Connector 83"/>
          <p:cNvCxnSpPr/>
          <p:nvPr/>
        </p:nvCxnSpPr>
        <p:spPr>
          <a:xfrm rot="5400000" flipH="1" flipV="1">
            <a:off x="5652487" y="5512919"/>
            <a:ext cx="1152086" cy="16256"/>
          </a:xfrm>
          <a:prstGeom prst="curvedConnector5">
            <a:avLst>
              <a:gd name="adj1" fmla="val -19842"/>
              <a:gd name="adj2" fmla="val -2214450"/>
              <a:gd name="adj3" fmla="val 11984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763204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9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5" grpId="0"/>
      <p:bldP spid="46" grpId="0"/>
      <p:bldP spid="47" grpId="0"/>
      <p:bldP spid="48" grpId="0"/>
      <p:bldP spid="59" grpId="0" animBg="1"/>
      <p:bldP spid="54" grpId="0" animBg="1"/>
      <p:bldP spid="83" grpId="0" animBg="1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Curved Connector 131"/>
          <p:cNvCxnSpPr/>
          <p:nvPr/>
        </p:nvCxnSpPr>
        <p:spPr>
          <a:xfrm rot="5400000" flipH="1" flipV="1">
            <a:off x="5648677" y="1874474"/>
            <a:ext cx="1152086" cy="16256"/>
          </a:xfrm>
          <a:prstGeom prst="curvedConnector5">
            <a:avLst>
              <a:gd name="adj1" fmla="val -19842"/>
              <a:gd name="adj2" fmla="val -2214450"/>
              <a:gd name="adj3" fmla="val 11984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urved Connector 130"/>
          <p:cNvCxnSpPr/>
          <p:nvPr/>
        </p:nvCxnSpPr>
        <p:spPr>
          <a:xfrm rot="16200000" flipH="1" flipV="1">
            <a:off x="5971967" y="1874474"/>
            <a:ext cx="1152086" cy="16256"/>
          </a:xfrm>
          <a:prstGeom prst="curvedConnector5">
            <a:avLst>
              <a:gd name="adj1" fmla="val -19842"/>
              <a:gd name="adj2" fmla="val -2104158"/>
              <a:gd name="adj3" fmla="val 11984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Line 40"/>
          <p:cNvSpPr>
            <a:spLocks noChangeShapeType="1"/>
          </p:cNvSpPr>
          <p:nvPr/>
        </p:nvSpPr>
        <p:spPr bwMode="auto">
          <a:xfrm flipH="1">
            <a:off x="6602929" y="5462424"/>
            <a:ext cx="672526" cy="40497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40"/>
          <p:cNvSpPr>
            <a:spLocks noChangeShapeType="1"/>
          </p:cNvSpPr>
          <p:nvPr/>
        </p:nvSpPr>
        <p:spPr bwMode="auto">
          <a:xfrm flipH="1">
            <a:off x="6580721" y="1811170"/>
            <a:ext cx="645933" cy="4161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Union-Find </a:t>
            </a:r>
            <a:r>
              <a:rPr lang="en-US" dirty="0"/>
              <a:t>C</a:t>
            </a:r>
            <a:r>
              <a:rPr lang="en-US" dirty="0" smtClean="0"/>
              <a:t>ycle </a:t>
            </a:r>
            <a:r>
              <a:rPr lang="en-US" dirty="0"/>
              <a:t>D</a:t>
            </a:r>
            <a:r>
              <a:rPr lang="en-US" dirty="0" smtClean="0"/>
              <a:t>etection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1181818" y="2525623"/>
            <a:ext cx="4362147" cy="6507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Consider edge AC (edge 02): Do the sets of A and C have the same root?</a:t>
            </a:r>
            <a:endParaRPr lang="en-ZA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885231"/>
              </p:ext>
            </p:extLst>
          </p:nvPr>
        </p:nvGraphicFramePr>
        <p:xfrm>
          <a:off x="737413" y="4947164"/>
          <a:ext cx="5024695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4939"/>
                <a:gridCol w="1004939"/>
                <a:gridCol w="1004939"/>
                <a:gridCol w="1004939"/>
                <a:gridCol w="1004939"/>
              </a:tblGrid>
              <a:tr h="370840"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Root</a:t>
                      </a:r>
                      <a:endParaRPr lang="en-Z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>
                          <a:solidFill>
                            <a:schemeClr val="tx1"/>
                          </a:solidFill>
                        </a:rPr>
                        <a:t>0 (A)</a:t>
                      </a:r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>
                          <a:solidFill>
                            <a:schemeClr val="tx1"/>
                          </a:solidFill>
                        </a:rPr>
                        <a:t>0 (A)</a:t>
                      </a:r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 smtClean="0">
                          <a:solidFill>
                            <a:srgbClr val="FF0000"/>
                          </a:solidFill>
                        </a:rPr>
                        <a:t>0 (A)</a:t>
                      </a:r>
                      <a:endParaRPr lang="en-ZA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 (D)</a:t>
                      </a:r>
                      <a:endParaRPr lang="en-Z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Next</a:t>
                      </a:r>
                      <a:endParaRPr lang="en-Z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 smtClean="0">
                          <a:solidFill>
                            <a:srgbClr val="FF0000"/>
                          </a:solidFill>
                        </a:rPr>
                        <a:t>2 (C)</a:t>
                      </a:r>
                      <a:endParaRPr lang="en-ZA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>
                          <a:solidFill>
                            <a:schemeClr val="tx1"/>
                          </a:solidFill>
                        </a:rPr>
                        <a:t>0 (A)</a:t>
                      </a:r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 smtClean="0">
                          <a:solidFill>
                            <a:srgbClr val="FF0000"/>
                          </a:solidFill>
                        </a:rPr>
                        <a:t>1 (B)</a:t>
                      </a:r>
                      <a:endParaRPr lang="en-ZA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 (D)</a:t>
                      </a:r>
                      <a:endParaRPr lang="en-Z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Index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 (A)</a:t>
                      </a:r>
                      <a:endParaRPr lang="en-ZA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 (B)</a:t>
                      </a:r>
                      <a:endParaRPr lang="en-ZA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2 (C)</a:t>
                      </a:r>
                      <a:endParaRPr lang="en-ZA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 (D)</a:t>
                      </a:r>
                      <a:endParaRPr lang="en-ZA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045328"/>
              </p:ext>
            </p:extLst>
          </p:nvPr>
        </p:nvGraphicFramePr>
        <p:xfrm>
          <a:off x="742723" y="1305026"/>
          <a:ext cx="5024695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4939"/>
                <a:gridCol w="1004939"/>
                <a:gridCol w="1004939"/>
                <a:gridCol w="1004939"/>
                <a:gridCol w="1004939"/>
              </a:tblGrid>
              <a:tr h="370840"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Root</a:t>
                      </a:r>
                      <a:endParaRPr lang="en-Z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 (A)</a:t>
                      </a:r>
                      <a:endParaRPr lang="en-Z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>
                          <a:solidFill>
                            <a:schemeClr val="tx1"/>
                          </a:solidFill>
                        </a:rPr>
                        <a:t>0 (A)</a:t>
                      </a:r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2 (C)</a:t>
                      </a:r>
                      <a:endParaRPr lang="en-Z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 (D)</a:t>
                      </a:r>
                      <a:endParaRPr lang="en-Z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Next</a:t>
                      </a:r>
                      <a:endParaRPr lang="en-Z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>
                          <a:solidFill>
                            <a:schemeClr val="tx1"/>
                          </a:solidFill>
                        </a:rPr>
                        <a:t>1 (B)</a:t>
                      </a:r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>
                          <a:solidFill>
                            <a:schemeClr val="tx1"/>
                          </a:solidFill>
                        </a:rPr>
                        <a:t>0 (A)</a:t>
                      </a:r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2 (C)</a:t>
                      </a:r>
                      <a:endParaRPr lang="en-Z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 (D)</a:t>
                      </a:r>
                      <a:endParaRPr lang="en-Z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Index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 (A)</a:t>
                      </a:r>
                      <a:endParaRPr lang="en-ZA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 (B)</a:t>
                      </a:r>
                      <a:endParaRPr lang="en-ZA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2 (C)</a:t>
                      </a:r>
                      <a:endParaRPr lang="en-ZA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 (D)</a:t>
                      </a:r>
                      <a:endParaRPr lang="en-ZA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1" name="Rounded Rectangle 70"/>
          <p:cNvSpPr/>
          <p:nvPr/>
        </p:nvSpPr>
        <p:spPr>
          <a:xfrm>
            <a:off x="1180091" y="3251456"/>
            <a:ext cx="4359376" cy="6507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No, so we can merge the sets</a:t>
            </a:r>
            <a:endParaRPr lang="en-ZA" dirty="0"/>
          </a:p>
        </p:txBody>
      </p:sp>
      <p:sp>
        <p:nvSpPr>
          <p:cNvPr id="72" name="Rounded Rectangle 71"/>
          <p:cNvSpPr/>
          <p:nvPr/>
        </p:nvSpPr>
        <p:spPr>
          <a:xfrm>
            <a:off x="1181820" y="3977674"/>
            <a:ext cx="4362245" cy="6507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Set the root of C to the root of A</a:t>
            </a:r>
          </a:p>
          <a:p>
            <a:pPr algn="ctr"/>
            <a:r>
              <a:rPr lang="en-ZA" dirty="0" smtClean="0"/>
              <a:t>Swap the “next” of A and C</a:t>
            </a:r>
            <a:endParaRPr lang="en-ZA" dirty="0"/>
          </a:p>
        </p:txBody>
      </p:sp>
      <p:sp>
        <p:nvSpPr>
          <p:cNvPr id="54" name="Oval 4"/>
          <p:cNvSpPr>
            <a:spLocks noChangeArrowheads="1"/>
          </p:cNvSpPr>
          <p:nvPr/>
        </p:nvSpPr>
        <p:spPr bwMode="auto">
          <a:xfrm>
            <a:off x="8292885" y="1558531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6" name="Oval 15"/>
          <p:cNvSpPr>
            <a:spLocks noChangeArrowheads="1"/>
          </p:cNvSpPr>
          <p:nvPr/>
        </p:nvSpPr>
        <p:spPr bwMode="auto">
          <a:xfrm>
            <a:off x="7224756" y="153055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7" name="Line 35"/>
          <p:cNvSpPr>
            <a:spLocks noChangeShapeType="1"/>
          </p:cNvSpPr>
          <p:nvPr/>
        </p:nvSpPr>
        <p:spPr bwMode="auto">
          <a:xfrm>
            <a:off x="7681957" y="1763920"/>
            <a:ext cx="610928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6153447" y="2067168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9" name="Line 34"/>
          <p:cNvSpPr>
            <a:spLocks noChangeShapeType="1"/>
          </p:cNvSpPr>
          <p:nvPr/>
        </p:nvSpPr>
        <p:spPr bwMode="auto">
          <a:xfrm flipH="1">
            <a:off x="6396887" y="1695572"/>
            <a:ext cx="4209" cy="3715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241850" y="89689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0</a:t>
            </a:r>
            <a:endParaRPr lang="en-ZA" dirty="0"/>
          </a:p>
        </p:txBody>
      </p:sp>
      <p:sp>
        <p:nvSpPr>
          <p:cNvPr id="62" name="TextBox 61"/>
          <p:cNvSpPr txBox="1"/>
          <p:nvPr/>
        </p:nvSpPr>
        <p:spPr>
          <a:xfrm>
            <a:off x="7294294" y="117212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2</a:t>
            </a:r>
            <a:endParaRPr lang="en-ZA" dirty="0"/>
          </a:p>
        </p:txBody>
      </p:sp>
      <p:sp>
        <p:nvSpPr>
          <p:cNvPr id="63" name="TextBox 62"/>
          <p:cNvSpPr txBox="1"/>
          <p:nvPr/>
        </p:nvSpPr>
        <p:spPr>
          <a:xfrm>
            <a:off x="6253875" y="2499435"/>
            <a:ext cx="292200" cy="3657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 smtClean="0"/>
              <a:t>1</a:t>
            </a:r>
            <a:endParaRPr lang="en-ZA" dirty="0"/>
          </a:p>
        </p:txBody>
      </p:sp>
      <p:sp>
        <p:nvSpPr>
          <p:cNvPr id="64" name="TextBox 63"/>
          <p:cNvSpPr txBox="1"/>
          <p:nvPr/>
        </p:nvSpPr>
        <p:spPr>
          <a:xfrm>
            <a:off x="8370736" y="119606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3</a:t>
            </a:r>
            <a:endParaRPr lang="en-ZA" dirty="0"/>
          </a:p>
        </p:txBody>
      </p:sp>
      <p:sp>
        <p:nvSpPr>
          <p:cNvPr id="70" name="Line 32"/>
          <p:cNvSpPr>
            <a:spLocks noChangeShapeType="1"/>
          </p:cNvSpPr>
          <p:nvPr/>
        </p:nvSpPr>
        <p:spPr bwMode="auto">
          <a:xfrm>
            <a:off x="6610646" y="1477952"/>
            <a:ext cx="614107" cy="22230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73" name="Curved Connector 72"/>
          <p:cNvCxnSpPr/>
          <p:nvPr/>
        </p:nvCxnSpPr>
        <p:spPr>
          <a:xfrm rot="16200000" flipH="1">
            <a:off x="7438116" y="1775271"/>
            <a:ext cx="12700" cy="323290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/>
          <p:nvPr/>
        </p:nvCxnSpPr>
        <p:spPr>
          <a:xfrm rot="16200000" flipH="1">
            <a:off x="8510055" y="1803243"/>
            <a:ext cx="12700" cy="323290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13"/>
          <p:cNvSpPr>
            <a:spLocks noChangeArrowheads="1"/>
          </p:cNvSpPr>
          <p:nvPr/>
        </p:nvSpPr>
        <p:spPr bwMode="auto">
          <a:xfrm>
            <a:off x="6169703" y="1243054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0" name="Line 32"/>
          <p:cNvSpPr>
            <a:spLocks noChangeShapeType="1"/>
          </p:cNvSpPr>
          <p:nvPr/>
        </p:nvSpPr>
        <p:spPr bwMode="auto">
          <a:xfrm>
            <a:off x="6610646" y="5112947"/>
            <a:ext cx="614107" cy="22230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Oval 4"/>
          <p:cNvSpPr>
            <a:spLocks noChangeArrowheads="1"/>
          </p:cNvSpPr>
          <p:nvPr/>
        </p:nvSpPr>
        <p:spPr bwMode="auto">
          <a:xfrm>
            <a:off x="8292885" y="5198208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12" name="Oval 13"/>
          <p:cNvSpPr>
            <a:spLocks noChangeArrowheads="1"/>
          </p:cNvSpPr>
          <p:nvPr/>
        </p:nvSpPr>
        <p:spPr bwMode="auto">
          <a:xfrm>
            <a:off x="6169703" y="487804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3" name="Oval 15"/>
          <p:cNvSpPr>
            <a:spLocks noChangeArrowheads="1"/>
          </p:cNvSpPr>
          <p:nvPr/>
        </p:nvSpPr>
        <p:spPr bwMode="auto">
          <a:xfrm>
            <a:off x="7224756" y="5170236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4" name="Line 35"/>
          <p:cNvSpPr>
            <a:spLocks noChangeShapeType="1"/>
          </p:cNvSpPr>
          <p:nvPr/>
        </p:nvSpPr>
        <p:spPr bwMode="auto">
          <a:xfrm>
            <a:off x="7681957" y="5403597"/>
            <a:ext cx="610928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Oval 17"/>
          <p:cNvSpPr>
            <a:spLocks noChangeArrowheads="1"/>
          </p:cNvSpPr>
          <p:nvPr/>
        </p:nvSpPr>
        <p:spPr bwMode="auto">
          <a:xfrm>
            <a:off x="6153447" y="5706845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16" name="Line 34"/>
          <p:cNvSpPr>
            <a:spLocks noChangeShapeType="1"/>
          </p:cNvSpPr>
          <p:nvPr/>
        </p:nvSpPr>
        <p:spPr bwMode="auto">
          <a:xfrm>
            <a:off x="6401097" y="5335249"/>
            <a:ext cx="0" cy="36335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7294294" y="481180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2</a:t>
            </a:r>
            <a:endParaRPr lang="en-ZA" dirty="0"/>
          </a:p>
        </p:txBody>
      </p:sp>
      <p:sp>
        <p:nvSpPr>
          <p:cNvPr id="121" name="TextBox 120"/>
          <p:cNvSpPr txBox="1"/>
          <p:nvPr/>
        </p:nvSpPr>
        <p:spPr>
          <a:xfrm>
            <a:off x="8334876" y="4835741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3</a:t>
            </a:r>
            <a:endParaRPr lang="en-ZA" dirty="0"/>
          </a:p>
        </p:txBody>
      </p:sp>
      <p:cxnSp>
        <p:nvCxnSpPr>
          <p:cNvPr id="122" name="Curved Connector 121"/>
          <p:cNvCxnSpPr>
            <a:stCxn id="112" idx="7"/>
            <a:endCxn id="113" idx="1"/>
          </p:cNvCxnSpPr>
          <p:nvPr/>
        </p:nvCxnSpPr>
        <p:spPr>
          <a:xfrm rot="16200000" flipH="1">
            <a:off x="6779735" y="4725216"/>
            <a:ext cx="292187" cy="731763"/>
          </a:xfrm>
          <a:prstGeom prst="curvedConnector3">
            <a:avLst>
              <a:gd name="adj1" fmla="val -10115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urved Connector 122"/>
          <p:cNvCxnSpPr>
            <a:stCxn id="115" idx="3"/>
            <a:endCxn id="112" idx="1"/>
          </p:cNvCxnSpPr>
          <p:nvPr/>
        </p:nvCxnSpPr>
        <p:spPr>
          <a:xfrm rot="5400000" flipH="1" flipV="1">
            <a:off x="5652487" y="5512919"/>
            <a:ext cx="1152086" cy="16256"/>
          </a:xfrm>
          <a:prstGeom prst="curvedConnector5">
            <a:avLst>
              <a:gd name="adj1" fmla="val -19842"/>
              <a:gd name="adj2" fmla="val -2214450"/>
              <a:gd name="adj3" fmla="val 11984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urved Connector 124"/>
          <p:cNvCxnSpPr/>
          <p:nvPr/>
        </p:nvCxnSpPr>
        <p:spPr>
          <a:xfrm rot="16200000" flipH="1">
            <a:off x="8510055" y="5438238"/>
            <a:ext cx="12700" cy="323290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urved Connector 125"/>
          <p:cNvCxnSpPr>
            <a:stCxn id="113" idx="3"/>
            <a:endCxn id="115" idx="5"/>
          </p:cNvCxnSpPr>
          <p:nvPr/>
        </p:nvCxnSpPr>
        <p:spPr>
          <a:xfrm rot="5400000">
            <a:off x="6649398" y="5454776"/>
            <a:ext cx="536609" cy="748019"/>
          </a:xfrm>
          <a:prstGeom prst="curvedConnector3">
            <a:avLst>
              <a:gd name="adj1" fmla="val 15507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U-Turn Arrow 127"/>
          <p:cNvSpPr/>
          <p:nvPr/>
        </p:nvSpPr>
        <p:spPr>
          <a:xfrm flipH="1" flipV="1">
            <a:off x="2501152" y="5701194"/>
            <a:ext cx="1461248" cy="45408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FF0000"/>
          </a:solidFill>
          <a:ln>
            <a:solidFill>
              <a:srgbClr val="FF0000"/>
            </a:solidFill>
            <a:miter lim="800000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241850" y="4527611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0</a:t>
            </a:r>
            <a:endParaRPr lang="en-ZA" dirty="0"/>
          </a:p>
        </p:txBody>
      </p:sp>
      <p:sp>
        <p:nvSpPr>
          <p:cNvPr id="130" name="TextBox 129"/>
          <p:cNvSpPr txBox="1"/>
          <p:nvPr/>
        </p:nvSpPr>
        <p:spPr>
          <a:xfrm>
            <a:off x="6253876" y="6148071"/>
            <a:ext cx="292200" cy="3657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 smtClean="0"/>
              <a:t>1</a:t>
            </a:r>
            <a:endParaRPr lang="en-Z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0859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35" grpId="0" animBg="1"/>
      <p:bldP spid="71" grpId="0" animBg="1"/>
      <p:bldP spid="72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9" grpId="0"/>
      <p:bldP spid="121" grpId="0"/>
      <p:bldP spid="128" grpId="0" animBg="1"/>
      <p:bldP spid="129" grpId="0"/>
      <p:bldP spid="130" grpId="0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Union-Find </a:t>
            </a:r>
            <a:r>
              <a:rPr lang="en-US" dirty="0"/>
              <a:t>C</a:t>
            </a:r>
            <a:r>
              <a:rPr lang="en-US" dirty="0" smtClean="0"/>
              <a:t>ycle </a:t>
            </a:r>
            <a:r>
              <a:rPr lang="en-US" dirty="0"/>
              <a:t>D</a:t>
            </a:r>
            <a:r>
              <a:rPr lang="en-US" dirty="0" smtClean="0"/>
              <a:t>etection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1181818" y="2525623"/>
            <a:ext cx="4362147" cy="6507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Consider edge BC (edge 12): Do the sets of B and C have the same root?</a:t>
            </a:r>
            <a:endParaRPr lang="en-ZA" dirty="0"/>
          </a:p>
        </p:txBody>
      </p:sp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381061"/>
              </p:ext>
            </p:extLst>
          </p:nvPr>
        </p:nvGraphicFramePr>
        <p:xfrm>
          <a:off x="742723" y="1305026"/>
          <a:ext cx="5024695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4939"/>
                <a:gridCol w="1004939"/>
                <a:gridCol w="1004939"/>
                <a:gridCol w="1004939"/>
                <a:gridCol w="1004939"/>
              </a:tblGrid>
              <a:tr h="370840"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Root</a:t>
                      </a:r>
                      <a:endParaRPr lang="en-Z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>
                          <a:solidFill>
                            <a:schemeClr val="tx1"/>
                          </a:solidFill>
                        </a:rPr>
                        <a:t>0 (A)</a:t>
                      </a:r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>
                          <a:solidFill>
                            <a:schemeClr val="tx1"/>
                          </a:solidFill>
                        </a:rPr>
                        <a:t>0 (A)</a:t>
                      </a:r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 (A)</a:t>
                      </a:r>
                      <a:endParaRPr lang="en-Z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 (D)</a:t>
                      </a:r>
                      <a:endParaRPr lang="en-Z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Next</a:t>
                      </a:r>
                      <a:endParaRPr lang="en-Z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>
                          <a:solidFill>
                            <a:schemeClr val="tx1"/>
                          </a:solidFill>
                        </a:rPr>
                        <a:t>2 (C)</a:t>
                      </a:r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>
                          <a:solidFill>
                            <a:schemeClr val="tx1"/>
                          </a:solidFill>
                        </a:rPr>
                        <a:t>0 (A)</a:t>
                      </a:r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 (B)</a:t>
                      </a:r>
                      <a:endParaRPr lang="en-Z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 (D)</a:t>
                      </a:r>
                      <a:endParaRPr lang="en-Z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 (A)</a:t>
                      </a:r>
                      <a:endParaRPr lang="en-ZA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 (B)</a:t>
                      </a:r>
                      <a:endParaRPr lang="en-ZA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2 (C)</a:t>
                      </a:r>
                      <a:endParaRPr lang="en-ZA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 (D)</a:t>
                      </a:r>
                      <a:endParaRPr lang="en-ZA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1" name="Rounded Rectangle 70"/>
          <p:cNvSpPr/>
          <p:nvPr/>
        </p:nvSpPr>
        <p:spPr>
          <a:xfrm>
            <a:off x="1180091" y="3251456"/>
            <a:ext cx="4359376" cy="93235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Yes! Report a cycle, following the “next” links (we’ll start at vertex C)</a:t>
            </a:r>
          </a:p>
          <a:p>
            <a:pPr algn="ctr"/>
            <a:r>
              <a:rPr lang="en-ZA" dirty="0" smtClean="0"/>
              <a:t>C-B-A-C</a:t>
            </a:r>
            <a:endParaRPr lang="en-ZA" dirty="0"/>
          </a:p>
        </p:txBody>
      </p:sp>
      <p:sp>
        <p:nvSpPr>
          <p:cNvPr id="22" name="Line 40"/>
          <p:cNvSpPr>
            <a:spLocks noChangeShapeType="1"/>
          </p:cNvSpPr>
          <p:nvPr/>
        </p:nvSpPr>
        <p:spPr bwMode="auto">
          <a:xfrm flipH="1">
            <a:off x="6602929" y="1822716"/>
            <a:ext cx="672526" cy="40497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2"/>
          <p:cNvSpPr>
            <a:spLocks noChangeShapeType="1"/>
          </p:cNvSpPr>
          <p:nvPr/>
        </p:nvSpPr>
        <p:spPr bwMode="auto">
          <a:xfrm>
            <a:off x="6610646" y="1473239"/>
            <a:ext cx="614107" cy="22230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8292885" y="155850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5" name="Oval 13"/>
          <p:cNvSpPr>
            <a:spLocks noChangeArrowheads="1"/>
          </p:cNvSpPr>
          <p:nvPr/>
        </p:nvSpPr>
        <p:spPr bwMode="auto">
          <a:xfrm>
            <a:off x="6169703" y="1238341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6" name="Oval 15"/>
          <p:cNvSpPr>
            <a:spLocks noChangeArrowheads="1"/>
          </p:cNvSpPr>
          <p:nvPr/>
        </p:nvSpPr>
        <p:spPr bwMode="auto">
          <a:xfrm>
            <a:off x="7224756" y="1530528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7" name="Line 35"/>
          <p:cNvSpPr>
            <a:spLocks noChangeShapeType="1"/>
          </p:cNvSpPr>
          <p:nvPr/>
        </p:nvSpPr>
        <p:spPr bwMode="auto">
          <a:xfrm>
            <a:off x="7681957" y="1763889"/>
            <a:ext cx="610928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Oval 17"/>
          <p:cNvSpPr>
            <a:spLocks noChangeArrowheads="1"/>
          </p:cNvSpPr>
          <p:nvPr/>
        </p:nvSpPr>
        <p:spPr bwMode="auto">
          <a:xfrm>
            <a:off x="6153447" y="2067137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9" name="Line 34"/>
          <p:cNvSpPr>
            <a:spLocks noChangeShapeType="1"/>
          </p:cNvSpPr>
          <p:nvPr/>
        </p:nvSpPr>
        <p:spPr bwMode="auto">
          <a:xfrm>
            <a:off x="6401097" y="1695541"/>
            <a:ext cx="0" cy="36335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294294" y="117209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2</a:t>
            </a:r>
            <a:endParaRPr lang="en-ZA" dirty="0"/>
          </a:p>
        </p:txBody>
      </p:sp>
      <p:sp>
        <p:nvSpPr>
          <p:cNvPr id="33" name="TextBox 32"/>
          <p:cNvSpPr txBox="1"/>
          <p:nvPr/>
        </p:nvSpPr>
        <p:spPr>
          <a:xfrm>
            <a:off x="8334876" y="119603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3</a:t>
            </a:r>
            <a:endParaRPr lang="en-ZA" dirty="0"/>
          </a:p>
        </p:txBody>
      </p:sp>
      <p:cxnSp>
        <p:nvCxnSpPr>
          <p:cNvPr id="34" name="Curved Connector 33"/>
          <p:cNvCxnSpPr>
            <a:stCxn id="25" idx="7"/>
            <a:endCxn id="26" idx="1"/>
          </p:cNvCxnSpPr>
          <p:nvPr/>
        </p:nvCxnSpPr>
        <p:spPr>
          <a:xfrm rot="16200000" flipH="1">
            <a:off x="6779735" y="1085508"/>
            <a:ext cx="292187" cy="731763"/>
          </a:xfrm>
          <a:prstGeom prst="curvedConnector3">
            <a:avLst>
              <a:gd name="adj1" fmla="val -10115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16200000" flipH="1">
            <a:off x="8510055" y="1798530"/>
            <a:ext cx="12700" cy="323290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26" idx="3"/>
            <a:endCxn id="28" idx="5"/>
          </p:cNvCxnSpPr>
          <p:nvPr/>
        </p:nvCxnSpPr>
        <p:spPr>
          <a:xfrm rot="5400000">
            <a:off x="6649398" y="1815068"/>
            <a:ext cx="536609" cy="748019"/>
          </a:xfrm>
          <a:prstGeom prst="curvedConnector3">
            <a:avLst>
              <a:gd name="adj1" fmla="val 15507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/>
          <p:nvPr/>
        </p:nvCxnSpPr>
        <p:spPr>
          <a:xfrm rot="5400000" flipH="1" flipV="1">
            <a:off x="5648677" y="1874474"/>
            <a:ext cx="1152086" cy="16256"/>
          </a:xfrm>
          <a:prstGeom prst="curvedConnector5">
            <a:avLst>
              <a:gd name="adj1" fmla="val -19842"/>
              <a:gd name="adj2" fmla="val -2214450"/>
              <a:gd name="adj3" fmla="val 11984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241850" y="89689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0</a:t>
            </a:r>
            <a:endParaRPr lang="en-ZA" dirty="0"/>
          </a:p>
        </p:txBody>
      </p:sp>
      <p:sp>
        <p:nvSpPr>
          <p:cNvPr id="57" name="TextBox 56"/>
          <p:cNvSpPr txBox="1"/>
          <p:nvPr/>
        </p:nvSpPr>
        <p:spPr>
          <a:xfrm>
            <a:off x="6253875" y="2499435"/>
            <a:ext cx="292200" cy="3657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 smtClean="0"/>
              <a:t>1</a:t>
            </a:r>
            <a:endParaRPr lang="en-Z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102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71" grpId="0" animBg="1"/>
    </p:bld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Union-Find </a:t>
            </a:r>
            <a:r>
              <a:rPr lang="en-US" dirty="0"/>
              <a:t>C</a:t>
            </a:r>
            <a:r>
              <a:rPr lang="en-US" dirty="0" smtClean="0"/>
              <a:t>ycle </a:t>
            </a:r>
            <a:r>
              <a:rPr lang="en-US" dirty="0"/>
              <a:t>D</a:t>
            </a:r>
            <a:r>
              <a:rPr lang="en-US" dirty="0" smtClean="0"/>
              <a:t>etection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1181818" y="2525623"/>
            <a:ext cx="4362147" cy="6507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Consider edge CD (edge 23): Do the sets of C and D have the same root?</a:t>
            </a:r>
            <a:endParaRPr lang="en-ZA" dirty="0"/>
          </a:p>
        </p:txBody>
      </p:sp>
      <p:graphicFrame>
        <p:nvGraphicFramePr>
          <p:cNvPr id="100" name="Table 99"/>
          <p:cNvGraphicFramePr>
            <a:graphicFrameLocks noGrp="1"/>
          </p:cNvGraphicFramePr>
          <p:nvPr>
            <p:extLst/>
          </p:nvPr>
        </p:nvGraphicFramePr>
        <p:xfrm>
          <a:off x="742723" y="1305026"/>
          <a:ext cx="5024695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4939"/>
                <a:gridCol w="1004939"/>
                <a:gridCol w="1004939"/>
                <a:gridCol w="1004939"/>
                <a:gridCol w="1004939"/>
              </a:tblGrid>
              <a:tr h="370840"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Root</a:t>
                      </a:r>
                      <a:endParaRPr lang="en-Z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>
                          <a:solidFill>
                            <a:schemeClr val="tx1"/>
                          </a:solidFill>
                        </a:rPr>
                        <a:t>0 (A)</a:t>
                      </a:r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>
                          <a:solidFill>
                            <a:schemeClr val="tx1"/>
                          </a:solidFill>
                        </a:rPr>
                        <a:t>0 (A)</a:t>
                      </a:r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 (A)</a:t>
                      </a:r>
                      <a:endParaRPr lang="en-Z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 (D)</a:t>
                      </a:r>
                      <a:endParaRPr lang="en-Z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Next</a:t>
                      </a:r>
                      <a:endParaRPr lang="en-Z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>
                          <a:solidFill>
                            <a:schemeClr val="tx1"/>
                          </a:solidFill>
                        </a:rPr>
                        <a:t>2 (C)</a:t>
                      </a:r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>
                          <a:solidFill>
                            <a:schemeClr val="tx1"/>
                          </a:solidFill>
                        </a:rPr>
                        <a:t>0 (A)</a:t>
                      </a:r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 (B)</a:t>
                      </a:r>
                      <a:endParaRPr lang="en-Z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 (D)</a:t>
                      </a:r>
                      <a:endParaRPr lang="en-Z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 (A)</a:t>
                      </a:r>
                      <a:endParaRPr lang="en-ZA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 (B)</a:t>
                      </a:r>
                      <a:endParaRPr lang="en-ZA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2 (C)</a:t>
                      </a:r>
                      <a:endParaRPr lang="en-ZA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 (D)</a:t>
                      </a:r>
                      <a:endParaRPr lang="en-ZA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2" name="Line 40"/>
          <p:cNvSpPr>
            <a:spLocks noChangeShapeType="1"/>
          </p:cNvSpPr>
          <p:nvPr/>
        </p:nvSpPr>
        <p:spPr bwMode="auto">
          <a:xfrm flipH="1">
            <a:off x="6602929" y="1822716"/>
            <a:ext cx="672526" cy="40497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2"/>
          <p:cNvSpPr>
            <a:spLocks noChangeShapeType="1"/>
          </p:cNvSpPr>
          <p:nvPr/>
        </p:nvSpPr>
        <p:spPr bwMode="auto">
          <a:xfrm>
            <a:off x="6610646" y="1473239"/>
            <a:ext cx="614107" cy="22230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8292885" y="155850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5" name="Oval 13"/>
          <p:cNvSpPr>
            <a:spLocks noChangeArrowheads="1"/>
          </p:cNvSpPr>
          <p:nvPr/>
        </p:nvSpPr>
        <p:spPr bwMode="auto">
          <a:xfrm>
            <a:off x="6169703" y="1238341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6" name="Oval 15"/>
          <p:cNvSpPr>
            <a:spLocks noChangeArrowheads="1"/>
          </p:cNvSpPr>
          <p:nvPr/>
        </p:nvSpPr>
        <p:spPr bwMode="auto">
          <a:xfrm>
            <a:off x="7224756" y="1530528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7" name="Line 35"/>
          <p:cNvSpPr>
            <a:spLocks noChangeShapeType="1"/>
          </p:cNvSpPr>
          <p:nvPr/>
        </p:nvSpPr>
        <p:spPr bwMode="auto">
          <a:xfrm>
            <a:off x="7681957" y="1763889"/>
            <a:ext cx="610928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Oval 17"/>
          <p:cNvSpPr>
            <a:spLocks noChangeArrowheads="1"/>
          </p:cNvSpPr>
          <p:nvPr/>
        </p:nvSpPr>
        <p:spPr bwMode="auto">
          <a:xfrm>
            <a:off x="6153447" y="2067137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9" name="Line 34"/>
          <p:cNvSpPr>
            <a:spLocks noChangeShapeType="1"/>
          </p:cNvSpPr>
          <p:nvPr/>
        </p:nvSpPr>
        <p:spPr bwMode="auto">
          <a:xfrm>
            <a:off x="6401097" y="1695541"/>
            <a:ext cx="0" cy="36335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294294" y="117209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2</a:t>
            </a:r>
            <a:endParaRPr lang="en-ZA" dirty="0"/>
          </a:p>
        </p:txBody>
      </p:sp>
      <p:sp>
        <p:nvSpPr>
          <p:cNvPr id="33" name="TextBox 32"/>
          <p:cNvSpPr txBox="1"/>
          <p:nvPr/>
        </p:nvSpPr>
        <p:spPr>
          <a:xfrm>
            <a:off x="8334876" y="119603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3</a:t>
            </a:r>
            <a:endParaRPr lang="en-ZA" dirty="0"/>
          </a:p>
        </p:txBody>
      </p:sp>
      <p:cxnSp>
        <p:nvCxnSpPr>
          <p:cNvPr id="34" name="Curved Connector 33"/>
          <p:cNvCxnSpPr>
            <a:stCxn id="25" idx="7"/>
            <a:endCxn id="26" idx="1"/>
          </p:cNvCxnSpPr>
          <p:nvPr/>
        </p:nvCxnSpPr>
        <p:spPr>
          <a:xfrm rot="16200000" flipH="1">
            <a:off x="6779735" y="1085508"/>
            <a:ext cx="292187" cy="731763"/>
          </a:xfrm>
          <a:prstGeom prst="curvedConnector3">
            <a:avLst>
              <a:gd name="adj1" fmla="val -10115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16200000" flipH="1">
            <a:off x="8510055" y="1798530"/>
            <a:ext cx="12700" cy="323290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26" idx="3"/>
            <a:endCxn id="28" idx="5"/>
          </p:cNvCxnSpPr>
          <p:nvPr/>
        </p:nvCxnSpPr>
        <p:spPr>
          <a:xfrm rot="5400000">
            <a:off x="6649398" y="1815068"/>
            <a:ext cx="536609" cy="748019"/>
          </a:xfrm>
          <a:prstGeom prst="curvedConnector3">
            <a:avLst>
              <a:gd name="adj1" fmla="val 15507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181820" y="3977674"/>
            <a:ext cx="4362245" cy="6507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Set the root of D to the root of C</a:t>
            </a:r>
          </a:p>
          <a:p>
            <a:pPr algn="ctr"/>
            <a:r>
              <a:rPr lang="en-ZA" dirty="0" smtClean="0"/>
              <a:t>Swap the “next” of C and D</a:t>
            </a:r>
            <a:endParaRPr lang="en-ZA" dirty="0"/>
          </a:p>
        </p:txBody>
      </p:sp>
      <p:sp>
        <p:nvSpPr>
          <p:cNvPr id="37" name="Rounded Rectangle 36"/>
          <p:cNvSpPr/>
          <p:nvPr/>
        </p:nvSpPr>
        <p:spPr>
          <a:xfrm>
            <a:off x="1181821" y="3250159"/>
            <a:ext cx="4359376" cy="6507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No, so we can merge the sets</a:t>
            </a:r>
            <a:endParaRPr lang="en-ZA" dirty="0"/>
          </a:p>
        </p:txBody>
      </p:sp>
      <p:sp>
        <p:nvSpPr>
          <p:cNvPr id="38" name="Line 40"/>
          <p:cNvSpPr>
            <a:spLocks noChangeShapeType="1"/>
          </p:cNvSpPr>
          <p:nvPr/>
        </p:nvSpPr>
        <p:spPr bwMode="auto">
          <a:xfrm flipH="1">
            <a:off x="6602929" y="5462424"/>
            <a:ext cx="672526" cy="40497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956281"/>
              </p:ext>
            </p:extLst>
          </p:nvPr>
        </p:nvGraphicFramePr>
        <p:xfrm>
          <a:off x="737413" y="4947164"/>
          <a:ext cx="5024695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4939"/>
                <a:gridCol w="1004939"/>
                <a:gridCol w="1004939"/>
                <a:gridCol w="1004939"/>
                <a:gridCol w="1004939"/>
              </a:tblGrid>
              <a:tr h="370840"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Root</a:t>
                      </a:r>
                      <a:endParaRPr lang="en-Z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>
                          <a:solidFill>
                            <a:schemeClr val="tx1"/>
                          </a:solidFill>
                        </a:rPr>
                        <a:t>0 (A)</a:t>
                      </a:r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>
                          <a:solidFill>
                            <a:schemeClr val="tx1"/>
                          </a:solidFill>
                        </a:rPr>
                        <a:t>0 (A)</a:t>
                      </a:r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 (A)</a:t>
                      </a:r>
                      <a:endParaRPr lang="en-Z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 smtClean="0">
                          <a:solidFill>
                            <a:srgbClr val="FF0000"/>
                          </a:solidFill>
                        </a:rPr>
                        <a:t>0 (A)</a:t>
                      </a:r>
                      <a:endParaRPr lang="en-ZA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Next</a:t>
                      </a:r>
                      <a:endParaRPr lang="en-Z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 smtClean="0">
                          <a:solidFill>
                            <a:schemeClr val="tx1"/>
                          </a:solidFill>
                        </a:rPr>
                        <a:t>2 (C)</a:t>
                      </a:r>
                      <a:endParaRPr lang="en-ZA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>
                          <a:solidFill>
                            <a:schemeClr val="tx1"/>
                          </a:solidFill>
                        </a:rPr>
                        <a:t>0 (A)</a:t>
                      </a:r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 smtClean="0">
                          <a:solidFill>
                            <a:srgbClr val="FF0000"/>
                          </a:solidFill>
                        </a:rPr>
                        <a:t>3 (D)</a:t>
                      </a:r>
                      <a:endParaRPr lang="en-ZA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 smtClean="0">
                          <a:solidFill>
                            <a:srgbClr val="FF0000"/>
                          </a:solidFill>
                        </a:rPr>
                        <a:t>1 (B)</a:t>
                      </a:r>
                      <a:endParaRPr lang="en-ZA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Index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 (A)</a:t>
                      </a:r>
                      <a:endParaRPr lang="en-ZA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 (B)</a:t>
                      </a:r>
                      <a:endParaRPr lang="en-ZA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2 (C)</a:t>
                      </a:r>
                      <a:endParaRPr lang="en-ZA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 (D)</a:t>
                      </a:r>
                      <a:endParaRPr lang="en-ZA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0" name="Line 32"/>
          <p:cNvSpPr>
            <a:spLocks noChangeShapeType="1"/>
          </p:cNvSpPr>
          <p:nvPr/>
        </p:nvSpPr>
        <p:spPr bwMode="auto">
          <a:xfrm>
            <a:off x="6610646" y="5112947"/>
            <a:ext cx="614107" cy="22230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Oval 4"/>
          <p:cNvSpPr>
            <a:spLocks noChangeArrowheads="1"/>
          </p:cNvSpPr>
          <p:nvPr/>
        </p:nvSpPr>
        <p:spPr bwMode="auto">
          <a:xfrm>
            <a:off x="8292885" y="5198208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2" name="Oval 13"/>
          <p:cNvSpPr>
            <a:spLocks noChangeArrowheads="1"/>
          </p:cNvSpPr>
          <p:nvPr/>
        </p:nvSpPr>
        <p:spPr bwMode="auto">
          <a:xfrm>
            <a:off x="6169703" y="487804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3" name="Oval 15"/>
          <p:cNvSpPr>
            <a:spLocks noChangeArrowheads="1"/>
          </p:cNvSpPr>
          <p:nvPr/>
        </p:nvSpPr>
        <p:spPr bwMode="auto">
          <a:xfrm>
            <a:off x="7224756" y="5170236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5" name="Line 35"/>
          <p:cNvSpPr>
            <a:spLocks noChangeShapeType="1"/>
          </p:cNvSpPr>
          <p:nvPr/>
        </p:nvSpPr>
        <p:spPr bwMode="auto">
          <a:xfrm>
            <a:off x="7681957" y="5403597"/>
            <a:ext cx="610928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Oval 17"/>
          <p:cNvSpPr>
            <a:spLocks noChangeArrowheads="1"/>
          </p:cNvSpPr>
          <p:nvPr/>
        </p:nvSpPr>
        <p:spPr bwMode="auto">
          <a:xfrm>
            <a:off x="6153447" y="5706845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7" name="Line 34"/>
          <p:cNvSpPr>
            <a:spLocks noChangeShapeType="1"/>
          </p:cNvSpPr>
          <p:nvPr/>
        </p:nvSpPr>
        <p:spPr bwMode="auto">
          <a:xfrm>
            <a:off x="6401097" y="5335249"/>
            <a:ext cx="0" cy="36335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7294294" y="481180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2</a:t>
            </a:r>
            <a:endParaRPr lang="en-ZA" dirty="0"/>
          </a:p>
        </p:txBody>
      </p:sp>
      <p:sp>
        <p:nvSpPr>
          <p:cNvPr id="51" name="TextBox 50"/>
          <p:cNvSpPr txBox="1"/>
          <p:nvPr/>
        </p:nvSpPr>
        <p:spPr>
          <a:xfrm>
            <a:off x="8334876" y="4835741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3</a:t>
            </a:r>
            <a:endParaRPr lang="en-ZA" dirty="0"/>
          </a:p>
        </p:txBody>
      </p:sp>
      <p:cxnSp>
        <p:nvCxnSpPr>
          <p:cNvPr id="57" name="Curved Connector 56"/>
          <p:cNvCxnSpPr>
            <a:stCxn id="41" idx="5"/>
            <a:endCxn id="46" idx="5"/>
          </p:cNvCxnSpPr>
          <p:nvPr/>
        </p:nvCxnSpPr>
        <p:spPr>
          <a:xfrm rot="5400000">
            <a:off x="7359093" y="4773052"/>
            <a:ext cx="508637" cy="2139438"/>
          </a:xfrm>
          <a:prstGeom prst="curvedConnector3">
            <a:avLst>
              <a:gd name="adj1" fmla="val 15810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U-Turn Arrow 58"/>
          <p:cNvSpPr/>
          <p:nvPr/>
        </p:nvSpPr>
        <p:spPr>
          <a:xfrm flipH="1" flipV="1">
            <a:off x="4500287" y="5701194"/>
            <a:ext cx="475129" cy="45408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FF0000"/>
          </a:solidFill>
          <a:ln>
            <a:solidFill>
              <a:srgbClr val="FF0000"/>
            </a:solidFill>
            <a:miter lim="800000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0" name="Curved Connector 59"/>
          <p:cNvCxnSpPr>
            <a:stCxn id="43" idx="4"/>
            <a:endCxn id="41" idx="4"/>
          </p:cNvCxnSpPr>
          <p:nvPr/>
        </p:nvCxnSpPr>
        <p:spPr>
          <a:xfrm rot="16200000" flipH="1">
            <a:off x="7973434" y="5107357"/>
            <a:ext cx="27972" cy="1068129"/>
          </a:xfrm>
          <a:prstGeom prst="curvedConnector3">
            <a:avLst>
              <a:gd name="adj1" fmla="val 91724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/>
          <p:nvPr/>
        </p:nvCxnSpPr>
        <p:spPr>
          <a:xfrm rot="5400000" flipH="1" flipV="1">
            <a:off x="5648677" y="1874474"/>
            <a:ext cx="1152086" cy="16256"/>
          </a:xfrm>
          <a:prstGeom prst="curvedConnector5">
            <a:avLst>
              <a:gd name="adj1" fmla="val -19842"/>
              <a:gd name="adj2" fmla="val -2214450"/>
              <a:gd name="adj3" fmla="val 11984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241850" y="89689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0</a:t>
            </a:r>
            <a:endParaRPr lang="en-ZA" dirty="0"/>
          </a:p>
        </p:txBody>
      </p:sp>
      <p:sp>
        <p:nvSpPr>
          <p:cNvPr id="63" name="TextBox 62"/>
          <p:cNvSpPr txBox="1"/>
          <p:nvPr/>
        </p:nvSpPr>
        <p:spPr>
          <a:xfrm>
            <a:off x="6253875" y="2499435"/>
            <a:ext cx="292200" cy="3657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 smtClean="0"/>
              <a:t>1</a:t>
            </a:r>
            <a:endParaRPr lang="en-ZA" dirty="0"/>
          </a:p>
        </p:txBody>
      </p:sp>
      <p:cxnSp>
        <p:nvCxnSpPr>
          <p:cNvPr id="64" name="Curved Connector 63"/>
          <p:cNvCxnSpPr/>
          <p:nvPr/>
        </p:nvCxnSpPr>
        <p:spPr>
          <a:xfrm rot="5400000" flipH="1" flipV="1">
            <a:off x="5652487" y="5512919"/>
            <a:ext cx="1152086" cy="16256"/>
          </a:xfrm>
          <a:prstGeom prst="curvedConnector5">
            <a:avLst>
              <a:gd name="adj1" fmla="val -19842"/>
              <a:gd name="adj2" fmla="val -2214450"/>
              <a:gd name="adj3" fmla="val 11984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241850" y="4527611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0</a:t>
            </a:r>
            <a:endParaRPr lang="en-ZA" dirty="0"/>
          </a:p>
        </p:txBody>
      </p:sp>
      <p:sp>
        <p:nvSpPr>
          <p:cNvPr id="66" name="TextBox 65"/>
          <p:cNvSpPr txBox="1"/>
          <p:nvPr/>
        </p:nvSpPr>
        <p:spPr>
          <a:xfrm>
            <a:off x="6253876" y="6148071"/>
            <a:ext cx="292200" cy="3657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 smtClean="0"/>
              <a:t>1</a:t>
            </a:r>
            <a:endParaRPr lang="en-ZA" dirty="0"/>
          </a:p>
        </p:txBody>
      </p:sp>
      <p:cxnSp>
        <p:nvCxnSpPr>
          <p:cNvPr id="67" name="Curved Connector 66"/>
          <p:cNvCxnSpPr/>
          <p:nvPr/>
        </p:nvCxnSpPr>
        <p:spPr>
          <a:xfrm rot="16200000" flipH="1">
            <a:off x="6779735" y="4725216"/>
            <a:ext cx="292187" cy="731763"/>
          </a:xfrm>
          <a:prstGeom prst="curvedConnector3">
            <a:avLst>
              <a:gd name="adj1" fmla="val -10115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443487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49" grpId="0"/>
      <p:bldP spid="51" grpId="0"/>
      <p:bldP spid="59" grpId="0" animBg="1"/>
      <p:bldP spid="65" grpId="0"/>
      <p:bldP spid="66" grpId="0"/>
    </p:bld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 fontScale="90000"/>
          </a:bodyPr>
          <a:lstStyle/>
          <a:p>
            <a:r>
              <a:rPr kumimoji="1" lang="en-ZA" altLang="zh-TW" sz="3600" dirty="0" smtClean="0">
                <a:ea typeface="新細明體" charset="-120"/>
              </a:rPr>
              <a:t>Cycles in Graphs </a:t>
            </a:r>
            <a:endParaRPr lang="en-US" dirty="0"/>
          </a:p>
        </p:txBody>
      </p:sp>
      <p:sp>
        <p:nvSpPr>
          <p:cNvPr id="54" name="Content Placeholder 13"/>
          <p:cNvSpPr>
            <a:spLocks noGrp="1"/>
          </p:cNvSpPr>
          <p:nvPr>
            <p:ph idx="1"/>
          </p:nvPr>
        </p:nvSpPr>
        <p:spPr>
          <a:xfrm>
            <a:off x="628649" y="1103870"/>
            <a:ext cx="8152885" cy="5642919"/>
          </a:xfrm>
        </p:spPr>
        <p:txBody>
          <a:bodyPr>
            <a:normAutofit/>
          </a:bodyPr>
          <a:lstStyle/>
          <a:p>
            <a:pPr lvl="0"/>
            <a:r>
              <a:rPr kumimoji="1" lang="en-ZA" altLang="zh-TW" sz="2000" dirty="0" smtClean="0">
                <a:ea typeface="新細明體" charset="-120"/>
              </a:rPr>
              <a:t>Suppose you are a software developer, and you are about to release a software package with dependencies into the world</a:t>
            </a:r>
          </a:p>
          <a:p>
            <a:pPr lvl="0"/>
            <a:r>
              <a:rPr kumimoji="1" lang="en-ZA" altLang="zh-TW" sz="2000" dirty="0" smtClean="0">
                <a:ea typeface="新細明體" charset="-120"/>
              </a:rPr>
              <a:t>You keep track of package dependencies in a graph structure</a:t>
            </a:r>
          </a:p>
          <a:p>
            <a:pPr lvl="0"/>
            <a:endParaRPr kumimoji="1" lang="en-ZA" altLang="zh-TW" sz="2000" dirty="0" smtClean="0">
              <a:ea typeface="新細明體" charset="-120"/>
            </a:endParaRPr>
          </a:p>
          <a:p>
            <a:pPr lvl="0"/>
            <a:endParaRPr kumimoji="1" lang="en-ZA" altLang="zh-TW" sz="2000" dirty="0" smtClean="0">
              <a:ea typeface="新細明體" charset="-120"/>
            </a:endParaRPr>
          </a:p>
          <a:p>
            <a:pPr lvl="0"/>
            <a:endParaRPr kumimoji="1" lang="en-ZA" altLang="zh-TW" sz="2000" dirty="0">
              <a:ea typeface="新細明體" charset="-120"/>
            </a:endParaRPr>
          </a:p>
          <a:p>
            <a:pPr lvl="0"/>
            <a:endParaRPr kumimoji="1" lang="en-ZA" altLang="zh-TW" sz="2000" dirty="0" smtClean="0">
              <a:ea typeface="新細明體" charset="-120"/>
            </a:endParaRPr>
          </a:p>
          <a:p>
            <a:pPr lvl="0"/>
            <a:r>
              <a:rPr kumimoji="1" lang="en-ZA" altLang="zh-TW" sz="2000" dirty="0" smtClean="0">
                <a:ea typeface="新細明體" charset="-120"/>
              </a:rPr>
              <a:t>To install </a:t>
            </a:r>
            <a:r>
              <a:rPr kumimoji="1" lang="en-ZA" altLang="zh-TW" sz="2000" dirty="0" smtClean="0">
                <a:solidFill>
                  <a:srgbClr val="0070C0"/>
                </a:solidFill>
                <a:ea typeface="新細明體" charset="-120"/>
              </a:rPr>
              <a:t>B</a:t>
            </a:r>
            <a:r>
              <a:rPr kumimoji="1" lang="en-ZA" altLang="zh-TW" sz="2000" dirty="0" smtClean="0">
                <a:ea typeface="新細明體" charset="-120"/>
              </a:rPr>
              <a:t>, you need </a:t>
            </a:r>
            <a:r>
              <a:rPr kumimoji="1" lang="en-ZA" altLang="zh-TW" sz="2000" dirty="0" smtClean="0">
                <a:solidFill>
                  <a:srgbClr val="00B050"/>
                </a:solidFill>
                <a:ea typeface="新細明體" charset="-120"/>
              </a:rPr>
              <a:t>C</a:t>
            </a:r>
          </a:p>
          <a:p>
            <a:pPr lvl="0"/>
            <a:r>
              <a:rPr kumimoji="1" lang="en-ZA" altLang="zh-TW" sz="2000" dirty="0">
                <a:ea typeface="新細明體" charset="-120"/>
              </a:rPr>
              <a:t>To install 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D</a:t>
            </a:r>
            <a:r>
              <a:rPr kumimoji="1" lang="en-ZA" altLang="zh-TW" sz="2000" dirty="0" smtClean="0">
                <a:ea typeface="新細明體" charset="-120"/>
              </a:rPr>
              <a:t>, </a:t>
            </a:r>
            <a:r>
              <a:rPr kumimoji="1" lang="en-ZA" altLang="zh-TW" sz="2000" dirty="0">
                <a:ea typeface="新細明體" charset="-120"/>
              </a:rPr>
              <a:t>you need </a:t>
            </a:r>
            <a:r>
              <a:rPr kumimoji="1" lang="en-ZA" altLang="zh-TW" sz="2000" dirty="0" smtClean="0">
                <a:solidFill>
                  <a:srgbClr val="0070C0"/>
                </a:solidFill>
                <a:ea typeface="新細明體" charset="-120"/>
              </a:rPr>
              <a:t>B</a:t>
            </a:r>
          </a:p>
          <a:p>
            <a:pPr lvl="0"/>
            <a:r>
              <a:rPr kumimoji="1" lang="en-ZA" altLang="zh-TW" sz="2000" dirty="0">
                <a:ea typeface="新細明體" charset="-120"/>
              </a:rPr>
              <a:t>To install </a:t>
            </a:r>
            <a:r>
              <a:rPr kumimoji="1" lang="en-ZA" altLang="zh-TW" sz="2000" dirty="0">
                <a:solidFill>
                  <a:schemeClr val="accent4"/>
                </a:solidFill>
                <a:ea typeface="新細明體" charset="-120"/>
              </a:rPr>
              <a:t>A</a:t>
            </a:r>
            <a:r>
              <a:rPr kumimoji="1" lang="en-ZA" altLang="zh-TW" sz="2000" dirty="0">
                <a:ea typeface="新細明體" charset="-120"/>
              </a:rPr>
              <a:t>, you need </a:t>
            </a:r>
            <a:r>
              <a:rPr kumimoji="1" lang="en-ZA" altLang="zh-TW" sz="2000" dirty="0" smtClean="0">
                <a:solidFill>
                  <a:srgbClr val="0070C0"/>
                </a:solidFill>
                <a:ea typeface="新細明體" charset="-120"/>
              </a:rPr>
              <a:t>B</a:t>
            </a:r>
            <a:r>
              <a:rPr kumimoji="1" lang="en-ZA" altLang="zh-TW" sz="2000" dirty="0" smtClean="0">
                <a:ea typeface="新細明體" charset="-120"/>
              </a:rPr>
              <a:t>, </a:t>
            </a:r>
            <a:r>
              <a:rPr kumimoji="1" lang="en-ZA" altLang="zh-TW" sz="2000" dirty="0" smtClean="0">
                <a:solidFill>
                  <a:srgbClr val="00B050"/>
                </a:solidFill>
                <a:ea typeface="新細明體" charset="-120"/>
              </a:rPr>
              <a:t>C</a:t>
            </a:r>
            <a:r>
              <a:rPr kumimoji="1" lang="en-ZA" altLang="zh-TW" sz="2000" dirty="0" smtClean="0">
                <a:ea typeface="新細明體" charset="-120"/>
              </a:rPr>
              <a:t>, and 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D</a:t>
            </a:r>
          </a:p>
          <a:p>
            <a:pPr lvl="0"/>
            <a:r>
              <a:rPr kumimoji="1" lang="en-ZA" altLang="zh-TW" sz="2000" dirty="0" smtClean="0">
                <a:ea typeface="新細明體" charset="-120"/>
              </a:rPr>
              <a:t>What if </a:t>
            </a:r>
            <a:r>
              <a:rPr kumimoji="1" lang="en-ZA" altLang="zh-TW" sz="2000" dirty="0" smtClean="0">
                <a:solidFill>
                  <a:srgbClr val="00B050"/>
                </a:solidFill>
                <a:ea typeface="新細明體" charset="-120"/>
              </a:rPr>
              <a:t>C</a:t>
            </a:r>
            <a:r>
              <a:rPr kumimoji="1" lang="en-ZA" altLang="zh-TW" sz="2000" dirty="0" smtClean="0">
                <a:ea typeface="新細明體" charset="-120"/>
              </a:rPr>
              <a:t> depended on </a:t>
            </a:r>
            <a:r>
              <a:rPr kumimoji="1" lang="en-ZA" altLang="zh-TW" sz="2000" dirty="0" smtClean="0">
                <a:solidFill>
                  <a:schemeClr val="accent3"/>
                </a:solidFill>
                <a:ea typeface="新細明體" charset="-120"/>
              </a:rPr>
              <a:t>E</a:t>
            </a:r>
            <a:r>
              <a:rPr kumimoji="1" lang="en-ZA" altLang="zh-TW" sz="2000" dirty="0" smtClean="0">
                <a:ea typeface="新細明體" charset="-120"/>
              </a:rPr>
              <a:t> as shown above?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To install E, you need B… But B needs C, and C needs E!</a:t>
            </a:r>
          </a:p>
          <a:p>
            <a:r>
              <a:rPr kumimoji="1" lang="en-ZA" altLang="zh-TW" sz="2000" dirty="0" smtClean="0">
                <a:ea typeface="新細明體" charset="-120"/>
              </a:rPr>
              <a:t>Such a structure is called a 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cycle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A path that arrives back at its start, where every vertex is unique</a:t>
            </a:r>
          </a:p>
          <a:p>
            <a:r>
              <a:rPr kumimoji="1" lang="en-ZA" altLang="zh-TW" sz="2000" dirty="0" smtClean="0">
                <a:solidFill>
                  <a:srgbClr val="0070C0"/>
                </a:solidFill>
                <a:ea typeface="新細明體" charset="-120"/>
              </a:rPr>
              <a:t>You often need to be aware of cycles in a graph</a:t>
            </a:r>
          </a:p>
        </p:txBody>
      </p:sp>
      <p:sp>
        <p:nvSpPr>
          <p:cNvPr id="58" name="Oval 4"/>
          <p:cNvSpPr>
            <a:spLocks noChangeArrowheads="1"/>
          </p:cNvSpPr>
          <p:nvPr/>
        </p:nvSpPr>
        <p:spPr bwMode="auto">
          <a:xfrm>
            <a:off x="3455772" y="2601933"/>
            <a:ext cx="457200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9" name="Oval 58"/>
          <p:cNvSpPr>
            <a:spLocks noChangeArrowheads="1"/>
          </p:cNvSpPr>
          <p:nvPr/>
        </p:nvSpPr>
        <p:spPr bwMode="auto">
          <a:xfrm>
            <a:off x="5219184" y="2601933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0" name="Oval 17"/>
          <p:cNvSpPr>
            <a:spLocks noChangeArrowheads="1"/>
          </p:cNvSpPr>
          <p:nvPr/>
        </p:nvSpPr>
        <p:spPr bwMode="auto">
          <a:xfrm>
            <a:off x="3869139" y="3420036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61" name="Line 35"/>
          <p:cNvSpPr>
            <a:spLocks noChangeShapeType="1"/>
          </p:cNvSpPr>
          <p:nvPr/>
        </p:nvSpPr>
        <p:spPr bwMode="auto">
          <a:xfrm>
            <a:off x="3796525" y="3024015"/>
            <a:ext cx="245348" cy="41246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Oval 17"/>
          <p:cNvSpPr>
            <a:spLocks noChangeArrowheads="1"/>
          </p:cNvSpPr>
          <p:nvPr/>
        </p:nvSpPr>
        <p:spPr bwMode="auto">
          <a:xfrm>
            <a:off x="4345555" y="2601933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8" name="Line 35"/>
          <p:cNvSpPr>
            <a:spLocks noChangeShapeType="1"/>
          </p:cNvSpPr>
          <p:nvPr/>
        </p:nvSpPr>
        <p:spPr bwMode="auto">
          <a:xfrm>
            <a:off x="3919544" y="2851228"/>
            <a:ext cx="42457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35"/>
          <p:cNvSpPr>
            <a:spLocks noChangeShapeType="1"/>
          </p:cNvSpPr>
          <p:nvPr/>
        </p:nvSpPr>
        <p:spPr bwMode="auto">
          <a:xfrm>
            <a:off x="4802755" y="2849897"/>
            <a:ext cx="42457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35"/>
          <p:cNvSpPr>
            <a:spLocks noChangeShapeType="1"/>
          </p:cNvSpPr>
          <p:nvPr/>
        </p:nvSpPr>
        <p:spPr bwMode="auto">
          <a:xfrm flipV="1">
            <a:off x="4253725" y="3030906"/>
            <a:ext cx="201984" cy="440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71" name="Curved Connector 70"/>
          <p:cNvCxnSpPr>
            <a:stCxn id="58" idx="0"/>
            <a:endCxn id="59" idx="0"/>
          </p:cNvCxnSpPr>
          <p:nvPr/>
        </p:nvCxnSpPr>
        <p:spPr>
          <a:xfrm rot="5400000" flipH="1" flipV="1">
            <a:off x="4566078" y="1720227"/>
            <a:ext cx="12700" cy="1763412"/>
          </a:xfrm>
          <a:prstGeom prst="curvedConnector3">
            <a:avLst>
              <a:gd name="adj1" fmla="val 3352937"/>
            </a:avLst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4869076" y="3420036"/>
            <a:ext cx="457200" cy="45720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73" name="Line 35"/>
          <p:cNvSpPr>
            <a:spLocks noChangeShapeType="1"/>
          </p:cNvSpPr>
          <p:nvPr/>
        </p:nvSpPr>
        <p:spPr bwMode="auto">
          <a:xfrm flipH="1">
            <a:off x="5219184" y="3059131"/>
            <a:ext cx="228600" cy="38913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Line 35"/>
          <p:cNvSpPr>
            <a:spLocks noChangeShapeType="1"/>
          </p:cNvSpPr>
          <p:nvPr/>
        </p:nvSpPr>
        <p:spPr bwMode="auto">
          <a:xfrm flipH="1" flipV="1">
            <a:off x="4685025" y="3030906"/>
            <a:ext cx="275591" cy="44068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3567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2" grpId="0" animBg="1"/>
      <p:bldP spid="68" grpId="0" animBg="1"/>
      <p:bldP spid="69" grpId="0" animBg="1"/>
      <p:bldP spid="70" grpId="0" animBg="1"/>
      <p:bldP spid="72" grpId="0" animBg="1"/>
      <p:bldP spid="73" grpId="0" animBg="1"/>
      <p:bldP spid="74" grpId="0" animBg="1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2364199" y="2329938"/>
            <a:ext cx="6397541" cy="954107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en-ZA" sz="1400" b="1" dirty="0">
                <a:solidFill>
                  <a:schemeClr val="accent5"/>
                </a:solidFill>
                <a:latin typeface="Courier New" pitchFamily="49" charset="0"/>
              </a:rPr>
              <a:t>let </a:t>
            </a:r>
            <a:r>
              <a:rPr lang="en-ZA" sz="1400" b="1" dirty="0" smtClean="0">
                <a:solidFill>
                  <a:schemeClr val="accent5"/>
                </a:solidFill>
                <a:latin typeface="Courier New" pitchFamily="49" charset="0"/>
              </a:rPr>
              <a:t>weight </a:t>
            </a:r>
            <a:r>
              <a:rPr lang="en-ZA" sz="1400" b="1" dirty="0">
                <a:solidFill>
                  <a:schemeClr val="accent5"/>
                </a:solidFill>
                <a:latin typeface="Courier New" pitchFamily="49" charset="0"/>
              </a:rPr>
              <a:t>be a |V| × |V| array of minimum distances initialized to </a:t>
            </a:r>
            <a:r>
              <a:rPr lang="en-ZA" sz="1400" b="1" dirty="0" smtClean="0">
                <a:solidFill>
                  <a:schemeClr val="accent5"/>
                </a:solidFill>
                <a:latin typeface="Courier New" pitchFamily="49" charset="0"/>
              </a:rPr>
              <a:t>infinity</a:t>
            </a:r>
          </a:p>
          <a:p>
            <a:pPr>
              <a:lnSpc>
                <a:spcPct val="80000"/>
              </a:lnSpc>
              <a:buNone/>
            </a:pPr>
            <a:endParaRPr lang="en-ZA" sz="1400" b="1" dirty="0">
              <a:solidFill>
                <a:schemeClr val="accent5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ZA" sz="1400" b="1" dirty="0" smtClean="0">
                <a:solidFill>
                  <a:srgbClr val="FF0000"/>
                </a:solidFill>
                <a:latin typeface="Courier New" pitchFamily="49" charset="0"/>
              </a:rPr>
              <a:t>for (each edge(</a:t>
            </a:r>
            <a:r>
              <a:rPr lang="en-ZA" sz="1400" b="1" dirty="0" err="1" smtClean="0">
                <a:solidFill>
                  <a:srgbClr val="FF0000"/>
                </a:solidFill>
                <a:latin typeface="Courier New" pitchFamily="49" charset="0"/>
              </a:rPr>
              <a:t>u,v</a:t>
            </a:r>
            <a:r>
              <a:rPr lang="en-ZA" sz="1400" b="1" dirty="0" smtClean="0">
                <a:solidFill>
                  <a:srgbClr val="FF0000"/>
                </a:solidFill>
                <a:latin typeface="Courier New" pitchFamily="49" charset="0"/>
              </a:rPr>
              <a:t>))</a:t>
            </a:r>
            <a:endParaRPr lang="en-ZA" sz="14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ZA" sz="1400" b="1" dirty="0" smtClean="0">
                <a:solidFill>
                  <a:srgbClr val="FF0000"/>
                </a:solidFill>
                <a:latin typeface="Courier New" pitchFamily="49" charset="0"/>
              </a:rPr>
              <a:t>    weight[u</a:t>
            </a:r>
            <a:r>
              <a:rPr lang="en-ZA" sz="1400" b="1" dirty="0">
                <a:solidFill>
                  <a:srgbClr val="FF0000"/>
                </a:solidFill>
                <a:latin typeface="Courier New" pitchFamily="49" charset="0"/>
              </a:rPr>
              <a:t>][v] </a:t>
            </a:r>
            <a:r>
              <a:rPr lang="en-ZA" sz="1400" b="1" dirty="0" smtClean="0">
                <a:solidFill>
                  <a:srgbClr val="FF0000"/>
                </a:solidFill>
                <a:latin typeface="Courier New" pitchFamily="49" charset="0"/>
              </a:rPr>
              <a:t>= </a:t>
            </a:r>
            <a:r>
              <a:rPr lang="en-ZA" sz="1400" b="1" dirty="0">
                <a:solidFill>
                  <a:srgbClr val="FF0000"/>
                </a:solidFill>
                <a:latin typeface="Courier New" pitchFamily="49" charset="0"/>
              </a:rPr>
              <a:t>w(</a:t>
            </a:r>
            <a:r>
              <a:rPr lang="en-ZA" sz="1400" b="1" dirty="0" err="1">
                <a:solidFill>
                  <a:srgbClr val="FF0000"/>
                </a:solidFill>
                <a:latin typeface="Courier New" pitchFamily="49" charset="0"/>
              </a:rPr>
              <a:t>u,v</a:t>
            </a:r>
            <a:r>
              <a:rPr lang="en-ZA" sz="14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ZA" sz="1400" b="1" dirty="0">
                <a:latin typeface="Courier New" pitchFamily="49" charset="0"/>
              </a:rPr>
              <a:t>  </a:t>
            </a:r>
            <a:r>
              <a:rPr lang="en-ZA" sz="1400" b="1" dirty="0">
                <a:solidFill>
                  <a:schemeClr val="accent6"/>
                </a:solidFill>
                <a:latin typeface="Courier New" pitchFamily="49" charset="0"/>
              </a:rPr>
              <a:t>// the weight of the edge (</a:t>
            </a:r>
            <a:r>
              <a:rPr lang="en-ZA" sz="1400" b="1" dirty="0" err="1">
                <a:solidFill>
                  <a:schemeClr val="accent6"/>
                </a:solidFill>
                <a:latin typeface="Courier New" pitchFamily="49" charset="0"/>
              </a:rPr>
              <a:t>u,v</a:t>
            </a:r>
            <a:r>
              <a:rPr lang="en-ZA" sz="1400" b="1" dirty="0">
                <a:solidFill>
                  <a:schemeClr val="accent6"/>
                </a:solidFill>
                <a:latin typeface="Courier New" pitchFamily="49" charset="0"/>
              </a:rPr>
              <a:t>)</a:t>
            </a:r>
            <a:r>
              <a:rPr lang="en-US" sz="1400" b="1" dirty="0" smtClean="0">
                <a:latin typeface="Courier New" pitchFamily="49" charset="0"/>
              </a:rPr>
              <a:t> </a:t>
            </a:r>
          </a:p>
        </p:txBody>
      </p:sp>
      <p:graphicFrame>
        <p:nvGraphicFramePr>
          <p:cNvPr id="55" name="Group 69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3222285"/>
              </p:ext>
            </p:extLst>
          </p:nvPr>
        </p:nvGraphicFramePr>
        <p:xfrm>
          <a:off x="3897577" y="3804619"/>
          <a:ext cx="2142249" cy="1891820"/>
        </p:xfrm>
        <a:graphic>
          <a:graphicData uri="http://schemas.openxmlformats.org/drawingml/2006/table">
            <a:tbl>
              <a:tblPr/>
              <a:tblGrid>
                <a:gridCol w="429772"/>
                <a:gridCol w="426466"/>
                <a:gridCol w="428120"/>
                <a:gridCol w="429772"/>
                <a:gridCol w="428119"/>
              </a:tblGrid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89" marB="45689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" name="Oval 4"/>
          <p:cNvSpPr>
            <a:spLocks noChangeArrowheads="1"/>
          </p:cNvSpPr>
          <p:nvPr/>
        </p:nvSpPr>
        <p:spPr bwMode="auto">
          <a:xfrm>
            <a:off x="1260536" y="4293331"/>
            <a:ext cx="457200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0" name="Oval 59"/>
          <p:cNvSpPr>
            <a:spLocks noChangeArrowheads="1"/>
          </p:cNvSpPr>
          <p:nvPr/>
        </p:nvSpPr>
        <p:spPr bwMode="auto">
          <a:xfrm>
            <a:off x="3023948" y="4293331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1" name="Oval 17"/>
          <p:cNvSpPr>
            <a:spLocks noChangeArrowheads="1"/>
          </p:cNvSpPr>
          <p:nvPr/>
        </p:nvSpPr>
        <p:spPr bwMode="auto">
          <a:xfrm>
            <a:off x="1673903" y="5111434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62" name="Line 35"/>
          <p:cNvSpPr>
            <a:spLocks noChangeShapeType="1"/>
          </p:cNvSpPr>
          <p:nvPr/>
        </p:nvSpPr>
        <p:spPr bwMode="auto">
          <a:xfrm>
            <a:off x="1601289" y="4715413"/>
            <a:ext cx="245348" cy="41246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Oval 17"/>
          <p:cNvSpPr>
            <a:spLocks noChangeArrowheads="1"/>
          </p:cNvSpPr>
          <p:nvPr/>
        </p:nvSpPr>
        <p:spPr bwMode="auto">
          <a:xfrm>
            <a:off x="2150319" y="4293331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332683" y="483924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1</a:t>
            </a:r>
            <a:endParaRPr lang="en-ZA" dirty="0"/>
          </a:p>
        </p:txBody>
      </p:sp>
      <p:sp>
        <p:nvSpPr>
          <p:cNvPr id="65" name="TextBox 64"/>
          <p:cNvSpPr txBox="1"/>
          <p:nvPr/>
        </p:nvSpPr>
        <p:spPr>
          <a:xfrm>
            <a:off x="2636821" y="418398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3</a:t>
            </a:r>
            <a:endParaRPr lang="en-ZA" dirty="0"/>
          </a:p>
        </p:txBody>
      </p:sp>
      <p:sp>
        <p:nvSpPr>
          <p:cNvPr id="66" name="TextBox 65"/>
          <p:cNvSpPr txBox="1"/>
          <p:nvPr/>
        </p:nvSpPr>
        <p:spPr>
          <a:xfrm>
            <a:off x="1773545" y="4190288"/>
            <a:ext cx="292200" cy="3657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 smtClean="0"/>
              <a:t>2</a:t>
            </a:r>
            <a:endParaRPr lang="en-ZA" dirty="0"/>
          </a:p>
        </p:txBody>
      </p:sp>
      <p:sp>
        <p:nvSpPr>
          <p:cNvPr id="67" name="TextBox 66"/>
          <p:cNvSpPr txBox="1"/>
          <p:nvPr/>
        </p:nvSpPr>
        <p:spPr>
          <a:xfrm>
            <a:off x="2249694" y="382707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6</a:t>
            </a:r>
            <a:endParaRPr lang="en-ZA" dirty="0"/>
          </a:p>
        </p:txBody>
      </p:sp>
      <p:sp>
        <p:nvSpPr>
          <p:cNvPr id="68" name="TextBox 67"/>
          <p:cNvSpPr txBox="1"/>
          <p:nvPr/>
        </p:nvSpPr>
        <p:spPr>
          <a:xfrm>
            <a:off x="2239282" y="4839248"/>
            <a:ext cx="7104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 smtClean="0"/>
              <a:t>-1</a:t>
            </a:r>
            <a:endParaRPr lang="en-ZA" dirty="0"/>
          </a:p>
        </p:txBody>
      </p:sp>
      <p:sp>
        <p:nvSpPr>
          <p:cNvPr id="73" name="Line 35"/>
          <p:cNvSpPr>
            <a:spLocks noChangeShapeType="1"/>
          </p:cNvSpPr>
          <p:nvPr/>
        </p:nvSpPr>
        <p:spPr bwMode="auto">
          <a:xfrm>
            <a:off x="1724308" y="4542626"/>
            <a:ext cx="42457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Line 35"/>
          <p:cNvSpPr>
            <a:spLocks noChangeShapeType="1"/>
          </p:cNvSpPr>
          <p:nvPr/>
        </p:nvSpPr>
        <p:spPr bwMode="auto">
          <a:xfrm>
            <a:off x="2607519" y="4541295"/>
            <a:ext cx="42457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35"/>
          <p:cNvSpPr>
            <a:spLocks noChangeShapeType="1"/>
          </p:cNvSpPr>
          <p:nvPr/>
        </p:nvSpPr>
        <p:spPr bwMode="auto">
          <a:xfrm flipV="1">
            <a:off x="2058489" y="4750529"/>
            <a:ext cx="322306" cy="412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76" name="Curved Connector 75"/>
          <p:cNvCxnSpPr>
            <a:stCxn id="57" idx="0"/>
            <a:endCxn id="60" idx="0"/>
          </p:cNvCxnSpPr>
          <p:nvPr/>
        </p:nvCxnSpPr>
        <p:spPr>
          <a:xfrm rot="5400000" flipH="1" flipV="1">
            <a:off x="2370842" y="3411625"/>
            <a:ext cx="12700" cy="1763412"/>
          </a:xfrm>
          <a:prstGeom prst="curvedConnector3">
            <a:avLst>
              <a:gd name="adj1" fmla="val 3423528"/>
            </a:avLst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Group 69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007167"/>
              </p:ext>
            </p:extLst>
          </p:nvPr>
        </p:nvGraphicFramePr>
        <p:xfrm>
          <a:off x="6431256" y="3804619"/>
          <a:ext cx="2142249" cy="1891820"/>
        </p:xfrm>
        <a:graphic>
          <a:graphicData uri="http://schemas.openxmlformats.org/drawingml/2006/table">
            <a:tbl>
              <a:tblPr/>
              <a:tblGrid>
                <a:gridCol w="429772"/>
                <a:gridCol w="426466"/>
                <a:gridCol w="428120"/>
                <a:gridCol w="429772"/>
                <a:gridCol w="428119"/>
              </a:tblGrid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89" marB="45689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-1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1" name="Curved Connector 20"/>
          <p:cNvCxnSpPr>
            <a:stCxn id="60" idx="4"/>
            <a:endCxn id="61" idx="6"/>
          </p:cNvCxnSpPr>
          <p:nvPr/>
        </p:nvCxnSpPr>
        <p:spPr>
          <a:xfrm rot="5400000">
            <a:off x="2397075" y="4484560"/>
            <a:ext cx="589503" cy="1121445"/>
          </a:xfrm>
          <a:prstGeom prst="curvedConnector2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77396" y="513295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5</a:t>
            </a:r>
            <a:endParaRPr lang="en-ZA" dirty="0"/>
          </a:p>
        </p:txBody>
      </p:sp>
      <p:sp>
        <p:nvSpPr>
          <p:cNvPr id="25" name="Left Arrow 24"/>
          <p:cNvSpPr/>
          <p:nvPr/>
        </p:nvSpPr>
        <p:spPr>
          <a:xfrm flipH="1">
            <a:off x="510996" y="2275964"/>
            <a:ext cx="1814732" cy="987202"/>
          </a:xfrm>
          <a:prstGeom prst="leftArrow">
            <a:avLst>
              <a:gd name="adj1" fmla="val 50000"/>
              <a:gd name="adj2" fmla="val 22414"/>
            </a:avLst>
          </a:prstGeom>
          <a:solidFill>
            <a:schemeClr val="accent5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 smtClean="0">
                <a:solidFill>
                  <a:schemeClr val="bg1"/>
                </a:solidFill>
              </a:rPr>
              <a:t>Don’t set diagonal values to zero</a:t>
            </a:r>
            <a:endParaRPr lang="en-ZA" sz="1200" dirty="0">
              <a:solidFill>
                <a:schemeClr val="bg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52234" y="1023051"/>
            <a:ext cx="5005883" cy="7058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The Floyd-</a:t>
            </a:r>
            <a:r>
              <a:rPr lang="en-ZA" dirty="0" err="1" smtClean="0"/>
              <a:t>Warshall</a:t>
            </a:r>
            <a:r>
              <a:rPr lang="en-ZA" dirty="0" smtClean="0"/>
              <a:t> shortest path algorithm can be modified to detect cycles</a:t>
            </a:r>
            <a:endParaRPr lang="en-ZA" dirty="0"/>
          </a:p>
        </p:txBody>
      </p:sp>
      <p:sp>
        <p:nvSpPr>
          <p:cNvPr id="27" name="Title 12"/>
          <p:cNvSpPr>
            <a:spLocks noGrp="1"/>
          </p:cNvSpPr>
          <p:nvPr>
            <p:ph type="title"/>
          </p:nvPr>
        </p:nvSpPr>
        <p:spPr>
          <a:xfrm>
            <a:off x="628649" y="48326"/>
            <a:ext cx="6554746" cy="746983"/>
          </a:xfrm>
        </p:spPr>
        <p:txBody>
          <a:bodyPr>
            <a:normAutofit/>
          </a:bodyPr>
          <a:lstStyle/>
          <a:p>
            <a:r>
              <a:rPr kumimoji="1" lang="en-ZA" altLang="zh-TW" sz="3600" dirty="0" smtClean="0">
                <a:ea typeface="新細明體" charset="-120"/>
              </a:rPr>
              <a:t>Cycle Detection: All to All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2943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7" grpId="0" animBg="1"/>
      <p:bldP spid="60" grpId="0" animBg="1"/>
      <p:bldP spid="61" grpId="0" animBg="1"/>
      <p:bldP spid="62" grpId="0" animBg="1"/>
      <p:bldP spid="63" grpId="0" animBg="1"/>
      <p:bldP spid="64" grpId="0"/>
      <p:bldP spid="65" grpId="0"/>
      <p:bldP spid="66" grpId="0"/>
      <p:bldP spid="67" grpId="0"/>
      <p:bldP spid="68" grpId="0"/>
      <p:bldP spid="73" grpId="0" animBg="1"/>
      <p:bldP spid="74" grpId="0" animBg="1"/>
      <p:bldP spid="75" grpId="0" animBg="1"/>
      <p:bldP spid="24" grpId="0"/>
      <p:bldP spid="25" grpId="0" animBg="1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49" y="48326"/>
            <a:ext cx="6554746" cy="746983"/>
          </a:xfrm>
        </p:spPr>
        <p:txBody>
          <a:bodyPr>
            <a:normAutofit/>
          </a:bodyPr>
          <a:lstStyle/>
          <a:p>
            <a:r>
              <a:rPr kumimoji="1" lang="en-ZA" altLang="zh-TW" sz="3600" dirty="0" smtClean="0">
                <a:ea typeface="新細明體" charset="-120"/>
              </a:rPr>
              <a:t>Cycle Detection: All to All</a:t>
            </a:r>
            <a:endParaRPr lang="en-US" dirty="0"/>
          </a:p>
        </p:txBody>
      </p:sp>
      <p:graphicFrame>
        <p:nvGraphicFramePr>
          <p:cNvPr id="22" name="Group 69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0239986"/>
              </p:ext>
            </p:extLst>
          </p:nvPr>
        </p:nvGraphicFramePr>
        <p:xfrm>
          <a:off x="2114940" y="2764577"/>
          <a:ext cx="2142249" cy="1891820"/>
        </p:xfrm>
        <a:graphic>
          <a:graphicData uri="http://schemas.openxmlformats.org/drawingml/2006/table">
            <a:tbl>
              <a:tblPr/>
              <a:tblGrid>
                <a:gridCol w="429772"/>
                <a:gridCol w="426466"/>
                <a:gridCol w="428120"/>
                <a:gridCol w="429772"/>
                <a:gridCol w="428119"/>
              </a:tblGrid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89" marB="45689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-1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678467" y="838986"/>
            <a:ext cx="5744046" cy="954107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en-US" sz="1400" b="1" dirty="0" smtClean="0">
                <a:latin typeface="Courier New" pitchFamily="49" charset="0"/>
              </a:rPr>
              <a:t>for </a:t>
            </a:r>
            <a:r>
              <a:rPr lang="en-US" sz="1400" b="1" dirty="0" err="1" smtClean="0">
                <a:latin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</a:rPr>
              <a:t> = 1 to |V|</a:t>
            </a:r>
          </a:p>
          <a:p>
            <a:pPr>
              <a:lnSpc>
                <a:spcPct val="80000"/>
              </a:lnSpc>
              <a:buNone/>
            </a:pPr>
            <a:r>
              <a:rPr lang="en-US" sz="1400" b="1" dirty="0" smtClean="0">
                <a:latin typeface="Courier New" pitchFamily="49" charset="0"/>
              </a:rPr>
              <a:t>  for j = 1 to |V|</a:t>
            </a:r>
          </a:p>
          <a:p>
            <a:pPr>
              <a:lnSpc>
                <a:spcPct val="80000"/>
              </a:lnSpc>
              <a:buNone/>
            </a:pPr>
            <a:r>
              <a:rPr lang="en-US" sz="1400" b="1" dirty="0" smtClean="0">
                <a:latin typeface="Courier New" pitchFamily="49" charset="0"/>
              </a:rPr>
              <a:t>    for k = 1 to |V| </a:t>
            </a:r>
          </a:p>
          <a:p>
            <a:pPr>
              <a:lnSpc>
                <a:spcPct val="80000"/>
              </a:lnSpc>
              <a:buNone/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</a:rPr>
              <a:t>   if weight[j][k] &gt; weight[j][</a:t>
            </a:r>
            <a:r>
              <a:rPr lang="en-US" sz="1400" b="1" dirty="0" err="1" smtClean="0">
                <a:latin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</a:rPr>
              <a:t>] + weight[</a:t>
            </a:r>
            <a:r>
              <a:rPr lang="en-US" sz="1400" b="1" dirty="0" err="1" smtClean="0">
                <a:latin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</a:rPr>
              <a:t>][k] </a:t>
            </a:r>
          </a:p>
          <a:p>
            <a:pPr>
              <a:lnSpc>
                <a:spcPct val="80000"/>
              </a:lnSpc>
              <a:buNone/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</a:rPr>
              <a:t>	weight[j</a:t>
            </a:r>
            <a:r>
              <a:rPr lang="en-US" sz="1400" b="1" dirty="0">
                <a:latin typeface="Courier New" pitchFamily="49" charset="0"/>
              </a:rPr>
              <a:t>][k] </a:t>
            </a:r>
            <a:r>
              <a:rPr lang="en-US" sz="1400" b="1" dirty="0" smtClean="0">
                <a:latin typeface="Courier New" pitchFamily="49" charset="0"/>
              </a:rPr>
              <a:t>= </a:t>
            </a:r>
            <a:r>
              <a:rPr lang="en-US" sz="1400" b="1" dirty="0">
                <a:latin typeface="Courier New" pitchFamily="49" charset="0"/>
              </a:rPr>
              <a:t>weight[j][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] + weight[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][k</a:t>
            </a:r>
            <a:r>
              <a:rPr lang="en-US" sz="1400" b="1" dirty="0" smtClean="0">
                <a:latin typeface="Courier New" pitchFamily="49" charset="0"/>
              </a:rPr>
              <a:t>]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78468" y="1952419"/>
            <a:ext cx="6274268" cy="7271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At every iteration, determine: Given </a:t>
            </a:r>
            <a:r>
              <a:rPr lang="en-ZA" b="1" dirty="0" err="1" smtClean="0">
                <a:solidFill>
                  <a:srgbClr val="FFFF00"/>
                </a:solidFill>
              </a:rPr>
              <a:t>i</a:t>
            </a:r>
            <a:r>
              <a:rPr lang="en-ZA" b="1" dirty="0" smtClean="0">
                <a:solidFill>
                  <a:srgbClr val="FFFF00"/>
                </a:solidFill>
              </a:rPr>
              <a:t>, j, k</a:t>
            </a:r>
            <a:r>
              <a:rPr lang="en-ZA" dirty="0" smtClean="0">
                <a:solidFill>
                  <a:srgbClr val="FFFF00"/>
                </a:solidFill>
              </a:rPr>
              <a:t>, </a:t>
            </a:r>
            <a:r>
              <a:rPr lang="en-ZA" dirty="0" smtClean="0"/>
              <a:t>will the path </a:t>
            </a:r>
            <a:br>
              <a:rPr lang="en-ZA" dirty="0" smtClean="0"/>
            </a:br>
            <a:r>
              <a:rPr lang="en-ZA" dirty="0" smtClean="0"/>
              <a:t>from </a:t>
            </a:r>
            <a:r>
              <a:rPr lang="en-ZA" b="1" dirty="0" smtClean="0">
                <a:solidFill>
                  <a:srgbClr val="FFFF00"/>
                </a:solidFill>
              </a:rPr>
              <a:t>j</a:t>
            </a:r>
            <a:r>
              <a:rPr lang="en-ZA" dirty="0" smtClean="0"/>
              <a:t> to </a:t>
            </a:r>
            <a:r>
              <a:rPr lang="en-ZA" b="1" dirty="0" smtClean="0">
                <a:solidFill>
                  <a:srgbClr val="FFFF00"/>
                </a:solidFill>
              </a:rPr>
              <a:t>k</a:t>
            </a:r>
            <a:r>
              <a:rPr lang="en-ZA" dirty="0" smtClean="0"/>
              <a:t> be cheaper if it goes through </a:t>
            </a:r>
            <a:r>
              <a:rPr lang="en-ZA" b="1" dirty="0" err="1" smtClean="0">
                <a:solidFill>
                  <a:srgbClr val="FFFF00"/>
                </a:solidFill>
              </a:rPr>
              <a:t>i</a:t>
            </a:r>
            <a:r>
              <a:rPr lang="en-ZA" dirty="0" smtClean="0"/>
              <a:t> ?</a:t>
            </a:r>
            <a:endParaRPr lang="en-ZA" dirty="0"/>
          </a:p>
        </p:txBody>
      </p:sp>
      <p:graphicFrame>
        <p:nvGraphicFramePr>
          <p:cNvPr id="24" name="Group 69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143538"/>
              </p:ext>
            </p:extLst>
          </p:nvPr>
        </p:nvGraphicFramePr>
        <p:xfrm>
          <a:off x="6147631" y="2712202"/>
          <a:ext cx="2142249" cy="1891820"/>
        </p:xfrm>
        <a:graphic>
          <a:graphicData uri="http://schemas.openxmlformats.org/drawingml/2006/table">
            <a:tbl>
              <a:tblPr/>
              <a:tblGrid>
                <a:gridCol w="429772"/>
                <a:gridCol w="426466"/>
                <a:gridCol w="428120"/>
                <a:gridCol w="429772"/>
                <a:gridCol w="428119"/>
              </a:tblGrid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89" marB="45689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-1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" name="Rounded Rectangle 24"/>
          <p:cNvSpPr/>
          <p:nvPr/>
        </p:nvSpPr>
        <p:spPr>
          <a:xfrm>
            <a:off x="753693" y="3384562"/>
            <a:ext cx="1108059" cy="57067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 smtClean="0"/>
              <a:t>i</a:t>
            </a:r>
            <a:r>
              <a:rPr lang="en-ZA" dirty="0" smtClean="0"/>
              <a:t> = 1: A</a:t>
            </a:r>
            <a:endParaRPr lang="en-ZA" dirty="0"/>
          </a:p>
        </p:txBody>
      </p:sp>
      <p:sp>
        <p:nvSpPr>
          <p:cNvPr id="26" name="Rounded Rectangle 25"/>
          <p:cNvSpPr/>
          <p:nvPr/>
        </p:nvSpPr>
        <p:spPr>
          <a:xfrm>
            <a:off x="4771228" y="3385226"/>
            <a:ext cx="1108059" cy="57067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 smtClean="0"/>
              <a:t>i</a:t>
            </a:r>
            <a:r>
              <a:rPr lang="en-ZA" dirty="0" smtClean="0"/>
              <a:t> = 2: B</a:t>
            </a:r>
            <a:endParaRPr lang="en-ZA" dirty="0"/>
          </a:p>
        </p:txBody>
      </p:sp>
      <p:graphicFrame>
        <p:nvGraphicFramePr>
          <p:cNvPr id="27" name="Group 69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7469212"/>
              </p:ext>
            </p:extLst>
          </p:nvPr>
        </p:nvGraphicFramePr>
        <p:xfrm>
          <a:off x="2130096" y="4710903"/>
          <a:ext cx="2142249" cy="1891820"/>
        </p:xfrm>
        <a:graphic>
          <a:graphicData uri="http://schemas.openxmlformats.org/drawingml/2006/table">
            <a:tbl>
              <a:tblPr/>
              <a:tblGrid>
                <a:gridCol w="429772"/>
                <a:gridCol w="426466"/>
                <a:gridCol w="428120"/>
                <a:gridCol w="429772"/>
                <a:gridCol w="428119"/>
              </a:tblGrid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89" marB="45689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-1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" name="Rounded Rectangle 27"/>
          <p:cNvSpPr/>
          <p:nvPr/>
        </p:nvSpPr>
        <p:spPr>
          <a:xfrm>
            <a:off x="753693" y="5383927"/>
            <a:ext cx="1108059" cy="57067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 smtClean="0"/>
              <a:t>i</a:t>
            </a:r>
            <a:r>
              <a:rPr lang="en-ZA" dirty="0" smtClean="0"/>
              <a:t> = 3: C</a:t>
            </a:r>
            <a:endParaRPr lang="en-ZA" dirty="0"/>
          </a:p>
        </p:txBody>
      </p:sp>
      <p:graphicFrame>
        <p:nvGraphicFramePr>
          <p:cNvPr id="29" name="Group 69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6753706"/>
              </p:ext>
            </p:extLst>
          </p:nvPr>
        </p:nvGraphicFramePr>
        <p:xfrm>
          <a:off x="6112270" y="4723356"/>
          <a:ext cx="2142249" cy="1891820"/>
        </p:xfrm>
        <a:graphic>
          <a:graphicData uri="http://schemas.openxmlformats.org/drawingml/2006/table">
            <a:tbl>
              <a:tblPr/>
              <a:tblGrid>
                <a:gridCol w="429772"/>
                <a:gridCol w="426466"/>
                <a:gridCol w="428120"/>
                <a:gridCol w="429772"/>
                <a:gridCol w="428119"/>
              </a:tblGrid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89" marB="45689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-1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Rounded Rectangle 29"/>
          <p:cNvSpPr/>
          <p:nvPr/>
        </p:nvSpPr>
        <p:spPr>
          <a:xfrm>
            <a:off x="4735867" y="5396380"/>
            <a:ext cx="1108059" cy="57067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 smtClean="0"/>
              <a:t>i</a:t>
            </a:r>
            <a:r>
              <a:rPr lang="en-ZA" dirty="0" smtClean="0"/>
              <a:t> = 4: D</a:t>
            </a:r>
            <a:endParaRPr lang="en-ZA" dirty="0"/>
          </a:p>
        </p:txBody>
      </p:sp>
      <p:sp>
        <p:nvSpPr>
          <p:cNvPr id="47" name="Oval 4"/>
          <p:cNvSpPr>
            <a:spLocks noChangeArrowheads="1"/>
          </p:cNvSpPr>
          <p:nvPr/>
        </p:nvSpPr>
        <p:spPr bwMode="auto">
          <a:xfrm>
            <a:off x="6689271" y="576342"/>
            <a:ext cx="457200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8452683" y="576342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9" name="Oval 17"/>
          <p:cNvSpPr>
            <a:spLocks noChangeArrowheads="1"/>
          </p:cNvSpPr>
          <p:nvPr/>
        </p:nvSpPr>
        <p:spPr bwMode="auto">
          <a:xfrm>
            <a:off x="7102638" y="1394445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0" name="Line 35"/>
          <p:cNvSpPr>
            <a:spLocks noChangeShapeType="1"/>
          </p:cNvSpPr>
          <p:nvPr/>
        </p:nvSpPr>
        <p:spPr bwMode="auto">
          <a:xfrm>
            <a:off x="7030024" y="998424"/>
            <a:ext cx="245348" cy="41246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Oval 17"/>
          <p:cNvSpPr>
            <a:spLocks noChangeArrowheads="1"/>
          </p:cNvSpPr>
          <p:nvPr/>
        </p:nvSpPr>
        <p:spPr bwMode="auto">
          <a:xfrm>
            <a:off x="7579054" y="576342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761418" y="112225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1</a:t>
            </a:r>
            <a:endParaRPr lang="en-ZA" dirty="0"/>
          </a:p>
        </p:txBody>
      </p:sp>
      <p:sp>
        <p:nvSpPr>
          <p:cNvPr id="53" name="TextBox 52"/>
          <p:cNvSpPr txBox="1"/>
          <p:nvPr/>
        </p:nvSpPr>
        <p:spPr>
          <a:xfrm>
            <a:off x="8065556" y="46699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3</a:t>
            </a:r>
            <a:endParaRPr lang="en-ZA" dirty="0"/>
          </a:p>
        </p:txBody>
      </p:sp>
      <p:sp>
        <p:nvSpPr>
          <p:cNvPr id="54" name="TextBox 53"/>
          <p:cNvSpPr txBox="1"/>
          <p:nvPr/>
        </p:nvSpPr>
        <p:spPr>
          <a:xfrm>
            <a:off x="7202280" y="473299"/>
            <a:ext cx="292200" cy="3657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 smtClean="0"/>
              <a:t>2</a:t>
            </a:r>
            <a:endParaRPr lang="en-ZA" dirty="0"/>
          </a:p>
        </p:txBody>
      </p:sp>
      <p:sp>
        <p:nvSpPr>
          <p:cNvPr id="55" name="TextBox 54"/>
          <p:cNvSpPr txBox="1"/>
          <p:nvPr/>
        </p:nvSpPr>
        <p:spPr>
          <a:xfrm>
            <a:off x="7678429" y="110081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6</a:t>
            </a:r>
            <a:endParaRPr lang="en-ZA" dirty="0"/>
          </a:p>
        </p:txBody>
      </p:sp>
      <p:sp>
        <p:nvSpPr>
          <p:cNvPr id="56" name="TextBox 55"/>
          <p:cNvSpPr txBox="1"/>
          <p:nvPr/>
        </p:nvSpPr>
        <p:spPr>
          <a:xfrm>
            <a:off x="7668017" y="1122259"/>
            <a:ext cx="7104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 smtClean="0"/>
              <a:t>-1</a:t>
            </a:r>
            <a:endParaRPr lang="en-ZA" dirty="0"/>
          </a:p>
        </p:txBody>
      </p:sp>
      <p:sp>
        <p:nvSpPr>
          <p:cNvPr id="58" name="Line 35"/>
          <p:cNvSpPr>
            <a:spLocks noChangeShapeType="1"/>
          </p:cNvSpPr>
          <p:nvPr/>
        </p:nvSpPr>
        <p:spPr bwMode="auto">
          <a:xfrm>
            <a:off x="7153043" y="825637"/>
            <a:ext cx="42457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35"/>
          <p:cNvSpPr>
            <a:spLocks noChangeShapeType="1"/>
          </p:cNvSpPr>
          <p:nvPr/>
        </p:nvSpPr>
        <p:spPr bwMode="auto">
          <a:xfrm>
            <a:off x="8036254" y="824306"/>
            <a:ext cx="42457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35"/>
          <p:cNvSpPr>
            <a:spLocks noChangeShapeType="1"/>
          </p:cNvSpPr>
          <p:nvPr/>
        </p:nvSpPr>
        <p:spPr bwMode="auto">
          <a:xfrm flipV="1">
            <a:off x="7487224" y="1033540"/>
            <a:ext cx="322306" cy="412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70" name="Curved Connector 69"/>
          <p:cNvCxnSpPr>
            <a:stCxn id="47" idx="0"/>
            <a:endCxn id="48" idx="0"/>
          </p:cNvCxnSpPr>
          <p:nvPr/>
        </p:nvCxnSpPr>
        <p:spPr>
          <a:xfrm rot="5400000" flipH="1" flipV="1">
            <a:off x="7799577" y="-305364"/>
            <a:ext cx="12700" cy="1763412"/>
          </a:xfrm>
          <a:prstGeom prst="curvedConnector3">
            <a:avLst>
              <a:gd name="adj1" fmla="val 3494118"/>
            </a:avLst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stCxn id="48" idx="4"/>
            <a:endCxn id="49" idx="6"/>
          </p:cNvCxnSpPr>
          <p:nvPr/>
        </p:nvCxnSpPr>
        <p:spPr>
          <a:xfrm rot="5400000">
            <a:off x="7825810" y="767571"/>
            <a:ext cx="589503" cy="1121445"/>
          </a:xfrm>
          <a:prstGeom prst="curvedConnector2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206131" y="141596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5</a:t>
            </a:r>
            <a:endParaRPr lang="en-ZA" dirty="0"/>
          </a:p>
        </p:txBody>
      </p:sp>
      <p:sp>
        <p:nvSpPr>
          <p:cNvPr id="77" name="Rounded Rectangle 76"/>
          <p:cNvSpPr/>
          <p:nvPr/>
        </p:nvSpPr>
        <p:spPr>
          <a:xfrm>
            <a:off x="7113950" y="1927209"/>
            <a:ext cx="1795933" cy="7523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Works, but inefficient</a:t>
            </a:r>
            <a:endParaRPr lang="en-ZA" dirty="0"/>
          </a:p>
        </p:txBody>
      </p:sp>
      <p:sp>
        <p:nvSpPr>
          <p:cNvPr id="32" name="Rounded Rectangle 31"/>
          <p:cNvSpPr/>
          <p:nvPr/>
        </p:nvSpPr>
        <p:spPr>
          <a:xfrm>
            <a:off x="537882" y="4191211"/>
            <a:ext cx="1577058" cy="89523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If a value on a diagonal is changed, we’ve found a cycle</a:t>
            </a:r>
            <a:endParaRPr lang="en-ZA" sz="1200" dirty="0"/>
          </a:p>
        </p:txBody>
      </p:sp>
      <p:sp>
        <p:nvSpPr>
          <p:cNvPr id="31" name="Rounded Rectangle 30"/>
          <p:cNvSpPr/>
          <p:nvPr/>
        </p:nvSpPr>
        <p:spPr>
          <a:xfrm>
            <a:off x="4520056" y="4192667"/>
            <a:ext cx="1577058" cy="89523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It’s difficult to reconstruct the cycle path using Floyd-</a:t>
            </a:r>
            <a:r>
              <a:rPr lang="en-ZA" sz="1200" dirty="0" err="1" smtClean="0"/>
              <a:t>Warshall</a:t>
            </a:r>
            <a:endParaRPr lang="en-ZA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3018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6" grpId="0" animBg="1"/>
      <p:bldP spid="28" grpId="0" animBg="1"/>
      <p:bldP spid="30" grpId="0" animBg="1"/>
      <p:bldP spid="77" grpId="0" animBg="1"/>
      <p:bldP spid="32" grpId="0" animBg="1"/>
      <p:bldP spid="31" grpId="0" animBg="1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628649" y="48326"/>
            <a:ext cx="6554746" cy="746983"/>
          </a:xfrm>
        </p:spPr>
        <p:txBody>
          <a:bodyPr>
            <a:normAutofit/>
          </a:bodyPr>
          <a:lstStyle/>
          <a:p>
            <a:r>
              <a:rPr kumimoji="1" lang="en-ZA" altLang="zh-TW" sz="3600" dirty="0" smtClean="0">
                <a:ea typeface="新細明體" charset="-120"/>
              </a:rPr>
              <a:t>Revisiting the DFS Algorithm</a:t>
            </a:r>
            <a:endParaRPr lang="en-US" dirty="0"/>
          </a:p>
        </p:txBody>
      </p:sp>
      <p:sp>
        <p:nvSpPr>
          <p:cNvPr id="5" name="Text Box 40"/>
          <p:cNvSpPr txBox="1">
            <a:spLocks noChangeArrowheads="1"/>
          </p:cNvSpPr>
          <p:nvPr/>
        </p:nvSpPr>
        <p:spPr bwMode="auto">
          <a:xfrm>
            <a:off x="1225363" y="1421632"/>
            <a:ext cx="7028764" cy="424731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depthFirstSearch</a:t>
            </a: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anose="02070309020205020404" pitchFamily="49" charset="0"/>
              </a:rPr>
              <a:t>for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(all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vertices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v)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(v) = </a:t>
            </a:r>
            <a:r>
              <a:rPr lang="en-US" sz="1800" b="1" dirty="0" smtClean="0">
                <a:latin typeface="Courier New" pitchFamily="49" charset="0"/>
                <a:cs typeface="Courier New" panose="02070309020205020404" pitchFamily="49" charset="0"/>
              </a:rPr>
              <a:t>0</a:t>
            </a:r>
            <a:endParaRPr lang="en-US" sz="1800" b="1" dirty="0">
              <a:latin typeface="Courier New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 smtClean="0"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</a:rPr>
              <a:t>edges = null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 smtClean="0"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smtClean="0">
                <a:latin typeface="Courier New" pitchFamily="49" charset="0"/>
                <a:cs typeface="Courier New" panose="02070309020205020404" pitchFamily="49" charset="0"/>
              </a:rPr>
              <a:t>1</a:t>
            </a:r>
            <a:endParaRPr lang="en-US" sz="1800" b="1" dirty="0">
              <a:latin typeface="Courier New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anose="02070309020205020404" pitchFamily="49" charset="0"/>
              </a:rPr>
              <a:t>while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(a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vertex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exists such that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 = 0)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  <a:cs typeface="Courier New" panose="02070309020205020404" pitchFamily="49" charset="0"/>
              </a:rPr>
              <a:t>DFS(v)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</a:rPr>
              <a:t>output edges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sz="1800" b="1" dirty="0" smtClean="0">
              <a:latin typeface="Courier New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 smtClean="0">
                <a:latin typeface="Courier New" pitchFamily="49" charset="0"/>
                <a:cs typeface="Courier New" panose="02070309020205020404" pitchFamily="49" charset="0"/>
              </a:rPr>
              <a:t>DFS(v</a:t>
            </a: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(v) = </a:t>
            </a:r>
            <a:r>
              <a:rPr lang="en-US" sz="1800" b="1" dirty="0" err="1">
                <a:latin typeface="Courier New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  <a:cs typeface="Courier New" panose="02070309020205020404" pitchFamily="49" charset="0"/>
              </a:rPr>
              <a:t>++</a:t>
            </a:r>
            <a:endParaRPr lang="en-US" sz="1800" b="1" dirty="0">
              <a:latin typeface="Courier New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anose="02070309020205020404" pitchFamily="49" charset="0"/>
              </a:rPr>
              <a:t>for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(all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vertices u adjacent to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v)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anose="02070309020205020404" pitchFamily="49" charset="0"/>
              </a:rPr>
              <a:t>if </a:t>
            </a:r>
            <a:r>
              <a:rPr lang="en-US" sz="1800" b="1" dirty="0" smtClean="0">
                <a:latin typeface="Courier New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anose="02070309020205020404" pitchFamily="49" charset="0"/>
              </a:rPr>
              <a:t>num</a:t>
            </a: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(u) is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0)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attach edge (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uv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to edges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DFS(u)</a:t>
            </a:r>
          </a:p>
        </p:txBody>
      </p:sp>
    </p:spTree>
    <p:extLst>
      <p:ext uri="{BB962C8B-B14F-4D97-AF65-F5344CB8AC3E}">
        <p14:creationId xmlns:p14="http://schemas.microsoft.com/office/powerpoint/2010/main" val="3177755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0"/>
          <p:cNvSpPr txBox="1">
            <a:spLocks noChangeArrowheads="1"/>
          </p:cNvSpPr>
          <p:nvPr/>
        </p:nvSpPr>
        <p:spPr bwMode="auto">
          <a:xfrm>
            <a:off x="499220" y="1914696"/>
            <a:ext cx="7028764" cy="480131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depthFirstSearch</a:t>
            </a: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anose="02070309020205020404" pitchFamily="49" charset="0"/>
              </a:rPr>
              <a:t>for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(all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vertices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v)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(v) = </a:t>
            </a:r>
            <a:r>
              <a:rPr lang="en-US" sz="1800" b="1" dirty="0" smtClean="0">
                <a:latin typeface="Courier New" pitchFamily="49" charset="0"/>
                <a:cs typeface="Courier New" panose="02070309020205020404" pitchFamily="49" charset="0"/>
              </a:rPr>
              <a:t>0</a:t>
            </a:r>
            <a:endParaRPr lang="en-US" sz="1800" b="1" dirty="0">
              <a:latin typeface="Courier New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smtClean="0">
                <a:latin typeface="Courier New" pitchFamily="49" charset="0"/>
                <a:cs typeface="Courier New" panose="02070309020205020404" pitchFamily="49" charset="0"/>
              </a:rPr>
              <a:t>1</a:t>
            </a:r>
            <a:endParaRPr lang="en-US" sz="1800" b="1" dirty="0">
              <a:latin typeface="Courier New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anose="02070309020205020404" pitchFamily="49" charset="0"/>
              </a:rPr>
              <a:t>while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(a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vertex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exists</a:t>
            </a:r>
            <a:b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such that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 = 0)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anose="02070309020205020404" pitchFamily="49" charset="0"/>
              </a:rPr>
              <a:t>cycleDetectionDFS</a:t>
            </a: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(v</a:t>
            </a:r>
            <a:r>
              <a:rPr lang="en-US" sz="1800" b="1" dirty="0" smtClean="0">
                <a:latin typeface="Courier New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sz="1800" b="1" dirty="0" smtClean="0">
              <a:latin typeface="Courier New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 err="1" smtClean="0">
                <a:latin typeface="Courier New" pitchFamily="49" charset="0"/>
                <a:cs typeface="Courier New" panose="02070309020205020404" pitchFamily="49" charset="0"/>
              </a:rPr>
              <a:t>cycleDetectionDFS</a:t>
            </a:r>
            <a:r>
              <a:rPr lang="en-US" sz="1800" b="1" dirty="0" smtClean="0">
                <a:latin typeface="Courier New" pitchFamily="49" charset="0"/>
                <a:cs typeface="Courier New" panose="02070309020205020404" pitchFamily="49" charset="0"/>
              </a:rPr>
              <a:t>(v</a:t>
            </a: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(v) = </a:t>
            </a:r>
            <a:r>
              <a:rPr lang="en-US" sz="1800" b="1" dirty="0" err="1">
                <a:latin typeface="Courier New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  <a:cs typeface="Courier New" panose="02070309020205020404" pitchFamily="49" charset="0"/>
              </a:rPr>
              <a:t>++</a:t>
            </a:r>
            <a:endParaRPr lang="en-US" sz="1800" b="1" dirty="0">
              <a:latin typeface="Courier New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anose="02070309020205020404" pitchFamily="49" charset="0"/>
              </a:rPr>
              <a:t>for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(all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vertices u adjacent to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v)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anose="02070309020205020404" pitchFamily="49" charset="0"/>
              </a:rPr>
              <a:t>if </a:t>
            </a:r>
            <a:r>
              <a:rPr lang="en-US" sz="1800" b="1" dirty="0" smtClean="0">
                <a:latin typeface="Courier New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anose="02070309020205020404" pitchFamily="49" charset="0"/>
              </a:rPr>
              <a:t>num</a:t>
            </a: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(u) is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0)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</a:rPr>
              <a:t>(u) =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</a:rPr>
              <a:t>v</a:t>
            </a: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anose="02070309020205020404" pitchFamily="49" charset="0"/>
              </a:rPr>
              <a:t>         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anose="02070309020205020404" pitchFamily="49" charset="0"/>
              </a:rPr>
              <a:t>// store predecessor</a:t>
            </a:r>
            <a:endParaRPr lang="en-US" sz="1800" b="1" dirty="0">
              <a:solidFill>
                <a:srgbClr val="00B050"/>
              </a:solidFill>
              <a:latin typeface="Courier New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 err="1">
                <a:latin typeface="Courier New" pitchFamily="49" charset="0"/>
                <a:cs typeface="Courier New" panose="02070309020205020404" pitchFamily="49" charset="0"/>
              </a:rPr>
              <a:t>cycleDetectionDFS</a:t>
            </a: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(u</a:t>
            </a:r>
            <a:r>
              <a:rPr lang="en-US" sz="1800" b="1" dirty="0" smtClean="0">
                <a:latin typeface="Courier New" pitchFamily="49" charset="0"/>
                <a:cs typeface="Courier New" panose="02070309020205020404" pitchFamily="49" charset="0"/>
              </a:rPr>
              <a:t>)</a:t>
            </a:r>
            <a:endParaRPr lang="en-US" sz="1800" b="1" dirty="0">
              <a:latin typeface="Courier New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anose="02070309020205020404" pitchFamily="49" charset="0"/>
              </a:rPr>
              <a:t>else if</a:t>
            </a: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≠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</a:rPr>
              <a:t>(v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</a:rPr>
              <a:t>))  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anose="02070309020205020404" pitchFamily="49" charset="0"/>
              </a:rPr>
              <a:t>// if already visited,</a:t>
            </a:r>
            <a:endParaRPr lang="en-US" sz="1800" b="1" u="sng" dirty="0">
              <a:latin typeface="Courier New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</a:rPr>
              <a:t>(u) =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</a:rPr>
              <a:t>v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</a:rPr>
              <a:t>         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anose="02070309020205020404" pitchFamily="49" charset="0"/>
              </a:rPr>
              <a:t>// and is not my parent</a:t>
            </a:r>
            <a:endParaRPr lang="en-US" sz="1800" b="1" dirty="0">
              <a:latin typeface="Courier New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cycle 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detected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anose="02070309020205020404" pitchFamily="49" charset="0"/>
              </a:rPr>
              <a:t>// report a cycle</a:t>
            </a:r>
            <a:endParaRPr lang="en-US" sz="1800" b="1" dirty="0"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1975" y="68263"/>
            <a:ext cx="7886700" cy="996947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DFS Cycle Detection: </a:t>
            </a:r>
            <a:br>
              <a:rPr lang="en-ZA" dirty="0" smtClean="0"/>
            </a:br>
            <a:r>
              <a:rPr lang="en-ZA" dirty="0" smtClean="0"/>
              <a:t>Undirected Graph</a:t>
            </a:r>
            <a:endParaRPr lang="en-ZA" dirty="0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4659579" y="201784"/>
            <a:ext cx="4321175" cy="4494212"/>
          </a:xfrm>
          <a:prstGeom prst="rect">
            <a:avLst/>
          </a:prstGeom>
          <a:solidFill>
            <a:schemeClr val="bg1"/>
          </a:solidFill>
          <a:ln w="12700" algn="ctr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4" name="Line 6"/>
          <p:cNvSpPr>
            <a:spLocks noChangeShapeType="1"/>
          </p:cNvSpPr>
          <p:nvPr/>
        </p:nvSpPr>
        <p:spPr bwMode="auto">
          <a:xfrm>
            <a:off x="5917898" y="941404"/>
            <a:ext cx="673670" cy="0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5" name="Line 7"/>
          <p:cNvSpPr>
            <a:spLocks noChangeShapeType="1"/>
          </p:cNvSpPr>
          <p:nvPr/>
        </p:nvSpPr>
        <p:spPr bwMode="auto">
          <a:xfrm flipV="1">
            <a:off x="5917899" y="1740151"/>
            <a:ext cx="687454" cy="0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6" name="Line 8"/>
          <p:cNvSpPr>
            <a:spLocks noChangeShapeType="1"/>
          </p:cNvSpPr>
          <p:nvPr/>
        </p:nvSpPr>
        <p:spPr bwMode="auto">
          <a:xfrm flipH="1">
            <a:off x="5898465" y="1834517"/>
            <a:ext cx="771023" cy="669958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7" name="Line 9"/>
          <p:cNvSpPr>
            <a:spLocks noChangeShapeType="1"/>
          </p:cNvSpPr>
          <p:nvPr/>
        </p:nvSpPr>
        <p:spPr bwMode="auto">
          <a:xfrm>
            <a:off x="5787341" y="1854371"/>
            <a:ext cx="0" cy="573813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8" name="Line 10"/>
          <p:cNvSpPr>
            <a:spLocks noChangeShapeType="1"/>
          </p:cNvSpPr>
          <p:nvPr/>
        </p:nvSpPr>
        <p:spPr bwMode="auto">
          <a:xfrm>
            <a:off x="6730801" y="1064761"/>
            <a:ext cx="1" cy="571618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7628840" y="1060303"/>
            <a:ext cx="1" cy="558881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 flipV="1">
            <a:off x="5880075" y="995853"/>
            <a:ext cx="1676057" cy="673325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1" name="Freeform 13"/>
          <p:cNvSpPr>
            <a:spLocks/>
          </p:cNvSpPr>
          <p:nvPr/>
        </p:nvSpPr>
        <p:spPr bwMode="auto">
          <a:xfrm>
            <a:off x="5787340" y="479522"/>
            <a:ext cx="1852238" cy="348817"/>
          </a:xfrm>
          <a:custGeom>
            <a:avLst/>
            <a:gdLst>
              <a:gd name="T0" fmla="*/ 0 w 1040"/>
              <a:gd name="T1" fmla="*/ 2147483647 h 173"/>
              <a:gd name="T2" fmla="*/ 2147483647 w 1040"/>
              <a:gd name="T3" fmla="*/ 2147483647 h 173"/>
              <a:gd name="T4" fmla="*/ 2147483647 w 1040"/>
              <a:gd name="T5" fmla="*/ 2147483647 h 173"/>
              <a:gd name="T6" fmla="*/ 0 60000 65536"/>
              <a:gd name="T7" fmla="*/ 0 60000 65536"/>
              <a:gd name="T8" fmla="*/ 0 60000 65536"/>
              <a:gd name="connsiteX0" fmla="*/ 0 w 10041"/>
              <a:gd name="connsiteY0" fmla="*/ 9777 h 9777"/>
              <a:gd name="connsiteX1" fmla="*/ 5115 w 10041"/>
              <a:gd name="connsiteY1" fmla="*/ 8 h 9777"/>
              <a:gd name="connsiteX2" fmla="*/ 10041 w 10041"/>
              <a:gd name="connsiteY2" fmla="*/ 9475 h 9777"/>
              <a:gd name="connsiteX0" fmla="*/ 0 w 10000"/>
              <a:gd name="connsiteY0" fmla="*/ 9999 h 10245"/>
              <a:gd name="connsiteX1" fmla="*/ 5094 w 10000"/>
              <a:gd name="connsiteY1" fmla="*/ 7 h 10245"/>
              <a:gd name="connsiteX2" fmla="*/ 10000 w 10000"/>
              <a:gd name="connsiteY2" fmla="*/ 10245 h 10245"/>
              <a:gd name="connsiteX0" fmla="*/ 0 w 10000"/>
              <a:gd name="connsiteY0" fmla="*/ 9999 h 9999"/>
              <a:gd name="connsiteX1" fmla="*/ 5094 w 10000"/>
              <a:gd name="connsiteY1" fmla="*/ 7 h 9999"/>
              <a:gd name="connsiteX2" fmla="*/ 10000 w 10000"/>
              <a:gd name="connsiteY2" fmla="*/ 9912 h 9999"/>
              <a:gd name="connsiteX0" fmla="*/ 0 w 10000"/>
              <a:gd name="connsiteY0" fmla="*/ 10000 h 10000"/>
              <a:gd name="connsiteX1" fmla="*/ 5094 w 10000"/>
              <a:gd name="connsiteY1" fmla="*/ 7 h 10000"/>
              <a:gd name="connsiteX2" fmla="*/ 10000 w 10000"/>
              <a:gd name="connsiteY2" fmla="*/ 991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714" y="5093"/>
                  <a:pt x="3438" y="243"/>
                  <a:pt x="5094" y="7"/>
                </a:cubicBezTo>
                <a:cubicBezTo>
                  <a:pt x="6751" y="-229"/>
                  <a:pt x="8474" y="5145"/>
                  <a:pt x="10000" y="9913"/>
                </a:cubicBezTo>
              </a:path>
            </a:pathLst>
          </a:custGeom>
          <a:noFill/>
          <a:ln w="31750" cmpd="sng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2" name="Line 14"/>
          <p:cNvSpPr>
            <a:spLocks noChangeShapeType="1"/>
          </p:cNvSpPr>
          <p:nvPr/>
        </p:nvSpPr>
        <p:spPr bwMode="auto">
          <a:xfrm flipV="1">
            <a:off x="5867984" y="1041415"/>
            <a:ext cx="773247" cy="1417939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3" name="Text Box 15"/>
          <p:cNvSpPr txBox="1">
            <a:spLocks noChangeArrowheads="1"/>
          </p:cNvSpPr>
          <p:nvPr/>
        </p:nvSpPr>
        <p:spPr bwMode="auto">
          <a:xfrm>
            <a:off x="5207902" y="735501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(1)</a:t>
            </a:r>
          </a:p>
        </p:txBody>
      </p:sp>
      <p:sp>
        <p:nvSpPr>
          <p:cNvPr id="64" name="Text Box 16"/>
          <p:cNvSpPr txBox="1">
            <a:spLocks noChangeArrowheads="1"/>
          </p:cNvSpPr>
          <p:nvPr/>
        </p:nvSpPr>
        <p:spPr bwMode="auto">
          <a:xfrm>
            <a:off x="5208219" y="735819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srgbClr val="9C5252"/>
                </a:solidFill>
                <a:latin typeface="+mj-lt"/>
              </a:rPr>
              <a:t>(0)</a:t>
            </a:r>
          </a:p>
        </p:txBody>
      </p:sp>
      <p:sp>
        <p:nvSpPr>
          <p:cNvPr id="65" name="Text Box 17"/>
          <p:cNvSpPr txBox="1">
            <a:spLocks noChangeArrowheads="1"/>
          </p:cNvSpPr>
          <p:nvPr/>
        </p:nvSpPr>
        <p:spPr bwMode="auto">
          <a:xfrm>
            <a:off x="6736029" y="735819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srgbClr val="9C5252"/>
                </a:solidFill>
                <a:latin typeface="+mj-lt"/>
              </a:rPr>
              <a:t>(0)</a:t>
            </a:r>
          </a:p>
        </p:txBody>
      </p:sp>
      <p:sp>
        <p:nvSpPr>
          <p:cNvPr id="66" name="Text Box 18"/>
          <p:cNvSpPr txBox="1">
            <a:spLocks noChangeArrowheads="1"/>
          </p:cNvSpPr>
          <p:nvPr/>
        </p:nvSpPr>
        <p:spPr bwMode="auto">
          <a:xfrm>
            <a:off x="7647254" y="737406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srgbClr val="9C5252"/>
                </a:solidFill>
                <a:latin typeface="+mj-lt"/>
              </a:rPr>
              <a:t>(0)</a:t>
            </a:r>
          </a:p>
        </p:txBody>
      </p:sp>
      <p:sp>
        <p:nvSpPr>
          <p:cNvPr id="67" name="Text Box 19"/>
          <p:cNvSpPr txBox="1">
            <a:spLocks noChangeArrowheads="1"/>
          </p:cNvSpPr>
          <p:nvPr/>
        </p:nvSpPr>
        <p:spPr bwMode="auto">
          <a:xfrm>
            <a:off x="7638047" y="1540999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srgbClr val="9C5252"/>
                </a:solidFill>
                <a:latin typeface="+mj-lt"/>
              </a:rPr>
              <a:t>(0)</a:t>
            </a:r>
          </a:p>
        </p:txBody>
      </p:sp>
      <p:sp>
        <p:nvSpPr>
          <p:cNvPr id="68" name="Text Box 20"/>
          <p:cNvSpPr txBox="1">
            <a:spLocks noChangeArrowheads="1"/>
          </p:cNvSpPr>
          <p:nvPr/>
        </p:nvSpPr>
        <p:spPr bwMode="auto">
          <a:xfrm>
            <a:off x="6737934" y="1541316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srgbClr val="9C5252"/>
                </a:solidFill>
                <a:latin typeface="+mj-lt"/>
              </a:rPr>
              <a:t>(0)</a:t>
            </a:r>
          </a:p>
        </p:txBody>
      </p:sp>
      <p:sp>
        <p:nvSpPr>
          <p:cNvPr id="69" name="Text Box 21"/>
          <p:cNvSpPr txBox="1">
            <a:spLocks noChangeArrowheads="1"/>
          </p:cNvSpPr>
          <p:nvPr/>
        </p:nvSpPr>
        <p:spPr bwMode="auto">
          <a:xfrm>
            <a:off x="5207902" y="1540999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srgbClr val="9C5252"/>
                </a:solidFill>
                <a:latin typeface="+mj-lt"/>
              </a:rPr>
              <a:t>(0)</a:t>
            </a:r>
          </a:p>
        </p:txBody>
      </p:sp>
      <p:sp>
        <p:nvSpPr>
          <p:cNvPr id="70" name="Text Box 22"/>
          <p:cNvSpPr txBox="1">
            <a:spLocks noChangeArrowheads="1"/>
          </p:cNvSpPr>
          <p:nvPr/>
        </p:nvSpPr>
        <p:spPr bwMode="auto">
          <a:xfrm>
            <a:off x="5207902" y="2326494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srgbClr val="9C5252"/>
                </a:solidFill>
                <a:latin typeface="+mj-lt"/>
              </a:rPr>
              <a:t>(0)</a:t>
            </a:r>
          </a:p>
        </p:txBody>
      </p:sp>
      <p:sp>
        <p:nvSpPr>
          <p:cNvPr id="71" name="Text Box 23"/>
          <p:cNvSpPr txBox="1">
            <a:spLocks noChangeArrowheads="1"/>
          </p:cNvSpPr>
          <p:nvPr/>
        </p:nvSpPr>
        <p:spPr bwMode="auto">
          <a:xfrm>
            <a:off x="6768732" y="735819"/>
            <a:ext cx="7286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(a,2)</a:t>
            </a:r>
          </a:p>
        </p:txBody>
      </p:sp>
      <p:sp>
        <p:nvSpPr>
          <p:cNvPr id="72" name="Text Box 24"/>
          <p:cNvSpPr txBox="1">
            <a:spLocks noChangeArrowheads="1"/>
          </p:cNvSpPr>
          <p:nvPr/>
        </p:nvSpPr>
        <p:spPr bwMode="auto">
          <a:xfrm>
            <a:off x="6768732" y="1541316"/>
            <a:ext cx="7286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(b,3)</a:t>
            </a:r>
          </a:p>
        </p:txBody>
      </p:sp>
      <p:sp>
        <p:nvSpPr>
          <p:cNvPr id="73" name="Line 25"/>
          <p:cNvSpPr>
            <a:spLocks noChangeShapeType="1"/>
          </p:cNvSpPr>
          <p:nvPr/>
        </p:nvSpPr>
        <p:spPr bwMode="auto">
          <a:xfrm>
            <a:off x="5903227" y="941404"/>
            <a:ext cx="696105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sz="1600" dirty="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74" name="Text Box 26"/>
          <p:cNvSpPr txBox="1">
            <a:spLocks noChangeArrowheads="1"/>
          </p:cNvSpPr>
          <p:nvPr/>
        </p:nvSpPr>
        <p:spPr bwMode="auto">
          <a:xfrm>
            <a:off x="5023434" y="1540999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(e,4)</a:t>
            </a:r>
          </a:p>
        </p:txBody>
      </p:sp>
      <p:sp>
        <p:nvSpPr>
          <p:cNvPr id="75" name="Line 27"/>
          <p:cNvSpPr>
            <a:spLocks noChangeShapeType="1"/>
          </p:cNvSpPr>
          <p:nvPr/>
        </p:nvSpPr>
        <p:spPr bwMode="auto">
          <a:xfrm>
            <a:off x="6730633" y="1046334"/>
            <a:ext cx="1" cy="57285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76" name="Line 28"/>
          <p:cNvSpPr>
            <a:spLocks noChangeShapeType="1"/>
          </p:cNvSpPr>
          <p:nvPr/>
        </p:nvSpPr>
        <p:spPr bwMode="auto">
          <a:xfrm>
            <a:off x="5911085" y="1737206"/>
            <a:ext cx="716994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77" name="Text Box 29"/>
          <p:cNvSpPr txBox="1">
            <a:spLocks noChangeArrowheads="1"/>
          </p:cNvSpPr>
          <p:nvPr/>
        </p:nvSpPr>
        <p:spPr bwMode="auto">
          <a:xfrm>
            <a:off x="5000574" y="2326494"/>
            <a:ext cx="768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(d,5)</a:t>
            </a:r>
          </a:p>
        </p:txBody>
      </p:sp>
      <p:sp>
        <p:nvSpPr>
          <p:cNvPr id="78" name="Line 31"/>
          <p:cNvSpPr>
            <a:spLocks noChangeShapeType="1"/>
          </p:cNvSpPr>
          <p:nvPr/>
        </p:nvSpPr>
        <p:spPr bwMode="auto">
          <a:xfrm>
            <a:off x="5787022" y="1834516"/>
            <a:ext cx="1" cy="611504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79" name="Text Box 32"/>
          <p:cNvSpPr txBox="1">
            <a:spLocks noChangeArrowheads="1"/>
          </p:cNvSpPr>
          <p:nvPr/>
        </p:nvSpPr>
        <p:spPr bwMode="auto">
          <a:xfrm>
            <a:off x="6736029" y="2330304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srgbClr val="9C5252"/>
                </a:solidFill>
                <a:latin typeface="+mj-lt"/>
              </a:rPr>
              <a:t>(0)</a:t>
            </a:r>
          </a:p>
        </p:txBody>
      </p:sp>
      <p:sp>
        <p:nvSpPr>
          <p:cNvPr id="81" name="Line 36"/>
          <p:cNvSpPr>
            <a:spLocks noChangeShapeType="1"/>
          </p:cNvSpPr>
          <p:nvPr/>
        </p:nvSpPr>
        <p:spPr bwMode="auto">
          <a:xfrm flipV="1">
            <a:off x="5911085" y="2557418"/>
            <a:ext cx="730146" cy="1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80" name="Line 34"/>
          <p:cNvSpPr>
            <a:spLocks noChangeShapeType="1"/>
          </p:cNvSpPr>
          <p:nvPr/>
        </p:nvSpPr>
        <p:spPr bwMode="auto">
          <a:xfrm>
            <a:off x="5880076" y="1817386"/>
            <a:ext cx="774808" cy="641968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82" name="Text Box 42"/>
          <p:cNvSpPr txBox="1">
            <a:spLocks noChangeArrowheads="1"/>
          </p:cNvSpPr>
          <p:nvPr/>
        </p:nvSpPr>
        <p:spPr bwMode="auto">
          <a:xfrm>
            <a:off x="6768732" y="735819"/>
            <a:ext cx="7286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(g,2)</a:t>
            </a:r>
          </a:p>
        </p:txBody>
      </p:sp>
      <p:sp>
        <p:nvSpPr>
          <p:cNvPr id="83" name="Line 43"/>
          <p:cNvSpPr>
            <a:spLocks noChangeShapeType="1"/>
          </p:cNvSpPr>
          <p:nvPr/>
        </p:nvSpPr>
        <p:spPr bwMode="auto">
          <a:xfrm flipV="1">
            <a:off x="5806072" y="1013074"/>
            <a:ext cx="849998" cy="1558451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84" name="Text Box 44"/>
          <p:cNvSpPr txBox="1">
            <a:spLocks noChangeArrowheads="1"/>
          </p:cNvSpPr>
          <p:nvPr/>
        </p:nvSpPr>
        <p:spPr bwMode="auto">
          <a:xfrm>
            <a:off x="6770319" y="735819"/>
            <a:ext cx="727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(a,0)</a:t>
            </a:r>
          </a:p>
        </p:txBody>
      </p:sp>
      <p:sp>
        <p:nvSpPr>
          <p:cNvPr id="85" name="Text Box 45"/>
          <p:cNvSpPr txBox="1">
            <a:spLocks noChangeArrowheads="1"/>
          </p:cNvSpPr>
          <p:nvPr/>
        </p:nvSpPr>
        <p:spPr bwMode="auto">
          <a:xfrm>
            <a:off x="6770319" y="1540999"/>
            <a:ext cx="727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(b,0)</a:t>
            </a:r>
          </a:p>
        </p:txBody>
      </p:sp>
      <p:sp>
        <p:nvSpPr>
          <p:cNvPr id="86" name="Text Box 46"/>
          <p:cNvSpPr txBox="1">
            <a:spLocks noChangeArrowheads="1"/>
          </p:cNvSpPr>
          <p:nvPr/>
        </p:nvSpPr>
        <p:spPr bwMode="auto">
          <a:xfrm>
            <a:off x="5036136" y="1540999"/>
            <a:ext cx="7045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(e,0)</a:t>
            </a:r>
          </a:p>
        </p:txBody>
      </p:sp>
      <p:sp>
        <p:nvSpPr>
          <p:cNvPr id="87" name="Text Box 47"/>
          <p:cNvSpPr txBox="1">
            <a:spLocks noChangeArrowheads="1"/>
          </p:cNvSpPr>
          <p:nvPr/>
        </p:nvSpPr>
        <p:spPr bwMode="auto">
          <a:xfrm>
            <a:off x="5019624" y="2326494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(d,0)</a:t>
            </a:r>
          </a:p>
        </p:txBody>
      </p:sp>
      <p:sp>
        <p:nvSpPr>
          <p:cNvPr id="88" name="Rectangle 49"/>
          <p:cNvSpPr>
            <a:spLocks noChangeArrowheads="1"/>
          </p:cNvSpPr>
          <p:nvPr/>
        </p:nvSpPr>
        <p:spPr bwMode="auto">
          <a:xfrm>
            <a:off x="4963961" y="2852909"/>
            <a:ext cx="3828292" cy="369332"/>
          </a:xfrm>
          <a:prstGeom prst="rect">
            <a:avLst/>
          </a:prstGeom>
          <a:noFill/>
          <a:ln w="19050">
            <a:solidFill>
              <a:srgbClr val="9C525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Cycle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detected:</a:t>
            </a:r>
            <a:r>
              <a:rPr kumimoji="0" 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b – g – d – </a:t>
            </a:r>
            <a:r>
              <a:rPr lang="en-US" kern="0" noProof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– b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89" name="Text Box 45"/>
          <p:cNvSpPr txBox="1">
            <a:spLocks noChangeArrowheads="1"/>
          </p:cNvSpPr>
          <p:nvPr/>
        </p:nvSpPr>
        <p:spPr bwMode="auto">
          <a:xfrm>
            <a:off x="6770319" y="1540681"/>
            <a:ext cx="727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(g,3)</a:t>
            </a:r>
          </a:p>
        </p:txBody>
      </p:sp>
      <p:sp>
        <p:nvSpPr>
          <p:cNvPr id="90" name="Rectangle 49"/>
          <p:cNvSpPr>
            <a:spLocks noChangeArrowheads="1"/>
          </p:cNvSpPr>
          <p:nvPr/>
        </p:nvSpPr>
        <p:spPr bwMode="auto">
          <a:xfrm>
            <a:off x="4963961" y="3282566"/>
            <a:ext cx="3828292" cy="369332"/>
          </a:xfrm>
          <a:prstGeom prst="rect">
            <a:avLst/>
          </a:prstGeom>
          <a:noFill/>
          <a:ln w="19050">
            <a:solidFill>
              <a:srgbClr val="9C525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Cycle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detected:</a:t>
            </a:r>
            <a:r>
              <a:rPr kumimoji="0" 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</a:t>
            </a:r>
            <a:r>
              <a:rPr lang="en-US" kern="0" dirty="0">
                <a:solidFill>
                  <a:prstClr val="black"/>
                </a:solidFill>
                <a:latin typeface="+mj-lt"/>
                <a:cs typeface="Arial" pitchFamily="34" charset="0"/>
              </a:rPr>
              <a:t>e – </a:t>
            </a: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g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– d – e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91" name="Text Box 32"/>
          <p:cNvSpPr txBox="1">
            <a:spLocks noChangeArrowheads="1"/>
          </p:cNvSpPr>
          <p:nvPr/>
        </p:nvSpPr>
        <p:spPr bwMode="auto">
          <a:xfrm>
            <a:off x="6633318" y="2330066"/>
            <a:ext cx="996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(g,0)</a:t>
            </a:r>
          </a:p>
        </p:txBody>
      </p:sp>
      <p:sp>
        <p:nvSpPr>
          <p:cNvPr id="92" name="Text Box 32"/>
          <p:cNvSpPr txBox="1">
            <a:spLocks noChangeArrowheads="1"/>
          </p:cNvSpPr>
          <p:nvPr/>
        </p:nvSpPr>
        <p:spPr bwMode="auto">
          <a:xfrm>
            <a:off x="6633476" y="2328887"/>
            <a:ext cx="996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(g,6)</a:t>
            </a:r>
          </a:p>
        </p:txBody>
      </p:sp>
      <p:sp>
        <p:nvSpPr>
          <p:cNvPr id="93" name="Rectangle 49"/>
          <p:cNvSpPr>
            <a:spLocks noChangeArrowheads="1"/>
          </p:cNvSpPr>
          <p:nvPr/>
        </p:nvSpPr>
        <p:spPr bwMode="auto">
          <a:xfrm>
            <a:off x="4963961" y="3715389"/>
            <a:ext cx="3828292" cy="369332"/>
          </a:xfrm>
          <a:prstGeom prst="rect">
            <a:avLst/>
          </a:prstGeom>
          <a:noFill/>
          <a:ln w="19050">
            <a:solidFill>
              <a:srgbClr val="9C525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Cycle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detected:</a:t>
            </a:r>
            <a:r>
              <a:rPr kumimoji="0" 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d </a:t>
            </a:r>
            <a:r>
              <a:rPr lang="en-US" kern="0" dirty="0">
                <a:solidFill>
                  <a:prstClr val="black"/>
                </a:solidFill>
                <a:latin typeface="+mj-lt"/>
                <a:cs typeface="Arial" pitchFamily="34" charset="0"/>
              </a:rPr>
              <a:t>– </a:t>
            </a: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h </a:t>
            </a:r>
            <a:r>
              <a:rPr lang="en-US" kern="0" dirty="0">
                <a:solidFill>
                  <a:prstClr val="black"/>
                </a:solidFill>
                <a:latin typeface="+mj-lt"/>
                <a:cs typeface="Arial" pitchFamily="34" charset="0"/>
              </a:rPr>
              <a:t>– g</a:t>
            </a: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– d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94" name="Text Box 32"/>
          <p:cNvSpPr txBox="1">
            <a:spLocks noChangeArrowheads="1"/>
          </p:cNvSpPr>
          <p:nvPr/>
        </p:nvSpPr>
        <p:spPr bwMode="auto">
          <a:xfrm>
            <a:off x="7544702" y="737406"/>
            <a:ext cx="996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(a,0)</a:t>
            </a:r>
          </a:p>
        </p:txBody>
      </p:sp>
      <p:sp>
        <p:nvSpPr>
          <p:cNvPr id="95" name="Text Box 32"/>
          <p:cNvSpPr txBox="1">
            <a:spLocks noChangeArrowheads="1"/>
          </p:cNvSpPr>
          <p:nvPr/>
        </p:nvSpPr>
        <p:spPr bwMode="auto">
          <a:xfrm>
            <a:off x="7544702" y="737406"/>
            <a:ext cx="996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(a,7)</a:t>
            </a:r>
          </a:p>
        </p:txBody>
      </p:sp>
      <p:sp>
        <p:nvSpPr>
          <p:cNvPr id="96" name="Text Box 32"/>
          <p:cNvSpPr txBox="1">
            <a:spLocks noChangeArrowheads="1"/>
          </p:cNvSpPr>
          <p:nvPr/>
        </p:nvSpPr>
        <p:spPr bwMode="auto">
          <a:xfrm>
            <a:off x="7533272" y="1540681"/>
            <a:ext cx="996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(c,0)</a:t>
            </a:r>
          </a:p>
        </p:txBody>
      </p:sp>
      <p:sp>
        <p:nvSpPr>
          <p:cNvPr id="97" name="Text Box 32"/>
          <p:cNvSpPr txBox="1">
            <a:spLocks noChangeArrowheads="1"/>
          </p:cNvSpPr>
          <p:nvPr/>
        </p:nvSpPr>
        <p:spPr bwMode="auto">
          <a:xfrm>
            <a:off x="7533589" y="1540681"/>
            <a:ext cx="996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(c,8)</a:t>
            </a:r>
          </a:p>
        </p:txBody>
      </p:sp>
      <p:sp>
        <p:nvSpPr>
          <p:cNvPr id="98" name="Rectangle 49"/>
          <p:cNvSpPr>
            <a:spLocks noChangeArrowheads="1"/>
          </p:cNvSpPr>
          <p:nvPr/>
        </p:nvSpPr>
        <p:spPr bwMode="auto">
          <a:xfrm>
            <a:off x="4963961" y="4146629"/>
            <a:ext cx="3828292" cy="369332"/>
          </a:xfrm>
          <a:prstGeom prst="rect">
            <a:avLst/>
          </a:prstGeom>
          <a:noFill/>
          <a:ln w="19050">
            <a:solidFill>
              <a:srgbClr val="9C525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Cycle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detected:</a:t>
            </a:r>
            <a:r>
              <a:rPr kumimoji="0" 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a – f – c – a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99" name="Text Box 46"/>
          <p:cNvSpPr txBox="1">
            <a:spLocks noChangeArrowheads="1"/>
          </p:cNvSpPr>
          <p:nvPr/>
        </p:nvSpPr>
        <p:spPr bwMode="auto">
          <a:xfrm>
            <a:off x="5048859" y="1541462"/>
            <a:ext cx="690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+mj-lt"/>
              </a:rPr>
              <a:t>(h,4)</a:t>
            </a:r>
            <a:endParaRPr lang="en-US" sz="1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00" name="Text Box 32"/>
          <p:cNvSpPr txBox="1">
            <a:spLocks noChangeArrowheads="1"/>
          </p:cNvSpPr>
          <p:nvPr/>
        </p:nvSpPr>
        <p:spPr bwMode="auto">
          <a:xfrm>
            <a:off x="4930089" y="734339"/>
            <a:ext cx="996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+mj-lt"/>
              </a:rPr>
              <a:t>(f,1)</a:t>
            </a:r>
            <a:endParaRPr lang="en-US" sz="1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552235" y="1148556"/>
            <a:ext cx="3601567" cy="7058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  <a:r>
              <a:rPr lang="en-ZA" dirty="0" smtClean="0"/>
              <a:t>e-use the depth first search algorithm to detect cycles!</a:t>
            </a:r>
            <a:endParaRPr lang="en-ZA" dirty="0"/>
          </a:p>
        </p:txBody>
      </p:sp>
      <p:sp>
        <p:nvSpPr>
          <p:cNvPr id="115" name="Line 11"/>
          <p:cNvSpPr>
            <a:spLocks noChangeShapeType="1"/>
          </p:cNvSpPr>
          <p:nvPr/>
        </p:nvSpPr>
        <p:spPr bwMode="auto">
          <a:xfrm flipH="1">
            <a:off x="7628840" y="1064113"/>
            <a:ext cx="1" cy="558881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6" name="Line 12"/>
          <p:cNvSpPr>
            <a:spLocks noChangeShapeType="1"/>
          </p:cNvSpPr>
          <p:nvPr/>
        </p:nvSpPr>
        <p:spPr bwMode="auto">
          <a:xfrm flipH="1" flipV="1">
            <a:off x="5894336" y="1001727"/>
            <a:ext cx="1692447" cy="67993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04" name="Oval 17"/>
          <p:cNvSpPr>
            <a:spLocks noChangeArrowheads="1"/>
          </p:cNvSpPr>
          <p:nvPr/>
        </p:nvSpPr>
        <p:spPr bwMode="auto">
          <a:xfrm>
            <a:off x="7502620" y="1622121"/>
            <a:ext cx="255614" cy="24256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 dirty="0" smtClean="0"/>
              <a:t>f</a:t>
            </a:r>
            <a:endParaRPr lang="en-US" sz="1600" dirty="0"/>
          </a:p>
        </p:txBody>
      </p:sp>
      <p:sp>
        <p:nvSpPr>
          <p:cNvPr id="112" name="Line 34"/>
          <p:cNvSpPr>
            <a:spLocks noChangeShapeType="1"/>
          </p:cNvSpPr>
          <p:nvPr/>
        </p:nvSpPr>
        <p:spPr bwMode="auto">
          <a:xfrm>
            <a:off x="5873381" y="1807926"/>
            <a:ext cx="781501" cy="651429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05" name="Oval 17"/>
          <p:cNvSpPr>
            <a:spLocks noChangeArrowheads="1"/>
          </p:cNvSpPr>
          <p:nvPr/>
        </p:nvSpPr>
        <p:spPr bwMode="auto">
          <a:xfrm>
            <a:off x="5661120" y="1623004"/>
            <a:ext cx="255614" cy="24256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 dirty="0" smtClean="0"/>
              <a:t>d</a:t>
            </a:r>
            <a:endParaRPr lang="en-US" dirty="0"/>
          </a:p>
        </p:txBody>
      </p:sp>
      <p:sp>
        <p:nvSpPr>
          <p:cNvPr id="106" name="Oval 17"/>
          <p:cNvSpPr>
            <a:spLocks noChangeArrowheads="1"/>
          </p:cNvSpPr>
          <p:nvPr/>
        </p:nvSpPr>
        <p:spPr bwMode="auto">
          <a:xfrm>
            <a:off x="6599332" y="822191"/>
            <a:ext cx="255614" cy="24256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 dirty="0"/>
              <a:t>b</a:t>
            </a:r>
            <a:endParaRPr lang="en-US" dirty="0"/>
          </a:p>
        </p:txBody>
      </p:sp>
      <p:sp>
        <p:nvSpPr>
          <p:cNvPr id="103" name="Line 36"/>
          <p:cNvSpPr>
            <a:spLocks noChangeShapeType="1"/>
          </p:cNvSpPr>
          <p:nvPr/>
        </p:nvSpPr>
        <p:spPr bwMode="auto">
          <a:xfrm flipV="1">
            <a:off x="5885130" y="2557418"/>
            <a:ext cx="756101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07" name="Oval 17"/>
          <p:cNvSpPr>
            <a:spLocks noChangeArrowheads="1"/>
          </p:cNvSpPr>
          <p:nvPr/>
        </p:nvSpPr>
        <p:spPr bwMode="auto">
          <a:xfrm>
            <a:off x="6610671" y="2415430"/>
            <a:ext cx="255614" cy="24256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 dirty="0"/>
              <a:t>h</a:t>
            </a:r>
            <a:endParaRPr lang="en-US" dirty="0"/>
          </a:p>
        </p:txBody>
      </p:sp>
      <p:sp>
        <p:nvSpPr>
          <p:cNvPr id="114" name="Freeform 13"/>
          <p:cNvSpPr>
            <a:spLocks/>
          </p:cNvSpPr>
          <p:nvPr/>
        </p:nvSpPr>
        <p:spPr bwMode="auto">
          <a:xfrm>
            <a:off x="5787340" y="479522"/>
            <a:ext cx="1852238" cy="348817"/>
          </a:xfrm>
          <a:custGeom>
            <a:avLst/>
            <a:gdLst>
              <a:gd name="T0" fmla="*/ 0 w 1040"/>
              <a:gd name="T1" fmla="*/ 2147483647 h 173"/>
              <a:gd name="T2" fmla="*/ 2147483647 w 1040"/>
              <a:gd name="T3" fmla="*/ 2147483647 h 173"/>
              <a:gd name="T4" fmla="*/ 2147483647 w 1040"/>
              <a:gd name="T5" fmla="*/ 2147483647 h 173"/>
              <a:gd name="T6" fmla="*/ 0 60000 65536"/>
              <a:gd name="T7" fmla="*/ 0 60000 65536"/>
              <a:gd name="T8" fmla="*/ 0 60000 65536"/>
              <a:gd name="connsiteX0" fmla="*/ 0 w 10041"/>
              <a:gd name="connsiteY0" fmla="*/ 9777 h 9777"/>
              <a:gd name="connsiteX1" fmla="*/ 5115 w 10041"/>
              <a:gd name="connsiteY1" fmla="*/ 8 h 9777"/>
              <a:gd name="connsiteX2" fmla="*/ 10041 w 10041"/>
              <a:gd name="connsiteY2" fmla="*/ 9475 h 9777"/>
              <a:gd name="connsiteX0" fmla="*/ 0 w 10000"/>
              <a:gd name="connsiteY0" fmla="*/ 9999 h 10245"/>
              <a:gd name="connsiteX1" fmla="*/ 5094 w 10000"/>
              <a:gd name="connsiteY1" fmla="*/ 7 h 10245"/>
              <a:gd name="connsiteX2" fmla="*/ 10000 w 10000"/>
              <a:gd name="connsiteY2" fmla="*/ 10245 h 10245"/>
              <a:gd name="connsiteX0" fmla="*/ 0 w 10000"/>
              <a:gd name="connsiteY0" fmla="*/ 9999 h 9999"/>
              <a:gd name="connsiteX1" fmla="*/ 5094 w 10000"/>
              <a:gd name="connsiteY1" fmla="*/ 7 h 9999"/>
              <a:gd name="connsiteX2" fmla="*/ 10000 w 10000"/>
              <a:gd name="connsiteY2" fmla="*/ 9912 h 9999"/>
              <a:gd name="connsiteX0" fmla="*/ 0 w 10000"/>
              <a:gd name="connsiteY0" fmla="*/ 10000 h 10000"/>
              <a:gd name="connsiteX1" fmla="*/ 5094 w 10000"/>
              <a:gd name="connsiteY1" fmla="*/ 7 h 10000"/>
              <a:gd name="connsiteX2" fmla="*/ 10000 w 10000"/>
              <a:gd name="connsiteY2" fmla="*/ 991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714" y="5093"/>
                  <a:pt x="3438" y="243"/>
                  <a:pt x="5094" y="7"/>
                </a:cubicBezTo>
                <a:cubicBezTo>
                  <a:pt x="6751" y="-229"/>
                  <a:pt x="8474" y="5145"/>
                  <a:pt x="10000" y="9913"/>
                </a:cubicBezTo>
              </a:path>
            </a:pathLst>
          </a:custGeom>
          <a:noFill/>
          <a:ln w="3175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08" name="Oval 17"/>
          <p:cNvSpPr>
            <a:spLocks noChangeArrowheads="1"/>
          </p:cNvSpPr>
          <p:nvPr/>
        </p:nvSpPr>
        <p:spPr bwMode="auto">
          <a:xfrm>
            <a:off x="5655471" y="822191"/>
            <a:ext cx="255614" cy="24256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tIns="0" anchor="ctr"/>
          <a:lstStyle/>
          <a:p>
            <a:pPr algn="ctr"/>
            <a:r>
              <a:rPr lang="en-US" sz="1600" dirty="0" smtClean="0"/>
              <a:t>a</a:t>
            </a:r>
            <a:endParaRPr lang="en-US" dirty="0"/>
          </a:p>
        </p:txBody>
      </p:sp>
      <p:sp>
        <p:nvSpPr>
          <p:cNvPr id="109" name="Oval 17"/>
          <p:cNvSpPr>
            <a:spLocks noChangeArrowheads="1"/>
          </p:cNvSpPr>
          <p:nvPr/>
        </p:nvSpPr>
        <p:spPr bwMode="auto">
          <a:xfrm>
            <a:off x="7504207" y="817734"/>
            <a:ext cx="255614" cy="24256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tIns="0" anchor="ctr"/>
          <a:lstStyle/>
          <a:p>
            <a:pPr algn="ctr"/>
            <a:r>
              <a:rPr lang="en-US" sz="1600" dirty="0" smtClean="0"/>
              <a:t>c</a:t>
            </a:r>
            <a:endParaRPr lang="en-US" dirty="0"/>
          </a:p>
        </p:txBody>
      </p:sp>
      <p:sp>
        <p:nvSpPr>
          <p:cNvPr id="102" name="Line 8"/>
          <p:cNvSpPr>
            <a:spLocks noChangeShapeType="1"/>
          </p:cNvSpPr>
          <p:nvPr/>
        </p:nvSpPr>
        <p:spPr bwMode="auto">
          <a:xfrm flipH="1">
            <a:off x="5854332" y="1834516"/>
            <a:ext cx="815156" cy="710419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0" name="Oval 17"/>
          <p:cNvSpPr>
            <a:spLocks noChangeArrowheads="1"/>
          </p:cNvSpPr>
          <p:nvPr/>
        </p:nvSpPr>
        <p:spPr bwMode="auto">
          <a:xfrm>
            <a:off x="6605669" y="1619184"/>
            <a:ext cx="255614" cy="24256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tIns="0" anchor="ctr"/>
          <a:lstStyle/>
          <a:p>
            <a:pPr algn="ctr"/>
            <a:r>
              <a:rPr lang="en-US" sz="1600" dirty="0"/>
              <a:t>e</a:t>
            </a:r>
            <a:endParaRPr lang="en-US" dirty="0"/>
          </a:p>
        </p:txBody>
      </p:sp>
      <p:sp>
        <p:nvSpPr>
          <p:cNvPr id="111" name="Oval 17"/>
          <p:cNvSpPr>
            <a:spLocks noChangeArrowheads="1"/>
          </p:cNvSpPr>
          <p:nvPr/>
        </p:nvSpPr>
        <p:spPr bwMode="auto">
          <a:xfrm>
            <a:off x="5661120" y="2415159"/>
            <a:ext cx="255614" cy="24256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tIns="0" bIns="72000" anchor="ctr"/>
          <a:lstStyle/>
          <a:p>
            <a:pPr algn="ctr"/>
            <a:r>
              <a:rPr lang="en-US" sz="1600" dirty="0" smtClean="0"/>
              <a:t>g</a:t>
            </a:r>
            <a:endParaRPr lang="en-US" dirty="0"/>
          </a:p>
        </p:txBody>
      </p:sp>
      <p:sp>
        <p:nvSpPr>
          <p:cNvPr id="117" name="Rectangle 49"/>
          <p:cNvSpPr>
            <a:spLocks noChangeArrowheads="1"/>
          </p:cNvSpPr>
          <p:nvPr/>
        </p:nvSpPr>
        <p:spPr bwMode="auto">
          <a:xfrm>
            <a:off x="7693292" y="2380284"/>
            <a:ext cx="533149" cy="369332"/>
          </a:xfrm>
          <a:prstGeom prst="rect">
            <a:avLst/>
          </a:prstGeom>
          <a:noFill/>
          <a:ln w="19050">
            <a:solidFill>
              <a:srgbClr val="9C525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  <a:latin typeface="+mj-lt"/>
                <a:cs typeface="Arial" pitchFamily="34" charset="0"/>
              </a:rPr>
              <a:t>i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:</a:t>
            </a:r>
            <a:r>
              <a:rPr kumimoji="0" 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</a:t>
            </a:r>
          </a:p>
        </p:txBody>
      </p:sp>
      <p:sp>
        <p:nvSpPr>
          <p:cNvPr id="118" name="Rectangle 49"/>
          <p:cNvSpPr>
            <a:spLocks noChangeArrowheads="1"/>
          </p:cNvSpPr>
          <p:nvPr/>
        </p:nvSpPr>
        <p:spPr bwMode="auto">
          <a:xfrm>
            <a:off x="7887827" y="2380284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+mj-lt"/>
                <a:cs typeface="Arial" pitchFamily="34" charset="0"/>
              </a:rPr>
              <a:t>1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19" name="Rectangle 49"/>
          <p:cNvSpPr>
            <a:spLocks noChangeArrowheads="1"/>
          </p:cNvSpPr>
          <p:nvPr/>
        </p:nvSpPr>
        <p:spPr bwMode="auto">
          <a:xfrm>
            <a:off x="7887827" y="2380284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2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20" name="Rectangle 49"/>
          <p:cNvSpPr>
            <a:spLocks noChangeArrowheads="1"/>
          </p:cNvSpPr>
          <p:nvPr/>
        </p:nvSpPr>
        <p:spPr bwMode="auto">
          <a:xfrm>
            <a:off x="7887827" y="2380284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+mj-lt"/>
                <a:cs typeface="Arial" pitchFamily="34" charset="0"/>
              </a:rPr>
              <a:t>3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21" name="Rectangle 49"/>
          <p:cNvSpPr>
            <a:spLocks noChangeArrowheads="1"/>
          </p:cNvSpPr>
          <p:nvPr/>
        </p:nvSpPr>
        <p:spPr bwMode="auto">
          <a:xfrm>
            <a:off x="7887827" y="2380284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4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22" name="Rectangle 49"/>
          <p:cNvSpPr>
            <a:spLocks noChangeArrowheads="1"/>
          </p:cNvSpPr>
          <p:nvPr/>
        </p:nvSpPr>
        <p:spPr bwMode="auto">
          <a:xfrm>
            <a:off x="7887827" y="2379570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+mj-lt"/>
                <a:cs typeface="Arial" pitchFamily="34" charset="0"/>
              </a:rPr>
              <a:t>5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23" name="Rectangle 49"/>
          <p:cNvSpPr>
            <a:spLocks noChangeArrowheads="1"/>
          </p:cNvSpPr>
          <p:nvPr/>
        </p:nvSpPr>
        <p:spPr bwMode="auto">
          <a:xfrm>
            <a:off x="7887827" y="2379570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6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24" name="Rectangle 49"/>
          <p:cNvSpPr>
            <a:spLocks noChangeArrowheads="1"/>
          </p:cNvSpPr>
          <p:nvPr/>
        </p:nvSpPr>
        <p:spPr bwMode="auto">
          <a:xfrm>
            <a:off x="7885922" y="2379570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+mj-lt"/>
                <a:cs typeface="Arial" pitchFamily="34" charset="0"/>
              </a:rPr>
              <a:t>7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25" name="Rectangle 49"/>
          <p:cNvSpPr>
            <a:spLocks noChangeArrowheads="1"/>
          </p:cNvSpPr>
          <p:nvPr/>
        </p:nvSpPr>
        <p:spPr bwMode="auto">
          <a:xfrm>
            <a:off x="7885922" y="2379570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8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26" name="Rectangle 49"/>
          <p:cNvSpPr>
            <a:spLocks noChangeArrowheads="1"/>
          </p:cNvSpPr>
          <p:nvPr/>
        </p:nvSpPr>
        <p:spPr bwMode="auto">
          <a:xfrm>
            <a:off x="7885922" y="2379570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+mj-lt"/>
                <a:cs typeface="Arial" pitchFamily="34" charset="0"/>
              </a:rPr>
              <a:t>9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13" name="Rectangle 49"/>
          <p:cNvSpPr>
            <a:spLocks noChangeArrowheads="1"/>
          </p:cNvSpPr>
          <p:nvPr/>
        </p:nvSpPr>
        <p:spPr bwMode="auto">
          <a:xfrm>
            <a:off x="7693287" y="1958942"/>
            <a:ext cx="533149" cy="369332"/>
          </a:xfrm>
          <a:prstGeom prst="rect">
            <a:avLst/>
          </a:prstGeom>
          <a:noFill/>
          <a:ln w="19050">
            <a:solidFill>
              <a:srgbClr val="9C525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v:</a:t>
            </a:r>
            <a:r>
              <a:rPr kumimoji="0" 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</a:t>
            </a:r>
          </a:p>
        </p:txBody>
      </p:sp>
      <p:sp>
        <p:nvSpPr>
          <p:cNvPr id="127" name="Rectangle 49"/>
          <p:cNvSpPr>
            <a:spLocks noChangeArrowheads="1"/>
          </p:cNvSpPr>
          <p:nvPr/>
        </p:nvSpPr>
        <p:spPr bwMode="auto">
          <a:xfrm>
            <a:off x="7885917" y="1958228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>
                <a:solidFill>
                  <a:prstClr val="black"/>
                </a:solidFill>
                <a:latin typeface="+mj-lt"/>
                <a:cs typeface="Arial" pitchFamily="34" charset="0"/>
              </a:rPr>
              <a:t>a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29" name="Rectangle 49"/>
          <p:cNvSpPr>
            <a:spLocks noChangeArrowheads="1"/>
          </p:cNvSpPr>
          <p:nvPr/>
        </p:nvSpPr>
        <p:spPr bwMode="auto">
          <a:xfrm>
            <a:off x="7885917" y="1958228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+mj-lt"/>
                <a:cs typeface="Arial" pitchFamily="34" charset="0"/>
              </a:rPr>
              <a:t>b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30" name="Rectangle 49"/>
          <p:cNvSpPr>
            <a:spLocks noChangeArrowheads="1"/>
          </p:cNvSpPr>
          <p:nvPr/>
        </p:nvSpPr>
        <p:spPr bwMode="auto">
          <a:xfrm>
            <a:off x="7886015" y="1957514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+mj-lt"/>
                <a:cs typeface="Arial" pitchFamily="34" charset="0"/>
              </a:rPr>
              <a:t>e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31" name="Rectangle 49"/>
          <p:cNvSpPr>
            <a:spLocks noChangeArrowheads="1"/>
          </p:cNvSpPr>
          <p:nvPr/>
        </p:nvSpPr>
        <p:spPr bwMode="auto">
          <a:xfrm>
            <a:off x="7886015" y="1956792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>
                <a:solidFill>
                  <a:prstClr val="black"/>
                </a:solidFill>
                <a:latin typeface="+mj-lt"/>
                <a:cs typeface="Arial" pitchFamily="34" charset="0"/>
              </a:rPr>
              <a:t>d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32" name="Rectangle 49"/>
          <p:cNvSpPr>
            <a:spLocks noChangeArrowheads="1"/>
          </p:cNvSpPr>
          <p:nvPr/>
        </p:nvSpPr>
        <p:spPr bwMode="auto">
          <a:xfrm>
            <a:off x="7886283" y="1955574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g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33" name="Rectangle 49"/>
          <p:cNvSpPr>
            <a:spLocks noChangeArrowheads="1"/>
          </p:cNvSpPr>
          <p:nvPr/>
        </p:nvSpPr>
        <p:spPr bwMode="auto">
          <a:xfrm>
            <a:off x="7886015" y="1956595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>
                <a:solidFill>
                  <a:prstClr val="black"/>
                </a:solidFill>
                <a:latin typeface="+mj-lt"/>
                <a:cs typeface="Arial" pitchFamily="34" charset="0"/>
              </a:rPr>
              <a:t>h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34" name="Rectangle 49"/>
          <p:cNvSpPr>
            <a:spLocks noChangeArrowheads="1"/>
          </p:cNvSpPr>
          <p:nvPr/>
        </p:nvSpPr>
        <p:spPr bwMode="auto">
          <a:xfrm>
            <a:off x="7886015" y="1959384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>
                <a:solidFill>
                  <a:prstClr val="black"/>
                </a:solidFill>
                <a:latin typeface="+mj-lt"/>
                <a:cs typeface="Arial" pitchFamily="34" charset="0"/>
              </a:rPr>
              <a:t>c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35" name="Rectangle 49"/>
          <p:cNvSpPr>
            <a:spLocks noChangeArrowheads="1"/>
          </p:cNvSpPr>
          <p:nvPr/>
        </p:nvSpPr>
        <p:spPr bwMode="auto">
          <a:xfrm>
            <a:off x="7886015" y="1961348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f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5769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4" grpId="1" animBg="1"/>
      <p:bldP spid="55" grpId="0" animBg="1"/>
      <p:bldP spid="55" grpId="1" animBg="1"/>
      <p:bldP spid="56" grpId="0" animBg="1"/>
      <p:bldP spid="57" grpId="0" animBg="1"/>
      <p:bldP spid="57" grpId="1" animBg="1"/>
      <p:bldP spid="58" grpId="0" animBg="1"/>
      <p:bldP spid="58" grpId="1" animBg="1"/>
      <p:bldP spid="59" grpId="0" animBg="1"/>
      <p:bldP spid="60" grpId="0" animBg="1"/>
      <p:bldP spid="61" grpId="0" animBg="1"/>
      <p:bldP spid="62" grpId="0" animBg="1"/>
      <p:bldP spid="62" grpId="1" animBg="1"/>
      <p:bldP spid="63" grpId="0"/>
      <p:bldP spid="63" grpId="1"/>
      <p:bldP spid="64" grpId="0"/>
      <p:bldP spid="64" grpId="1"/>
      <p:bldP spid="65" grpId="0"/>
      <p:bldP spid="65" grpId="1"/>
      <p:bldP spid="66" grpId="0"/>
      <p:bldP spid="66" grpId="1"/>
      <p:bldP spid="67" grpId="0"/>
      <p:bldP spid="67" grpId="1"/>
      <p:bldP spid="68" grpId="0"/>
      <p:bldP spid="68" grpId="1"/>
      <p:bldP spid="69" grpId="0"/>
      <p:bldP spid="69" grpId="1"/>
      <p:bldP spid="70" grpId="0" build="allAtOnce"/>
      <p:bldP spid="71" grpId="0"/>
      <p:bldP spid="71" grpId="1"/>
      <p:bldP spid="72" grpId="0"/>
      <p:bldP spid="72" grpId="1"/>
      <p:bldP spid="73" grpId="0" animBg="1"/>
      <p:bldP spid="74" grpId="0"/>
      <p:bldP spid="74" grpId="1"/>
      <p:bldP spid="75" grpId="0" animBg="1"/>
      <p:bldP spid="76" grpId="0" animBg="1"/>
      <p:bldP spid="77" grpId="0"/>
      <p:bldP spid="78" grpId="0" animBg="1"/>
      <p:bldP spid="79" grpId="0" build="allAtOnce"/>
      <p:bldP spid="79" grpId="1" build="allAtOnce"/>
      <p:bldP spid="81" grpId="0" animBg="1"/>
      <p:bldP spid="80" grpId="0" animBg="1"/>
      <p:bldP spid="82" grpId="0"/>
      <p:bldP spid="83" grpId="0" animBg="1"/>
      <p:bldP spid="84" grpId="0"/>
      <p:bldP spid="84" grpId="1"/>
      <p:bldP spid="85" grpId="0"/>
      <p:bldP spid="85" grpId="1"/>
      <p:bldP spid="86" grpId="0"/>
      <p:bldP spid="86" grpId="1"/>
      <p:bldP spid="87" grpId="0"/>
      <p:bldP spid="87" grpId="1"/>
      <p:bldP spid="88" grpId="0" animBg="1"/>
      <p:bldP spid="89" grpId="0"/>
      <p:bldP spid="90" grpId="0" animBg="1"/>
      <p:bldP spid="91" grpId="0" build="allAtOnce"/>
      <p:bldP spid="91" grpId="1" build="allAtOnce"/>
      <p:bldP spid="92" grpId="0" build="allAtOnce"/>
      <p:bldP spid="93" grpId="0" animBg="1"/>
      <p:bldP spid="94" grpId="0" build="allAtOnce"/>
      <p:bldP spid="94" grpId="1" build="allAtOnce"/>
      <p:bldP spid="95" grpId="0" build="allAtOnce"/>
      <p:bldP spid="96" grpId="0" build="allAtOnce"/>
      <p:bldP spid="96" grpId="1" build="allAtOnce"/>
      <p:bldP spid="97" grpId="0" build="allAtOnce"/>
      <p:bldP spid="98" grpId="0" animBg="1"/>
      <p:bldP spid="99" grpId="0"/>
      <p:bldP spid="100" grpId="0" build="allAtOnce"/>
      <p:bldP spid="115" grpId="0" animBg="1"/>
      <p:bldP spid="116" grpId="0" animBg="1"/>
      <p:bldP spid="104" grpId="0" animBg="1"/>
      <p:bldP spid="112" grpId="0" animBg="1"/>
      <p:bldP spid="105" grpId="0" animBg="1"/>
      <p:bldP spid="106" grpId="0" animBg="1"/>
      <p:bldP spid="103" grpId="0" animBg="1"/>
      <p:bldP spid="107" grpId="0" animBg="1"/>
      <p:bldP spid="114" grpId="0" animBg="1"/>
      <p:bldP spid="108" grpId="0" animBg="1"/>
      <p:bldP spid="109" grpId="0" animBg="1"/>
      <p:bldP spid="102" grpId="0" animBg="1"/>
      <p:bldP spid="110" grpId="0" animBg="1"/>
      <p:bldP spid="111" grpId="0" animBg="1"/>
      <p:bldP spid="117" grpId="0" animBg="1"/>
      <p:bldP spid="118" grpId="0"/>
      <p:bldP spid="118" grpId="1"/>
      <p:bldP spid="119" grpId="0"/>
      <p:bldP spid="119" grpId="1"/>
      <p:bldP spid="120" grpId="1"/>
      <p:bldP spid="120" grpId="2"/>
      <p:bldP spid="121" grpId="0"/>
      <p:bldP spid="121" grpId="2"/>
      <p:bldP spid="122" grpId="1"/>
      <p:bldP spid="122" grpId="2"/>
      <p:bldP spid="123" grpId="0"/>
      <p:bldP spid="123" grpId="2"/>
      <p:bldP spid="124" grpId="1"/>
      <p:bldP spid="124" grpId="2"/>
      <p:bldP spid="125" grpId="0"/>
      <p:bldP spid="125" grpId="2"/>
      <p:bldP spid="126" grpId="0"/>
      <p:bldP spid="113" grpId="0" animBg="1"/>
      <p:bldP spid="127" grpId="0"/>
      <p:bldP spid="127" grpId="1"/>
      <p:bldP spid="127" grpId="2"/>
      <p:bldP spid="127" grpId="3"/>
      <p:bldP spid="127" grpId="4"/>
      <p:bldP spid="129" grpId="0"/>
      <p:bldP spid="129" grpId="1"/>
      <p:bldP spid="129" grpId="2"/>
      <p:bldP spid="129" grpId="3"/>
      <p:bldP spid="130" grpId="0"/>
      <p:bldP spid="130" grpId="1"/>
      <p:bldP spid="130" grpId="2"/>
      <p:bldP spid="130" grpId="3"/>
      <p:bldP spid="131" grpId="0"/>
      <p:bldP spid="131" grpId="1"/>
      <p:bldP spid="131" grpId="2"/>
      <p:bldP spid="131" grpId="3"/>
      <p:bldP spid="132" grpId="0"/>
      <p:bldP spid="132" grpId="1"/>
      <p:bldP spid="132" grpId="2"/>
      <p:bldP spid="132" grpId="3"/>
      <p:bldP spid="133" grpId="0"/>
      <p:bldP spid="133" grpId="1"/>
      <p:bldP spid="134" grpId="0"/>
      <p:bldP spid="134" grpId="1"/>
      <p:bldP spid="134" grpId="2"/>
      <p:bldP spid="134" grpId="3"/>
      <p:bldP spid="135" grpId="0"/>
      <p:bldP spid="135" grpId="1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1975" y="68263"/>
            <a:ext cx="7886700" cy="996947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DFS Cycle Detection: </a:t>
            </a:r>
            <a:br>
              <a:rPr lang="en-ZA" dirty="0" smtClean="0"/>
            </a:br>
            <a:r>
              <a:rPr lang="en-ZA" dirty="0" smtClean="0"/>
              <a:t>Directed Graph</a:t>
            </a:r>
            <a:endParaRPr lang="en-ZA" dirty="0"/>
          </a:p>
        </p:txBody>
      </p:sp>
      <p:sp>
        <p:nvSpPr>
          <p:cNvPr id="155" name="Text Box 42"/>
          <p:cNvSpPr txBox="1">
            <a:spLocks noChangeArrowheads="1"/>
          </p:cNvSpPr>
          <p:nvPr/>
        </p:nvSpPr>
        <p:spPr bwMode="auto">
          <a:xfrm>
            <a:off x="561975" y="1260865"/>
            <a:ext cx="5553568" cy="5355312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depthFirstSearch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anose="02070309020205020404" pitchFamily="49" charset="0"/>
              </a:rPr>
              <a:t>for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(all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vertices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v)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(v) =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anose="02070309020205020404" pitchFamily="49" charset="0"/>
              </a:rPr>
              <a:t>while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vertex v exists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such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that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(v) =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0)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digraphCycleDetectionDFS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kumimoji="0" lang="en-US" sz="1800" b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digraphCycleDetectionDFS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kumimoji="0" lang="en-US" sz="1800" b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anose="02070309020205020404" pitchFamily="49" charset="0"/>
              </a:rPr>
              <a:t>i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anose="02070309020205020404" pitchFamily="49" charset="0"/>
              </a:rPr>
              <a:t>++</a:t>
            </a:r>
            <a:endParaRPr kumimoji="0" lang="en-US" sz="1800" b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anose="02070309020205020404" pitchFamily="49" charset="0"/>
              </a:rPr>
              <a:t>for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(all 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vertices u adjacent to 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v)</a:t>
            </a:r>
            <a:endParaRPr kumimoji="0" lang="en-US" sz="1800" b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anose="02070309020205020404" pitchFamily="49" charset="0"/>
              </a:rPr>
              <a:t>if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(u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 is 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anose="02070309020205020404" pitchFamily="49" charset="0"/>
              </a:rPr>
              <a:t>0) 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cs typeface="Courier New" panose="02070309020205020404" pitchFamily="49" charset="0"/>
              </a:rPr>
              <a:t>// unvisited</a:t>
            </a:r>
            <a:endParaRPr kumimoji="0" lang="en-US" sz="1800" b="1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(u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endParaRPr kumimoji="0" lang="en-US" sz="1800" b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anose="02070309020205020404" pitchFamily="49" charset="0"/>
              </a:rPr>
              <a:t>digraphCycleDetectionDFS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anose="02070309020205020404" pitchFamily="49" charset="0"/>
              </a:rPr>
              <a:t>(u)</a:t>
            </a:r>
            <a:endParaRPr kumimoji="0" lang="en-US" sz="1800" b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anose="02070309020205020404" pitchFamily="49" charset="0"/>
              </a:rPr>
              <a:t>else 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anose="02070309020205020404" pitchFamily="49" charset="0"/>
              </a:rPr>
              <a:t>if 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(u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 is not 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∞)</a:t>
            </a:r>
            <a:endParaRPr kumimoji="0" lang="en-US" sz="1800" b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(u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endParaRPr kumimoji="0" lang="en-US" sz="1800" b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cycle detected</a:t>
            </a:r>
            <a:endParaRPr kumimoji="0" lang="en-US" sz="1800" b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∞</a:t>
            </a:r>
            <a:r>
              <a:rPr lang="en-US" sz="1800" b="1" kern="0" dirty="0" smtClean="0">
                <a:solidFill>
                  <a:srgbClr val="00B050"/>
                </a:solidFill>
                <a:latin typeface="Courier New" pitchFamily="49" charset="0"/>
                <a:cs typeface="Courier New" panose="02070309020205020404" pitchFamily="49" charset="0"/>
              </a:rPr>
              <a:t>  // after visiting all u, </a:t>
            </a:r>
          </a:p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1" kern="0" dirty="0" smtClean="0">
                <a:solidFill>
                  <a:srgbClr val="00B050"/>
                </a:solidFill>
                <a:latin typeface="Courier New" pitchFamily="49" charset="0"/>
                <a:cs typeface="Courier New" panose="02070309020205020404" pitchFamily="49" charset="0"/>
              </a:rPr>
              <a:t>              // set to infinity</a:t>
            </a:r>
            <a:endParaRPr kumimoji="0" lang="en-US" sz="1800" b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 bwMode="auto">
          <a:xfrm>
            <a:off x="5333999" y="207344"/>
            <a:ext cx="3648636" cy="36861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charset="0"/>
            </a:endParaRPr>
          </a:p>
        </p:txBody>
      </p:sp>
      <p:sp>
        <p:nvSpPr>
          <p:cNvPr id="191" name="Rectangle 49"/>
          <p:cNvSpPr>
            <a:spLocks noChangeArrowheads="1"/>
          </p:cNvSpPr>
          <p:nvPr/>
        </p:nvSpPr>
        <p:spPr bwMode="auto">
          <a:xfrm>
            <a:off x="5405214" y="2931494"/>
            <a:ext cx="3511925" cy="369332"/>
          </a:xfrm>
          <a:prstGeom prst="rect">
            <a:avLst/>
          </a:prstGeom>
          <a:noFill/>
          <a:ln w="19050">
            <a:solidFill>
              <a:srgbClr val="9C525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Cycle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detected: </a:t>
            </a: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e</a:t>
            </a:r>
            <a:r>
              <a:rPr kumimoji="0" lang="en-US" sz="1800" b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– </a:t>
            </a: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g</a:t>
            </a:r>
            <a:r>
              <a:rPr kumimoji="0" lang="en-US" sz="1800" b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– </a:t>
            </a:r>
            <a:r>
              <a:rPr lang="en-US" kern="0" dirty="0">
                <a:solidFill>
                  <a:prstClr val="black"/>
                </a:solidFill>
                <a:latin typeface="+mj-lt"/>
                <a:cs typeface="Arial" pitchFamily="34" charset="0"/>
              </a:rPr>
              <a:t>d</a:t>
            </a: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 </a:t>
            </a:r>
            <a:r>
              <a:rPr lang="en-US" kern="0" dirty="0">
                <a:solidFill>
                  <a:prstClr val="black"/>
                </a:solidFill>
                <a:latin typeface="+mj-lt"/>
                <a:cs typeface="Arial" pitchFamily="34" charset="0"/>
              </a:rPr>
              <a:t>– e</a:t>
            </a:r>
            <a:endParaRPr kumimoji="0" lang="en-US" sz="1800" b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203" name="Rectangle 49"/>
          <p:cNvSpPr>
            <a:spLocks noChangeArrowheads="1"/>
          </p:cNvSpPr>
          <p:nvPr/>
        </p:nvSpPr>
        <p:spPr bwMode="auto">
          <a:xfrm>
            <a:off x="5405214" y="3373287"/>
            <a:ext cx="3511925" cy="369332"/>
          </a:xfrm>
          <a:prstGeom prst="rect">
            <a:avLst/>
          </a:prstGeom>
          <a:noFill/>
          <a:ln w="19050">
            <a:solidFill>
              <a:srgbClr val="9C525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>
            <a:spAutoFit/>
          </a:bodyPr>
          <a:lstStyle/>
          <a:p>
            <a:pPr marR="0" lvl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Cycle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detected: </a:t>
            </a:r>
            <a:r>
              <a:rPr lang="en-US" kern="0" dirty="0">
                <a:solidFill>
                  <a:prstClr val="black"/>
                </a:solidFill>
                <a:latin typeface="+mj-lt"/>
                <a:cs typeface="Arial" pitchFamily="34" charset="0"/>
              </a:rPr>
              <a:t>a</a:t>
            </a:r>
            <a:r>
              <a:rPr kumimoji="0" lang="en-US" sz="1800" b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– </a:t>
            </a:r>
            <a:r>
              <a:rPr lang="en-US" kern="0" dirty="0">
                <a:solidFill>
                  <a:prstClr val="black"/>
                </a:solidFill>
                <a:latin typeface="+mj-lt"/>
                <a:cs typeface="Arial" pitchFamily="34" charset="0"/>
              </a:rPr>
              <a:t>c</a:t>
            </a:r>
            <a:r>
              <a:rPr kumimoji="0" lang="en-US" sz="1800" b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– </a:t>
            </a:r>
            <a:r>
              <a:rPr lang="en-US" kern="0" noProof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f</a:t>
            </a:r>
            <a:r>
              <a:rPr kumimoji="0" lang="en-US" sz="1800" b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– a</a:t>
            </a:r>
            <a:endParaRPr kumimoji="0" lang="en-US" sz="1800" b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6341387" y="4598895"/>
            <a:ext cx="2575752" cy="20198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To save time when working with a directed graph, we can limit cycle detection to current spanning tree</a:t>
            </a:r>
            <a:endParaRPr lang="en-ZA" dirty="0"/>
          </a:p>
        </p:txBody>
      </p:sp>
      <p:sp>
        <p:nvSpPr>
          <p:cNvPr id="58" name="Line 6"/>
          <p:cNvSpPr>
            <a:spLocks noChangeShapeType="1"/>
          </p:cNvSpPr>
          <p:nvPr/>
        </p:nvSpPr>
        <p:spPr bwMode="auto">
          <a:xfrm>
            <a:off x="6393023" y="941404"/>
            <a:ext cx="673670" cy="0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 flipV="1">
            <a:off x="6393024" y="1740151"/>
            <a:ext cx="687454" cy="0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0" name="Line 8"/>
          <p:cNvSpPr>
            <a:spLocks noChangeShapeType="1"/>
          </p:cNvSpPr>
          <p:nvPr/>
        </p:nvSpPr>
        <p:spPr bwMode="auto">
          <a:xfrm flipH="1">
            <a:off x="6385782" y="1834517"/>
            <a:ext cx="771023" cy="669958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1" name="Line 9"/>
          <p:cNvSpPr>
            <a:spLocks noChangeShapeType="1"/>
          </p:cNvSpPr>
          <p:nvPr/>
        </p:nvSpPr>
        <p:spPr bwMode="auto">
          <a:xfrm>
            <a:off x="6262466" y="1860467"/>
            <a:ext cx="0" cy="573813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2" name="Line 10"/>
          <p:cNvSpPr>
            <a:spLocks noChangeShapeType="1"/>
          </p:cNvSpPr>
          <p:nvPr/>
        </p:nvSpPr>
        <p:spPr bwMode="auto">
          <a:xfrm>
            <a:off x="7205926" y="1046473"/>
            <a:ext cx="1" cy="571618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3" name="Line 11"/>
          <p:cNvSpPr>
            <a:spLocks noChangeShapeType="1"/>
          </p:cNvSpPr>
          <p:nvPr/>
        </p:nvSpPr>
        <p:spPr bwMode="auto">
          <a:xfrm flipH="1">
            <a:off x="8103965" y="1060303"/>
            <a:ext cx="1" cy="558881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4" name="Line 12"/>
          <p:cNvSpPr>
            <a:spLocks noChangeShapeType="1"/>
          </p:cNvSpPr>
          <p:nvPr/>
        </p:nvSpPr>
        <p:spPr bwMode="auto">
          <a:xfrm flipH="1" flipV="1">
            <a:off x="6355200" y="995853"/>
            <a:ext cx="1676057" cy="673325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5" name="Freeform 13"/>
          <p:cNvSpPr>
            <a:spLocks/>
          </p:cNvSpPr>
          <p:nvPr/>
        </p:nvSpPr>
        <p:spPr bwMode="auto">
          <a:xfrm>
            <a:off x="6262465" y="479522"/>
            <a:ext cx="1852238" cy="348817"/>
          </a:xfrm>
          <a:custGeom>
            <a:avLst/>
            <a:gdLst>
              <a:gd name="T0" fmla="*/ 0 w 1040"/>
              <a:gd name="T1" fmla="*/ 2147483647 h 173"/>
              <a:gd name="T2" fmla="*/ 2147483647 w 1040"/>
              <a:gd name="T3" fmla="*/ 2147483647 h 173"/>
              <a:gd name="T4" fmla="*/ 2147483647 w 1040"/>
              <a:gd name="T5" fmla="*/ 2147483647 h 173"/>
              <a:gd name="T6" fmla="*/ 0 60000 65536"/>
              <a:gd name="T7" fmla="*/ 0 60000 65536"/>
              <a:gd name="T8" fmla="*/ 0 60000 65536"/>
              <a:gd name="connsiteX0" fmla="*/ 0 w 10041"/>
              <a:gd name="connsiteY0" fmla="*/ 9777 h 9777"/>
              <a:gd name="connsiteX1" fmla="*/ 5115 w 10041"/>
              <a:gd name="connsiteY1" fmla="*/ 8 h 9777"/>
              <a:gd name="connsiteX2" fmla="*/ 10041 w 10041"/>
              <a:gd name="connsiteY2" fmla="*/ 9475 h 9777"/>
              <a:gd name="connsiteX0" fmla="*/ 0 w 10000"/>
              <a:gd name="connsiteY0" fmla="*/ 9999 h 10245"/>
              <a:gd name="connsiteX1" fmla="*/ 5094 w 10000"/>
              <a:gd name="connsiteY1" fmla="*/ 7 h 10245"/>
              <a:gd name="connsiteX2" fmla="*/ 10000 w 10000"/>
              <a:gd name="connsiteY2" fmla="*/ 10245 h 10245"/>
              <a:gd name="connsiteX0" fmla="*/ 0 w 10000"/>
              <a:gd name="connsiteY0" fmla="*/ 9999 h 9999"/>
              <a:gd name="connsiteX1" fmla="*/ 5094 w 10000"/>
              <a:gd name="connsiteY1" fmla="*/ 7 h 9999"/>
              <a:gd name="connsiteX2" fmla="*/ 10000 w 10000"/>
              <a:gd name="connsiteY2" fmla="*/ 9912 h 9999"/>
              <a:gd name="connsiteX0" fmla="*/ 0 w 10000"/>
              <a:gd name="connsiteY0" fmla="*/ 10000 h 10000"/>
              <a:gd name="connsiteX1" fmla="*/ 5094 w 10000"/>
              <a:gd name="connsiteY1" fmla="*/ 7 h 10000"/>
              <a:gd name="connsiteX2" fmla="*/ 10000 w 10000"/>
              <a:gd name="connsiteY2" fmla="*/ 991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714" y="5093"/>
                  <a:pt x="3438" y="243"/>
                  <a:pt x="5094" y="7"/>
                </a:cubicBezTo>
                <a:cubicBezTo>
                  <a:pt x="6751" y="-229"/>
                  <a:pt x="8474" y="5145"/>
                  <a:pt x="10000" y="9913"/>
                </a:cubicBezTo>
              </a:path>
            </a:pathLst>
          </a:custGeom>
          <a:noFill/>
          <a:ln w="31750" cmpd="sng">
            <a:solidFill>
              <a:sysClr val="windowText" lastClr="00000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6" name="Line 14"/>
          <p:cNvSpPr>
            <a:spLocks noChangeShapeType="1"/>
          </p:cNvSpPr>
          <p:nvPr/>
        </p:nvSpPr>
        <p:spPr bwMode="auto">
          <a:xfrm flipV="1">
            <a:off x="6343109" y="1029223"/>
            <a:ext cx="773247" cy="1417939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7" name="Text Box 15"/>
          <p:cNvSpPr txBox="1">
            <a:spLocks noChangeArrowheads="1"/>
          </p:cNvSpPr>
          <p:nvPr/>
        </p:nvSpPr>
        <p:spPr bwMode="auto">
          <a:xfrm>
            <a:off x="5683027" y="735501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(1)</a:t>
            </a:r>
          </a:p>
        </p:txBody>
      </p:sp>
      <p:sp>
        <p:nvSpPr>
          <p:cNvPr id="68" name="Text Box 16"/>
          <p:cNvSpPr txBox="1">
            <a:spLocks noChangeArrowheads="1"/>
          </p:cNvSpPr>
          <p:nvPr/>
        </p:nvSpPr>
        <p:spPr bwMode="auto">
          <a:xfrm>
            <a:off x="5683344" y="735819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srgbClr val="9C5252"/>
                </a:solidFill>
                <a:latin typeface="+mj-lt"/>
              </a:rPr>
              <a:t>(0)</a:t>
            </a:r>
          </a:p>
        </p:txBody>
      </p:sp>
      <p:sp>
        <p:nvSpPr>
          <p:cNvPr id="69" name="Text Box 17"/>
          <p:cNvSpPr txBox="1">
            <a:spLocks noChangeArrowheads="1"/>
          </p:cNvSpPr>
          <p:nvPr/>
        </p:nvSpPr>
        <p:spPr bwMode="auto">
          <a:xfrm>
            <a:off x="7211154" y="735819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srgbClr val="9C5252"/>
                </a:solidFill>
                <a:latin typeface="+mj-lt"/>
              </a:rPr>
              <a:t>(0)</a:t>
            </a:r>
          </a:p>
        </p:txBody>
      </p:sp>
      <p:sp>
        <p:nvSpPr>
          <p:cNvPr id="70" name="Text Box 18"/>
          <p:cNvSpPr txBox="1">
            <a:spLocks noChangeArrowheads="1"/>
          </p:cNvSpPr>
          <p:nvPr/>
        </p:nvSpPr>
        <p:spPr bwMode="auto">
          <a:xfrm>
            <a:off x="8122379" y="737406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srgbClr val="9C5252"/>
                </a:solidFill>
                <a:latin typeface="+mj-lt"/>
              </a:rPr>
              <a:t>(0)</a:t>
            </a:r>
          </a:p>
        </p:txBody>
      </p:sp>
      <p:sp>
        <p:nvSpPr>
          <p:cNvPr id="71" name="Text Box 19"/>
          <p:cNvSpPr txBox="1">
            <a:spLocks noChangeArrowheads="1"/>
          </p:cNvSpPr>
          <p:nvPr/>
        </p:nvSpPr>
        <p:spPr bwMode="auto">
          <a:xfrm>
            <a:off x="8113172" y="1540999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srgbClr val="9C5252"/>
                </a:solidFill>
                <a:latin typeface="+mj-lt"/>
              </a:rPr>
              <a:t>(0)</a:t>
            </a:r>
          </a:p>
        </p:txBody>
      </p:sp>
      <p:sp>
        <p:nvSpPr>
          <p:cNvPr id="72" name="Text Box 20"/>
          <p:cNvSpPr txBox="1">
            <a:spLocks noChangeArrowheads="1"/>
          </p:cNvSpPr>
          <p:nvPr/>
        </p:nvSpPr>
        <p:spPr bwMode="auto">
          <a:xfrm>
            <a:off x="7213059" y="1541316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srgbClr val="9C5252"/>
                </a:solidFill>
                <a:latin typeface="+mj-lt"/>
              </a:rPr>
              <a:t>(0)</a:t>
            </a:r>
          </a:p>
        </p:txBody>
      </p:sp>
      <p:sp>
        <p:nvSpPr>
          <p:cNvPr id="73" name="Text Box 21"/>
          <p:cNvSpPr txBox="1">
            <a:spLocks noChangeArrowheads="1"/>
          </p:cNvSpPr>
          <p:nvPr/>
        </p:nvSpPr>
        <p:spPr bwMode="auto">
          <a:xfrm>
            <a:off x="5683027" y="1540999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srgbClr val="9C5252"/>
                </a:solidFill>
                <a:latin typeface="+mj-lt"/>
              </a:rPr>
              <a:t>(0)</a:t>
            </a:r>
          </a:p>
        </p:txBody>
      </p:sp>
      <p:sp>
        <p:nvSpPr>
          <p:cNvPr id="74" name="Text Box 22"/>
          <p:cNvSpPr txBox="1">
            <a:spLocks noChangeArrowheads="1"/>
          </p:cNvSpPr>
          <p:nvPr/>
        </p:nvSpPr>
        <p:spPr bwMode="auto">
          <a:xfrm>
            <a:off x="5683027" y="2326494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srgbClr val="9C5252"/>
                </a:solidFill>
                <a:latin typeface="+mj-lt"/>
              </a:rPr>
              <a:t>(0)</a:t>
            </a:r>
          </a:p>
        </p:txBody>
      </p:sp>
      <p:sp>
        <p:nvSpPr>
          <p:cNvPr id="75" name="Text Box 23"/>
          <p:cNvSpPr txBox="1">
            <a:spLocks noChangeArrowheads="1"/>
          </p:cNvSpPr>
          <p:nvPr/>
        </p:nvSpPr>
        <p:spPr bwMode="auto">
          <a:xfrm>
            <a:off x="7243857" y="735819"/>
            <a:ext cx="7286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(a,2)</a:t>
            </a:r>
          </a:p>
        </p:txBody>
      </p:sp>
      <p:sp>
        <p:nvSpPr>
          <p:cNvPr id="76" name="Text Box 24"/>
          <p:cNvSpPr txBox="1">
            <a:spLocks noChangeArrowheads="1"/>
          </p:cNvSpPr>
          <p:nvPr/>
        </p:nvSpPr>
        <p:spPr bwMode="auto">
          <a:xfrm>
            <a:off x="7243857" y="1541316"/>
            <a:ext cx="7286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(b,3)</a:t>
            </a:r>
          </a:p>
        </p:txBody>
      </p:sp>
      <p:sp>
        <p:nvSpPr>
          <p:cNvPr id="77" name="Line 25"/>
          <p:cNvSpPr>
            <a:spLocks noChangeShapeType="1"/>
          </p:cNvSpPr>
          <p:nvPr/>
        </p:nvSpPr>
        <p:spPr bwMode="auto">
          <a:xfrm>
            <a:off x="6369970" y="941404"/>
            <a:ext cx="696105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sz="1600" dirty="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78" name="Text Box 26"/>
          <p:cNvSpPr txBox="1">
            <a:spLocks noChangeArrowheads="1"/>
          </p:cNvSpPr>
          <p:nvPr/>
        </p:nvSpPr>
        <p:spPr bwMode="auto">
          <a:xfrm>
            <a:off x="5498559" y="1540999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+mj-lt"/>
              </a:rPr>
              <a:t>(g,5)</a:t>
            </a:r>
            <a:endParaRPr lang="en-US" sz="1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79" name="Line 27"/>
          <p:cNvSpPr>
            <a:spLocks noChangeShapeType="1"/>
          </p:cNvSpPr>
          <p:nvPr/>
        </p:nvSpPr>
        <p:spPr bwMode="auto">
          <a:xfrm>
            <a:off x="7205758" y="1046334"/>
            <a:ext cx="1" cy="57285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87" name="Line 43"/>
          <p:cNvSpPr>
            <a:spLocks noChangeShapeType="1"/>
          </p:cNvSpPr>
          <p:nvPr/>
        </p:nvSpPr>
        <p:spPr bwMode="auto">
          <a:xfrm flipV="1">
            <a:off x="6341387" y="1019169"/>
            <a:ext cx="785997" cy="1428457"/>
          </a:xfrm>
          <a:prstGeom prst="line">
            <a:avLst/>
          </a:prstGeom>
          <a:noFill/>
          <a:ln w="31750">
            <a:solidFill>
              <a:srgbClr val="954F72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80" name="Line 28"/>
          <p:cNvSpPr>
            <a:spLocks noChangeShapeType="1"/>
          </p:cNvSpPr>
          <p:nvPr/>
        </p:nvSpPr>
        <p:spPr bwMode="auto">
          <a:xfrm>
            <a:off x="6361826" y="1737206"/>
            <a:ext cx="716994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81" name="Text Box 29"/>
          <p:cNvSpPr txBox="1">
            <a:spLocks noChangeArrowheads="1"/>
          </p:cNvSpPr>
          <p:nvPr/>
        </p:nvSpPr>
        <p:spPr bwMode="auto">
          <a:xfrm>
            <a:off x="5477604" y="2326494"/>
            <a:ext cx="768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+mj-lt"/>
              </a:rPr>
              <a:t>(e,4)</a:t>
            </a:r>
            <a:endParaRPr lang="en-US" sz="1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82" name="Line 31"/>
          <p:cNvSpPr>
            <a:spLocks noChangeShapeType="1"/>
          </p:cNvSpPr>
          <p:nvPr/>
        </p:nvSpPr>
        <p:spPr bwMode="auto">
          <a:xfrm>
            <a:off x="6262147" y="1858900"/>
            <a:ext cx="1" cy="611504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83" name="Text Box 32"/>
          <p:cNvSpPr txBox="1">
            <a:spLocks noChangeArrowheads="1"/>
          </p:cNvSpPr>
          <p:nvPr/>
        </p:nvSpPr>
        <p:spPr bwMode="auto">
          <a:xfrm>
            <a:off x="7211154" y="2330304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srgbClr val="9C5252"/>
                </a:solidFill>
                <a:latin typeface="+mj-lt"/>
              </a:rPr>
              <a:t>(0)</a:t>
            </a:r>
          </a:p>
        </p:txBody>
      </p:sp>
      <p:sp>
        <p:nvSpPr>
          <p:cNvPr id="84" name="Line 36"/>
          <p:cNvSpPr>
            <a:spLocks noChangeShapeType="1"/>
          </p:cNvSpPr>
          <p:nvPr/>
        </p:nvSpPr>
        <p:spPr bwMode="auto">
          <a:xfrm flipV="1">
            <a:off x="6392306" y="2557418"/>
            <a:ext cx="730146" cy="1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85" name="Line 34"/>
          <p:cNvSpPr>
            <a:spLocks noChangeShapeType="1"/>
          </p:cNvSpPr>
          <p:nvPr/>
        </p:nvSpPr>
        <p:spPr bwMode="auto">
          <a:xfrm>
            <a:off x="6355201" y="1817386"/>
            <a:ext cx="774808" cy="641968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86" name="Text Box 42"/>
          <p:cNvSpPr txBox="1">
            <a:spLocks noChangeArrowheads="1"/>
          </p:cNvSpPr>
          <p:nvPr/>
        </p:nvSpPr>
        <p:spPr bwMode="auto">
          <a:xfrm>
            <a:off x="7259096" y="735819"/>
            <a:ext cx="7354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+mj-lt"/>
              </a:rPr>
              <a:t>(a,</a:t>
            </a:r>
            <a:r>
              <a:rPr lang="en-US" sz="18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∞</a:t>
            </a:r>
            <a:r>
              <a:rPr lang="en-US" sz="1800" dirty="0" smtClean="0">
                <a:solidFill>
                  <a:prstClr val="black"/>
                </a:solidFill>
                <a:latin typeface="+mj-lt"/>
              </a:rPr>
              <a:t>)</a:t>
            </a:r>
            <a:endParaRPr lang="en-US" sz="1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88" name="Text Box 44"/>
          <p:cNvSpPr txBox="1">
            <a:spLocks noChangeArrowheads="1"/>
          </p:cNvSpPr>
          <p:nvPr/>
        </p:nvSpPr>
        <p:spPr bwMode="auto">
          <a:xfrm>
            <a:off x="7245444" y="735819"/>
            <a:ext cx="727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</a:t>
            </a:r>
            <a:r>
              <a:rPr lang="en-US" sz="1800" dirty="0" smtClean="0">
                <a:solidFill>
                  <a:prstClr val="black"/>
                </a:solidFill>
                <a:latin typeface="+mj-lt"/>
              </a:rPr>
              <a:t>a,0)</a:t>
            </a:r>
            <a:endParaRPr lang="en-US" sz="1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89" name="Text Box 45"/>
          <p:cNvSpPr txBox="1">
            <a:spLocks noChangeArrowheads="1"/>
          </p:cNvSpPr>
          <p:nvPr/>
        </p:nvSpPr>
        <p:spPr bwMode="auto">
          <a:xfrm>
            <a:off x="7245444" y="1540999"/>
            <a:ext cx="727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(b,0)</a:t>
            </a:r>
          </a:p>
        </p:txBody>
      </p:sp>
      <p:sp>
        <p:nvSpPr>
          <p:cNvPr id="90" name="Text Box 46"/>
          <p:cNvSpPr txBox="1">
            <a:spLocks noChangeArrowheads="1"/>
          </p:cNvSpPr>
          <p:nvPr/>
        </p:nvSpPr>
        <p:spPr bwMode="auto">
          <a:xfrm>
            <a:off x="5511261" y="1540999"/>
            <a:ext cx="7045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+mj-lt"/>
              </a:rPr>
              <a:t>(</a:t>
            </a:r>
            <a:r>
              <a:rPr lang="en-US" sz="1800" dirty="0">
                <a:solidFill>
                  <a:prstClr val="black"/>
                </a:solidFill>
                <a:latin typeface="+mj-lt"/>
              </a:rPr>
              <a:t>g</a:t>
            </a:r>
            <a:r>
              <a:rPr lang="en-US" sz="1800" dirty="0" smtClean="0">
                <a:solidFill>
                  <a:prstClr val="black"/>
                </a:solidFill>
                <a:latin typeface="+mj-lt"/>
              </a:rPr>
              <a:t>,0)</a:t>
            </a:r>
            <a:endParaRPr lang="en-US" sz="1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91" name="Text Box 47"/>
          <p:cNvSpPr txBox="1">
            <a:spLocks noChangeArrowheads="1"/>
          </p:cNvSpPr>
          <p:nvPr/>
        </p:nvSpPr>
        <p:spPr bwMode="auto">
          <a:xfrm>
            <a:off x="5496654" y="2326494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+mj-lt"/>
              </a:rPr>
              <a:t>(</a:t>
            </a:r>
            <a:r>
              <a:rPr lang="en-US" sz="1800" dirty="0">
                <a:solidFill>
                  <a:prstClr val="black"/>
                </a:solidFill>
                <a:latin typeface="+mj-lt"/>
              </a:rPr>
              <a:t>e</a:t>
            </a:r>
            <a:r>
              <a:rPr lang="en-US" sz="1800" dirty="0" smtClean="0">
                <a:solidFill>
                  <a:prstClr val="black"/>
                </a:solidFill>
                <a:latin typeface="+mj-lt"/>
              </a:rPr>
              <a:t>,0)</a:t>
            </a:r>
            <a:endParaRPr lang="en-US" sz="1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92" name="Text Box 45"/>
          <p:cNvSpPr txBox="1">
            <a:spLocks noChangeArrowheads="1"/>
          </p:cNvSpPr>
          <p:nvPr/>
        </p:nvSpPr>
        <p:spPr bwMode="auto">
          <a:xfrm>
            <a:off x="7245444" y="1540681"/>
            <a:ext cx="727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+mj-lt"/>
              </a:rPr>
              <a:t>(d,3</a:t>
            </a:r>
            <a:r>
              <a:rPr lang="en-US" sz="1800" dirty="0">
                <a:solidFill>
                  <a:prstClr val="black"/>
                </a:solidFill>
                <a:latin typeface="+mj-lt"/>
              </a:rPr>
              <a:t>)</a:t>
            </a:r>
          </a:p>
        </p:txBody>
      </p:sp>
      <p:sp>
        <p:nvSpPr>
          <p:cNvPr id="93" name="Text Box 32"/>
          <p:cNvSpPr txBox="1">
            <a:spLocks noChangeArrowheads="1"/>
          </p:cNvSpPr>
          <p:nvPr/>
        </p:nvSpPr>
        <p:spPr bwMode="auto">
          <a:xfrm>
            <a:off x="6999858" y="2330066"/>
            <a:ext cx="996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+mj-lt"/>
              </a:rPr>
              <a:t>(</a:t>
            </a:r>
            <a:r>
              <a:rPr lang="en-US" sz="1800" dirty="0">
                <a:solidFill>
                  <a:prstClr val="black"/>
                </a:solidFill>
                <a:latin typeface="+mj-lt"/>
              </a:rPr>
              <a:t>8</a:t>
            </a:r>
            <a:r>
              <a:rPr lang="en-US" sz="1800" dirty="0" smtClean="0">
                <a:solidFill>
                  <a:prstClr val="black"/>
                </a:solidFill>
                <a:latin typeface="+mj-lt"/>
              </a:rPr>
              <a:t>)</a:t>
            </a:r>
            <a:endParaRPr lang="en-US" sz="1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94" name="Text Box 32"/>
          <p:cNvSpPr txBox="1">
            <a:spLocks noChangeArrowheads="1"/>
          </p:cNvSpPr>
          <p:nvPr/>
        </p:nvSpPr>
        <p:spPr bwMode="auto">
          <a:xfrm>
            <a:off x="7019066" y="2328887"/>
            <a:ext cx="996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+mj-lt"/>
              </a:rPr>
              <a:t>(</a:t>
            </a:r>
            <a:r>
              <a:rPr lang="en-US" sz="1800" dirty="0">
                <a:solidFill>
                  <a:prstClr val="black"/>
                </a:solidFill>
                <a:latin typeface="+mj-lt"/>
              </a:rPr>
              <a:t>∞</a:t>
            </a:r>
            <a:r>
              <a:rPr lang="en-US" sz="1800" dirty="0" smtClean="0">
                <a:solidFill>
                  <a:prstClr val="black"/>
                </a:solidFill>
                <a:latin typeface="+mj-lt"/>
              </a:rPr>
              <a:t>)</a:t>
            </a:r>
            <a:endParaRPr lang="en-US" sz="1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95" name="Text Box 32"/>
          <p:cNvSpPr txBox="1">
            <a:spLocks noChangeArrowheads="1"/>
          </p:cNvSpPr>
          <p:nvPr/>
        </p:nvSpPr>
        <p:spPr bwMode="auto">
          <a:xfrm>
            <a:off x="8019827" y="737406"/>
            <a:ext cx="996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(a,0)</a:t>
            </a:r>
          </a:p>
        </p:txBody>
      </p:sp>
      <p:sp>
        <p:nvSpPr>
          <p:cNvPr id="96" name="Text Box 32"/>
          <p:cNvSpPr txBox="1">
            <a:spLocks noChangeArrowheads="1"/>
          </p:cNvSpPr>
          <p:nvPr/>
        </p:nvSpPr>
        <p:spPr bwMode="auto">
          <a:xfrm>
            <a:off x="8019827" y="737406"/>
            <a:ext cx="996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</a:t>
            </a:r>
            <a:r>
              <a:rPr lang="en-US" sz="1800" dirty="0" smtClean="0">
                <a:solidFill>
                  <a:prstClr val="black"/>
                </a:solidFill>
                <a:latin typeface="+mj-lt"/>
              </a:rPr>
              <a:t>a,6)</a:t>
            </a:r>
            <a:endParaRPr lang="en-US" sz="1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97" name="Text Box 32"/>
          <p:cNvSpPr txBox="1">
            <a:spLocks noChangeArrowheads="1"/>
          </p:cNvSpPr>
          <p:nvPr/>
        </p:nvSpPr>
        <p:spPr bwMode="auto">
          <a:xfrm>
            <a:off x="8008397" y="1540681"/>
            <a:ext cx="996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(c,0)</a:t>
            </a:r>
          </a:p>
        </p:txBody>
      </p:sp>
      <p:sp>
        <p:nvSpPr>
          <p:cNvPr id="98" name="Text Box 32"/>
          <p:cNvSpPr txBox="1">
            <a:spLocks noChangeArrowheads="1"/>
          </p:cNvSpPr>
          <p:nvPr/>
        </p:nvSpPr>
        <p:spPr bwMode="auto">
          <a:xfrm>
            <a:off x="8008714" y="1540681"/>
            <a:ext cx="996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</a:t>
            </a:r>
            <a:r>
              <a:rPr lang="en-US" sz="1800" dirty="0" smtClean="0">
                <a:solidFill>
                  <a:prstClr val="black"/>
                </a:solidFill>
                <a:latin typeface="+mj-lt"/>
              </a:rPr>
              <a:t>c,7)</a:t>
            </a:r>
            <a:endParaRPr lang="en-US" sz="1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99" name="Text Box 46"/>
          <p:cNvSpPr txBox="1">
            <a:spLocks noChangeArrowheads="1"/>
          </p:cNvSpPr>
          <p:nvPr/>
        </p:nvSpPr>
        <p:spPr bwMode="auto">
          <a:xfrm>
            <a:off x="5480463" y="1541462"/>
            <a:ext cx="7321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+mj-lt"/>
              </a:rPr>
              <a:t>(g,</a:t>
            </a:r>
            <a:r>
              <a:rPr lang="en-US" sz="18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∞</a:t>
            </a:r>
            <a:r>
              <a:rPr lang="en-US" sz="1800" dirty="0" smtClean="0">
                <a:solidFill>
                  <a:prstClr val="black"/>
                </a:solidFill>
                <a:latin typeface="+mj-lt"/>
              </a:rPr>
              <a:t>)</a:t>
            </a:r>
            <a:endParaRPr lang="en-US" sz="1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00" name="Text Box 32"/>
          <p:cNvSpPr txBox="1">
            <a:spLocks noChangeArrowheads="1"/>
          </p:cNvSpPr>
          <p:nvPr/>
        </p:nvSpPr>
        <p:spPr bwMode="auto">
          <a:xfrm>
            <a:off x="5405214" y="734339"/>
            <a:ext cx="996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+mj-lt"/>
              </a:rPr>
              <a:t>(f,1)</a:t>
            </a:r>
            <a:endParaRPr lang="en-US" sz="1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01" name="Line 11"/>
          <p:cNvSpPr>
            <a:spLocks noChangeShapeType="1"/>
          </p:cNvSpPr>
          <p:nvPr/>
        </p:nvSpPr>
        <p:spPr bwMode="auto">
          <a:xfrm flipH="1">
            <a:off x="8103965" y="1058017"/>
            <a:ext cx="1" cy="558881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02" name="Line 12"/>
          <p:cNvSpPr>
            <a:spLocks noChangeShapeType="1"/>
          </p:cNvSpPr>
          <p:nvPr/>
        </p:nvSpPr>
        <p:spPr bwMode="auto">
          <a:xfrm flipH="1" flipV="1">
            <a:off x="6357269" y="995631"/>
            <a:ext cx="1692447" cy="67993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03" name="Oval 17"/>
          <p:cNvSpPr>
            <a:spLocks noChangeArrowheads="1"/>
          </p:cNvSpPr>
          <p:nvPr/>
        </p:nvSpPr>
        <p:spPr bwMode="auto">
          <a:xfrm>
            <a:off x="7977745" y="1622121"/>
            <a:ext cx="255614" cy="24256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 dirty="0" smtClean="0"/>
              <a:t>f</a:t>
            </a:r>
            <a:endParaRPr lang="en-US" sz="1600" dirty="0"/>
          </a:p>
        </p:txBody>
      </p:sp>
      <p:sp>
        <p:nvSpPr>
          <p:cNvPr id="104" name="Line 34"/>
          <p:cNvSpPr>
            <a:spLocks noChangeShapeType="1"/>
          </p:cNvSpPr>
          <p:nvPr/>
        </p:nvSpPr>
        <p:spPr bwMode="auto">
          <a:xfrm>
            <a:off x="6354602" y="1814022"/>
            <a:ext cx="781501" cy="651429"/>
          </a:xfrm>
          <a:prstGeom prst="line">
            <a:avLst/>
          </a:prstGeom>
          <a:noFill/>
          <a:ln w="31750">
            <a:solidFill>
              <a:srgbClr val="954F72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05" name="Oval 17"/>
          <p:cNvSpPr>
            <a:spLocks noChangeArrowheads="1"/>
          </p:cNvSpPr>
          <p:nvPr/>
        </p:nvSpPr>
        <p:spPr bwMode="auto">
          <a:xfrm>
            <a:off x="6136245" y="1623004"/>
            <a:ext cx="255614" cy="24256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 dirty="0" smtClean="0"/>
              <a:t>d</a:t>
            </a:r>
            <a:endParaRPr lang="en-US" dirty="0"/>
          </a:p>
        </p:txBody>
      </p:sp>
      <p:sp>
        <p:nvSpPr>
          <p:cNvPr id="106" name="Oval 17"/>
          <p:cNvSpPr>
            <a:spLocks noChangeArrowheads="1"/>
          </p:cNvSpPr>
          <p:nvPr/>
        </p:nvSpPr>
        <p:spPr bwMode="auto">
          <a:xfrm>
            <a:off x="7074457" y="822191"/>
            <a:ext cx="255614" cy="24256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 dirty="0"/>
              <a:t>b</a:t>
            </a:r>
            <a:endParaRPr lang="en-US" dirty="0"/>
          </a:p>
        </p:txBody>
      </p:sp>
      <p:sp>
        <p:nvSpPr>
          <p:cNvPr id="107" name="Line 36"/>
          <p:cNvSpPr>
            <a:spLocks noChangeShapeType="1"/>
          </p:cNvSpPr>
          <p:nvPr/>
        </p:nvSpPr>
        <p:spPr bwMode="auto">
          <a:xfrm flipV="1">
            <a:off x="6396831" y="2557418"/>
            <a:ext cx="756101" cy="0"/>
          </a:xfrm>
          <a:prstGeom prst="line">
            <a:avLst/>
          </a:prstGeom>
          <a:noFill/>
          <a:ln w="31750">
            <a:solidFill>
              <a:srgbClr val="954F72"/>
            </a:solidFill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08" name="Oval 17"/>
          <p:cNvSpPr>
            <a:spLocks noChangeArrowheads="1"/>
          </p:cNvSpPr>
          <p:nvPr/>
        </p:nvSpPr>
        <p:spPr bwMode="auto">
          <a:xfrm>
            <a:off x="7085796" y="2415430"/>
            <a:ext cx="255614" cy="24256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 dirty="0"/>
              <a:t>h</a:t>
            </a:r>
            <a:endParaRPr lang="en-US" dirty="0"/>
          </a:p>
        </p:txBody>
      </p:sp>
      <p:sp>
        <p:nvSpPr>
          <p:cNvPr id="109" name="Freeform 13"/>
          <p:cNvSpPr>
            <a:spLocks/>
          </p:cNvSpPr>
          <p:nvPr/>
        </p:nvSpPr>
        <p:spPr bwMode="auto">
          <a:xfrm>
            <a:off x="6262465" y="479522"/>
            <a:ext cx="1852238" cy="348817"/>
          </a:xfrm>
          <a:custGeom>
            <a:avLst/>
            <a:gdLst>
              <a:gd name="T0" fmla="*/ 0 w 1040"/>
              <a:gd name="T1" fmla="*/ 2147483647 h 173"/>
              <a:gd name="T2" fmla="*/ 2147483647 w 1040"/>
              <a:gd name="T3" fmla="*/ 2147483647 h 173"/>
              <a:gd name="T4" fmla="*/ 2147483647 w 1040"/>
              <a:gd name="T5" fmla="*/ 2147483647 h 173"/>
              <a:gd name="T6" fmla="*/ 0 60000 65536"/>
              <a:gd name="T7" fmla="*/ 0 60000 65536"/>
              <a:gd name="T8" fmla="*/ 0 60000 65536"/>
              <a:gd name="connsiteX0" fmla="*/ 0 w 10041"/>
              <a:gd name="connsiteY0" fmla="*/ 9777 h 9777"/>
              <a:gd name="connsiteX1" fmla="*/ 5115 w 10041"/>
              <a:gd name="connsiteY1" fmla="*/ 8 h 9777"/>
              <a:gd name="connsiteX2" fmla="*/ 10041 w 10041"/>
              <a:gd name="connsiteY2" fmla="*/ 9475 h 9777"/>
              <a:gd name="connsiteX0" fmla="*/ 0 w 10000"/>
              <a:gd name="connsiteY0" fmla="*/ 9999 h 10245"/>
              <a:gd name="connsiteX1" fmla="*/ 5094 w 10000"/>
              <a:gd name="connsiteY1" fmla="*/ 7 h 10245"/>
              <a:gd name="connsiteX2" fmla="*/ 10000 w 10000"/>
              <a:gd name="connsiteY2" fmla="*/ 10245 h 10245"/>
              <a:gd name="connsiteX0" fmla="*/ 0 w 10000"/>
              <a:gd name="connsiteY0" fmla="*/ 9999 h 9999"/>
              <a:gd name="connsiteX1" fmla="*/ 5094 w 10000"/>
              <a:gd name="connsiteY1" fmla="*/ 7 h 9999"/>
              <a:gd name="connsiteX2" fmla="*/ 10000 w 10000"/>
              <a:gd name="connsiteY2" fmla="*/ 9912 h 9999"/>
              <a:gd name="connsiteX0" fmla="*/ 0 w 10000"/>
              <a:gd name="connsiteY0" fmla="*/ 10000 h 10000"/>
              <a:gd name="connsiteX1" fmla="*/ 5094 w 10000"/>
              <a:gd name="connsiteY1" fmla="*/ 7 h 10000"/>
              <a:gd name="connsiteX2" fmla="*/ 10000 w 10000"/>
              <a:gd name="connsiteY2" fmla="*/ 991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714" y="5093"/>
                  <a:pt x="3438" y="243"/>
                  <a:pt x="5094" y="7"/>
                </a:cubicBezTo>
                <a:cubicBezTo>
                  <a:pt x="6751" y="-229"/>
                  <a:pt x="8474" y="5145"/>
                  <a:pt x="10000" y="9913"/>
                </a:cubicBezTo>
              </a:path>
            </a:pathLst>
          </a:custGeom>
          <a:noFill/>
          <a:ln w="31750" cmpd="sng">
            <a:solidFill>
              <a:srgbClr val="FF000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0" name="Oval 17"/>
          <p:cNvSpPr>
            <a:spLocks noChangeArrowheads="1"/>
          </p:cNvSpPr>
          <p:nvPr/>
        </p:nvSpPr>
        <p:spPr bwMode="auto">
          <a:xfrm>
            <a:off x="6130596" y="822191"/>
            <a:ext cx="255614" cy="24256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tIns="0" anchor="ctr"/>
          <a:lstStyle/>
          <a:p>
            <a:pPr algn="ctr"/>
            <a:r>
              <a:rPr lang="en-US" sz="1600" dirty="0" smtClean="0"/>
              <a:t>a</a:t>
            </a:r>
            <a:endParaRPr lang="en-US" dirty="0"/>
          </a:p>
        </p:txBody>
      </p:sp>
      <p:sp>
        <p:nvSpPr>
          <p:cNvPr id="111" name="Oval 17"/>
          <p:cNvSpPr>
            <a:spLocks noChangeArrowheads="1"/>
          </p:cNvSpPr>
          <p:nvPr/>
        </p:nvSpPr>
        <p:spPr bwMode="auto">
          <a:xfrm>
            <a:off x="7979332" y="817734"/>
            <a:ext cx="255614" cy="24256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tIns="0" anchor="ctr"/>
          <a:lstStyle/>
          <a:p>
            <a:pPr algn="ctr"/>
            <a:r>
              <a:rPr lang="en-US" sz="1600" dirty="0" smtClean="0"/>
              <a:t>c</a:t>
            </a:r>
            <a:endParaRPr lang="en-US" dirty="0"/>
          </a:p>
        </p:txBody>
      </p:sp>
      <p:sp>
        <p:nvSpPr>
          <p:cNvPr id="112" name="Line 8"/>
          <p:cNvSpPr>
            <a:spLocks noChangeShapeType="1"/>
          </p:cNvSpPr>
          <p:nvPr/>
        </p:nvSpPr>
        <p:spPr bwMode="auto">
          <a:xfrm flipH="1">
            <a:off x="6390709" y="1846708"/>
            <a:ext cx="753903" cy="657241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3" name="Oval 17"/>
          <p:cNvSpPr>
            <a:spLocks noChangeArrowheads="1"/>
          </p:cNvSpPr>
          <p:nvPr/>
        </p:nvSpPr>
        <p:spPr bwMode="auto">
          <a:xfrm>
            <a:off x="7080794" y="1619184"/>
            <a:ext cx="255614" cy="24256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tIns="0" anchor="ctr"/>
          <a:lstStyle/>
          <a:p>
            <a:pPr algn="ctr"/>
            <a:r>
              <a:rPr lang="en-US" sz="1600" dirty="0"/>
              <a:t>e</a:t>
            </a:r>
            <a:endParaRPr lang="en-US" dirty="0"/>
          </a:p>
        </p:txBody>
      </p:sp>
      <p:sp>
        <p:nvSpPr>
          <p:cNvPr id="114" name="Oval 17"/>
          <p:cNvSpPr>
            <a:spLocks noChangeArrowheads="1"/>
          </p:cNvSpPr>
          <p:nvPr/>
        </p:nvSpPr>
        <p:spPr bwMode="auto">
          <a:xfrm>
            <a:off x="6136245" y="2415159"/>
            <a:ext cx="255614" cy="24256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tIns="0" bIns="72000" anchor="ctr"/>
          <a:lstStyle/>
          <a:p>
            <a:pPr algn="ctr"/>
            <a:r>
              <a:rPr lang="en-US" sz="1600" dirty="0" smtClean="0"/>
              <a:t>g</a:t>
            </a:r>
            <a:endParaRPr lang="en-US" dirty="0"/>
          </a:p>
        </p:txBody>
      </p:sp>
      <p:sp>
        <p:nvSpPr>
          <p:cNvPr id="115" name="Text Box 47"/>
          <p:cNvSpPr txBox="1">
            <a:spLocks noChangeArrowheads="1"/>
          </p:cNvSpPr>
          <p:nvPr/>
        </p:nvSpPr>
        <p:spPr bwMode="auto">
          <a:xfrm>
            <a:off x="5477604" y="2326494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+mj-lt"/>
              </a:rPr>
              <a:t>(</a:t>
            </a:r>
            <a:r>
              <a:rPr lang="en-US" sz="1800" dirty="0">
                <a:solidFill>
                  <a:prstClr val="black"/>
                </a:solidFill>
                <a:latin typeface="+mj-lt"/>
              </a:rPr>
              <a:t>e</a:t>
            </a:r>
            <a:r>
              <a:rPr lang="en-US" sz="1800" dirty="0" smtClean="0">
                <a:solidFill>
                  <a:prstClr val="black"/>
                </a:solidFill>
                <a:latin typeface="+mj-lt"/>
              </a:rPr>
              <a:t>,</a:t>
            </a:r>
            <a:r>
              <a:rPr lang="en-US" sz="18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∞</a:t>
            </a:r>
            <a:r>
              <a:rPr lang="en-US" sz="1800" dirty="0" smtClean="0">
                <a:solidFill>
                  <a:prstClr val="black"/>
                </a:solidFill>
                <a:latin typeface="+mj-lt"/>
              </a:rPr>
              <a:t>)</a:t>
            </a:r>
            <a:endParaRPr lang="en-US" sz="1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16" name="Text Box 45"/>
          <p:cNvSpPr txBox="1">
            <a:spLocks noChangeArrowheads="1"/>
          </p:cNvSpPr>
          <p:nvPr/>
        </p:nvSpPr>
        <p:spPr bwMode="auto">
          <a:xfrm>
            <a:off x="7258779" y="1540681"/>
            <a:ext cx="7366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+mj-lt"/>
              </a:rPr>
              <a:t>(d,</a:t>
            </a:r>
            <a:r>
              <a:rPr lang="en-US" sz="18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∞</a:t>
            </a:r>
            <a:r>
              <a:rPr lang="en-US" sz="1800" dirty="0" smtClean="0">
                <a:solidFill>
                  <a:prstClr val="black"/>
                </a:solidFill>
                <a:latin typeface="+mj-lt"/>
              </a:rPr>
              <a:t>)</a:t>
            </a:r>
            <a:endParaRPr lang="en-US" sz="1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17" name="Text Box 32"/>
          <p:cNvSpPr txBox="1">
            <a:spLocks noChangeArrowheads="1"/>
          </p:cNvSpPr>
          <p:nvPr/>
        </p:nvSpPr>
        <p:spPr bwMode="auto">
          <a:xfrm>
            <a:off x="8025859" y="1540681"/>
            <a:ext cx="996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</a:t>
            </a:r>
            <a:r>
              <a:rPr lang="en-US" sz="1800" dirty="0" smtClean="0">
                <a:solidFill>
                  <a:prstClr val="black"/>
                </a:solidFill>
                <a:latin typeface="+mj-lt"/>
              </a:rPr>
              <a:t>c,</a:t>
            </a:r>
            <a:r>
              <a:rPr lang="en-US" sz="18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∞</a:t>
            </a:r>
            <a:r>
              <a:rPr lang="en-US" sz="1800" dirty="0" smtClean="0">
                <a:solidFill>
                  <a:prstClr val="black"/>
                </a:solidFill>
                <a:latin typeface="+mj-lt"/>
              </a:rPr>
              <a:t>)</a:t>
            </a:r>
            <a:endParaRPr lang="en-US" sz="1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18" name="Text Box 32"/>
          <p:cNvSpPr txBox="1">
            <a:spLocks noChangeArrowheads="1"/>
          </p:cNvSpPr>
          <p:nvPr/>
        </p:nvSpPr>
        <p:spPr bwMode="auto">
          <a:xfrm>
            <a:off x="8038877" y="737406"/>
            <a:ext cx="996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</a:t>
            </a:r>
            <a:r>
              <a:rPr lang="en-US" sz="1800" dirty="0" smtClean="0">
                <a:solidFill>
                  <a:prstClr val="black"/>
                </a:solidFill>
                <a:latin typeface="+mj-lt"/>
              </a:rPr>
              <a:t>a,</a:t>
            </a:r>
            <a:r>
              <a:rPr lang="en-US" sz="18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∞</a:t>
            </a:r>
            <a:r>
              <a:rPr lang="en-US" sz="1800" dirty="0" smtClean="0">
                <a:solidFill>
                  <a:prstClr val="black"/>
                </a:solidFill>
                <a:latin typeface="+mj-lt"/>
              </a:rPr>
              <a:t>)</a:t>
            </a:r>
            <a:endParaRPr lang="en-US" sz="1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19" name="Text Box 32"/>
          <p:cNvSpPr txBox="1">
            <a:spLocks noChangeArrowheads="1"/>
          </p:cNvSpPr>
          <p:nvPr/>
        </p:nvSpPr>
        <p:spPr bwMode="auto">
          <a:xfrm>
            <a:off x="5386164" y="734339"/>
            <a:ext cx="996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+mj-lt"/>
              </a:rPr>
              <a:t>(f,</a:t>
            </a:r>
            <a:r>
              <a:rPr lang="en-US" sz="18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∞</a:t>
            </a:r>
            <a:r>
              <a:rPr lang="en-US" sz="1800" dirty="0" smtClean="0">
                <a:solidFill>
                  <a:prstClr val="black"/>
                </a:solidFill>
                <a:latin typeface="+mj-lt"/>
              </a:rPr>
              <a:t>)</a:t>
            </a:r>
            <a:endParaRPr lang="en-US" sz="1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20" name="Rectangle 49"/>
          <p:cNvSpPr>
            <a:spLocks noChangeArrowheads="1"/>
          </p:cNvSpPr>
          <p:nvPr/>
        </p:nvSpPr>
        <p:spPr bwMode="auto">
          <a:xfrm>
            <a:off x="8150507" y="2398214"/>
            <a:ext cx="533149" cy="369332"/>
          </a:xfrm>
          <a:prstGeom prst="rect">
            <a:avLst/>
          </a:prstGeom>
          <a:noFill/>
          <a:ln w="19050">
            <a:solidFill>
              <a:srgbClr val="9C525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  <a:latin typeface="+mj-lt"/>
                <a:cs typeface="Arial" pitchFamily="34" charset="0"/>
              </a:rPr>
              <a:t>i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:</a:t>
            </a:r>
            <a:r>
              <a:rPr kumimoji="0" 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</a:t>
            </a:r>
          </a:p>
        </p:txBody>
      </p:sp>
      <p:sp>
        <p:nvSpPr>
          <p:cNvPr id="121" name="Rectangle 49"/>
          <p:cNvSpPr>
            <a:spLocks noChangeArrowheads="1"/>
          </p:cNvSpPr>
          <p:nvPr/>
        </p:nvSpPr>
        <p:spPr bwMode="auto">
          <a:xfrm>
            <a:off x="8316242" y="2397500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1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22" name="Rectangle 49"/>
          <p:cNvSpPr>
            <a:spLocks noChangeArrowheads="1"/>
          </p:cNvSpPr>
          <p:nvPr/>
        </p:nvSpPr>
        <p:spPr bwMode="auto">
          <a:xfrm>
            <a:off x="8316242" y="2397500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>
                <a:solidFill>
                  <a:prstClr val="black"/>
                </a:solidFill>
                <a:latin typeface="+mj-lt"/>
                <a:cs typeface="Arial" pitchFamily="34" charset="0"/>
              </a:rPr>
              <a:t>2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23" name="Rectangle 49"/>
          <p:cNvSpPr>
            <a:spLocks noChangeArrowheads="1"/>
          </p:cNvSpPr>
          <p:nvPr/>
        </p:nvSpPr>
        <p:spPr bwMode="auto">
          <a:xfrm>
            <a:off x="8316242" y="2397500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3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24" name="Rectangle 49"/>
          <p:cNvSpPr>
            <a:spLocks noChangeArrowheads="1"/>
          </p:cNvSpPr>
          <p:nvPr/>
        </p:nvSpPr>
        <p:spPr bwMode="auto">
          <a:xfrm>
            <a:off x="8316242" y="2397500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>
                <a:solidFill>
                  <a:prstClr val="black"/>
                </a:solidFill>
                <a:latin typeface="+mj-lt"/>
                <a:cs typeface="Arial" pitchFamily="34" charset="0"/>
              </a:rPr>
              <a:t>4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25" name="Rectangle 49"/>
          <p:cNvSpPr>
            <a:spLocks noChangeArrowheads="1"/>
          </p:cNvSpPr>
          <p:nvPr/>
        </p:nvSpPr>
        <p:spPr bwMode="auto">
          <a:xfrm>
            <a:off x="8316242" y="2397500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5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26" name="Rectangle 49"/>
          <p:cNvSpPr>
            <a:spLocks noChangeArrowheads="1"/>
          </p:cNvSpPr>
          <p:nvPr/>
        </p:nvSpPr>
        <p:spPr bwMode="auto">
          <a:xfrm>
            <a:off x="8316242" y="2397500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>
                <a:solidFill>
                  <a:prstClr val="black"/>
                </a:solidFill>
                <a:latin typeface="+mj-lt"/>
                <a:cs typeface="Arial" pitchFamily="34" charset="0"/>
              </a:rPr>
              <a:t>6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27" name="Rectangle 49"/>
          <p:cNvSpPr>
            <a:spLocks noChangeArrowheads="1"/>
          </p:cNvSpPr>
          <p:nvPr/>
        </p:nvSpPr>
        <p:spPr bwMode="auto">
          <a:xfrm>
            <a:off x="8316242" y="2397500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7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28" name="Rectangle 49"/>
          <p:cNvSpPr>
            <a:spLocks noChangeArrowheads="1"/>
          </p:cNvSpPr>
          <p:nvPr/>
        </p:nvSpPr>
        <p:spPr bwMode="auto">
          <a:xfrm>
            <a:off x="8316242" y="2397500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>
                <a:solidFill>
                  <a:prstClr val="black"/>
                </a:solidFill>
                <a:latin typeface="+mj-lt"/>
                <a:cs typeface="Arial" pitchFamily="34" charset="0"/>
              </a:rPr>
              <a:t>8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29" name="Rectangle 49"/>
          <p:cNvSpPr>
            <a:spLocks noChangeArrowheads="1"/>
          </p:cNvSpPr>
          <p:nvPr/>
        </p:nvSpPr>
        <p:spPr bwMode="auto">
          <a:xfrm>
            <a:off x="8316242" y="2397500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9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30" name="Rectangle 49"/>
          <p:cNvSpPr>
            <a:spLocks noChangeArrowheads="1"/>
          </p:cNvSpPr>
          <p:nvPr/>
        </p:nvSpPr>
        <p:spPr bwMode="auto">
          <a:xfrm>
            <a:off x="8150492" y="1949981"/>
            <a:ext cx="533149" cy="369332"/>
          </a:xfrm>
          <a:prstGeom prst="rect">
            <a:avLst/>
          </a:prstGeom>
          <a:noFill/>
          <a:ln w="19050">
            <a:solidFill>
              <a:srgbClr val="9C525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v:</a:t>
            </a:r>
            <a:r>
              <a:rPr kumimoji="0" 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</a:t>
            </a:r>
          </a:p>
        </p:txBody>
      </p:sp>
      <p:sp>
        <p:nvSpPr>
          <p:cNvPr id="131" name="Rectangle 49"/>
          <p:cNvSpPr>
            <a:spLocks noChangeArrowheads="1"/>
          </p:cNvSpPr>
          <p:nvPr/>
        </p:nvSpPr>
        <p:spPr bwMode="auto">
          <a:xfrm>
            <a:off x="8343122" y="1949267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>
                <a:solidFill>
                  <a:prstClr val="black"/>
                </a:solidFill>
                <a:latin typeface="+mj-lt"/>
                <a:cs typeface="Arial" pitchFamily="34" charset="0"/>
              </a:rPr>
              <a:t>a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32" name="Rectangle 49"/>
          <p:cNvSpPr>
            <a:spLocks noChangeArrowheads="1"/>
          </p:cNvSpPr>
          <p:nvPr/>
        </p:nvSpPr>
        <p:spPr bwMode="auto">
          <a:xfrm>
            <a:off x="8343122" y="1949267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+mj-lt"/>
                <a:cs typeface="Arial" pitchFamily="34" charset="0"/>
              </a:rPr>
              <a:t>b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33" name="Rectangle 49"/>
          <p:cNvSpPr>
            <a:spLocks noChangeArrowheads="1"/>
          </p:cNvSpPr>
          <p:nvPr/>
        </p:nvSpPr>
        <p:spPr bwMode="auto">
          <a:xfrm>
            <a:off x="8343220" y="1948553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+mj-lt"/>
                <a:cs typeface="Arial" pitchFamily="34" charset="0"/>
              </a:rPr>
              <a:t>e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34" name="Rectangle 49"/>
          <p:cNvSpPr>
            <a:spLocks noChangeArrowheads="1"/>
          </p:cNvSpPr>
          <p:nvPr/>
        </p:nvSpPr>
        <p:spPr bwMode="auto">
          <a:xfrm>
            <a:off x="8343220" y="1947831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>
                <a:solidFill>
                  <a:prstClr val="black"/>
                </a:solidFill>
                <a:latin typeface="+mj-lt"/>
                <a:cs typeface="Arial" pitchFamily="34" charset="0"/>
              </a:rPr>
              <a:t>d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35" name="Rectangle 49"/>
          <p:cNvSpPr>
            <a:spLocks noChangeArrowheads="1"/>
          </p:cNvSpPr>
          <p:nvPr/>
        </p:nvSpPr>
        <p:spPr bwMode="auto">
          <a:xfrm>
            <a:off x="8343488" y="1946613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g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37" name="Rectangle 49"/>
          <p:cNvSpPr>
            <a:spLocks noChangeArrowheads="1"/>
          </p:cNvSpPr>
          <p:nvPr/>
        </p:nvSpPr>
        <p:spPr bwMode="auto">
          <a:xfrm>
            <a:off x="8343220" y="1950423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>
                <a:solidFill>
                  <a:prstClr val="black"/>
                </a:solidFill>
                <a:latin typeface="+mj-lt"/>
                <a:cs typeface="Arial" pitchFamily="34" charset="0"/>
              </a:rPr>
              <a:t>c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38" name="Rectangle 49"/>
          <p:cNvSpPr>
            <a:spLocks noChangeArrowheads="1"/>
          </p:cNvSpPr>
          <p:nvPr/>
        </p:nvSpPr>
        <p:spPr bwMode="auto">
          <a:xfrm>
            <a:off x="8343220" y="1952387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f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39" name="Rectangle 49"/>
          <p:cNvSpPr>
            <a:spLocks noChangeArrowheads="1"/>
          </p:cNvSpPr>
          <p:nvPr/>
        </p:nvSpPr>
        <p:spPr bwMode="auto">
          <a:xfrm>
            <a:off x="8341315" y="1950423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+mj-lt"/>
                <a:cs typeface="Arial" pitchFamily="34" charset="0"/>
              </a:rPr>
              <a:t>h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3232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91" grpId="0" animBg="1"/>
      <p:bldP spid="203" grpId="0" animBg="1"/>
      <p:bldP spid="58" grpId="0" animBg="1"/>
      <p:bldP spid="58" grpId="1" animBg="1"/>
      <p:bldP spid="59" grpId="0" animBg="1"/>
      <p:bldP spid="59" grpId="1" animBg="1"/>
      <p:bldP spid="60" grpId="0" animBg="1"/>
      <p:bldP spid="61" grpId="0" animBg="1"/>
      <p:bldP spid="61" grpId="1" animBg="1"/>
      <p:bldP spid="62" grpId="0" animBg="1"/>
      <p:bldP spid="62" grpId="1" animBg="1"/>
      <p:bldP spid="63" grpId="0" animBg="1"/>
      <p:bldP spid="64" grpId="0" animBg="1"/>
      <p:bldP spid="65" grpId="0" animBg="1"/>
      <p:bldP spid="66" grpId="0" animBg="1"/>
      <p:bldP spid="66" grpId="1" animBg="1"/>
      <p:bldP spid="67" grpId="0"/>
      <p:bldP spid="67" grpId="1"/>
      <p:bldP spid="68" grpId="0"/>
      <p:bldP spid="68" grpId="1"/>
      <p:bldP spid="69" grpId="0"/>
      <p:bldP spid="69" grpId="1"/>
      <p:bldP spid="70" grpId="0"/>
      <p:bldP spid="70" grpId="1"/>
      <p:bldP spid="71" grpId="0"/>
      <p:bldP spid="71" grpId="1"/>
      <p:bldP spid="72" grpId="0"/>
      <p:bldP spid="72" grpId="1"/>
      <p:bldP spid="73" grpId="0"/>
      <p:bldP spid="73" grpId="1"/>
      <p:bldP spid="74" grpId="0" build="allAtOnce"/>
      <p:bldP spid="75" grpId="0"/>
      <p:bldP spid="75" grpId="1"/>
      <p:bldP spid="76" grpId="0"/>
      <p:bldP spid="76" grpId="1"/>
      <p:bldP spid="77" grpId="0" animBg="1"/>
      <p:bldP spid="78" grpId="0"/>
      <p:bldP spid="78" grpId="1"/>
      <p:bldP spid="79" grpId="0" animBg="1"/>
      <p:bldP spid="87" grpId="0" animBg="1"/>
      <p:bldP spid="80" grpId="0" animBg="1"/>
      <p:bldP spid="81" grpId="0"/>
      <p:bldP spid="81" grpId="1"/>
      <p:bldP spid="82" grpId="0" animBg="1"/>
      <p:bldP spid="83" grpId="0" build="allAtOnce"/>
      <p:bldP spid="83" grpId="1" build="allAtOnce"/>
      <p:bldP spid="84" grpId="0" animBg="1"/>
      <p:bldP spid="85" grpId="0" animBg="1"/>
      <p:bldP spid="86" grpId="0"/>
      <p:bldP spid="88" grpId="0"/>
      <p:bldP spid="88" grpId="1"/>
      <p:bldP spid="89" grpId="0"/>
      <p:bldP spid="89" grpId="1"/>
      <p:bldP spid="90" grpId="0"/>
      <p:bldP spid="90" grpId="1"/>
      <p:bldP spid="91" grpId="0"/>
      <p:bldP spid="91" grpId="1"/>
      <p:bldP spid="92" grpId="0"/>
      <p:bldP spid="92" grpId="1"/>
      <p:bldP spid="93" grpId="0" build="allAtOnce"/>
      <p:bldP spid="93" grpId="1" build="allAtOnce"/>
      <p:bldP spid="94" grpId="0" build="allAtOnce"/>
      <p:bldP spid="95" grpId="0" build="allAtOnce"/>
      <p:bldP spid="95" grpId="1" build="allAtOnce"/>
      <p:bldP spid="96" grpId="0" build="allAtOnce"/>
      <p:bldP spid="96" grpId="1" build="allAtOnce"/>
      <p:bldP spid="97" grpId="0" build="allAtOnce"/>
      <p:bldP spid="97" grpId="1" build="allAtOnce"/>
      <p:bldP spid="98" grpId="0" build="allAtOnce"/>
      <p:bldP spid="98" grpId="1" build="allAtOnce"/>
      <p:bldP spid="99" grpId="0"/>
      <p:bldP spid="100" grpId="0" build="allAtOnce"/>
      <p:bldP spid="100" grpId="1" build="allAtOnce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/>
      <p:bldP spid="116" grpId="0"/>
      <p:bldP spid="117" grpId="0" build="allAtOnce"/>
      <p:bldP spid="118" grpId="0" build="allAtOnce"/>
      <p:bldP spid="119" grpId="0" build="allAtOnce"/>
      <p:bldP spid="120" grpId="0" animBg="1"/>
      <p:bldP spid="121" grpId="0"/>
      <p:bldP spid="121" grpId="1"/>
      <p:bldP spid="122" grpId="0"/>
      <p:bldP spid="122" grpId="1"/>
      <p:bldP spid="123" grpId="0"/>
      <p:bldP spid="123" grpId="1"/>
      <p:bldP spid="124" grpId="0"/>
      <p:bldP spid="124" grpId="1"/>
      <p:bldP spid="125" grpId="0"/>
      <p:bldP spid="125" grpId="1"/>
      <p:bldP spid="126" grpId="0"/>
      <p:bldP spid="126" grpId="1"/>
      <p:bldP spid="127" grpId="0"/>
      <p:bldP spid="127" grpId="1"/>
      <p:bldP spid="128" grpId="0"/>
      <p:bldP spid="128" grpId="1"/>
      <p:bldP spid="129" grpId="0"/>
      <p:bldP spid="130" grpId="0" animBg="1"/>
      <p:bldP spid="131" grpId="0"/>
      <p:bldP spid="131" grpId="1"/>
      <p:bldP spid="131" grpId="2"/>
      <p:bldP spid="131" grpId="3"/>
      <p:bldP spid="131" grpId="4"/>
      <p:bldP spid="131" grpId="5"/>
      <p:bldP spid="132" grpId="0"/>
      <p:bldP spid="132" grpId="1"/>
      <p:bldP spid="132" grpId="2"/>
      <p:bldP spid="132" grpId="3"/>
      <p:bldP spid="133" grpId="0"/>
      <p:bldP spid="133" grpId="1"/>
      <p:bldP spid="133" grpId="2"/>
      <p:bldP spid="133" grpId="3"/>
      <p:bldP spid="134" grpId="0"/>
      <p:bldP spid="134" grpId="2"/>
      <p:bldP spid="135" grpId="0"/>
      <p:bldP spid="135" grpId="2"/>
      <p:bldP spid="135" grpId="3"/>
      <p:bldP spid="135" grpId="4"/>
      <p:bldP spid="137" grpId="0"/>
      <p:bldP spid="137" grpId="1"/>
      <p:bldP spid="137" grpId="2"/>
      <p:bldP spid="137" grpId="3"/>
      <p:bldP spid="138" grpId="0"/>
      <p:bldP spid="138" grpId="1"/>
      <p:bldP spid="139" grpId="0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32"/>
          <p:cNvSpPr>
            <a:spLocks noChangeShapeType="1"/>
          </p:cNvSpPr>
          <p:nvPr/>
        </p:nvSpPr>
        <p:spPr bwMode="auto">
          <a:xfrm>
            <a:off x="6610646" y="5318432"/>
            <a:ext cx="614107" cy="22230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Union-Find </a:t>
            </a:r>
            <a:r>
              <a:rPr lang="en-US" dirty="0"/>
              <a:t>C</a:t>
            </a:r>
            <a:r>
              <a:rPr lang="en-US" dirty="0" smtClean="0"/>
              <a:t>ycle </a:t>
            </a:r>
            <a:r>
              <a:rPr lang="en-US" dirty="0"/>
              <a:t>D</a:t>
            </a:r>
            <a:r>
              <a:rPr lang="en-US" dirty="0" smtClean="0"/>
              <a:t>etection</a:t>
            </a:r>
            <a:endParaRPr lang="en-US" dirty="0"/>
          </a:p>
        </p:txBody>
      </p:sp>
      <p:sp>
        <p:nvSpPr>
          <p:cNvPr id="54" name="Content Placeholder 13"/>
          <p:cNvSpPr>
            <a:spLocks noGrp="1"/>
          </p:cNvSpPr>
          <p:nvPr>
            <p:ph idx="1"/>
          </p:nvPr>
        </p:nvSpPr>
        <p:spPr>
          <a:xfrm>
            <a:off x="628649" y="1243916"/>
            <a:ext cx="8152885" cy="5642919"/>
          </a:xfrm>
        </p:spPr>
        <p:txBody>
          <a:bodyPr>
            <a:normAutofit/>
          </a:bodyPr>
          <a:lstStyle/>
          <a:p>
            <a:pPr lvl="0"/>
            <a:r>
              <a:rPr kumimoji="1" lang="en-ZA" altLang="zh-TW" sz="2000" dirty="0" smtClean="0">
                <a:ea typeface="新細明體" charset="-120"/>
              </a:rPr>
              <a:t>So far, we have only iterated over </a:t>
            </a:r>
            <a:r>
              <a:rPr kumimoji="1" lang="en-ZA" altLang="zh-TW" sz="2000" dirty="0" smtClean="0">
                <a:solidFill>
                  <a:srgbClr val="0070C0"/>
                </a:solidFill>
                <a:ea typeface="新細明體" charset="-120"/>
              </a:rPr>
              <a:t>vertices</a:t>
            </a:r>
            <a:r>
              <a:rPr kumimoji="1" lang="en-ZA" altLang="zh-TW" sz="2000" dirty="0" smtClean="0">
                <a:ea typeface="新細明體" charset="-120"/>
              </a:rPr>
              <a:t> to detect cycles</a:t>
            </a:r>
            <a:endParaRPr kumimoji="1" lang="en-ZA" altLang="zh-TW" sz="2000" dirty="0" smtClean="0">
              <a:solidFill>
                <a:srgbClr val="00B050"/>
              </a:solidFill>
              <a:ea typeface="新細明體" charset="-120"/>
            </a:endParaRPr>
          </a:p>
          <a:p>
            <a:pPr lvl="0"/>
            <a:r>
              <a:rPr kumimoji="1" lang="en-ZA" altLang="zh-TW" sz="2000" dirty="0" smtClean="0">
                <a:ea typeface="新細明體" charset="-120"/>
              </a:rPr>
              <a:t>Alternatively, we can 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use set theory</a:t>
            </a:r>
          </a:p>
          <a:p>
            <a:pPr lvl="1"/>
            <a:r>
              <a:rPr kumimoji="1" lang="en-ZA" altLang="zh-TW" sz="1700" dirty="0" smtClean="0">
                <a:solidFill>
                  <a:srgbClr val="0070C0"/>
                </a:solidFill>
                <a:ea typeface="新細明體" charset="-120"/>
              </a:rPr>
              <a:t>Vertices that are connected form a set</a:t>
            </a:r>
          </a:p>
          <a:p>
            <a:pPr lvl="0"/>
            <a:r>
              <a:rPr kumimoji="1" lang="en-ZA" altLang="zh-TW" sz="2000" dirty="0" smtClean="0">
                <a:ea typeface="新細明體" charset="-120"/>
              </a:rPr>
              <a:t>Initialize a structure to store a 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set </a:t>
            </a:r>
            <a:r>
              <a:rPr kumimoji="1" lang="en-ZA" altLang="zh-TW" sz="2000" dirty="0" smtClean="0">
                <a:ea typeface="新細明體" charset="-120"/>
              </a:rPr>
              <a:t>associated with each vertex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Each set is a circular linked </a:t>
            </a:r>
            <a:r>
              <a:rPr kumimoji="1" lang="en-ZA" altLang="zh-TW" sz="1700" dirty="0" smtClean="0">
                <a:ea typeface="新細明體" charset="-120"/>
              </a:rPr>
              <a:t>list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Each vertex set initially contains only the vertex itself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Each set is identified by a number</a:t>
            </a:r>
          </a:p>
          <a:p>
            <a:r>
              <a:rPr kumimoji="1" lang="en-ZA" altLang="zh-TW" sz="2000" dirty="0" smtClean="0">
                <a:ea typeface="新細明體" charset="-120"/>
              </a:rPr>
              <a:t>For each set we need to store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A number representing the vertex that is the root of the set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A number representing the next vertex in the set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273083"/>
              </p:ext>
            </p:extLst>
          </p:nvPr>
        </p:nvGraphicFramePr>
        <p:xfrm>
          <a:off x="741575" y="5134289"/>
          <a:ext cx="5024695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4939"/>
                <a:gridCol w="1004939"/>
                <a:gridCol w="1004939"/>
                <a:gridCol w="1004939"/>
                <a:gridCol w="1004939"/>
              </a:tblGrid>
              <a:tr h="370840"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Root</a:t>
                      </a:r>
                      <a:endParaRPr lang="en-Z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 (A)</a:t>
                      </a:r>
                      <a:endParaRPr lang="en-Z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 (B)</a:t>
                      </a:r>
                      <a:endParaRPr lang="en-Z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2 (C)</a:t>
                      </a:r>
                      <a:endParaRPr lang="en-Z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 (D)</a:t>
                      </a:r>
                      <a:endParaRPr lang="en-Z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Next</a:t>
                      </a:r>
                      <a:endParaRPr lang="en-Z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 (A)</a:t>
                      </a:r>
                      <a:endParaRPr lang="en-Z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 (B)</a:t>
                      </a:r>
                      <a:endParaRPr lang="en-Z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2 (C)</a:t>
                      </a:r>
                      <a:endParaRPr lang="en-Z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 (D)</a:t>
                      </a:r>
                      <a:endParaRPr lang="en-Z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Index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 (A)</a:t>
                      </a:r>
                      <a:endParaRPr lang="en-ZA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 (B)</a:t>
                      </a:r>
                      <a:endParaRPr lang="en-ZA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2 (C)</a:t>
                      </a:r>
                      <a:endParaRPr lang="en-ZA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 (D)</a:t>
                      </a:r>
                      <a:endParaRPr lang="en-ZA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4" name="Line 40"/>
          <p:cNvSpPr>
            <a:spLocks noChangeShapeType="1"/>
          </p:cNvSpPr>
          <p:nvPr/>
        </p:nvSpPr>
        <p:spPr bwMode="auto">
          <a:xfrm flipH="1">
            <a:off x="6575641" y="5695728"/>
            <a:ext cx="663228" cy="37209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8292885" y="5403693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6" name="Oval 13"/>
          <p:cNvSpPr>
            <a:spLocks noChangeArrowheads="1"/>
          </p:cNvSpPr>
          <p:nvPr/>
        </p:nvSpPr>
        <p:spPr bwMode="auto">
          <a:xfrm>
            <a:off x="6169703" y="5083534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7" name="Oval 15"/>
          <p:cNvSpPr>
            <a:spLocks noChangeArrowheads="1"/>
          </p:cNvSpPr>
          <p:nvPr/>
        </p:nvSpPr>
        <p:spPr bwMode="auto">
          <a:xfrm>
            <a:off x="7224756" y="5375721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>
            <a:off x="7681957" y="5609082"/>
            <a:ext cx="610928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Oval 17"/>
          <p:cNvSpPr>
            <a:spLocks noChangeArrowheads="1"/>
          </p:cNvSpPr>
          <p:nvPr/>
        </p:nvSpPr>
        <p:spPr bwMode="auto">
          <a:xfrm>
            <a:off x="6153447" y="591233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1" name="Line 34"/>
          <p:cNvSpPr>
            <a:spLocks noChangeShapeType="1"/>
          </p:cNvSpPr>
          <p:nvPr/>
        </p:nvSpPr>
        <p:spPr bwMode="auto">
          <a:xfrm flipH="1">
            <a:off x="6394493" y="5540734"/>
            <a:ext cx="0" cy="3677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512805" y="483818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0</a:t>
            </a:r>
            <a:endParaRPr lang="en-ZA" dirty="0"/>
          </a:p>
        </p:txBody>
      </p:sp>
      <p:sp>
        <p:nvSpPr>
          <p:cNvPr id="43" name="TextBox 42"/>
          <p:cNvSpPr txBox="1"/>
          <p:nvPr/>
        </p:nvSpPr>
        <p:spPr>
          <a:xfrm>
            <a:off x="7294294" y="501728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2</a:t>
            </a:r>
            <a:endParaRPr lang="en-ZA" dirty="0"/>
          </a:p>
        </p:txBody>
      </p:sp>
      <p:sp>
        <p:nvSpPr>
          <p:cNvPr id="44" name="TextBox 43"/>
          <p:cNvSpPr txBox="1"/>
          <p:nvPr/>
        </p:nvSpPr>
        <p:spPr>
          <a:xfrm>
            <a:off x="6530215" y="6213033"/>
            <a:ext cx="292200" cy="3657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 smtClean="0"/>
              <a:t>1</a:t>
            </a:r>
            <a:endParaRPr lang="en-ZA" dirty="0"/>
          </a:p>
        </p:txBody>
      </p:sp>
      <p:sp>
        <p:nvSpPr>
          <p:cNvPr id="45" name="TextBox 44"/>
          <p:cNvSpPr txBox="1"/>
          <p:nvPr/>
        </p:nvSpPr>
        <p:spPr>
          <a:xfrm>
            <a:off x="8369166" y="504122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3</a:t>
            </a:r>
            <a:endParaRPr lang="en-ZA" dirty="0"/>
          </a:p>
        </p:txBody>
      </p:sp>
      <p:cxnSp>
        <p:nvCxnSpPr>
          <p:cNvPr id="46" name="Curved Connector 45"/>
          <p:cNvCxnSpPr/>
          <p:nvPr/>
        </p:nvCxnSpPr>
        <p:spPr>
          <a:xfrm rot="16200000" flipH="1" flipV="1">
            <a:off x="6165893" y="5084879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rot="10800000" flipH="1" flipV="1">
            <a:off x="6149637" y="614474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16200000" flipH="1">
            <a:off x="7438116" y="5615751"/>
            <a:ext cx="12700" cy="323290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 rot="16200000" flipH="1">
            <a:off x="8510055" y="5643723"/>
            <a:ext cx="12700" cy="323290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60680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2" grpId="0"/>
      <p:bldP spid="43" grpId="0"/>
      <p:bldP spid="44" grpId="0"/>
      <p:bldP spid="45" grpId="0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Union-Find </a:t>
            </a:r>
            <a:r>
              <a:rPr lang="en-US" dirty="0"/>
              <a:t>C</a:t>
            </a:r>
            <a:r>
              <a:rPr lang="en-US" dirty="0" smtClean="0"/>
              <a:t>ycle </a:t>
            </a:r>
            <a:r>
              <a:rPr lang="en-US" dirty="0"/>
              <a:t>D</a:t>
            </a:r>
            <a:r>
              <a:rPr lang="en-US" dirty="0" smtClean="0"/>
              <a:t>etection</a:t>
            </a:r>
            <a:endParaRPr lang="en-US" dirty="0"/>
          </a:p>
        </p:txBody>
      </p:sp>
      <p:sp>
        <p:nvSpPr>
          <p:cNvPr id="54" name="Content Placeholder 13"/>
          <p:cNvSpPr>
            <a:spLocks noGrp="1"/>
          </p:cNvSpPr>
          <p:nvPr>
            <p:ph idx="1"/>
          </p:nvPr>
        </p:nvSpPr>
        <p:spPr>
          <a:xfrm>
            <a:off x="628649" y="1243916"/>
            <a:ext cx="8152885" cy="5642919"/>
          </a:xfrm>
        </p:spPr>
        <p:txBody>
          <a:bodyPr>
            <a:normAutofit/>
          </a:bodyPr>
          <a:lstStyle/>
          <a:p>
            <a:pPr lvl="0"/>
            <a:r>
              <a:rPr kumimoji="1" lang="en-ZA" altLang="zh-TW" sz="2000" dirty="0" smtClean="0">
                <a:ea typeface="新細明體" charset="-120"/>
              </a:rPr>
              <a:t>Iterate through all the </a:t>
            </a:r>
            <a:r>
              <a:rPr kumimoji="1" lang="en-ZA" altLang="zh-TW" sz="2000" dirty="0" smtClean="0">
                <a:solidFill>
                  <a:srgbClr val="0070C0"/>
                </a:solidFill>
                <a:ea typeface="新細明體" charset="-120"/>
              </a:rPr>
              <a:t>edges </a:t>
            </a:r>
            <a:r>
              <a:rPr kumimoji="1" lang="en-ZA" altLang="zh-TW" sz="2000" dirty="0" smtClean="0">
                <a:ea typeface="新細明體" charset="-120"/>
              </a:rPr>
              <a:t>of the graph</a:t>
            </a:r>
            <a:endParaRPr kumimoji="1" lang="en-ZA" altLang="zh-TW" sz="2000" dirty="0" smtClean="0">
              <a:solidFill>
                <a:srgbClr val="0070C0"/>
              </a:solidFill>
              <a:ea typeface="新細明體" charset="-120"/>
            </a:endParaRPr>
          </a:p>
          <a:p>
            <a:pPr lvl="0"/>
            <a:r>
              <a:rPr kumimoji="1" lang="en-ZA" altLang="zh-TW" sz="2000" dirty="0" smtClean="0">
                <a:ea typeface="新細明體" charset="-120"/>
              </a:rPr>
              <a:t>Every </a:t>
            </a:r>
            <a:r>
              <a:rPr kumimoji="1" lang="en-ZA" altLang="zh-TW" sz="2000" dirty="0" smtClean="0">
                <a:solidFill>
                  <a:srgbClr val="0070C0"/>
                </a:solidFill>
                <a:ea typeface="新細明體" charset="-120"/>
              </a:rPr>
              <a:t>edge (</a:t>
            </a:r>
            <a:r>
              <a:rPr kumimoji="1" lang="en-ZA" altLang="zh-TW" sz="2000" dirty="0" err="1" smtClean="0">
                <a:solidFill>
                  <a:srgbClr val="0070C0"/>
                </a:solidFill>
                <a:ea typeface="新細明體" charset="-120"/>
              </a:rPr>
              <a:t>v,u</a:t>
            </a:r>
            <a:r>
              <a:rPr kumimoji="1" lang="en-ZA" altLang="zh-TW" sz="2000" dirty="0" smtClean="0">
                <a:solidFill>
                  <a:srgbClr val="0070C0"/>
                </a:solidFill>
                <a:ea typeface="新細明體" charset="-120"/>
              </a:rPr>
              <a:t>)</a:t>
            </a:r>
            <a:r>
              <a:rPr kumimoji="1" lang="en-ZA" altLang="zh-TW" sz="2000" dirty="0" smtClean="0">
                <a:ea typeface="新細明體" charset="-120"/>
              </a:rPr>
              <a:t> tells us that </a:t>
            </a:r>
            <a:r>
              <a:rPr kumimoji="1" lang="en-ZA" altLang="zh-TW" sz="2000" dirty="0" smtClean="0">
                <a:solidFill>
                  <a:srgbClr val="0070C0"/>
                </a:solidFill>
                <a:ea typeface="新細明體" charset="-120"/>
              </a:rPr>
              <a:t>v</a:t>
            </a:r>
            <a:r>
              <a:rPr kumimoji="1" lang="en-ZA" altLang="zh-TW" sz="2000" dirty="0" smtClean="0">
                <a:ea typeface="新細明體" charset="-120"/>
              </a:rPr>
              <a:t> and </a:t>
            </a:r>
            <a:r>
              <a:rPr kumimoji="1" lang="en-ZA" altLang="zh-TW" sz="2000" dirty="0" smtClean="0">
                <a:solidFill>
                  <a:srgbClr val="0070C0"/>
                </a:solidFill>
                <a:ea typeface="新細明體" charset="-120"/>
              </a:rPr>
              <a:t>u</a:t>
            </a:r>
            <a:r>
              <a:rPr kumimoji="1" lang="en-ZA" altLang="zh-TW" sz="2000" dirty="0" smtClean="0">
                <a:ea typeface="新細明體" charset="-120"/>
              </a:rPr>
              <a:t> are parts of </a:t>
            </a:r>
            <a:r>
              <a:rPr kumimoji="1" lang="en-ZA" altLang="zh-TW" sz="2000" dirty="0" smtClean="0">
                <a:solidFill>
                  <a:srgbClr val="00B050"/>
                </a:solidFill>
                <a:ea typeface="新細明體" charset="-120"/>
              </a:rPr>
              <a:t>the same set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For every edge (</a:t>
            </a:r>
            <a:r>
              <a:rPr kumimoji="1" lang="en-ZA" altLang="zh-TW" sz="1700" dirty="0" err="1" smtClean="0">
                <a:ea typeface="新細明體" charset="-120"/>
              </a:rPr>
              <a:t>v,u</a:t>
            </a:r>
            <a:r>
              <a:rPr kumimoji="1" lang="en-ZA" altLang="zh-TW" sz="1700" dirty="0" smtClean="0">
                <a:ea typeface="新細明體" charset="-120"/>
              </a:rPr>
              <a:t>), we must </a:t>
            </a:r>
            <a:r>
              <a:rPr kumimoji="1" lang="en-ZA" altLang="zh-TW" sz="1700" dirty="0" smtClean="0">
                <a:solidFill>
                  <a:srgbClr val="00B050"/>
                </a:solidFill>
                <a:ea typeface="新細明體" charset="-120"/>
              </a:rPr>
              <a:t>JOIN </a:t>
            </a:r>
            <a:r>
              <a:rPr kumimoji="1" lang="en-ZA" altLang="zh-TW" sz="1700" dirty="0" smtClean="0">
                <a:ea typeface="新細明體" charset="-120"/>
              </a:rPr>
              <a:t>v and u into a single set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First, update the root of u’s set to the root of v’s set </a:t>
            </a:r>
          </a:p>
          <a:p>
            <a:pPr marL="342900" lvl="1" indent="0">
              <a:buNone/>
            </a:pPr>
            <a:r>
              <a:rPr kumimoji="1" lang="en-ZA" altLang="zh-TW" sz="1700" dirty="0" smtClean="0">
                <a:ea typeface="新細明體" charset="-120"/>
              </a:rPr>
              <a:t>   (because both vertices are now in the same set)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Then, we swap the next vertices for v and u</a:t>
            </a:r>
          </a:p>
          <a:p>
            <a:pPr marL="342900" lvl="1" indent="0">
              <a:buNone/>
            </a:pPr>
            <a:r>
              <a:rPr kumimoji="1" lang="en-ZA" altLang="zh-TW" sz="1700" dirty="0">
                <a:ea typeface="新細明體" charset="-120"/>
              </a:rPr>
              <a:t> </a:t>
            </a:r>
            <a:r>
              <a:rPr kumimoji="1" lang="en-ZA" altLang="zh-TW" sz="1700" dirty="0" smtClean="0">
                <a:ea typeface="新細明體" charset="-120"/>
              </a:rPr>
              <a:t>  (because v’s set links to u’s set and u’s set links to v’s set)</a:t>
            </a:r>
          </a:p>
          <a:p>
            <a:r>
              <a:rPr kumimoji="1" lang="en-ZA" altLang="zh-TW" sz="2000" dirty="0" smtClean="0">
                <a:ea typeface="新細明體" charset="-120"/>
              </a:rPr>
              <a:t>If we find edge (</a:t>
            </a:r>
            <a:r>
              <a:rPr kumimoji="1" lang="en-ZA" altLang="zh-TW" sz="2000" dirty="0" err="1" smtClean="0">
                <a:ea typeface="新細明體" charset="-120"/>
              </a:rPr>
              <a:t>v,u</a:t>
            </a:r>
            <a:r>
              <a:rPr kumimoji="1" lang="en-ZA" altLang="zh-TW" sz="2000" dirty="0" smtClean="0">
                <a:ea typeface="新細明體" charset="-120"/>
              </a:rPr>
              <a:t>) where v and u are already in the 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same set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We know that edge (</a:t>
            </a:r>
            <a:r>
              <a:rPr kumimoji="1" lang="en-ZA" altLang="zh-TW" sz="1700" dirty="0" err="1" smtClean="0">
                <a:ea typeface="新細明體" charset="-120"/>
              </a:rPr>
              <a:t>v,u</a:t>
            </a:r>
            <a:r>
              <a:rPr kumimoji="1" lang="en-ZA" altLang="zh-TW" sz="1700" dirty="0" smtClean="0">
                <a:ea typeface="新細明體" charset="-120"/>
              </a:rPr>
              <a:t>) is part of a cycle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We can detect this if we need to merge two sets with the same root</a:t>
            </a:r>
          </a:p>
          <a:p>
            <a:pPr lvl="1"/>
            <a:endParaRPr kumimoji="1" lang="en-ZA" altLang="zh-TW" sz="1700" dirty="0" smtClean="0">
              <a:ea typeface="新細明體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0375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2|9.1|30|31|7|37.9|25.7|16.5|5.9|22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|22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20.4|6.4|6.2|3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|48.5|15.3|2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|54.7|51.5|93.9|94.4|18.1|210.2|21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.7|19|7.1|49.2|34.3|6.8|40.3|37.4|19.6|12.2|3.1|40.5|12.2|7.1|15.2|1.3|16.8|12.4|7.3|14.3|7.8|16.5|13|7.9|12.9|2.3|19.7|29.6|26.2|56.6|21.5|10.2|31.7|15.5|9.1|13.1|3.4|17.7|20.5|3.8|59.3|14.7|11.2|9.1|7.3|19.3|10.5|4.5|23.4|1.7|11.3|8.8|8|13.2|2.5|16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7|27.1|6.1|6.3|11.3|7.6|12.4|12.1|8.4|10.3|2.1|26.2|11.4|8.4|10.1|2.6|11.6|7.8|9.2|14.2|2.3|14.7|8.6|8|10.6|1.2|17.6|21.4|12.3|53.1|20.4|13.9|8.7|11.2|5|15.6|24.5|5.2|14.7|9|7.7|19.3|1|11.8|8.6|7.4|13.3|1.3|12.6|15.9|13.3|29.3|15.6|10.8|5.5|12.2|41|8.7|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11|10.6|7.2|4.1|7.4|4.3|3.9|5|5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12|12.6|15.6|16.1|10.3|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6|40.5|3.7|6|17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1|26.5|3.1|6.3|17.7"/>
</p:tagLst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12530</TotalTime>
  <Words>1837</Words>
  <Application>Microsoft Office PowerPoint</Application>
  <PresentationFormat>On-screen Show (4:3)</PresentationFormat>
  <Paragraphs>611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Century Gothic</vt:lpstr>
      <vt:lpstr>Courier New</vt:lpstr>
      <vt:lpstr>新細明體</vt:lpstr>
      <vt:lpstr>Symbol</vt:lpstr>
      <vt:lpstr>Times New Roman</vt:lpstr>
      <vt:lpstr>Wingdings</vt:lpstr>
      <vt:lpstr>Presentation level design</vt:lpstr>
      <vt:lpstr>COS 212 Graphs: Cycle Detection</vt:lpstr>
      <vt:lpstr>Cycles in Graphs </vt:lpstr>
      <vt:lpstr>Cycle Detection: All to All</vt:lpstr>
      <vt:lpstr>Cycle Detection: All to All</vt:lpstr>
      <vt:lpstr>Revisiting the DFS Algorithm</vt:lpstr>
      <vt:lpstr>DFS Cycle Detection:  Undirected Graph</vt:lpstr>
      <vt:lpstr>DFS Cycle Detection:  Directed Graph</vt:lpstr>
      <vt:lpstr>Union-Find Cycle Detection</vt:lpstr>
      <vt:lpstr>Union-Find Cycle Detection</vt:lpstr>
      <vt:lpstr>Union-Find Cycle Detection</vt:lpstr>
      <vt:lpstr>Union-Find Cycle Detection</vt:lpstr>
      <vt:lpstr>Union-Find Cycle Detection</vt:lpstr>
      <vt:lpstr>Union-Find Cycle Detection</vt:lpstr>
    </vt:vector>
  </TitlesOfParts>
  <Company>University of Pretoria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 212 Graphs</dc:title>
  <dc:creator>User</dc:creator>
  <cp:lastModifiedBy>Will van Heerden</cp:lastModifiedBy>
  <cp:revision>493</cp:revision>
  <dcterms:created xsi:type="dcterms:W3CDTF">2016-04-11T10:54:21Z</dcterms:created>
  <dcterms:modified xsi:type="dcterms:W3CDTF">2020-05-20T07:47:51Z</dcterms:modified>
</cp:coreProperties>
</file>