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4EC0-5078-4D17-B190-276C2E26F213}" type="datetimeFigureOut">
              <a:rPr lang="en-ZA" smtClean="0"/>
              <a:t>2021/04/24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90936-999A-49BD-8917-F81954DAF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63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92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0991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1987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489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05285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653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778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965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335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3587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7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7902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8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53914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981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10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5035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5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4/24/2021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mtClean="0"/>
              <a:t>COS 212</a:t>
            </a:r>
            <a:br>
              <a:rPr lang="en-ZA" smtClean="0"/>
            </a:br>
            <a:r>
              <a:rPr lang="en-ZA" smtClean="0"/>
              <a:t>Treaps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69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/>
              <a:t>: removing a node</a:t>
            </a: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3296157" y="3569957"/>
            <a:ext cx="204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M/5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 flipH="1">
            <a:off x="4077982" y="397150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4652657" y="3971507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 flipH="1">
            <a:off x="4373257" y="506370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4230382" y="4511257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H="1">
            <a:off x="3760482" y="451602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983908" y="3569957"/>
            <a:ext cx="204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 flipH="1">
            <a:off x="1765733" y="397150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2340408" y="3971507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Line 28"/>
          <p:cNvSpPr>
            <a:spLocks noChangeShapeType="1"/>
          </p:cNvSpPr>
          <p:nvPr/>
        </p:nvSpPr>
        <p:spPr bwMode="auto">
          <a:xfrm flipH="1">
            <a:off x="2061008" y="506370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Line 25"/>
          <p:cNvSpPr>
            <a:spLocks noChangeShapeType="1"/>
          </p:cNvSpPr>
          <p:nvPr/>
        </p:nvSpPr>
        <p:spPr bwMode="auto">
          <a:xfrm>
            <a:off x="1918133" y="4511257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H="1">
            <a:off x="1448233" y="451602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Text Box 23"/>
          <p:cNvSpPr txBox="1">
            <a:spLocks noChangeArrowheads="1"/>
          </p:cNvSpPr>
          <p:nvPr/>
        </p:nvSpPr>
        <p:spPr bwMode="auto">
          <a:xfrm>
            <a:off x="1218713" y="5821807"/>
            <a:ext cx="928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M/5</a:t>
            </a:r>
          </a:p>
        </p:txBody>
      </p:sp>
      <p:sp>
        <p:nvSpPr>
          <p:cNvPr id="95" name="Line 28"/>
          <p:cNvSpPr>
            <a:spLocks noChangeShapeType="1"/>
          </p:cNvSpPr>
          <p:nvPr/>
        </p:nvSpPr>
        <p:spPr bwMode="auto">
          <a:xfrm flipH="1">
            <a:off x="1682777" y="562684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6535079" y="1120265"/>
            <a:ext cx="20478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M/5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R/6</a:t>
            </a:r>
            <a:endParaRPr lang="en-US" sz="2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 flipH="1">
            <a:off x="7316904" y="152181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>
            <a:off x="7883253" y="152181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28"/>
          <p:cNvSpPr>
            <a:spLocks noChangeShapeType="1"/>
          </p:cNvSpPr>
          <p:nvPr/>
        </p:nvSpPr>
        <p:spPr bwMode="auto">
          <a:xfrm flipH="1">
            <a:off x="7482816" y="2652744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Line 25"/>
          <p:cNvSpPr>
            <a:spLocks noChangeShapeType="1"/>
          </p:cNvSpPr>
          <p:nvPr/>
        </p:nvSpPr>
        <p:spPr bwMode="auto">
          <a:xfrm>
            <a:off x="7469304" y="206156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Line 24"/>
          <p:cNvSpPr>
            <a:spLocks noChangeShapeType="1"/>
          </p:cNvSpPr>
          <p:nvPr/>
        </p:nvSpPr>
        <p:spPr bwMode="auto">
          <a:xfrm flipH="1">
            <a:off x="6999404" y="206632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Line 25"/>
          <p:cNvSpPr>
            <a:spLocks noChangeShapeType="1"/>
          </p:cNvSpPr>
          <p:nvPr/>
        </p:nvSpPr>
        <p:spPr bwMode="auto">
          <a:xfrm>
            <a:off x="7766054" y="2636268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3972239" y="1120265"/>
            <a:ext cx="228732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S/9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O/10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K/8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R/6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D/2 M/5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 flipH="1">
            <a:off x="4993514" y="152181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>
            <a:off x="5559863" y="152181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Line 25"/>
          <p:cNvSpPr>
            <a:spLocks noChangeShapeType="1"/>
          </p:cNvSpPr>
          <p:nvPr/>
        </p:nvSpPr>
        <p:spPr bwMode="auto">
          <a:xfrm>
            <a:off x="5145914" y="206156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 flipH="1">
            <a:off x="4676014" y="206632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24"/>
          <p:cNvSpPr>
            <a:spLocks noChangeShapeType="1"/>
          </p:cNvSpPr>
          <p:nvPr/>
        </p:nvSpPr>
        <p:spPr bwMode="auto">
          <a:xfrm flipH="1">
            <a:off x="4376797" y="261472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25"/>
          <p:cNvSpPr>
            <a:spLocks noChangeShapeType="1"/>
          </p:cNvSpPr>
          <p:nvPr/>
        </p:nvSpPr>
        <p:spPr bwMode="auto">
          <a:xfrm>
            <a:off x="4727620" y="2614728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798120" y="1628990"/>
            <a:ext cx="293848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 K/8  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S/9</a:t>
            </a:r>
            <a:endParaRPr lang="en-US" sz="240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M/5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R/6 T/7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 flipH="1">
            <a:off x="1819396" y="203054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2385745" y="2030540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H="1">
            <a:off x="1501896" y="257505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1850333" y="2569333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>
            <a:off x="2858398" y="2583819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flipH="1">
            <a:off x="2521956" y="255827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357837" y="933029"/>
            <a:ext cx="1720634" cy="5403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Delete O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069714" y="5470950"/>
            <a:ext cx="1720634" cy="5403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Delete R</a:t>
            </a: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6125857" y="3531135"/>
            <a:ext cx="204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M/5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 flipH="1">
            <a:off x="6907682" y="393268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25"/>
          <p:cNvSpPr>
            <a:spLocks noChangeShapeType="1"/>
          </p:cNvSpPr>
          <p:nvPr/>
        </p:nvSpPr>
        <p:spPr bwMode="auto">
          <a:xfrm>
            <a:off x="7482357" y="393268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7060082" y="447243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 flipH="1">
            <a:off x="6590182" y="447719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4" grpId="0" animBg="1"/>
      <p:bldP spid="105" grpId="0"/>
      <p:bldP spid="106" grpId="0" animBg="1"/>
      <p:bldP spid="107" grpId="0" animBg="1"/>
      <p:bldP spid="109" grpId="0" animBg="1"/>
      <p:bldP spid="110" grpId="0" animBg="1"/>
      <p:bldP spid="112" grpId="0" animBg="1"/>
      <p:bldP spid="113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70919"/>
            <a:ext cx="7988128" cy="547816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How are we going to implement </a:t>
            </a:r>
            <a:r>
              <a:rPr lang="en-ZA" sz="2000" dirty="0" err="1" smtClean="0"/>
              <a:t>treaps</a:t>
            </a:r>
            <a:r>
              <a:rPr lang="en-ZA" sz="2000" dirty="0" smtClean="0"/>
              <a:t>?</a:t>
            </a:r>
          </a:p>
          <a:p>
            <a:r>
              <a:rPr lang="en-ZA" sz="2000" dirty="0" smtClean="0"/>
              <a:t>Can we use array implementation (like a heap)?</a:t>
            </a:r>
          </a:p>
          <a:p>
            <a:r>
              <a:rPr lang="en-ZA" sz="2000" dirty="0" smtClean="0"/>
              <a:t>Can we use BST implementation (linked list-like)?</a:t>
            </a:r>
          </a:p>
          <a:p>
            <a:pPr lvl="1"/>
            <a:r>
              <a:rPr lang="en-ZA" sz="1700" dirty="0" smtClean="0"/>
              <a:t>Every node can store an extra variable: </a:t>
            </a:r>
            <a:r>
              <a:rPr lang="en-ZA" sz="1700" dirty="0" smtClean="0">
                <a:solidFill>
                  <a:srgbClr val="0070C0"/>
                </a:solidFill>
              </a:rPr>
              <a:t>priority</a:t>
            </a:r>
          </a:p>
          <a:p>
            <a:pPr lvl="1"/>
            <a:r>
              <a:rPr lang="en-ZA" sz="1700" dirty="0" smtClean="0"/>
              <a:t>Alternatively: </a:t>
            </a:r>
            <a:endParaRPr lang="en-ZA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ZA" sz="1400" dirty="0" smtClean="0"/>
              <a:t> </a:t>
            </a:r>
            <a:r>
              <a:rPr lang="en-ZA" sz="1800" dirty="0" smtClean="0"/>
              <a:t>Store data in an </a:t>
            </a:r>
            <a:r>
              <a:rPr lang="en-ZA" sz="1800" dirty="0" smtClean="0">
                <a:solidFill>
                  <a:srgbClr val="FF0000"/>
                </a:solidFill>
              </a:rPr>
              <a:t>array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ZA" sz="1800" dirty="0" smtClean="0"/>
              <a:t>Array </a:t>
            </a:r>
            <a:r>
              <a:rPr lang="en-ZA" sz="1800" dirty="0" smtClean="0">
                <a:solidFill>
                  <a:srgbClr val="0070C0"/>
                </a:solidFill>
              </a:rPr>
              <a:t>indices</a:t>
            </a:r>
            <a:r>
              <a:rPr lang="en-ZA" sz="1800" dirty="0" smtClean="0"/>
              <a:t> == </a:t>
            </a:r>
            <a:r>
              <a:rPr lang="en-ZA" sz="1800" dirty="0" smtClean="0">
                <a:solidFill>
                  <a:srgbClr val="0070C0"/>
                </a:solidFill>
              </a:rPr>
              <a:t>priorities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ZA" sz="1800" dirty="0" smtClean="0"/>
              <a:t>Maintain a </a:t>
            </a:r>
            <a:r>
              <a:rPr lang="en-ZA" sz="1800" dirty="0" smtClean="0">
                <a:solidFill>
                  <a:srgbClr val="FF0000"/>
                </a:solidFill>
              </a:rPr>
              <a:t>BST</a:t>
            </a:r>
            <a:r>
              <a:rPr lang="en-ZA" sz="1800" dirty="0" smtClean="0"/>
              <a:t> structure that only stores</a:t>
            </a:r>
            <a:r>
              <a:rPr lang="en-ZA" sz="1800" dirty="0" smtClean="0">
                <a:solidFill>
                  <a:srgbClr val="FF0000"/>
                </a:solidFill>
              </a:rPr>
              <a:t> indices </a:t>
            </a:r>
            <a:r>
              <a:rPr lang="en-ZA" sz="1800" dirty="0" smtClean="0"/>
              <a:t>in the </a:t>
            </a:r>
            <a:br>
              <a:rPr lang="en-ZA" sz="1800" dirty="0" smtClean="0"/>
            </a:br>
            <a:r>
              <a:rPr lang="en-ZA" sz="1800" dirty="0" smtClean="0">
                <a:solidFill>
                  <a:srgbClr val="FF0000"/>
                </a:solidFill>
              </a:rPr>
              <a:t>min-heap </a:t>
            </a:r>
            <a:r>
              <a:rPr lang="en-ZA" sz="1800" dirty="0" smtClean="0"/>
              <a:t>fashion (lowest index on top)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implementation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28" t="1922" r="39812" b="55424"/>
          <a:stretch/>
        </p:blipFill>
        <p:spPr bwMode="auto">
          <a:xfrm>
            <a:off x="2512542" y="4196921"/>
            <a:ext cx="4349577" cy="25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228028" y="5297955"/>
            <a:ext cx="1446415" cy="5403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Min-Heap</a:t>
            </a:r>
          </a:p>
        </p:txBody>
      </p:sp>
    </p:spTree>
    <p:extLst>
      <p:ext uri="{BB962C8B-B14F-4D97-AF65-F5344CB8AC3E}">
        <p14:creationId xmlns:p14="http://schemas.microsoft.com/office/powerpoint/2010/main" val="4390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28" t="1922" r="39812" b="55424"/>
          <a:stretch/>
        </p:blipFill>
        <p:spPr bwMode="auto">
          <a:xfrm>
            <a:off x="5558994" y="-41192"/>
            <a:ext cx="3560294" cy="21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8604" y="947353"/>
            <a:ext cx="7988128" cy="547816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Inserting item into the </a:t>
            </a:r>
            <a:r>
              <a:rPr lang="en-ZA" sz="2000" dirty="0" err="1" smtClean="0"/>
              <a:t>treap</a:t>
            </a:r>
            <a:r>
              <a:rPr lang="en-ZA" sz="2000" dirty="0" smtClean="0"/>
              <a:t>:</a:t>
            </a:r>
          </a:p>
          <a:p>
            <a:pPr lvl="1"/>
            <a:r>
              <a:rPr lang="en-ZA" sz="1700" dirty="0" smtClean="0"/>
              <a:t>If </a:t>
            </a:r>
            <a:r>
              <a:rPr lang="en-ZA" sz="1700" dirty="0" smtClean="0">
                <a:solidFill>
                  <a:schemeClr val="accent5"/>
                </a:solidFill>
              </a:rPr>
              <a:t>n</a:t>
            </a:r>
            <a:r>
              <a:rPr lang="en-ZA" sz="1700" dirty="0" smtClean="0"/>
              <a:t> is the first </a:t>
            </a:r>
            <a:r>
              <a:rPr lang="en-ZA" sz="1700" dirty="0" smtClean="0">
                <a:solidFill>
                  <a:srgbClr val="FF0000"/>
                </a:solidFill>
              </a:rPr>
              <a:t>unoccupied</a:t>
            </a:r>
            <a:r>
              <a:rPr lang="en-ZA" sz="1700" dirty="0" smtClean="0"/>
              <a:t> location in the array:</a:t>
            </a:r>
            <a:endParaRPr lang="en-ZA" sz="1700" dirty="0" smtClean="0">
              <a:solidFill>
                <a:srgbClr val="0070C0"/>
              </a:solidFill>
            </a:endParaRPr>
          </a:p>
          <a:p>
            <a:pPr lvl="1"/>
            <a:r>
              <a:rPr lang="en-ZA" sz="1700" dirty="0" smtClean="0"/>
              <a:t>Randomly generate index </a:t>
            </a:r>
            <a:r>
              <a:rPr lang="en-ZA" sz="1700" dirty="0" err="1" smtClean="0">
                <a:solidFill>
                  <a:schemeClr val="accent5"/>
                </a:solidFill>
              </a:rPr>
              <a:t>i</a:t>
            </a:r>
            <a:r>
              <a:rPr lang="en-ZA" sz="1700" dirty="0" smtClean="0">
                <a:solidFill>
                  <a:schemeClr val="accent5"/>
                </a:solidFill>
              </a:rPr>
              <a:t> &lt;= n</a:t>
            </a:r>
          </a:p>
          <a:p>
            <a:pPr lvl="1"/>
            <a:r>
              <a:rPr lang="en-ZA" sz="1700" dirty="0" smtClean="0"/>
              <a:t>If</a:t>
            </a:r>
            <a:r>
              <a:rPr lang="en-ZA" sz="1700" dirty="0" smtClean="0">
                <a:solidFill>
                  <a:schemeClr val="accent5"/>
                </a:solidFill>
              </a:rPr>
              <a:t> </a:t>
            </a:r>
            <a:r>
              <a:rPr lang="en-ZA" sz="1700" dirty="0" err="1" smtClean="0">
                <a:solidFill>
                  <a:schemeClr val="accent5"/>
                </a:solidFill>
              </a:rPr>
              <a:t>i</a:t>
            </a:r>
            <a:r>
              <a:rPr lang="en-ZA" sz="1700" dirty="0" smtClean="0">
                <a:solidFill>
                  <a:schemeClr val="accent5"/>
                </a:solidFill>
              </a:rPr>
              <a:t> == n </a:t>
            </a:r>
            <a:r>
              <a:rPr lang="en-ZA" sz="1700" dirty="0" smtClean="0">
                <a:solidFill>
                  <a:srgbClr val="FF0000"/>
                </a:solidFill>
              </a:rPr>
              <a:t>(lowest priority)</a:t>
            </a:r>
            <a:r>
              <a:rPr lang="en-ZA" sz="1700" dirty="0" smtClean="0"/>
              <a:t>, the item is added to the end of the </a:t>
            </a:r>
            <a:br>
              <a:rPr lang="en-ZA" sz="1700" dirty="0" smtClean="0"/>
            </a:br>
            <a:r>
              <a:rPr lang="en-ZA" sz="1700" dirty="0" smtClean="0"/>
              <a:t>array, and the index is inserted into the BST according to BST rules</a:t>
            </a:r>
          </a:p>
          <a:p>
            <a:pPr lvl="1"/>
            <a:r>
              <a:rPr lang="en-ZA" sz="1700" dirty="0" smtClean="0"/>
              <a:t>Else, we are </a:t>
            </a:r>
            <a:r>
              <a:rPr lang="en-ZA" sz="1700" dirty="0" smtClean="0">
                <a:solidFill>
                  <a:srgbClr val="FF0000"/>
                </a:solidFill>
              </a:rPr>
              <a:t>inserting into an occupied position</a:t>
            </a:r>
            <a:r>
              <a:rPr lang="en-ZA" sz="1700" dirty="0" smtClean="0"/>
              <a:t>!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ZA" sz="1700" dirty="0" smtClean="0"/>
              <a:t> </a:t>
            </a:r>
            <a:r>
              <a:rPr lang="en-ZA" sz="1700" dirty="0" smtClean="0">
                <a:solidFill>
                  <a:schemeClr val="accent6"/>
                </a:solidFill>
              </a:rPr>
              <a:t>In the array</a:t>
            </a:r>
            <a:r>
              <a:rPr lang="en-ZA" sz="1700" dirty="0" smtClean="0"/>
              <a:t>: Move current resident of </a:t>
            </a:r>
            <a:r>
              <a:rPr lang="en-ZA" sz="1700" dirty="0" err="1" smtClean="0">
                <a:solidFill>
                  <a:srgbClr val="0070C0"/>
                </a:solidFill>
              </a:rPr>
              <a:t>i</a:t>
            </a:r>
            <a:r>
              <a:rPr lang="en-ZA" sz="1700" dirty="0" smtClean="0">
                <a:solidFill>
                  <a:srgbClr val="0070C0"/>
                </a:solidFill>
              </a:rPr>
              <a:t> </a:t>
            </a:r>
            <a:r>
              <a:rPr lang="en-ZA" sz="1700" dirty="0" smtClean="0"/>
              <a:t>to position </a:t>
            </a:r>
            <a:r>
              <a:rPr lang="en-ZA" sz="1700" dirty="0" smtClean="0">
                <a:solidFill>
                  <a:srgbClr val="0070C0"/>
                </a:solidFill>
              </a:rPr>
              <a:t>n</a:t>
            </a:r>
            <a:r>
              <a:rPr lang="en-ZA" sz="1700" dirty="0" smtClean="0"/>
              <a:t> </a:t>
            </a:r>
            <a:r>
              <a:rPr lang="en-ZA" sz="1800" dirty="0" smtClean="0"/>
              <a:t>in the </a:t>
            </a:r>
            <a:r>
              <a:rPr lang="en-ZA" sz="1700" dirty="0" smtClean="0"/>
              <a:t>array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ZA" sz="1700" dirty="0" smtClean="0"/>
              <a:t> </a:t>
            </a:r>
            <a:r>
              <a:rPr lang="en-ZA" sz="1700" dirty="0" smtClean="0">
                <a:solidFill>
                  <a:schemeClr val="accent6"/>
                </a:solidFill>
              </a:rPr>
              <a:t>In the BST</a:t>
            </a:r>
            <a:r>
              <a:rPr lang="en-ZA" sz="1700" dirty="0" smtClean="0"/>
              <a:t>: priority of </a:t>
            </a:r>
            <a:r>
              <a:rPr lang="en-ZA" sz="1700" dirty="0" err="1" smtClean="0">
                <a:solidFill>
                  <a:srgbClr val="0070C0"/>
                </a:solidFill>
              </a:rPr>
              <a:t>i</a:t>
            </a:r>
            <a:r>
              <a:rPr lang="en-ZA" sz="1700" dirty="0" smtClean="0"/>
              <a:t> changed to </a:t>
            </a:r>
            <a:r>
              <a:rPr lang="en-ZA" sz="1700" dirty="0" smtClean="0">
                <a:solidFill>
                  <a:srgbClr val="0070C0"/>
                </a:solidFill>
              </a:rPr>
              <a:t>n</a:t>
            </a:r>
            <a:r>
              <a:rPr lang="en-ZA" sz="1700" dirty="0" smtClean="0"/>
              <a:t>! Perform </a:t>
            </a:r>
            <a:r>
              <a:rPr lang="en-ZA" sz="1700" dirty="0" smtClean="0">
                <a:solidFill>
                  <a:srgbClr val="FF0000"/>
                </a:solidFill>
              </a:rPr>
              <a:t>a series of rotations</a:t>
            </a:r>
            <a:r>
              <a:rPr lang="en-ZA" sz="1700" dirty="0" smtClean="0"/>
              <a:t> to restore min-heap property</a:t>
            </a:r>
          </a:p>
          <a:p>
            <a:pPr lvl="1"/>
            <a:r>
              <a:rPr lang="en-ZA" sz="1700" dirty="0" smtClean="0"/>
              <a:t>Now that </a:t>
            </a:r>
            <a:r>
              <a:rPr lang="en-ZA" sz="1700" dirty="0" err="1" smtClean="0">
                <a:solidFill>
                  <a:srgbClr val="0070C0"/>
                </a:solidFill>
              </a:rPr>
              <a:t>i</a:t>
            </a:r>
            <a:r>
              <a:rPr lang="en-ZA" sz="1700" dirty="0" smtClean="0"/>
              <a:t> is free: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ZA" sz="1700" dirty="0" smtClean="0"/>
              <a:t> </a:t>
            </a:r>
            <a:r>
              <a:rPr lang="en-ZA" sz="1700" dirty="0" smtClean="0">
                <a:solidFill>
                  <a:schemeClr val="accent6"/>
                </a:solidFill>
              </a:rPr>
              <a:t>In the array</a:t>
            </a:r>
            <a:r>
              <a:rPr lang="en-ZA" sz="1700" dirty="0" smtClean="0"/>
              <a:t>: place new item in position </a:t>
            </a:r>
            <a:r>
              <a:rPr lang="en-ZA" sz="1700" dirty="0" err="1" smtClean="0">
                <a:solidFill>
                  <a:srgbClr val="0070C0"/>
                </a:solidFill>
              </a:rPr>
              <a:t>i</a:t>
            </a:r>
            <a:endParaRPr lang="en-ZA" sz="1700" dirty="0" smtClean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ZA" sz="1700" dirty="0" smtClean="0"/>
              <a:t> </a:t>
            </a:r>
            <a:r>
              <a:rPr lang="en-ZA" sz="1700" dirty="0" smtClean="0">
                <a:solidFill>
                  <a:schemeClr val="accent6"/>
                </a:solidFill>
              </a:rPr>
              <a:t>In the BST</a:t>
            </a:r>
            <a:r>
              <a:rPr lang="en-ZA" sz="1700" dirty="0" smtClean="0"/>
              <a:t>: insert item </a:t>
            </a:r>
            <a:r>
              <a:rPr lang="en-ZA" sz="1700" dirty="0" err="1" smtClean="0">
                <a:solidFill>
                  <a:srgbClr val="0070C0"/>
                </a:solidFill>
              </a:rPr>
              <a:t>i</a:t>
            </a:r>
            <a:r>
              <a:rPr lang="en-ZA" sz="1700" dirty="0" smtClean="0"/>
              <a:t>,</a:t>
            </a:r>
            <a:r>
              <a:rPr lang="en-ZA" sz="1700" dirty="0" smtClean="0">
                <a:solidFill>
                  <a:srgbClr val="0070C0"/>
                </a:solidFill>
              </a:rPr>
              <a:t> perform a series of rotations </a:t>
            </a:r>
            <a:r>
              <a:rPr lang="en-ZA" sz="1700" dirty="0" smtClean="0"/>
              <a:t>to restore min-heap property</a:t>
            </a:r>
            <a:endParaRPr lang="en-ZA" sz="1700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implementation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197" b="55424"/>
          <a:stretch/>
        </p:blipFill>
        <p:spPr bwMode="auto">
          <a:xfrm>
            <a:off x="4395931" y="4516395"/>
            <a:ext cx="2595403" cy="234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559525" y="5061121"/>
            <a:ext cx="2421924" cy="1252151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4472C4">
                    <a:lumMod val="75000"/>
                  </a:srgbClr>
                </a:solidFill>
              </a:rPr>
              <a:t>Insert G with priority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09765" y="5061121"/>
            <a:ext cx="1677930" cy="1252151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4472C4">
                    <a:lumMod val="75000"/>
                  </a:srgbClr>
                </a:solidFill>
              </a:rPr>
              <a:t>Next page</a:t>
            </a:r>
          </a:p>
        </p:txBody>
      </p:sp>
      <p:sp>
        <p:nvSpPr>
          <p:cNvPr id="3" name="Oval 2"/>
          <p:cNvSpPr/>
          <p:nvPr/>
        </p:nvSpPr>
        <p:spPr>
          <a:xfrm>
            <a:off x="5495923" y="6196915"/>
            <a:ext cx="171709" cy="654908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6071919" y="6203092"/>
            <a:ext cx="171709" cy="654908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4907318" y="5156886"/>
            <a:ext cx="439038" cy="420130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9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  <p:bldP spid="9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2" y="1085335"/>
            <a:ext cx="7678149" cy="52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insert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5041555" y="178444"/>
            <a:ext cx="1713471" cy="114239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rgbClr val="4472C4">
                    <a:lumMod val="75000"/>
                  </a:srgbClr>
                </a:solidFill>
              </a:rPr>
              <a:t>Insert G with priority 1</a:t>
            </a:r>
          </a:p>
        </p:txBody>
      </p:sp>
      <p:sp>
        <p:nvSpPr>
          <p:cNvPr id="6" name="Down Arrow 5"/>
          <p:cNvSpPr/>
          <p:nvPr/>
        </p:nvSpPr>
        <p:spPr>
          <a:xfrm rot="8441765">
            <a:off x="4677594" y="3268456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8441765">
            <a:off x="7573194" y="3240332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286931">
            <a:off x="1822428" y="4235447"/>
            <a:ext cx="513190" cy="183305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9165976">
            <a:off x="3779670" y="1345044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9165976">
            <a:off x="6039676" y="1345043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2394518">
            <a:off x="6002857" y="1647093"/>
            <a:ext cx="644099" cy="118707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19528959">
            <a:off x="3242725" y="4885755"/>
            <a:ext cx="717440" cy="1081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2143210">
            <a:off x="5154474" y="4916890"/>
            <a:ext cx="527462" cy="10819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8441765">
            <a:off x="6789966" y="5777224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35267" r="11637" b="42355"/>
          <a:stretch/>
        </p:blipFill>
        <p:spPr bwMode="auto">
          <a:xfrm>
            <a:off x="889687" y="4435300"/>
            <a:ext cx="5766486" cy="21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959" t="32501" r="7618" b="55424"/>
          <a:stretch/>
        </p:blipFill>
        <p:spPr bwMode="auto">
          <a:xfrm>
            <a:off x="766637" y="3244821"/>
            <a:ext cx="1721709" cy="63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4" t="726" r="13291" b="70402"/>
          <a:stretch/>
        </p:blipFill>
        <p:spPr bwMode="auto">
          <a:xfrm>
            <a:off x="3389970" y="886867"/>
            <a:ext cx="5683698" cy="267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616" t="50347" r="8369" b="6371"/>
          <a:stretch/>
        </p:blipFill>
        <p:spPr bwMode="auto">
          <a:xfrm>
            <a:off x="504535" y="940823"/>
            <a:ext cx="2842055" cy="227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insert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1536010" y="3744877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8441765">
            <a:off x="5225752" y="3356752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286931">
            <a:off x="939334" y="5657159"/>
            <a:ext cx="954003" cy="9081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3310811" y="2977091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491324" y="2756833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982614">
            <a:off x="7973386" y="1836627"/>
            <a:ext cx="735012" cy="118707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20529391">
            <a:off x="4672185" y="2500449"/>
            <a:ext cx="611158" cy="9707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960971">
            <a:off x="6615400" y="2587617"/>
            <a:ext cx="527462" cy="80563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9995452">
            <a:off x="3164722" y="3173678"/>
            <a:ext cx="1713471" cy="114239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rgbClr val="4472C4">
                    <a:lumMod val="75000"/>
                  </a:srgbClr>
                </a:solidFill>
              </a:rPr>
              <a:t>Insert G with priority 1</a:t>
            </a:r>
          </a:p>
        </p:txBody>
      </p:sp>
      <p:sp>
        <p:nvSpPr>
          <p:cNvPr id="22" name="Oval 21"/>
          <p:cNvSpPr/>
          <p:nvPr/>
        </p:nvSpPr>
        <p:spPr>
          <a:xfrm rot="19422823">
            <a:off x="2164239" y="4865319"/>
            <a:ext cx="735012" cy="118707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 rot="21448823">
            <a:off x="3736834" y="5101981"/>
            <a:ext cx="1066391" cy="9368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13181372">
            <a:off x="5404454" y="4342001"/>
            <a:ext cx="735012" cy="11870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959" t="32501" r="7618" b="55424"/>
          <a:stretch/>
        </p:blipFill>
        <p:spPr bwMode="auto">
          <a:xfrm>
            <a:off x="6484076" y="5681433"/>
            <a:ext cx="2333305" cy="8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5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97925"/>
            <a:ext cx="7988128" cy="547816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Deleting item from the </a:t>
            </a:r>
            <a:r>
              <a:rPr lang="en-ZA" sz="2000" dirty="0" err="1" smtClean="0"/>
              <a:t>treap</a:t>
            </a:r>
            <a:r>
              <a:rPr lang="en-ZA" sz="2000" dirty="0" smtClean="0"/>
              <a:t>:</a:t>
            </a:r>
          </a:p>
          <a:p>
            <a:pPr lvl="1"/>
            <a:r>
              <a:rPr lang="en-ZA" sz="1700" dirty="0" smtClean="0"/>
              <a:t>Find the item </a:t>
            </a:r>
            <a:r>
              <a:rPr lang="en-ZA" sz="1700" dirty="0" err="1" smtClean="0">
                <a:solidFill>
                  <a:schemeClr val="accent5"/>
                </a:solidFill>
              </a:rPr>
              <a:t>i</a:t>
            </a:r>
            <a:r>
              <a:rPr lang="en-ZA" sz="1700" dirty="0" smtClean="0"/>
              <a:t> in the BST</a:t>
            </a:r>
          </a:p>
          <a:p>
            <a:pPr lvl="1"/>
            <a:r>
              <a:rPr lang="en-ZA" sz="1700" dirty="0" smtClean="0">
                <a:solidFill>
                  <a:schemeClr val="accent6"/>
                </a:solidFill>
              </a:rPr>
              <a:t>In the BST</a:t>
            </a:r>
            <a:r>
              <a:rPr lang="en-ZA" sz="1700" dirty="0" smtClean="0"/>
              <a:t>: </a:t>
            </a:r>
            <a:r>
              <a:rPr lang="en-ZA" sz="1600" dirty="0" smtClean="0"/>
              <a:t>Rotate </a:t>
            </a:r>
            <a:r>
              <a:rPr lang="en-ZA" sz="1600" dirty="0" err="1" smtClean="0">
                <a:solidFill>
                  <a:schemeClr val="accent5"/>
                </a:solidFill>
              </a:rPr>
              <a:t>i</a:t>
            </a:r>
            <a:r>
              <a:rPr lang="en-ZA" sz="1600" dirty="0" smtClean="0"/>
              <a:t> downwards till it becomes a leaf node, then delete</a:t>
            </a:r>
            <a:endParaRPr lang="en-ZA" sz="1600" dirty="0">
              <a:solidFill>
                <a:srgbClr val="0070C0"/>
              </a:solidFill>
            </a:endParaRPr>
          </a:p>
          <a:p>
            <a:pPr lvl="1"/>
            <a:r>
              <a:rPr lang="en-ZA" sz="1600" dirty="0">
                <a:solidFill>
                  <a:schemeClr val="accent6"/>
                </a:solidFill>
              </a:rPr>
              <a:t>In the array</a:t>
            </a:r>
            <a:r>
              <a:rPr lang="en-ZA" sz="1600" dirty="0"/>
              <a:t>: Replace item </a:t>
            </a:r>
            <a:r>
              <a:rPr lang="en-ZA" sz="1600" dirty="0" err="1">
                <a:solidFill>
                  <a:schemeClr val="accent5"/>
                </a:solidFill>
              </a:rPr>
              <a:t>i</a:t>
            </a:r>
            <a:r>
              <a:rPr lang="en-ZA" sz="1600" dirty="0">
                <a:solidFill>
                  <a:schemeClr val="accent5"/>
                </a:solidFill>
              </a:rPr>
              <a:t> </a:t>
            </a:r>
            <a:r>
              <a:rPr lang="en-ZA" sz="1600" dirty="0"/>
              <a:t>with item </a:t>
            </a:r>
            <a:r>
              <a:rPr lang="en-ZA" sz="1600" dirty="0" smtClean="0">
                <a:solidFill>
                  <a:schemeClr val="accent5"/>
                </a:solidFill>
              </a:rPr>
              <a:t>n</a:t>
            </a:r>
          </a:p>
          <a:p>
            <a:pPr lvl="1"/>
            <a:r>
              <a:rPr lang="en-ZA" sz="1600" dirty="0">
                <a:solidFill>
                  <a:schemeClr val="accent6"/>
                </a:solidFill>
              </a:rPr>
              <a:t>In the BST</a:t>
            </a:r>
            <a:r>
              <a:rPr lang="en-ZA" sz="1600" dirty="0"/>
              <a:t>: </a:t>
            </a:r>
            <a:r>
              <a:rPr lang="en-ZA" sz="1600" dirty="0" smtClean="0"/>
              <a:t>Item </a:t>
            </a:r>
            <a:r>
              <a:rPr lang="en-ZA" sz="1600" dirty="0" smtClean="0">
                <a:solidFill>
                  <a:schemeClr val="accent5"/>
                </a:solidFill>
              </a:rPr>
              <a:t>n</a:t>
            </a:r>
            <a:r>
              <a:rPr lang="en-ZA" sz="1600" dirty="0" smtClean="0"/>
              <a:t> is now of priority </a:t>
            </a:r>
            <a:r>
              <a:rPr lang="en-ZA" sz="1600" dirty="0" smtClean="0">
                <a:solidFill>
                  <a:schemeClr val="accent5"/>
                </a:solidFill>
              </a:rPr>
              <a:t>i</a:t>
            </a:r>
            <a:r>
              <a:rPr lang="en-ZA" sz="1600" dirty="0" smtClean="0"/>
              <a:t>: perform a series of rotations to restore heap property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implementation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43" t="68226" r="18584" b="3560"/>
          <a:stretch/>
        </p:blipFill>
        <p:spPr bwMode="auto">
          <a:xfrm>
            <a:off x="3555913" y="3199624"/>
            <a:ext cx="5328467" cy="25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03" t="35267" r="11637" b="42355"/>
          <a:stretch/>
        </p:blipFill>
        <p:spPr bwMode="auto">
          <a:xfrm>
            <a:off x="689145" y="3199624"/>
            <a:ext cx="2866768" cy="21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959" t="32501" r="7618" b="55424"/>
          <a:stretch/>
        </p:blipFill>
        <p:spPr bwMode="auto">
          <a:xfrm>
            <a:off x="916977" y="5323084"/>
            <a:ext cx="1721709" cy="63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950432" y="5727356"/>
            <a:ext cx="1210961" cy="712573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rgbClr val="4472C4">
                    <a:lumMod val="75000"/>
                  </a:srgbClr>
                </a:solidFill>
              </a:rPr>
              <a:t>Delete P</a:t>
            </a:r>
          </a:p>
        </p:txBody>
      </p:sp>
      <p:sp>
        <p:nvSpPr>
          <p:cNvPr id="11" name="Down Arrow 10"/>
          <p:cNvSpPr/>
          <p:nvPr/>
        </p:nvSpPr>
        <p:spPr>
          <a:xfrm rot="10800000">
            <a:off x="1810783" y="5804998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2224735" y="5815912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3419745" y="4738570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4604703" y="4738570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20207279">
            <a:off x="4785070" y="4205373"/>
            <a:ext cx="527462" cy="100963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2558965">
            <a:off x="7847225" y="3656052"/>
            <a:ext cx="540887" cy="10850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5046672" y="5690860"/>
            <a:ext cx="272333" cy="5354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88541"/>
            <a:ext cx="7988128" cy="5774723"/>
          </a:xfrm>
        </p:spPr>
        <p:txBody>
          <a:bodyPr>
            <a:normAutofit/>
          </a:bodyPr>
          <a:lstStyle/>
          <a:p>
            <a:r>
              <a:rPr lang="en-ZA" sz="2300" dirty="0" smtClean="0"/>
              <a:t>Difference between a heap and a BST: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53145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 VS BSTs</a:t>
            </a:r>
            <a:endParaRPr lang="en-US" dirty="0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906977" y="1531037"/>
            <a:ext cx="3124200" cy="60960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44546A"/>
                </a:solidFill>
              </a:rPr>
              <a:t>Heap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764159" y="1532624"/>
            <a:ext cx="410933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200" dirty="0">
                <a:solidFill>
                  <a:srgbClr val="ED7D31"/>
                </a:solidFill>
              </a:rPr>
              <a:t>Binary Search Tree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813314" y="3099486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2126177" y="2142224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202377" y="221842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1208602" y="3785286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≤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2642114" y="3099486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3037402" y="3785286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≤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V="1">
            <a:off x="1627702" y="2674036"/>
            <a:ext cx="536575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H="1" flipV="1">
            <a:off x="2778639" y="2674036"/>
            <a:ext cx="69215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>
            <a:off x="5163064" y="3102661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6475927" y="2145399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6552127" y="222159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5558352" y="3788461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8" name="AutoShape 18"/>
          <p:cNvSpPr>
            <a:spLocks noChangeArrowheads="1"/>
          </p:cNvSpPr>
          <p:nvPr/>
        </p:nvSpPr>
        <p:spPr bwMode="auto">
          <a:xfrm>
            <a:off x="6991864" y="3102661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7387152" y="3788461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5977452" y="2677211"/>
            <a:ext cx="536575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 flipV="1">
            <a:off x="7128389" y="2677211"/>
            <a:ext cx="69215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0098"/>
              </p:ext>
            </p:extLst>
          </p:nvPr>
        </p:nvGraphicFramePr>
        <p:xfrm>
          <a:off x="813311" y="4753548"/>
          <a:ext cx="7778752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76"/>
                <a:gridCol w="3889376"/>
              </a:tblGrid>
              <a:tr h="17378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Perfectly balanced at all times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Immediate</a:t>
                      </a:r>
                      <a:r>
                        <a:rPr lang="en-ZA" sz="1600" baseline="0" dirty="0" smtClean="0">
                          <a:solidFill>
                            <a:srgbClr val="0070C0"/>
                          </a:solidFill>
                        </a:rPr>
                        <a:t> access to maximal (or minimal) element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baseline="0" dirty="0" smtClean="0">
                          <a:solidFill>
                            <a:srgbClr val="0070C0"/>
                          </a:solidFill>
                        </a:rPr>
                        <a:t>Easy to code (array-</a:t>
                      </a:r>
                      <a:r>
                        <a:rPr lang="en-ZA" sz="1600" baseline="0" dirty="0" err="1" smtClean="0">
                          <a:solidFill>
                            <a:srgbClr val="0070C0"/>
                          </a:solidFill>
                        </a:rPr>
                        <a:t>ased</a:t>
                      </a:r>
                      <a:r>
                        <a:rPr lang="en-ZA" sz="1600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ZA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baseline="0" dirty="0" smtClean="0">
                          <a:solidFill>
                            <a:srgbClr val="FF0000"/>
                          </a:solidFill>
                        </a:rPr>
                        <a:t>Does not provide efficient search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Efficient binary search O(</a:t>
                      </a:r>
                      <a:r>
                        <a:rPr lang="en-ZA" sz="1600" dirty="0" err="1" smtClean="0">
                          <a:solidFill>
                            <a:srgbClr val="0070C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 n) when balanced</a:t>
                      </a:r>
                      <a:endParaRPr lang="en-Z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Structure depends</a:t>
                      </a:r>
                      <a:r>
                        <a:rPr lang="en-ZA" sz="1600" baseline="0" dirty="0" smtClean="0">
                          <a:solidFill>
                            <a:srgbClr val="FF0000"/>
                          </a:solidFill>
                        </a:rPr>
                        <a:t> on the order in which items are inserted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baseline="0" dirty="0" smtClean="0">
                          <a:solidFill>
                            <a:srgbClr val="FF0000"/>
                          </a:solidFill>
                        </a:rPr>
                        <a:t>Complicated algorithms necessary to keep the tree balanced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88541"/>
            <a:ext cx="7988128" cy="5774723"/>
          </a:xfrm>
        </p:spPr>
        <p:txBody>
          <a:bodyPr>
            <a:normAutofit/>
          </a:bodyPr>
          <a:lstStyle/>
          <a:p>
            <a:r>
              <a:rPr lang="en-ZA" sz="2300" dirty="0" smtClean="0">
                <a:solidFill>
                  <a:schemeClr val="accent6"/>
                </a:solidFill>
              </a:rPr>
              <a:t>“Best-of-both”</a:t>
            </a:r>
            <a:r>
              <a:rPr lang="en-ZA" sz="2300" dirty="0" smtClean="0"/>
              <a:t>: an amalgamation of heaps and BSTs</a:t>
            </a:r>
          </a:p>
          <a:p>
            <a:r>
              <a:rPr lang="en-ZA" sz="2300" dirty="0" smtClean="0"/>
              <a:t>A </a:t>
            </a:r>
            <a:r>
              <a:rPr lang="en-ZA" sz="2300" dirty="0" smtClean="0">
                <a:solidFill>
                  <a:srgbClr val="FF0000"/>
                </a:solidFill>
              </a:rPr>
              <a:t>binary search tree</a:t>
            </a:r>
            <a:r>
              <a:rPr lang="en-ZA" sz="2300" dirty="0" smtClean="0"/>
              <a:t> where every node has both </a:t>
            </a:r>
            <a:br>
              <a:rPr lang="en-ZA" sz="2300" dirty="0" smtClean="0"/>
            </a:br>
            <a:r>
              <a:rPr lang="en-ZA" sz="2300" dirty="0" smtClean="0"/>
              <a:t>a </a:t>
            </a:r>
            <a:r>
              <a:rPr lang="en-ZA" sz="2300" dirty="0" smtClean="0">
                <a:solidFill>
                  <a:srgbClr val="0070C0"/>
                </a:solidFill>
              </a:rPr>
              <a:t>value</a:t>
            </a:r>
            <a:r>
              <a:rPr lang="en-ZA" sz="2300" dirty="0" smtClean="0"/>
              <a:t> and a </a:t>
            </a:r>
            <a:r>
              <a:rPr lang="en-ZA" sz="2300" dirty="0" smtClean="0">
                <a:solidFill>
                  <a:srgbClr val="0070C0"/>
                </a:solidFill>
              </a:rPr>
              <a:t>priority</a:t>
            </a:r>
          </a:p>
          <a:p>
            <a:r>
              <a:rPr lang="en-ZA" sz="2300" dirty="0" smtClean="0"/>
              <a:t>Values are stored in the BST fashion</a:t>
            </a:r>
          </a:p>
          <a:p>
            <a:r>
              <a:rPr lang="en-ZA" sz="2300" dirty="0" smtClean="0"/>
              <a:t>Priorities determine which nodes are closer to the root</a:t>
            </a:r>
          </a:p>
          <a:p>
            <a:endParaRPr lang="en-ZA" sz="2300" dirty="0"/>
          </a:p>
          <a:p>
            <a:endParaRPr lang="en-ZA" sz="2300" dirty="0" smtClean="0"/>
          </a:p>
          <a:p>
            <a:endParaRPr lang="en-ZA" sz="2300" dirty="0"/>
          </a:p>
          <a:p>
            <a:endParaRPr lang="en-ZA" sz="2300" dirty="0" smtClean="0"/>
          </a:p>
          <a:p>
            <a:endParaRPr lang="en-ZA" sz="2300" dirty="0"/>
          </a:p>
          <a:p>
            <a:endParaRPr lang="en-ZA" sz="2300" dirty="0" smtClean="0"/>
          </a:p>
          <a:p>
            <a:r>
              <a:rPr lang="en-ZA" sz="2300" dirty="0" smtClean="0">
                <a:solidFill>
                  <a:srgbClr val="0070C0"/>
                </a:solidFill>
              </a:rPr>
              <a:t>Advantage over heaps:</a:t>
            </a:r>
            <a:r>
              <a:rPr lang="en-ZA" sz="2300" dirty="0" smtClean="0"/>
              <a:t> binary search is possible!</a:t>
            </a:r>
          </a:p>
          <a:p>
            <a:r>
              <a:rPr lang="en-ZA" sz="2300" dirty="0" smtClean="0">
                <a:solidFill>
                  <a:srgbClr val="FF0000"/>
                </a:solidFill>
              </a:rPr>
              <a:t>Advantage over BSTs: </a:t>
            </a:r>
            <a:r>
              <a:rPr lang="en-ZA" sz="2300" dirty="0" smtClean="0"/>
              <a:t>priorities can facilitate efficiency (automatic balancing)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4454096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 (Trees + Heaps)</a:t>
            </a:r>
            <a:endParaRPr lang="en-US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473028" y="3132438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   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M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1930228" y="351343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311228" y="3513438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2463628" y="404683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700291" y="3132438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2   6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5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4157491" y="351343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538491" y="3513438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690891" y="404683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005341" y="3114976"/>
            <a:ext cx="2611437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D/2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 M/5  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H="1">
            <a:off x="6619703" y="3495976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7195966" y="3495976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7388053" y="4029376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351004" y="4702476"/>
            <a:ext cx="1696823" cy="58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binary search tree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4053960" y="4789203"/>
            <a:ext cx="941731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heap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583405" y="4789203"/>
            <a:ext cx="880848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err="1" smtClean="0">
                <a:solidFill>
                  <a:prstClr val="black"/>
                </a:solidFill>
                <a:latin typeface="Century Gothic" panose="020B0502020202020204"/>
              </a:rPr>
              <a:t>treap</a:t>
            </a:r>
            <a:endParaRPr lang="en-US" sz="1600" b="0" u="sng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48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8"/>
            <a:ext cx="7988128" cy="577472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Another name for </a:t>
            </a:r>
            <a:r>
              <a:rPr lang="en-ZA" sz="2000" dirty="0" err="1" smtClean="0"/>
              <a:t>treaps</a:t>
            </a:r>
            <a:r>
              <a:rPr lang="en-ZA" sz="2000" dirty="0" smtClean="0"/>
              <a:t>: </a:t>
            </a:r>
            <a:r>
              <a:rPr lang="en-ZA" sz="2000" dirty="0">
                <a:solidFill>
                  <a:schemeClr val="accent5"/>
                </a:solidFill>
              </a:rPr>
              <a:t>randomized binary search </a:t>
            </a:r>
            <a:r>
              <a:rPr lang="en-ZA" sz="2000" dirty="0" smtClean="0">
                <a:solidFill>
                  <a:schemeClr val="accent5"/>
                </a:solidFill>
              </a:rPr>
              <a:t>trees</a:t>
            </a:r>
            <a:endParaRPr lang="en-ZA" sz="2000" dirty="0">
              <a:solidFill>
                <a:schemeClr val="accent5"/>
              </a:solidFill>
            </a:endParaRPr>
          </a:p>
          <a:p>
            <a:r>
              <a:rPr lang="en-ZA" sz="2000" dirty="0" smtClean="0">
                <a:solidFill>
                  <a:srgbClr val="FF0000"/>
                </a:solidFill>
              </a:rPr>
              <a:t>Why:</a:t>
            </a:r>
            <a:r>
              <a:rPr lang="en-ZA" sz="2000" dirty="0" smtClean="0"/>
              <a:t> because priorities are often </a:t>
            </a:r>
            <a:r>
              <a:rPr lang="en-ZA" sz="2000" dirty="0" smtClean="0">
                <a:solidFill>
                  <a:schemeClr val="accent6"/>
                </a:solidFill>
              </a:rPr>
              <a:t>randomly generated</a:t>
            </a:r>
          </a:p>
          <a:p>
            <a:r>
              <a:rPr lang="en-ZA" sz="2000" dirty="0" smtClean="0"/>
              <a:t>?!?!</a:t>
            </a:r>
          </a:p>
          <a:p>
            <a:r>
              <a:rPr lang="en-ZA" sz="2000" dirty="0" smtClean="0"/>
              <a:t>It turns out that randomly generated priorities yield a balanced tree structure </a:t>
            </a:r>
            <a:r>
              <a:rPr lang="en-ZA" sz="2000" u="sng" dirty="0" smtClean="0"/>
              <a:t>on average</a:t>
            </a:r>
          </a:p>
          <a:p>
            <a:r>
              <a:rPr lang="en-ZA" sz="2000" dirty="0" smtClean="0"/>
              <a:t>I.e., with randomly generated priorities, there is a good chance (</a:t>
            </a:r>
            <a:r>
              <a:rPr lang="en-ZA" sz="2000" i="1" dirty="0" smtClean="0">
                <a:solidFill>
                  <a:srgbClr val="0070C0"/>
                </a:solidFill>
              </a:rPr>
              <a:t>a high probability</a:t>
            </a:r>
            <a:r>
              <a:rPr lang="en-ZA" sz="2000" dirty="0" smtClean="0"/>
              <a:t>) that the tree will be in a balanced shape</a:t>
            </a:r>
          </a:p>
          <a:p>
            <a:r>
              <a:rPr lang="en-ZA" sz="2000" dirty="0" smtClean="0"/>
              <a:t>What this essentially means:</a:t>
            </a:r>
          </a:p>
          <a:p>
            <a:pPr lvl="1"/>
            <a:r>
              <a:rPr lang="en-ZA" sz="1700" dirty="0" smtClean="0"/>
              <a:t>We use heap algorithms to </a:t>
            </a:r>
            <a:r>
              <a:rPr lang="en-ZA" sz="1700" dirty="0" smtClean="0">
                <a:solidFill>
                  <a:srgbClr val="0070C0"/>
                </a:solidFill>
              </a:rPr>
              <a:t>imitate</a:t>
            </a:r>
            <a:r>
              <a:rPr lang="en-ZA" sz="1700" dirty="0" smtClean="0"/>
              <a:t> tree balancing</a:t>
            </a:r>
          </a:p>
          <a:p>
            <a:pPr lvl="1"/>
            <a:r>
              <a:rPr lang="en-ZA" sz="1700" dirty="0" smtClean="0">
                <a:solidFill>
                  <a:srgbClr val="FF0000"/>
                </a:solidFill>
              </a:rPr>
              <a:t>Balancing is randomized!</a:t>
            </a:r>
            <a:r>
              <a:rPr lang="en-ZA" sz="1700" dirty="0" smtClean="0"/>
              <a:t> (It is easier to implement this way)</a:t>
            </a:r>
          </a:p>
          <a:p>
            <a:endParaRPr lang="en-ZA" sz="2300" dirty="0"/>
          </a:p>
          <a:p>
            <a:endParaRPr lang="en-ZA" sz="2300" dirty="0" smtClean="0"/>
          </a:p>
          <a:p>
            <a:endParaRPr lang="en-ZA" sz="2300" dirty="0"/>
          </a:p>
          <a:p>
            <a:endParaRPr lang="en-ZA" sz="23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53145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endParaRPr lang="en-US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473028" y="4608451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K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D   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M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1930228" y="49894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311228" y="4989451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2463628" y="552285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700291" y="4608451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2   6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5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4157491" y="49894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538491" y="4989451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690891" y="552285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005341" y="4590989"/>
            <a:ext cx="2611437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D/2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M/5  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H="1">
            <a:off x="6619703" y="4971989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7195966" y="4971989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7388053" y="5505389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351004" y="6178489"/>
            <a:ext cx="1696823" cy="58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binary search tree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4053960" y="6265216"/>
            <a:ext cx="941731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heap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583405" y="6265216"/>
            <a:ext cx="880848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err="1" smtClean="0">
                <a:solidFill>
                  <a:prstClr val="black"/>
                </a:solidFill>
                <a:latin typeface="Century Gothic" panose="020B0502020202020204"/>
              </a:rPr>
              <a:t>treap</a:t>
            </a:r>
            <a:endParaRPr lang="en-US" sz="1600" b="0" u="sng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685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8"/>
            <a:ext cx="7988128" cy="577472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Important to remember:</a:t>
            </a:r>
          </a:p>
          <a:p>
            <a:pPr lvl="1"/>
            <a:r>
              <a:rPr lang="en-ZA" sz="1700" dirty="0" err="1" smtClean="0">
                <a:solidFill>
                  <a:schemeClr val="accent5"/>
                </a:solidFill>
              </a:rPr>
              <a:t>treaps</a:t>
            </a:r>
            <a:r>
              <a:rPr lang="en-ZA" sz="1700" dirty="0" smtClean="0">
                <a:solidFill>
                  <a:schemeClr val="accent5"/>
                </a:solidFill>
              </a:rPr>
              <a:t> </a:t>
            </a:r>
            <a:r>
              <a:rPr lang="en-ZA" sz="1700" dirty="0" smtClean="0"/>
              <a:t>are not real</a:t>
            </a:r>
            <a:r>
              <a:rPr lang="en-ZA" sz="1700" dirty="0" smtClean="0">
                <a:solidFill>
                  <a:schemeClr val="accent5"/>
                </a:solidFill>
              </a:rPr>
              <a:t> heaps</a:t>
            </a:r>
            <a:r>
              <a:rPr lang="en-ZA" sz="1700" dirty="0" smtClean="0"/>
              <a:t>: only </a:t>
            </a:r>
            <a:r>
              <a:rPr lang="en-ZA" sz="1700" dirty="0" smtClean="0">
                <a:solidFill>
                  <a:srgbClr val="FF0000"/>
                </a:solidFill>
              </a:rPr>
              <a:t>property (1)</a:t>
            </a:r>
            <a:r>
              <a:rPr lang="en-ZA" sz="1700" dirty="0" smtClean="0"/>
              <a:t> is enforced</a:t>
            </a:r>
          </a:p>
          <a:p>
            <a:pPr lvl="1"/>
            <a:r>
              <a:rPr lang="en-ZA" sz="1700" dirty="0" smtClean="0"/>
              <a:t>i.e., highest priority nodes must be at the top</a:t>
            </a:r>
          </a:p>
          <a:p>
            <a:pPr lvl="1"/>
            <a:r>
              <a:rPr lang="en-ZA" sz="1700" dirty="0" smtClean="0"/>
              <a:t>the tree </a:t>
            </a:r>
            <a:r>
              <a:rPr lang="en-ZA" sz="1700" dirty="0" smtClean="0">
                <a:solidFill>
                  <a:srgbClr val="FF0000"/>
                </a:solidFill>
              </a:rPr>
              <a:t>does not have to be </a:t>
            </a:r>
            <a:r>
              <a:rPr lang="en-ZA" sz="1700" dirty="0" smtClean="0"/>
              <a:t>perfectly balanced</a:t>
            </a:r>
            <a:endParaRPr lang="en-ZA" sz="1700" dirty="0"/>
          </a:p>
          <a:p>
            <a:r>
              <a:rPr lang="en-ZA" sz="2000" dirty="0" smtClean="0">
                <a:solidFill>
                  <a:schemeClr val="accent6"/>
                </a:solidFill>
              </a:rPr>
              <a:t>We are randomizing anyway </a:t>
            </a:r>
            <a:r>
              <a:rPr lang="en-ZA" sz="2000" dirty="0" smtClean="0"/>
              <a:t>– it is OK to approximate</a:t>
            </a:r>
          </a:p>
          <a:p>
            <a:endParaRPr lang="en-ZA" sz="2300" dirty="0"/>
          </a:p>
          <a:p>
            <a:endParaRPr lang="en-ZA" sz="2300" dirty="0" smtClean="0"/>
          </a:p>
          <a:p>
            <a:endParaRPr lang="en-ZA" sz="2300" dirty="0"/>
          </a:p>
          <a:p>
            <a:endParaRPr lang="en-ZA" sz="23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53145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endParaRPr lang="en-US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63644" y="3430440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K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D   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M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020844" y="381144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401844" y="381144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2554244" y="434484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790907" y="3430440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2   6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5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4248107" y="381144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629107" y="381144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781507" y="434484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095957" y="3412978"/>
            <a:ext cx="2611437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D/2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M/5  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H="1">
            <a:off x="6710319" y="379397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7286582" y="3793978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7478669" y="432737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441620" y="5000478"/>
            <a:ext cx="1696823" cy="58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binary search tree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4144576" y="5087205"/>
            <a:ext cx="941731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heap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674021" y="5087205"/>
            <a:ext cx="880848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err="1" smtClean="0">
                <a:solidFill>
                  <a:prstClr val="black"/>
                </a:solidFill>
                <a:latin typeface="Century Gothic" panose="020B0502020202020204"/>
              </a:rPr>
              <a:t>treap</a:t>
            </a:r>
            <a:endParaRPr lang="en-US" sz="1600" b="0" u="sng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78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8"/>
            <a:ext cx="7988128" cy="57747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Create a node, randomly generate priority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>
                <a:solidFill>
                  <a:schemeClr val="accent6">
                    <a:lumMod val="75000"/>
                  </a:schemeClr>
                </a:solidFill>
              </a:rPr>
              <a:t>Inserting into BST: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ZA" sz="1700" dirty="0" smtClean="0"/>
              <a:t>Perform binary search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ZA" sz="1700" dirty="0" smtClean="0"/>
              <a:t>Find the empty leaf location where the new node belongs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ZA" sz="1700" dirty="0" smtClean="0"/>
              <a:t>Insert the node at the found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>
                <a:solidFill>
                  <a:srgbClr val="C00000"/>
                </a:solidFill>
              </a:rPr>
              <a:t>Maintaining heap property: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700" dirty="0" smtClean="0"/>
              <a:t>Compare the priority of the new node with the priority of its parent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700" dirty="0" smtClean="0"/>
              <a:t>If the new node has higher priority, </a:t>
            </a:r>
            <a:r>
              <a:rPr lang="en-ZA" sz="1700" dirty="0" smtClean="0">
                <a:solidFill>
                  <a:srgbClr val="0070C0"/>
                </a:solidFill>
              </a:rPr>
              <a:t>rotate</a:t>
            </a:r>
            <a:r>
              <a:rPr lang="en-ZA" sz="1700" dirty="0" smtClean="0"/>
              <a:t> the new node about its parent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700" dirty="0" smtClean="0"/>
              <a:t>If new node is not root after the rotation, go to (</a:t>
            </a:r>
            <a:r>
              <a:rPr lang="en-ZA" sz="1700" dirty="0" err="1" smtClean="0"/>
              <a:t>i</a:t>
            </a:r>
            <a:r>
              <a:rPr lang="en-ZA" sz="1700" dirty="0" smtClean="0"/>
              <a:t>)</a:t>
            </a:r>
            <a:endParaRPr lang="en-ZA" sz="2300" dirty="0" smtClean="0"/>
          </a:p>
          <a:p>
            <a:endParaRPr lang="en-ZA" sz="2300" dirty="0"/>
          </a:p>
          <a:p>
            <a:endParaRPr lang="en-ZA" sz="23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inserting a node</a:t>
            </a:r>
            <a:endParaRPr lang="en-US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365936" y="4303651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K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D   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M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1823136" y="46846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204136" y="4684651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2356536" y="521805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593199" y="4303651"/>
            <a:ext cx="1295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2   6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5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4050399" y="46846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431399" y="4684651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583799" y="521805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5898249" y="4286189"/>
            <a:ext cx="2611437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D/2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M/5  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H="1">
            <a:off x="6512611" y="4667189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7088874" y="4667189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7280961" y="5200589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243912" y="5873689"/>
            <a:ext cx="1696823" cy="58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binary search tree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3946868" y="5960416"/>
            <a:ext cx="941731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smtClean="0">
                <a:solidFill>
                  <a:prstClr val="black"/>
                </a:solidFill>
                <a:latin typeface="Century Gothic" panose="020B0502020202020204"/>
              </a:rPr>
              <a:t>heap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476313" y="5960416"/>
            <a:ext cx="880848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 err="1" smtClean="0">
                <a:solidFill>
                  <a:prstClr val="black"/>
                </a:solidFill>
                <a:latin typeface="Century Gothic" panose="020B0502020202020204"/>
              </a:rPr>
              <a:t>treap</a:t>
            </a:r>
            <a:endParaRPr lang="en-US" sz="1600" b="0" u="sng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60311" y="325777"/>
            <a:ext cx="1659967" cy="146183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Why do we rotate instead of swapping?</a:t>
            </a:r>
          </a:p>
        </p:txBody>
      </p:sp>
    </p:spTree>
    <p:extLst>
      <p:ext uri="{BB962C8B-B14F-4D97-AF65-F5344CB8AC3E}">
        <p14:creationId xmlns:p14="http://schemas.microsoft.com/office/powerpoint/2010/main" val="11257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inserting a node</a:t>
            </a:r>
            <a:endParaRPr lang="en-US" dirty="0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868964" y="1985105"/>
            <a:ext cx="2611437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D/2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 M/5  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1483326" y="236610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059589" y="236610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auto">
          <a:xfrm flipH="1">
            <a:off x="2250089" y="289950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H="1">
            <a:off x="1943701" y="1491392"/>
            <a:ext cx="382588" cy="4873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2058001" y="1089755"/>
            <a:ext cx="844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T/7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2442176" y="3091592"/>
            <a:ext cx="846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T/7</a:t>
            </a: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2596164" y="2899505"/>
            <a:ext cx="114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3558189" y="1491392"/>
            <a:ext cx="261143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D/2  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  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   M/5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H="1">
            <a:off x="4174139" y="187239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4750401" y="1872392"/>
            <a:ext cx="141288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4940901" y="2405792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28"/>
          <p:cNvSpPr>
            <a:spLocks noChangeShapeType="1"/>
          </p:cNvSpPr>
          <p:nvPr/>
        </p:nvSpPr>
        <p:spPr bwMode="auto">
          <a:xfrm flipH="1">
            <a:off x="4742464" y="2964592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H="1">
            <a:off x="7049915" y="951943"/>
            <a:ext cx="384175" cy="4873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7164215" y="550306"/>
            <a:ext cx="846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S/9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5975177" y="1439306"/>
            <a:ext cx="224618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D/2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M/5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 flipH="1">
            <a:off x="6589540" y="1820306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7165802" y="1820306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7356302" y="2353706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H="1">
            <a:off x="7157865" y="2912506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342039" y="4036414"/>
            <a:ext cx="19462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D/2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  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  M/5  </a:t>
            </a: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 flipH="1">
            <a:off x="1957989" y="4417414"/>
            <a:ext cx="127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2534252" y="4417414"/>
            <a:ext cx="119062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H="1">
            <a:off x="2724752" y="4950814"/>
            <a:ext cx="635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H="1">
            <a:off x="2526314" y="5509614"/>
            <a:ext cx="635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H="1">
            <a:off x="2302477" y="6103339"/>
            <a:ext cx="635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3262914" y="4030064"/>
            <a:ext cx="2457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K/8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D/2  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    R/6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M/5  </a:t>
            </a: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>
            <a:off x="3878864" y="441106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4453539" y="4411064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H="1">
            <a:off x="4645627" y="4944464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H="1">
            <a:off x="4447189" y="5503264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>
            <a:off x="5002814" y="4950814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Text Box 23"/>
          <p:cNvSpPr txBox="1">
            <a:spLocks noChangeArrowheads="1"/>
          </p:cNvSpPr>
          <p:nvPr/>
        </p:nvSpPr>
        <p:spPr bwMode="auto">
          <a:xfrm>
            <a:off x="5962477" y="4036501"/>
            <a:ext cx="204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M/5  </a:t>
            </a:r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>
            <a:off x="6744302" y="44380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7318977" y="4438051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 flipH="1">
            <a:off x="7039577" y="553025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6896702" y="4977801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 flipH="1">
            <a:off x="6426802" y="498256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7461852" y="2925893"/>
            <a:ext cx="114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7399209" y="3069669"/>
            <a:ext cx="846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S/9</a:t>
            </a:r>
          </a:p>
        </p:txBody>
      </p:sp>
      <p:sp>
        <p:nvSpPr>
          <p:cNvPr id="2" name="Left-Up Arrow 1"/>
          <p:cNvSpPr/>
          <p:nvPr/>
        </p:nvSpPr>
        <p:spPr>
          <a:xfrm rot="16200000">
            <a:off x="2659298" y="2683410"/>
            <a:ext cx="520102" cy="422064"/>
          </a:xfrm>
          <a:prstGeom prst="leftUpArrow">
            <a:avLst>
              <a:gd name="adj1" fmla="val 10745"/>
              <a:gd name="adj2" fmla="val 17872"/>
              <a:gd name="adj3" fmla="val 209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6" name="Left-Up Arrow 55"/>
          <p:cNvSpPr/>
          <p:nvPr/>
        </p:nvSpPr>
        <p:spPr>
          <a:xfrm rot="16200000">
            <a:off x="7539269" y="2670023"/>
            <a:ext cx="520102" cy="422064"/>
          </a:xfrm>
          <a:prstGeom prst="leftUpArrow">
            <a:avLst>
              <a:gd name="adj1" fmla="val 10745"/>
              <a:gd name="adj2" fmla="val 17872"/>
              <a:gd name="adj3" fmla="val 209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Left-Up Arrow 76"/>
          <p:cNvSpPr/>
          <p:nvPr/>
        </p:nvSpPr>
        <p:spPr>
          <a:xfrm>
            <a:off x="2847395" y="4942278"/>
            <a:ext cx="269063" cy="576463"/>
          </a:xfrm>
          <a:prstGeom prst="leftUpArrow">
            <a:avLst>
              <a:gd name="adj1" fmla="val 10745"/>
              <a:gd name="adj2" fmla="val 17872"/>
              <a:gd name="adj3" fmla="val 30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Left-Up Arrow 77"/>
          <p:cNvSpPr/>
          <p:nvPr/>
        </p:nvSpPr>
        <p:spPr>
          <a:xfrm rot="16200000">
            <a:off x="4447875" y="4174931"/>
            <a:ext cx="520102" cy="422064"/>
          </a:xfrm>
          <a:prstGeom prst="leftUpArrow">
            <a:avLst>
              <a:gd name="adj1" fmla="val 10745"/>
              <a:gd name="adj2" fmla="val 17872"/>
              <a:gd name="adj3" fmla="val 209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38" grpId="0" animBg="1"/>
      <p:bldP spid="39" grpId="0" animBg="1"/>
      <p:bldP spid="41" grpId="0"/>
      <p:bldP spid="41" grpId="1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2" grpId="0" animBg="1"/>
      <p:bldP spid="56" grpId="0" animBg="1"/>
      <p:bldP spid="77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inserting a node</a:t>
            </a:r>
            <a:endParaRPr lang="en-US" dirty="0"/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H="1">
            <a:off x="2086325" y="1210694"/>
            <a:ext cx="384175" cy="4873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2200625" y="809057"/>
            <a:ext cx="928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69" name="Text Box 23"/>
          <p:cNvSpPr txBox="1">
            <a:spLocks noChangeArrowheads="1"/>
          </p:cNvSpPr>
          <p:nvPr/>
        </p:nvSpPr>
        <p:spPr bwMode="auto">
          <a:xfrm>
            <a:off x="729825" y="1732816"/>
            <a:ext cx="204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M/5  </a:t>
            </a:r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>
            <a:off x="1511650" y="2134366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2086325" y="2134366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 flipH="1">
            <a:off x="1806925" y="3226566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664050" y="2674116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 flipH="1">
            <a:off x="1194150" y="2678879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3691814" y="1223381"/>
            <a:ext cx="204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M/5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 flipH="1">
            <a:off x="4473639" y="162493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5048314" y="1624931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 flipH="1">
            <a:off x="4768914" y="271713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4626039" y="2164681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H="1">
            <a:off x="4156139" y="21694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>
            <a:off x="4715751" y="3269581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Text Box 23"/>
          <p:cNvSpPr txBox="1">
            <a:spLocks noChangeArrowheads="1"/>
          </p:cNvSpPr>
          <p:nvPr/>
        </p:nvSpPr>
        <p:spPr bwMode="auto">
          <a:xfrm>
            <a:off x="4549839" y="3440473"/>
            <a:ext cx="928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srgbClr val="7030A0"/>
              </a:solidFill>
              <a:latin typeface="Courier New" pitchFamily="49" charset="0"/>
            </a:endParaRP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6412192" y="1188622"/>
            <a:ext cx="2047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R/6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 flipH="1">
            <a:off x="7194017" y="159017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7768692" y="1590172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Line 28"/>
          <p:cNvSpPr>
            <a:spLocks noChangeShapeType="1"/>
          </p:cNvSpPr>
          <p:nvPr/>
        </p:nvSpPr>
        <p:spPr bwMode="auto">
          <a:xfrm flipH="1">
            <a:off x="7489292" y="2682372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Line 25"/>
          <p:cNvSpPr>
            <a:spLocks noChangeShapeType="1"/>
          </p:cNvSpPr>
          <p:nvPr/>
        </p:nvSpPr>
        <p:spPr bwMode="auto">
          <a:xfrm>
            <a:off x="7346417" y="2129922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H="1">
            <a:off x="6876517" y="213468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Text Box 23"/>
          <p:cNvSpPr txBox="1">
            <a:spLocks noChangeArrowheads="1"/>
          </p:cNvSpPr>
          <p:nvPr/>
        </p:nvSpPr>
        <p:spPr bwMode="auto">
          <a:xfrm>
            <a:off x="6646997" y="3440472"/>
            <a:ext cx="928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M/5</a:t>
            </a:r>
          </a:p>
        </p:txBody>
      </p:sp>
      <p:sp>
        <p:nvSpPr>
          <p:cNvPr id="95" name="Line 28"/>
          <p:cNvSpPr>
            <a:spLocks noChangeShapeType="1"/>
          </p:cNvSpPr>
          <p:nvPr/>
        </p:nvSpPr>
        <p:spPr bwMode="auto">
          <a:xfrm flipH="1">
            <a:off x="7111061" y="324550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893512" y="3908223"/>
            <a:ext cx="20478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S/9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K/8  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M/5 R/6</a:t>
            </a:r>
            <a:endParaRPr lang="en-US" sz="2400" dirty="0">
              <a:solidFill>
                <a:srgbClr val="7030A0"/>
              </a:solidFill>
              <a:latin typeface="Courier New" pitchFamily="49" charset="0"/>
            </a:endParaRPr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 flipH="1">
            <a:off x="1675337" y="430977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>
            <a:off x="2241686" y="4309773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28"/>
          <p:cNvSpPr>
            <a:spLocks noChangeShapeType="1"/>
          </p:cNvSpPr>
          <p:nvPr/>
        </p:nvSpPr>
        <p:spPr bwMode="auto">
          <a:xfrm flipH="1">
            <a:off x="1841249" y="5440702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Line 25"/>
          <p:cNvSpPr>
            <a:spLocks noChangeShapeType="1"/>
          </p:cNvSpPr>
          <p:nvPr/>
        </p:nvSpPr>
        <p:spPr bwMode="auto">
          <a:xfrm>
            <a:off x="1827737" y="4849523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Line 24"/>
          <p:cNvSpPr>
            <a:spLocks noChangeShapeType="1"/>
          </p:cNvSpPr>
          <p:nvPr/>
        </p:nvSpPr>
        <p:spPr bwMode="auto">
          <a:xfrm flipH="1">
            <a:off x="1357837" y="4854286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Line 25"/>
          <p:cNvSpPr>
            <a:spLocks noChangeShapeType="1"/>
          </p:cNvSpPr>
          <p:nvPr/>
        </p:nvSpPr>
        <p:spPr bwMode="auto">
          <a:xfrm>
            <a:off x="2124487" y="5424226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3258887" y="4118288"/>
            <a:ext cx="228732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S/9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O/10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T/7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K/8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 R/6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D/2 M/5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 flipH="1">
            <a:off x="4280162" y="451983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>
            <a:off x="4846511" y="4519838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Line 25"/>
          <p:cNvSpPr>
            <a:spLocks noChangeShapeType="1"/>
          </p:cNvSpPr>
          <p:nvPr/>
        </p:nvSpPr>
        <p:spPr bwMode="auto">
          <a:xfrm>
            <a:off x="4432562" y="5059588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 flipH="1">
            <a:off x="3962662" y="50643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24"/>
          <p:cNvSpPr>
            <a:spLocks noChangeShapeType="1"/>
          </p:cNvSpPr>
          <p:nvPr/>
        </p:nvSpPr>
        <p:spPr bwMode="auto">
          <a:xfrm flipH="1">
            <a:off x="3663445" y="56127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25"/>
          <p:cNvSpPr>
            <a:spLocks noChangeShapeType="1"/>
          </p:cNvSpPr>
          <p:nvPr/>
        </p:nvSpPr>
        <p:spPr bwMode="auto">
          <a:xfrm>
            <a:off x="4014268" y="5612751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Text Box 23"/>
          <p:cNvSpPr txBox="1">
            <a:spLocks noChangeArrowheads="1"/>
          </p:cNvSpPr>
          <p:nvPr/>
        </p:nvSpPr>
        <p:spPr bwMode="auto">
          <a:xfrm>
            <a:off x="5851289" y="4029912"/>
            <a:ext cx="293848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  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O/10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K/8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</a:rPr>
              <a:t>S/9</a:t>
            </a:r>
            <a:endParaRPr lang="en-US" sz="2400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D/2 M/5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R/6 T/7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15" name="Line 24"/>
          <p:cNvSpPr>
            <a:spLocks noChangeShapeType="1"/>
          </p:cNvSpPr>
          <p:nvPr/>
        </p:nvSpPr>
        <p:spPr bwMode="auto">
          <a:xfrm flipH="1">
            <a:off x="6872565" y="443146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25"/>
          <p:cNvSpPr>
            <a:spLocks noChangeShapeType="1"/>
          </p:cNvSpPr>
          <p:nvPr/>
        </p:nvSpPr>
        <p:spPr bwMode="auto">
          <a:xfrm>
            <a:off x="7438914" y="4431462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 flipH="1">
            <a:off x="6555065" y="49759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25"/>
          <p:cNvSpPr>
            <a:spLocks noChangeShapeType="1"/>
          </p:cNvSpPr>
          <p:nvPr/>
        </p:nvSpPr>
        <p:spPr bwMode="auto">
          <a:xfrm>
            <a:off x="6903502" y="4970255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25"/>
          <p:cNvSpPr>
            <a:spLocks noChangeShapeType="1"/>
          </p:cNvSpPr>
          <p:nvPr/>
        </p:nvSpPr>
        <p:spPr bwMode="auto">
          <a:xfrm>
            <a:off x="7911567" y="4984741"/>
            <a:ext cx="142875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24"/>
          <p:cNvSpPr>
            <a:spLocks noChangeShapeType="1"/>
          </p:cNvSpPr>
          <p:nvPr/>
        </p:nvSpPr>
        <p:spPr bwMode="auto">
          <a:xfrm flipH="1">
            <a:off x="7575125" y="4959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087539" y="5869005"/>
            <a:ext cx="2365355" cy="5403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Perfect balance!</a:t>
            </a:r>
          </a:p>
        </p:txBody>
      </p:sp>
      <p:sp>
        <p:nvSpPr>
          <p:cNvPr id="51" name="Left-Up Arrow 50"/>
          <p:cNvSpPr/>
          <p:nvPr/>
        </p:nvSpPr>
        <p:spPr>
          <a:xfrm rot="16200000">
            <a:off x="4895627" y="3028666"/>
            <a:ext cx="520102" cy="422064"/>
          </a:xfrm>
          <a:prstGeom prst="leftUpArrow">
            <a:avLst>
              <a:gd name="adj1" fmla="val 10745"/>
              <a:gd name="adj2" fmla="val 17872"/>
              <a:gd name="adj3" fmla="val 209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2" name="Left-Up Arrow 51"/>
          <p:cNvSpPr/>
          <p:nvPr/>
        </p:nvSpPr>
        <p:spPr>
          <a:xfrm rot="18652491">
            <a:off x="7689892" y="2605699"/>
            <a:ext cx="354480" cy="372147"/>
          </a:xfrm>
          <a:prstGeom prst="leftUpArrow">
            <a:avLst>
              <a:gd name="adj1" fmla="val 12993"/>
              <a:gd name="adj2" fmla="val 17872"/>
              <a:gd name="adj3" fmla="val 30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3" name="Left-Up Arrow 52"/>
          <p:cNvSpPr/>
          <p:nvPr/>
        </p:nvSpPr>
        <p:spPr>
          <a:xfrm rot="17085450">
            <a:off x="1892869" y="4694176"/>
            <a:ext cx="354480" cy="372147"/>
          </a:xfrm>
          <a:prstGeom prst="leftUpArrow">
            <a:avLst>
              <a:gd name="adj1" fmla="val 12993"/>
              <a:gd name="adj2" fmla="val 17872"/>
              <a:gd name="adj3" fmla="val 30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4" name="Left-Up Arrow 53"/>
          <p:cNvSpPr/>
          <p:nvPr/>
        </p:nvSpPr>
        <p:spPr>
          <a:xfrm rot="10800000">
            <a:off x="3837028" y="4333764"/>
            <a:ext cx="354480" cy="372147"/>
          </a:xfrm>
          <a:prstGeom prst="leftUpArrow">
            <a:avLst>
              <a:gd name="adj1" fmla="val 12993"/>
              <a:gd name="adj2" fmla="val 17872"/>
              <a:gd name="adj3" fmla="val 30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4" grpId="0" animBg="1"/>
      <p:bldP spid="105" grpId="0"/>
      <p:bldP spid="106" grpId="0" animBg="1"/>
      <p:bldP spid="107" grpId="0" animBg="1"/>
      <p:bldP spid="109" grpId="0" animBg="1"/>
      <p:bldP spid="110" grpId="0" animBg="1"/>
      <p:bldP spid="112" grpId="0" animBg="1"/>
      <p:bldP spid="113" grpId="0" animBg="1"/>
      <p:bldP spid="114" grpId="0"/>
      <p:bldP spid="115" grpId="0" animBg="1"/>
      <p:bldP spid="116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285103"/>
            <a:ext cx="7988128" cy="5412258"/>
          </a:xfrm>
        </p:spPr>
        <p:txBody>
          <a:bodyPr>
            <a:normAutofit/>
          </a:bodyPr>
          <a:lstStyle/>
          <a:p>
            <a:r>
              <a:rPr lang="en-ZA" sz="2000" dirty="0" err="1" smtClean="0"/>
              <a:t>Treaps</a:t>
            </a:r>
            <a:r>
              <a:rPr lang="en-ZA" sz="2000" dirty="0" smtClean="0"/>
              <a:t> are </a:t>
            </a:r>
            <a:r>
              <a:rPr lang="en-ZA" sz="2000" dirty="0" smtClean="0">
                <a:solidFill>
                  <a:srgbClr val="0070C0"/>
                </a:solidFill>
              </a:rPr>
              <a:t>BSTs</a:t>
            </a:r>
            <a:r>
              <a:rPr lang="en-ZA" sz="2000" dirty="0" smtClean="0"/>
              <a:t>, therefore we may remove </a:t>
            </a:r>
            <a:r>
              <a:rPr lang="en-ZA" sz="2000" dirty="0" smtClean="0">
                <a:solidFill>
                  <a:srgbClr val="FF0000"/>
                </a:solidFill>
              </a:rPr>
              <a:t>any node</a:t>
            </a:r>
            <a:r>
              <a:rPr lang="en-ZA" sz="2000" dirty="0" smtClean="0"/>
              <a:t>, not necessarily the root</a:t>
            </a:r>
          </a:p>
          <a:p>
            <a:endParaRPr lang="en-Z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Using binary search, find the node you wish to remove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Rotate the </a:t>
            </a:r>
            <a:r>
              <a:rPr lang="en-ZA" sz="2000" dirty="0" smtClean="0">
                <a:solidFill>
                  <a:srgbClr val="FF0000"/>
                </a:solidFill>
              </a:rPr>
              <a:t>higher priority </a:t>
            </a:r>
            <a:r>
              <a:rPr lang="en-ZA" sz="2000" dirty="0" smtClean="0"/>
              <a:t>child about the node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Repeat (2) until the node you wish to remove becomes: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ZA" sz="1700" dirty="0" smtClean="0"/>
              <a:t>A node with one child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ZA" sz="1700" dirty="0" smtClean="0"/>
              <a:t>A leaf node</a:t>
            </a:r>
          </a:p>
          <a:p>
            <a:pPr marL="800100" lvl="1" indent="-457200">
              <a:buFont typeface="+mj-lt"/>
              <a:buAutoNum type="alphaLcPeriod"/>
            </a:pPr>
            <a:endParaRPr lang="en-ZA" sz="1700" dirty="0"/>
          </a:p>
          <a:p>
            <a:r>
              <a:rPr lang="en-ZA" sz="2000" dirty="0" smtClean="0"/>
              <a:t>In both case (a) and case (b), node removal becomes trivial</a:t>
            </a:r>
            <a:endParaRPr lang="en-ZA" sz="2000" dirty="0"/>
          </a:p>
          <a:p>
            <a:endParaRPr lang="en-ZA" sz="23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988128" cy="5163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: removing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907</Words>
  <Application>Microsoft Office PowerPoint</Application>
  <PresentationFormat>On-screen Show (4:3)</PresentationFormat>
  <Paragraphs>252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Arial</vt:lpstr>
      <vt:lpstr>Calibri</vt:lpstr>
      <vt:lpstr>Century Gothic</vt:lpstr>
      <vt:lpstr>Courier New</vt:lpstr>
      <vt:lpstr>Times New Roman</vt:lpstr>
      <vt:lpstr>Wingdings</vt:lpstr>
      <vt:lpstr>Presentation level design</vt:lpstr>
      <vt:lpstr>COS 212 Treaps</vt:lpstr>
      <vt:lpstr>Heaps VS BSTs</vt:lpstr>
      <vt:lpstr>Treaps (Trees + Heaps)</vt:lpstr>
      <vt:lpstr>Treaps</vt:lpstr>
      <vt:lpstr>Treaps</vt:lpstr>
      <vt:lpstr>Treaps: inserting a node</vt:lpstr>
      <vt:lpstr>Treaps: inserting a node</vt:lpstr>
      <vt:lpstr>Treaps: inserting a node</vt:lpstr>
      <vt:lpstr>Treaps: removing a node</vt:lpstr>
      <vt:lpstr>Treaps: removing a node</vt:lpstr>
      <vt:lpstr>Treaps: implementation</vt:lpstr>
      <vt:lpstr>Treaps: implementation</vt:lpstr>
      <vt:lpstr>Treaps: insert</vt:lpstr>
      <vt:lpstr>Treaps: insert</vt:lpstr>
      <vt:lpstr>Treaps: implementation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Treaps</dc:title>
  <dc:creator>User</dc:creator>
  <cp:lastModifiedBy>User</cp:lastModifiedBy>
  <cp:revision>6</cp:revision>
  <dcterms:created xsi:type="dcterms:W3CDTF">2019-03-11T08:25:35Z</dcterms:created>
  <dcterms:modified xsi:type="dcterms:W3CDTF">2021-04-24T08:50:13Z</dcterms:modified>
</cp:coreProperties>
</file>