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D474-1795-46B3-84EA-FA48E67CF8D4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AF8D-D061-44B4-96E6-A68E0814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615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18883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10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5782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7205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9921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1553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5737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897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9996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2097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077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7847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6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220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7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9021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8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85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9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4544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885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079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98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583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1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899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479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78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688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76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541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977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F11-0133-4287-8E2A-804B1A277569}" type="datetimeFigureOut">
              <a:rPr lang="en-ZA" smtClean="0"/>
              <a:t>2021/04/27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8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4/27/2021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err="1" smtClean="0"/>
              <a:t>Multiway</a:t>
            </a:r>
            <a:r>
              <a:rPr lang="en-US" dirty="0" smtClean="0"/>
              <a:t>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ZA" sz="2400" dirty="0">
                <a:ea typeface="新細明體" charset="-120"/>
              </a:rPr>
              <a:t>A key is placed into a </a:t>
            </a:r>
            <a:r>
              <a:rPr kumimoji="1" lang="en-ZA" sz="2400" dirty="0">
                <a:solidFill>
                  <a:srgbClr val="0070C0"/>
                </a:solidFill>
                <a:ea typeface="新細明體" charset="-120"/>
              </a:rPr>
              <a:t>leaf that still has </a:t>
            </a:r>
            <a:r>
              <a:rPr kumimoji="1" lang="en-ZA" sz="2400" dirty="0" smtClean="0">
                <a:solidFill>
                  <a:srgbClr val="0070C0"/>
                </a:solidFill>
                <a:ea typeface="新細明體" charset="-120"/>
              </a:rPr>
              <a:t>room</a:t>
            </a:r>
            <a:r>
              <a:rPr kumimoji="1" lang="en-ZA" sz="2400" dirty="0" smtClean="0">
                <a:ea typeface="新細明體" charset="-120"/>
              </a:rPr>
              <a:t>: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Find the leaf where the key belongs using B-tree search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Put the key in the correct place, shifting other keys as necessary</a:t>
            </a:r>
            <a:endParaRPr kumimoji="1" lang="en-ZA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B-Trees: Insert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411647"/>
            <a:ext cx="4152900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28" y="5111365"/>
            <a:ext cx="4152900" cy="140017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4132562" y="4115604"/>
            <a:ext cx="1095632" cy="6919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23286" y="5939732"/>
            <a:ext cx="576649" cy="66701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ZA" sz="2400" dirty="0">
                <a:ea typeface="新細明體" charset="-120"/>
              </a:rPr>
              <a:t>The leaf in which a key is to be placed is </a:t>
            </a:r>
            <a:r>
              <a:rPr kumimoji="1" lang="en-ZA" sz="2400" dirty="0" smtClean="0">
                <a:ea typeface="新細明體" charset="-120"/>
              </a:rPr>
              <a:t>full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The </a:t>
            </a:r>
            <a:r>
              <a:rPr kumimoji="1" lang="en-ZA" dirty="0">
                <a:ea typeface="新細明體" charset="-120"/>
              </a:rPr>
              <a:t>leaf node where the </a:t>
            </a:r>
            <a:r>
              <a:rPr kumimoji="1" lang="en-ZA" dirty="0" smtClean="0">
                <a:ea typeface="新細明體" charset="-120"/>
              </a:rPr>
              <a:t>key </a:t>
            </a:r>
            <a:r>
              <a:rPr kumimoji="1" lang="en-ZA" dirty="0">
                <a:ea typeface="新細明體" charset="-120"/>
              </a:rPr>
              <a:t>should be inserted is split in two, resulting in a new leaf </a:t>
            </a:r>
            <a:r>
              <a:rPr kumimoji="1" lang="en-ZA" dirty="0" smtClean="0">
                <a:ea typeface="新細明體" charset="-120"/>
              </a:rPr>
              <a:t>node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solidFill>
                  <a:schemeClr val="accent6"/>
                </a:solidFill>
                <a:ea typeface="新細明體" charset="-120"/>
              </a:rPr>
              <a:t>Half </a:t>
            </a:r>
            <a:r>
              <a:rPr kumimoji="1" lang="en-ZA" dirty="0">
                <a:solidFill>
                  <a:schemeClr val="accent6"/>
                </a:solidFill>
                <a:ea typeface="新細明體" charset="-120"/>
              </a:rPr>
              <a:t>of the keys </a:t>
            </a:r>
            <a:r>
              <a:rPr kumimoji="1" lang="en-ZA" dirty="0" smtClean="0">
                <a:ea typeface="新細明體" charset="-120"/>
              </a:rPr>
              <a:t>are </a:t>
            </a:r>
            <a:r>
              <a:rPr kumimoji="1" lang="en-ZA" dirty="0">
                <a:ea typeface="新細明體" charset="-120"/>
              </a:rPr>
              <a:t>moved from the full leaf to the new </a:t>
            </a:r>
            <a:r>
              <a:rPr kumimoji="1" lang="en-ZA" dirty="0" smtClean="0">
                <a:ea typeface="新細明體" charset="-120"/>
              </a:rPr>
              <a:t>leaf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The </a:t>
            </a:r>
            <a:r>
              <a:rPr kumimoji="1" lang="en-ZA" dirty="0">
                <a:ea typeface="新細明體" charset="-120"/>
              </a:rPr>
              <a:t>new leaf is incorporated by moving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middle value</a:t>
            </a:r>
            <a:r>
              <a:rPr kumimoji="1" lang="en-ZA" dirty="0">
                <a:ea typeface="新細明體" charset="-120"/>
              </a:rPr>
              <a:t> to the </a:t>
            </a:r>
            <a:r>
              <a:rPr kumimoji="1" lang="en-ZA" dirty="0" smtClean="0">
                <a:solidFill>
                  <a:schemeClr val="accent5"/>
                </a:solidFill>
                <a:ea typeface="新細明體" charset="-120"/>
              </a:rPr>
              <a:t>parent, </a:t>
            </a:r>
            <a:r>
              <a:rPr kumimoji="1" lang="en-ZA" dirty="0">
                <a:ea typeface="新細明體" charset="-120"/>
              </a:rPr>
              <a:t>and a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pointer to the new leaf </a:t>
            </a:r>
            <a:r>
              <a:rPr kumimoji="1" lang="en-ZA" dirty="0">
                <a:ea typeface="新細明體" charset="-120"/>
              </a:rPr>
              <a:t>is also added to the </a:t>
            </a: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parent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The </a:t>
            </a:r>
            <a:r>
              <a:rPr kumimoji="1" lang="en-ZA" dirty="0">
                <a:ea typeface="新細明體" charset="-120"/>
              </a:rPr>
              <a:t>process </a:t>
            </a:r>
            <a:r>
              <a:rPr kumimoji="1" lang="en-ZA" dirty="0" smtClean="0">
                <a:ea typeface="新細明體" charset="-120"/>
              </a:rPr>
              <a:t>repeats up </a:t>
            </a:r>
            <a:r>
              <a:rPr kumimoji="1" lang="en-ZA" dirty="0">
                <a:ea typeface="新細明體" charset="-120"/>
              </a:rPr>
              <a:t>the tree until all </a:t>
            </a:r>
            <a:r>
              <a:rPr kumimoji="1" lang="en-ZA" dirty="0" smtClean="0">
                <a:ea typeface="新細明體" charset="-120"/>
              </a:rPr>
              <a:t>keys are placed</a:t>
            </a:r>
            <a:endParaRPr kumimoji="1" lang="en-ZA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B-Trees: Insert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132562" y="3921470"/>
            <a:ext cx="1095632" cy="6919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Arial Rounded MT Bold" panose="020F0704030504030204" pitchFamily="34" charset="0"/>
              </a:rPr>
              <a:t>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28" y="4868819"/>
            <a:ext cx="4152900" cy="140017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16200000">
            <a:off x="7296021" y="4897393"/>
            <a:ext cx="1095632" cy="13430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B-Trees:</a:t>
            </a:r>
            <a:br>
              <a:rPr lang="en-US" dirty="0" smtClean="0"/>
            </a:br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6804114" y="276706"/>
            <a:ext cx="1095632" cy="6919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Arial Rounded MT Bold" panose="020F0704030504030204" pitchFamily="34" charset="0"/>
              </a:rPr>
              <a:t>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2" y="56956"/>
            <a:ext cx="4152900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8" y="1734805"/>
            <a:ext cx="65532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8" y="3412654"/>
            <a:ext cx="655320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00" y="5200266"/>
            <a:ext cx="6553200" cy="14001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32454" y="856733"/>
            <a:ext cx="2125362" cy="7249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45400" y="2569727"/>
            <a:ext cx="4263422" cy="6457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21100" y="4226265"/>
            <a:ext cx="677473" cy="66701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67986" y="5119819"/>
            <a:ext cx="1118198" cy="63769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56733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kumimoji="1" lang="en-ZA" sz="2400" dirty="0">
                <a:ea typeface="新細明體" charset="-120"/>
              </a:rPr>
              <a:t>The root of the B-tree </a:t>
            </a:r>
            <a:r>
              <a:rPr kumimoji="1" lang="en-ZA" sz="2400" dirty="0" smtClean="0">
                <a:ea typeface="新細明體" charset="-120"/>
              </a:rPr>
              <a:t>is full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Split root in </a:t>
            </a:r>
            <a:r>
              <a:rPr kumimoji="1" lang="en-ZA" dirty="0">
                <a:ea typeface="新細明體" charset="-120"/>
              </a:rPr>
              <a:t>two, </a:t>
            </a:r>
            <a:r>
              <a:rPr kumimoji="1" lang="en-ZA" dirty="0" smtClean="0">
                <a:ea typeface="新細明體" charset="-120"/>
              </a:rPr>
              <a:t>creating two nodes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solidFill>
                  <a:schemeClr val="accent6"/>
                </a:solidFill>
                <a:ea typeface="新細明體" charset="-120"/>
              </a:rPr>
              <a:t>Half </a:t>
            </a:r>
            <a:r>
              <a:rPr kumimoji="1" lang="en-ZA" dirty="0">
                <a:solidFill>
                  <a:schemeClr val="accent6"/>
                </a:solidFill>
                <a:ea typeface="新細明體" charset="-120"/>
              </a:rPr>
              <a:t>of the keys </a:t>
            </a:r>
            <a:r>
              <a:rPr kumimoji="1" lang="en-ZA" dirty="0" smtClean="0">
                <a:ea typeface="新細明體" charset="-120"/>
              </a:rPr>
              <a:t>are </a:t>
            </a:r>
            <a:r>
              <a:rPr kumimoji="1" lang="en-ZA" dirty="0">
                <a:ea typeface="新細明體" charset="-120"/>
              </a:rPr>
              <a:t>moved from the </a:t>
            </a:r>
            <a:r>
              <a:rPr kumimoji="1" lang="en-ZA" dirty="0" smtClean="0">
                <a:ea typeface="新細明體" charset="-120"/>
              </a:rPr>
              <a:t>root </a:t>
            </a:r>
            <a:r>
              <a:rPr kumimoji="1" lang="en-ZA" dirty="0">
                <a:ea typeface="新細明體" charset="-120"/>
              </a:rPr>
              <a:t>to the </a:t>
            </a:r>
            <a:r>
              <a:rPr kumimoji="1" lang="en-ZA" dirty="0">
                <a:solidFill>
                  <a:srgbClr val="7030A0"/>
                </a:solidFill>
                <a:ea typeface="新細明體" charset="-120"/>
              </a:rPr>
              <a:t>new </a:t>
            </a:r>
            <a:r>
              <a:rPr kumimoji="1" lang="en-ZA" dirty="0" smtClean="0">
                <a:solidFill>
                  <a:srgbClr val="7030A0"/>
                </a:solidFill>
                <a:ea typeface="新細明體" charset="-120"/>
              </a:rPr>
              <a:t>node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New root</a:t>
            </a:r>
            <a:r>
              <a:rPr kumimoji="1" lang="en-ZA" dirty="0" smtClean="0">
                <a:ea typeface="新細明體" charset="-120"/>
              </a:rPr>
              <a:t> </a:t>
            </a:r>
            <a:r>
              <a:rPr kumimoji="1" lang="en-ZA" dirty="0">
                <a:ea typeface="新細明體" charset="-120"/>
              </a:rPr>
              <a:t>is </a:t>
            </a:r>
            <a:r>
              <a:rPr kumimoji="1" lang="en-ZA" dirty="0" smtClean="0">
                <a:ea typeface="新細明體" charset="-120"/>
              </a:rPr>
              <a:t>created </a:t>
            </a:r>
            <a:r>
              <a:rPr kumimoji="1" lang="en-ZA" dirty="0">
                <a:ea typeface="新細明體" charset="-120"/>
              </a:rPr>
              <a:t>by moving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middle value</a:t>
            </a:r>
            <a:r>
              <a:rPr kumimoji="1" lang="en-ZA" dirty="0">
                <a:ea typeface="新細明體" charset="-120"/>
              </a:rPr>
              <a:t> </a:t>
            </a:r>
            <a:r>
              <a:rPr kumimoji="1" lang="en-ZA" dirty="0" smtClean="0">
                <a:ea typeface="新細明體" charset="-120"/>
              </a:rPr>
              <a:t>up and adding pointers to </a:t>
            </a:r>
            <a:r>
              <a:rPr kumimoji="1" lang="en-ZA" dirty="0" smtClean="0">
                <a:solidFill>
                  <a:schemeClr val="accent6"/>
                </a:solidFill>
                <a:ea typeface="新細明體" charset="-120"/>
              </a:rPr>
              <a:t>old root </a:t>
            </a:r>
            <a:r>
              <a:rPr kumimoji="1" lang="en-ZA" dirty="0" smtClean="0">
                <a:ea typeface="新細明體" charset="-120"/>
              </a:rPr>
              <a:t>and the </a:t>
            </a:r>
            <a:r>
              <a:rPr kumimoji="1" lang="en-ZA" dirty="0" smtClean="0">
                <a:solidFill>
                  <a:srgbClr val="7030A0"/>
                </a:solidFill>
                <a:ea typeface="新細明體" charset="-120"/>
              </a:rPr>
              <a:t>new node </a:t>
            </a:r>
            <a:r>
              <a:rPr kumimoji="1" lang="en-ZA" dirty="0" smtClean="0">
                <a:ea typeface="新細明體" charset="-120"/>
              </a:rPr>
              <a:t>to the left and right of it</a:t>
            </a:r>
            <a:endParaRPr kumimoji="1" lang="en-ZA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05634"/>
            <a:ext cx="7886700" cy="623413"/>
          </a:xfrm>
        </p:spPr>
        <p:txBody>
          <a:bodyPr/>
          <a:lstStyle/>
          <a:p>
            <a:r>
              <a:rPr lang="en-US" dirty="0" smtClean="0"/>
              <a:t>B-Trees: Insert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256130" y="2621951"/>
            <a:ext cx="1095632" cy="6919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Arial Rounded MT Bold" panose="020F0704030504030204" pitchFamily="34" charset="0"/>
              </a:rPr>
              <a:t>13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7" y="3441615"/>
            <a:ext cx="8472946" cy="1130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" y="5165124"/>
            <a:ext cx="8657968" cy="1083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6573" y="4780403"/>
            <a:ext cx="50045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4400" b="1" dirty="0">
                <a:solidFill>
                  <a:srgbClr val="ED7D31"/>
                </a:solidFill>
              </a:rPr>
              <a:t>?</a:t>
            </a:r>
            <a:endParaRPr lang="en-ZA" b="1" dirty="0">
              <a:solidFill>
                <a:srgbClr val="ED7D3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73054" y="5820118"/>
            <a:ext cx="2854751" cy="509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05634"/>
            <a:ext cx="7886700" cy="623413"/>
          </a:xfrm>
        </p:spPr>
        <p:txBody>
          <a:bodyPr/>
          <a:lstStyle/>
          <a:p>
            <a:r>
              <a:rPr lang="en-US" dirty="0" smtClean="0"/>
              <a:t>B-Trees: Insert</a:t>
            </a:r>
            <a:endParaRPr lang="en-US" dirty="0"/>
          </a:p>
        </p:txBody>
      </p:sp>
      <p:graphicFrame>
        <p:nvGraphicFramePr>
          <p:cNvPr id="8" name="Group 377"/>
          <p:cNvGraphicFramePr>
            <a:graphicFrameLocks noGrp="1"/>
          </p:cNvGraphicFramePr>
          <p:nvPr/>
        </p:nvGraphicFramePr>
        <p:xfrm>
          <a:off x="3151188" y="5965825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2"/>
                <a:gridCol w="344488"/>
                <a:gridCol w="344487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01"/>
          <p:cNvGraphicFramePr>
            <a:graphicFrameLocks noGrp="1"/>
          </p:cNvGraphicFramePr>
          <p:nvPr/>
        </p:nvGraphicFramePr>
        <p:xfrm>
          <a:off x="4686300" y="5965825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13"/>
          <p:cNvGraphicFramePr>
            <a:graphicFrameLocks noGrp="1"/>
          </p:cNvGraphicFramePr>
          <p:nvPr/>
        </p:nvGraphicFramePr>
        <p:xfrm>
          <a:off x="6184900" y="5965825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57188"/>
                <a:gridCol w="354012"/>
                <a:gridCol w="354013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425"/>
          <p:cNvGraphicFramePr>
            <a:graphicFrameLocks noGrp="1"/>
          </p:cNvGraphicFramePr>
          <p:nvPr/>
        </p:nvGraphicFramePr>
        <p:xfrm>
          <a:off x="3917950" y="5162550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570"/>
          <p:cNvGraphicFramePr>
            <a:graphicFrameLocks noGrp="1"/>
          </p:cNvGraphicFramePr>
          <p:nvPr/>
        </p:nvGraphicFramePr>
        <p:xfrm>
          <a:off x="3957638" y="3697288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2"/>
                <a:gridCol w="344488"/>
                <a:gridCol w="34448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449"/>
          <p:cNvGraphicFramePr>
            <a:graphicFrameLocks noGrp="1"/>
          </p:cNvGraphicFramePr>
          <p:nvPr/>
        </p:nvGraphicFramePr>
        <p:xfrm>
          <a:off x="4764088" y="4503738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2"/>
                <a:gridCol w="344488"/>
                <a:gridCol w="344487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548"/>
          <p:cNvGraphicFramePr>
            <a:graphicFrameLocks noGrp="1"/>
          </p:cNvGraphicFramePr>
          <p:nvPr/>
        </p:nvGraphicFramePr>
        <p:xfrm>
          <a:off x="3151188" y="4500563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485"/>
          <p:cNvGraphicFramePr>
            <a:graphicFrameLocks noGrp="1"/>
          </p:cNvGraphicFramePr>
          <p:nvPr/>
        </p:nvGraphicFramePr>
        <p:xfrm>
          <a:off x="3151188" y="1277938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2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497"/>
          <p:cNvGraphicFramePr>
            <a:graphicFrameLocks noGrp="1"/>
          </p:cNvGraphicFramePr>
          <p:nvPr/>
        </p:nvGraphicFramePr>
        <p:xfrm>
          <a:off x="3151188" y="1892300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2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509"/>
          <p:cNvGraphicFramePr>
            <a:graphicFrameLocks noGrp="1"/>
          </p:cNvGraphicFramePr>
          <p:nvPr/>
        </p:nvGraphicFramePr>
        <p:xfrm>
          <a:off x="3151188" y="2506663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2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521"/>
          <p:cNvGraphicFramePr>
            <a:graphicFrameLocks noGrp="1"/>
          </p:cNvGraphicFramePr>
          <p:nvPr/>
        </p:nvGraphicFramePr>
        <p:xfrm>
          <a:off x="3151188" y="3121025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2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Line 533"/>
          <p:cNvSpPr>
            <a:spLocks noChangeShapeType="1"/>
          </p:cNvSpPr>
          <p:nvPr/>
        </p:nvSpPr>
        <p:spPr bwMode="auto">
          <a:xfrm>
            <a:off x="2459038" y="1470025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534"/>
          <p:cNvSpPr txBox="1">
            <a:spLocks noChangeArrowheads="1"/>
          </p:cNvSpPr>
          <p:nvPr/>
        </p:nvSpPr>
        <p:spPr bwMode="auto">
          <a:xfrm>
            <a:off x="1960563" y="1277938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23" name="Line 536"/>
          <p:cNvSpPr>
            <a:spLocks noChangeShapeType="1"/>
          </p:cNvSpPr>
          <p:nvPr/>
        </p:nvSpPr>
        <p:spPr bwMode="auto">
          <a:xfrm>
            <a:off x="2459038" y="2079625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 Box 537"/>
          <p:cNvSpPr txBox="1">
            <a:spLocks noChangeArrowheads="1"/>
          </p:cNvSpPr>
          <p:nvPr/>
        </p:nvSpPr>
        <p:spPr bwMode="auto">
          <a:xfrm>
            <a:off x="1960563" y="1887538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25" name="Text Box 539"/>
          <p:cNvSpPr txBox="1">
            <a:spLocks noChangeArrowheads="1"/>
          </p:cNvSpPr>
          <p:nvPr/>
        </p:nvSpPr>
        <p:spPr bwMode="auto">
          <a:xfrm>
            <a:off x="3457575" y="2506663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26" name="Line 541"/>
          <p:cNvSpPr>
            <a:spLocks noChangeShapeType="1"/>
          </p:cNvSpPr>
          <p:nvPr/>
        </p:nvSpPr>
        <p:spPr bwMode="auto">
          <a:xfrm>
            <a:off x="2459038" y="2660650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 Box 542"/>
          <p:cNvSpPr txBox="1">
            <a:spLocks noChangeArrowheads="1"/>
          </p:cNvSpPr>
          <p:nvPr/>
        </p:nvSpPr>
        <p:spPr bwMode="auto">
          <a:xfrm>
            <a:off x="1960563" y="2468563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41</a:t>
            </a:r>
          </a:p>
        </p:txBody>
      </p:sp>
      <p:sp>
        <p:nvSpPr>
          <p:cNvPr id="28" name="Text Box 543"/>
          <p:cNvSpPr txBox="1">
            <a:spLocks noChangeArrowheads="1"/>
          </p:cNvSpPr>
          <p:nvPr/>
        </p:nvSpPr>
        <p:spPr bwMode="auto">
          <a:xfrm>
            <a:off x="3073400" y="3121025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29" name="Text Box 544"/>
          <p:cNvSpPr txBox="1">
            <a:spLocks noChangeArrowheads="1"/>
          </p:cNvSpPr>
          <p:nvPr/>
        </p:nvSpPr>
        <p:spPr bwMode="auto">
          <a:xfrm>
            <a:off x="3457575" y="3121025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41</a:t>
            </a:r>
          </a:p>
        </p:txBody>
      </p:sp>
      <p:sp>
        <p:nvSpPr>
          <p:cNvPr id="30" name="Text Box 545"/>
          <p:cNvSpPr txBox="1">
            <a:spLocks noChangeArrowheads="1"/>
          </p:cNvSpPr>
          <p:nvPr/>
        </p:nvSpPr>
        <p:spPr bwMode="auto">
          <a:xfrm>
            <a:off x="3803650" y="3121025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31" name="Line 546"/>
          <p:cNvSpPr>
            <a:spLocks noChangeShapeType="1"/>
          </p:cNvSpPr>
          <p:nvPr/>
        </p:nvSpPr>
        <p:spPr bwMode="auto">
          <a:xfrm>
            <a:off x="2459038" y="3313113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 Box 547"/>
          <p:cNvSpPr txBox="1">
            <a:spLocks noChangeArrowheads="1"/>
          </p:cNvSpPr>
          <p:nvPr/>
        </p:nvSpPr>
        <p:spPr bwMode="auto">
          <a:xfrm>
            <a:off x="1960563" y="3121025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33" name="Text Box 563"/>
          <p:cNvSpPr txBox="1">
            <a:spLocks noChangeArrowheads="1"/>
          </p:cNvSpPr>
          <p:nvPr/>
        </p:nvSpPr>
        <p:spPr bwMode="auto">
          <a:xfrm>
            <a:off x="3803650" y="4503738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41</a:t>
            </a:r>
          </a:p>
        </p:txBody>
      </p:sp>
      <p:sp>
        <p:nvSpPr>
          <p:cNvPr id="34" name="Text Box 564"/>
          <p:cNvSpPr txBox="1">
            <a:spLocks noChangeArrowheads="1"/>
          </p:cNvSpPr>
          <p:nvPr/>
        </p:nvSpPr>
        <p:spPr bwMode="auto">
          <a:xfrm>
            <a:off x="4149725" y="4503738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35" name="Line 565"/>
          <p:cNvSpPr>
            <a:spLocks noChangeShapeType="1"/>
          </p:cNvSpPr>
          <p:nvPr/>
        </p:nvSpPr>
        <p:spPr bwMode="auto">
          <a:xfrm>
            <a:off x="2459038" y="4691063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 Box 566"/>
          <p:cNvSpPr txBox="1">
            <a:spLocks noChangeArrowheads="1"/>
          </p:cNvSpPr>
          <p:nvPr/>
        </p:nvSpPr>
        <p:spPr bwMode="auto">
          <a:xfrm>
            <a:off x="1960563" y="4498975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37" name="Text Box 567"/>
          <p:cNvSpPr txBox="1">
            <a:spLocks noChangeArrowheads="1"/>
          </p:cNvSpPr>
          <p:nvPr/>
        </p:nvSpPr>
        <p:spPr bwMode="auto">
          <a:xfrm>
            <a:off x="3457575" y="4498975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38" name="Text Box 569"/>
          <p:cNvSpPr txBox="1">
            <a:spLocks noChangeArrowheads="1"/>
          </p:cNvSpPr>
          <p:nvPr/>
        </p:nvSpPr>
        <p:spPr bwMode="auto">
          <a:xfrm>
            <a:off x="3265488" y="419100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39" name="Line 583"/>
          <p:cNvSpPr>
            <a:spLocks noChangeShapeType="1"/>
          </p:cNvSpPr>
          <p:nvPr/>
        </p:nvSpPr>
        <p:spPr bwMode="auto">
          <a:xfrm flipH="1">
            <a:off x="3305175" y="4043363"/>
            <a:ext cx="652463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584"/>
          <p:cNvSpPr>
            <a:spLocks noChangeShapeType="1"/>
          </p:cNvSpPr>
          <p:nvPr/>
        </p:nvSpPr>
        <p:spPr bwMode="auto">
          <a:xfrm>
            <a:off x="4303713" y="4043363"/>
            <a:ext cx="652462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597"/>
          <p:cNvSpPr>
            <a:spLocks noChangeShapeType="1"/>
          </p:cNvSpPr>
          <p:nvPr/>
        </p:nvSpPr>
        <p:spPr bwMode="auto">
          <a:xfrm flipH="1">
            <a:off x="3265488" y="5508625"/>
            <a:ext cx="652462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598"/>
          <p:cNvSpPr>
            <a:spLocks noChangeShapeType="1"/>
          </p:cNvSpPr>
          <p:nvPr/>
        </p:nvSpPr>
        <p:spPr bwMode="auto">
          <a:xfrm>
            <a:off x="4264025" y="5508625"/>
            <a:ext cx="652463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 Box 599"/>
          <p:cNvSpPr txBox="1">
            <a:spLocks noChangeArrowheads="1"/>
          </p:cNvSpPr>
          <p:nvPr/>
        </p:nvSpPr>
        <p:spPr bwMode="auto">
          <a:xfrm>
            <a:off x="4956175" y="5969000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44" name="Line 600"/>
          <p:cNvSpPr>
            <a:spLocks noChangeShapeType="1"/>
          </p:cNvSpPr>
          <p:nvPr/>
        </p:nvSpPr>
        <p:spPr bwMode="auto">
          <a:xfrm>
            <a:off x="2459038" y="5316538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 Box 601"/>
          <p:cNvSpPr txBox="1">
            <a:spLocks noChangeArrowheads="1"/>
          </p:cNvSpPr>
          <p:nvPr/>
        </p:nvSpPr>
        <p:spPr bwMode="auto">
          <a:xfrm>
            <a:off x="1960563" y="515620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46" name="Text Box 603"/>
          <p:cNvSpPr txBox="1">
            <a:spLocks noChangeArrowheads="1"/>
          </p:cNvSpPr>
          <p:nvPr/>
        </p:nvSpPr>
        <p:spPr bwMode="auto">
          <a:xfrm>
            <a:off x="5302250" y="5969000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47" name="Text Box 604"/>
          <p:cNvSpPr txBox="1">
            <a:spLocks noChangeArrowheads="1"/>
          </p:cNvSpPr>
          <p:nvPr/>
        </p:nvSpPr>
        <p:spPr bwMode="auto">
          <a:xfrm>
            <a:off x="1960563" y="515620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  <p:sp>
        <p:nvSpPr>
          <p:cNvPr id="48" name="Text Box 605"/>
          <p:cNvSpPr txBox="1">
            <a:spLocks noChangeArrowheads="1"/>
          </p:cNvSpPr>
          <p:nvPr/>
        </p:nvSpPr>
        <p:spPr bwMode="auto">
          <a:xfrm>
            <a:off x="1960563" y="516255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56</a:t>
            </a:r>
          </a:p>
        </p:txBody>
      </p:sp>
      <p:sp>
        <p:nvSpPr>
          <p:cNvPr id="49" name="Line 606"/>
          <p:cNvSpPr>
            <a:spLocks noChangeShapeType="1"/>
          </p:cNvSpPr>
          <p:nvPr/>
        </p:nvSpPr>
        <p:spPr bwMode="auto">
          <a:xfrm>
            <a:off x="4648200" y="5507038"/>
            <a:ext cx="1728788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 Box 607"/>
          <p:cNvSpPr txBox="1">
            <a:spLocks noChangeArrowheads="1"/>
          </p:cNvSpPr>
          <p:nvPr/>
        </p:nvSpPr>
        <p:spPr bwMode="auto">
          <a:xfrm>
            <a:off x="5646738" y="5969000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51" name="Text Box 608"/>
          <p:cNvSpPr txBox="1">
            <a:spLocks noChangeArrowheads="1"/>
          </p:cNvSpPr>
          <p:nvPr/>
        </p:nvSpPr>
        <p:spPr bwMode="auto">
          <a:xfrm>
            <a:off x="5494338" y="5661025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56</a:t>
            </a:r>
          </a:p>
        </p:txBody>
      </p:sp>
      <p:sp>
        <p:nvSpPr>
          <p:cNvPr id="52" name="Text Box 609"/>
          <p:cNvSpPr txBox="1">
            <a:spLocks noChangeArrowheads="1"/>
          </p:cNvSpPr>
          <p:nvPr/>
        </p:nvSpPr>
        <p:spPr bwMode="auto">
          <a:xfrm>
            <a:off x="5302250" y="5969000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1242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79191E-6 L 0.12605 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-0.00231 L 0.16389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0.00069 L 0.16389 0.003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07 L 0.12188 -0.0023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8 0.00347 0.11597 0.00717 0.14027 0 C 0.16458 -0.00718 0.15521 -0.025 0.14583 -0.0426 " pathEditMode="relative" ptsTypes="a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0.09775 -0.0002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2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3 L 0.09791 -0.0025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232 L 0.04844 -0.119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18 0.04468 " pathEditMode="relative" ptsTypes="AA">
                                      <p:cBhvr>
                                        <p:cTn id="1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16 C 0.0816 -0.00741 0.1625 -0.01343 0.21285 0.0007 C 0.2632 0.01482 0.28351 0.06482 0.30278 0.08403 C 0.32205 0.10301 0.32483 0.10949 0.32778 0.1162 " pathEditMode="relative" rAng="0" ptsTypes="aaaA">
                                      <p:cBhvr>
                                        <p:cTn id="1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525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813 -0.0074 0.15625 -0.01458 0.20625 -0.00138 C 0.25625 0.01181 0.27986 0.05996 0.3 0.07917 C 0.32014 0.09838 0.31615 0.10741 0.32709 0.11389 C 0.33802 0.12037 0.35174 0.11922 0.36563 0.11806 " pathEditMode="relative" ptsTypes="aaaaA">
                                      <p:cBhvr>
                                        <p:cTn id="1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52 -0.00555 0.15903 -0.01111 0.20938 0 C 0.25972 0.01112 0.27188 0.0544 0.30209 0.06667 C 0.33229 0.07894 0.36146 0.07616 0.39063 0.07362 " pathEditMode="relative" ptsTypes="aaaA">
                                      <p:cBhvr>
                                        <p:cTn id="1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0882 -0.0007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4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18 0.04468 " pathEditMode="relative" ptsTypes="AA">
                                      <p:cBhvr>
                                        <p:cTn id="18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93 L -0.11961 -0.11598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/>
      <p:bldP spid="25" grpId="1"/>
      <p:bldP spid="26" grpId="0" animBg="1"/>
      <p:bldP spid="26" grpId="1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1" grpId="1" animBg="1"/>
      <p:bldP spid="32" grpId="0"/>
      <p:bldP spid="32" grpId="1"/>
      <p:bldP spid="33" grpId="0"/>
      <p:bldP spid="33" grpId="1"/>
      <p:bldP spid="34" grpId="0"/>
      <p:bldP spid="34" grpId="1"/>
      <p:bldP spid="35" grpId="0" animBg="1"/>
      <p:bldP spid="35" grpId="1" animBg="1"/>
      <p:bldP spid="36" grpId="0"/>
      <p:bldP spid="36" grpId="1"/>
      <p:bldP spid="37" grpId="0"/>
      <p:bldP spid="37" grpId="1"/>
      <p:bldP spid="38" grpId="0"/>
      <p:bldP spid="38" grpId="1"/>
      <p:bldP spid="39" grpId="0" animBg="1"/>
      <p:bldP spid="40" grpId="0" animBg="1"/>
      <p:bldP spid="41" grpId="0" animBg="1"/>
      <p:bldP spid="42" grpId="0" animBg="1"/>
      <p:bldP spid="43" grpId="0"/>
      <p:bldP spid="43" grpId="1"/>
      <p:bldP spid="44" grpId="0" animBg="1"/>
      <p:bldP spid="44" grpId="1" animBg="1"/>
      <p:bldP spid="45" grpId="0"/>
      <p:bldP spid="45" grpId="1"/>
      <p:bldP spid="46" grpId="0"/>
      <p:bldP spid="47" grpId="0"/>
      <p:bldP spid="47" grpId="1"/>
      <p:bldP spid="48" grpId="0"/>
      <p:bldP spid="48" grpId="1"/>
      <p:bldP spid="49" grpId="0" animBg="1"/>
      <p:bldP spid="50" grpId="0"/>
      <p:bldP spid="50" grpId="1"/>
      <p:bldP spid="51" grpId="0"/>
      <p:bldP spid="51" grpId="1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05634"/>
            <a:ext cx="7886700" cy="623413"/>
          </a:xfrm>
        </p:spPr>
        <p:txBody>
          <a:bodyPr/>
          <a:lstStyle/>
          <a:p>
            <a:r>
              <a:rPr lang="en-US" dirty="0" smtClean="0"/>
              <a:t>B-Trees: Insert</a:t>
            </a:r>
            <a:endParaRPr lang="en-US" dirty="0"/>
          </a:p>
        </p:txBody>
      </p:sp>
      <p:graphicFrame>
        <p:nvGraphicFramePr>
          <p:cNvPr id="53" name="Group 456"/>
          <p:cNvGraphicFramePr>
            <a:graphicFrameLocks noGrp="1"/>
          </p:cNvGraphicFramePr>
          <p:nvPr>
            <p:extLst/>
          </p:nvPr>
        </p:nvGraphicFramePr>
        <p:xfrm>
          <a:off x="455655" y="5382483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16"/>
          <p:cNvGraphicFramePr>
            <a:graphicFrameLocks noGrp="1"/>
          </p:cNvGraphicFramePr>
          <p:nvPr>
            <p:extLst/>
          </p:nvPr>
        </p:nvGraphicFramePr>
        <p:xfrm>
          <a:off x="1952668" y="5382483"/>
          <a:ext cx="1344612" cy="350520"/>
        </p:xfrm>
        <a:graphic>
          <a:graphicData uri="http://schemas.openxmlformats.org/drawingml/2006/table">
            <a:tbl>
              <a:tblPr/>
              <a:tblGrid>
                <a:gridCol w="336550"/>
                <a:gridCol w="338137"/>
                <a:gridCol w="334963"/>
                <a:gridCol w="334962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28"/>
          <p:cNvGraphicFramePr>
            <a:graphicFrameLocks noGrp="1"/>
          </p:cNvGraphicFramePr>
          <p:nvPr>
            <p:extLst/>
          </p:nvPr>
        </p:nvGraphicFramePr>
        <p:xfrm>
          <a:off x="3411580" y="5382483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40"/>
          <p:cNvGraphicFramePr>
            <a:graphicFrameLocks noGrp="1"/>
          </p:cNvGraphicFramePr>
          <p:nvPr>
            <p:extLst/>
          </p:nvPr>
        </p:nvGraphicFramePr>
        <p:xfrm>
          <a:off x="4910180" y="5382483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57188"/>
                <a:gridCol w="354012"/>
                <a:gridCol w="354013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52"/>
          <p:cNvGraphicFramePr>
            <a:graphicFrameLocks noGrp="1"/>
          </p:cNvGraphicFramePr>
          <p:nvPr>
            <p:extLst/>
          </p:nvPr>
        </p:nvGraphicFramePr>
        <p:xfrm>
          <a:off x="6446880" y="5382483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519"/>
          <p:cNvGraphicFramePr>
            <a:graphicFrameLocks noGrp="1"/>
          </p:cNvGraphicFramePr>
          <p:nvPr>
            <p:extLst/>
          </p:nvPr>
        </p:nvGraphicFramePr>
        <p:xfrm>
          <a:off x="3454443" y="4734783"/>
          <a:ext cx="1417637" cy="350520"/>
        </p:xfrm>
        <a:graphic>
          <a:graphicData uri="http://schemas.openxmlformats.org/drawingml/2006/table">
            <a:tbl>
              <a:tblPr/>
              <a:tblGrid>
                <a:gridCol w="354012"/>
                <a:gridCol w="374650"/>
                <a:gridCol w="334963"/>
                <a:gridCol w="354012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Group 148"/>
          <p:cNvGraphicFramePr>
            <a:graphicFrameLocks noGrp="1"/>
          </p:cNvGraphicFramePr>
          <p:nvPr>
            <p:extLst/>
          </p:nvPr>
        </p:nvGraphicFramePr>
        <p:xfrm>
          <a:off x="7945481" y="5379308"/>
          <a:ext cx="1198519" cy="350520"/>
        </p:xfrm>
        <a:graphic>
          <a:graphicData uri="http://schemas.openxmlformats.org/drawingml/2006/table">
            <a:tbl>
              <a:tblPr/>
              <a:tblGrid>
                <a:gridCol w="358260"/>
                <a:gridCol w="337751"/>
                <a:gridCol w="271849"/>
                <a:gridCol w="230659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Group 435"/>
          <p:cNvGraphicFramePr>
            <a:graphicFrameLocks noGrp="1"/>
          </p:cNvGraphicFramePr>
          <p:nvPr>
            <p:extLst/>
          </p:nvPr>
        </p:nvGraphicFramePr>
        <p:xfrm>
          <a:off x="2030455" y="327587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Group 172"/>
          <p:cNvGraphicFramePr>
            <a:graphicFrameLocks noGrp="1"/>
          </p:cNvGraphicFramePr>
          <p:nvPr>
            <p:extLst/>
          </p:nvPr>
        </p:nvGraphicFramePr>
        <p:xfrm>
          <a:off x="3527468" y="3275871"/>
          <a:ext cx="1344612" cy="350520"/>
        </p:xfrm>
        <a:graphic>
          <a:graphicData uri="http://schemas.openxmlformats.org/drawingml/2006/table">
            <a:tbl>
              <a:tblPr/>
              <a:tblGrid>
                <a:gridCol w="336550"/>
                <a:gridCol w="338137"/>
                <a:gridCol w="334963"/>
                <a:gridCol w="334962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Group 184"/>
          <p:cNvGraphicFramePr>
            <a:graphicFrameLocks noGrp="1"/>
          </p:cNvGraphicFramePr>
          <p:nvPr>
            <p:extLst/>
          </p:nvPr>
        </p:nvGraphicFramePr>
        <p:xfrm>
          <a:off x="4986380" y="327587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Group 196"/>
          <p:cNvGraphicFramePr>
            <a:graphicFrameLocks noGrp="1"/>
          </p:cNvGraphicFramePr>
          <p:nvPr>
            <p:extLst/>
          </p:nvPr>
        </p:nvGraphicFramePr>
        <p:xfrm>
          <a:off x="6484980" y="3275871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57188"/>
                <a:gridCol w="354012"/>
                <a:gridCol w="354013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Group 208"/>
          <p:cNvGraphicFramePr>
            <a:graphicFrameLocks noGrp="1"/>
          </p:cNvGraphicFramePr>
          <p:nvPr>
            <p:extLst/>
          </p:nvPr>
        </p:nvGraphicFramePr>
        <p:xfrm>
          <a:off x="3567155" y="2620233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Group 220"/>
          <p:cNvGraphicFramePr>
            <a:graphicFrameLocks noGrp="1"/>
          </p:cNvGraphicFramePr>
          <p:nvPr>
            <p:extLst/>
          </p:nvPr>
        </p:nvGraphicFramePr>
        <p:xfrm>
          <a:off x="2030455" y="1931258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Group 232"/>
          <p:cNvGraphicFramePr>
            <a:graphicFrameLocks noGrp="1"/>
          </p:cNvGraphicFramePr>
          <p:nvPr>
            <p:extLst/>
          </p:nvPr>
        </p:nvGraphicFramePr>
        <p:xfrm>
          <a:off x="3565568" y="1931258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2"/>
                <a:gridCol w="344488"/>
                <a:gridCol w="344487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Group 244"/>
          <p:cNvGraphicFramePr>
            <a:graphicFrameLocks noGrp="1"/>
          </p:cNvGraphicFramePr>
          <p:nvPr>
            <p:extLst/>
          </p:nvPr>
        </p:nvGraphicFramePr>
        <p:xfrm>
          <a:off x="5064168" y="1931258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57187"/>
                <a:gridCol w="354013"/>
                <a:gridCol w="35401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Group 282"/>
          <p:cNvGraphicFramePr>
            <a:graphicFrameLocks noGrp="1"/>
          </p:cNvGraphicFramePr>
          <p:nvPr>
            <p:extLst/>
          </p:nvPr>
        </p:nvGraphicFramePr>
        <p:xfrm>
          <a:off x="3567155" y="1275621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Line 283"/>
          <p:cNvSpPr>
            <a:spLocks noChangeShapeType="1"/>
          </p:cNvSpPr>
          <p:nvPr/>
        </p:nvSpPr>
        <p:spPr bwMode="auto">
          <a:xfrm flipH="1">
            <a:off x="2222543" y="1624871"/>
            <a:ext cx="13446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284"/>
          <p:cNvSpPr>
            <a:spLocks noChangeShapeType="1"/>
          </p:cNvSpPr>
          <p:nvPr/>
        </p:nvSpPr>
        <p:spPr bwMode="auto">
          <a:xfrm flipH="1">
            <a:off x="3759243" y="1624871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285"/>
          <p:cNvSpPr>
            <a:spLocks noChangeShapeType="1"/>
          </p:cNvSpPr>
          <p:nvPr/>
        </p:nvSpPr>
        <p:spPr bwMode="auto">
          <a:xfrm>
            <a:off x="4295818" y="1624871"/>
            <a:ext cx="96043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Line 286"/>
          <p:cNvSpPr>
            <a:spLocks noChangeShapeType="1"/>
          </p:cNvSpPr>
          <p:nvPr/>
        </p:nvSpPr>
        <p:spPr bwMode="auto">
          <a:xfrm>
            <a:off x="1262105" y="1470883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Text Box 287"/>
          <p:cNvSpPr txBox="1">
            <a:spLocks noChangeArrowheads="1"/>
          </p:cNvSpPr>
          <p:nvPr/>
        </p:nvSpPr>
        <p:spPr bwMode="auto">
          <a:xfrm>
            <a:off x="763630" y="127403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763630" y="127879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27</a:t>
            </a:r>
          </a:p>
        </p:txBody>
      </p:sp>
      <p:sp>
        <p:nvSpPr>
          <p:cNvPr id="75" name="Text Box 292"/>
          <p:cNvSpPr txBox="1">
            <a:spLocks noChangeArrowheads="1"/>
          </p:cNvSpPr>
          <p:nvPr/>
        </p:nvSpPr>
        <p:spPr bwMode="auto">
          <a:xfrm>
            <a:off x="763630" y="127879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23</a:t>
            </a:r>
          </a:p>
        </p:txBody>
      </p:sp>
      <p:graphicFrame>
        <p:nvGraphicFramePr>
          <p:cNvPr id="76" name="Group 377"/>
          <p:cNvGraphicFramePr>
            <a:graphicFrameLocks noGrp="1"/>
          </p:cNvGraphicFramePr>
          <p:nvPr>
            <p:extLst/>
          </p:nvPr>
        </p:nvGraphicFramePr>
        <p:xfrm>
          <a:off x="3567155" y="1931258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Line 402"/>
          <p:cNvSpPr>
            <a:spLocks noChangeShapeType="1"/>
          </p:cNvSpPr>
          <p:nvPr/>
        </p:nvSpPr>
        <p:spPr bwMode="auto">
          <a:xfrm>
            <a:off x="4641893" y="1624871"/>
            <a:ext cx="211296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 Box 403"/>
          <p:cNvSpPr txBox="1">
            <a:spLocks noChangeArrowheads="1"/>
          </p:cNvSpPr>
          <p:nvPr/>
        </p:nvSpPr>
        <p:spPr bwMode="auto">
          <a:xfrm>
            <a:off x="2836905" y="1620108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23</a:t>
            </a:r>
          </a:p>
        </p:txBody>
      </p:sp>
      <p:sp>
        <p:nvSpPr>
          <p:cNvPr id="79" name="Text Box 404"/>
          <p:cNvSpPr txBox="1">
            <a:spLocks noChangeArrowheads="1"/>
          </p:cNvSpPr>
          <p:nvPr/>
        </p:nvSpPr>
        <p:spPr bwMode="auto">
          <a:xfrm>
            <a:off x="2989305" y="1936021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27</a:t>
            </a:r>
          </a:p>
        </p:txBody>
      </p:sp>
      <p:sp>
        <p:nvSpPr>
          <p:cNvPr id="80" name="Text Box 405"/>
          <p:cNvSpPr txBox="1">
            <a:spLocks noChangeArrowheads="1"/>
          </p:cNvSpPr>
          <p:nvPr/>
        </p:nvSpPr>
        <p:spPr bwMode="auto">
          <a:xfrm>
            <a:off x="2644818" y="193125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81" name="Text Box 407"/>
          <p:cNvSpPr txBox="1">
            <a:spLocks noChangeArrowheads="1"/>
          </p:cNvSpPr>
          <p:nvPr/>
        </p:nvSpPr>
        <p:spPr bwMode="auto">
          <a:xfrm>
            <a:off x="3873543" y="1274033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  <p:sp>
        <p:nvSpPr>
          <p:cNvPr id="82" name="Text Box 408"/>
          <p:cNvSpPr txBox="1">
            <a:spLocks noChangeArrowheads="1"/>
          </p:cNvSpPr>
          <p:nvPr/>
        </p:nvSpPr>
        <p:spPr bwMode="auto">
          <a:xfrm>
            <a:off x="3489368" y="1274033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83" name="Line 409"/>
          <p:cNvSpPr>
            <a:spLocks noChangeShapeType="1"/>
          </p:cNvSpPr>
          <p:nvPr/>
        </p:nvSpPr>
        <p:spPr bwMode="auto">
          <a:xfrm flipH="1">
            <a:off x="2222543" y="2969483"/>
            <a:ext cx="134461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410"/>
          <p:cNvSpPr>
            <a:spLocks noChangeShapeType="1"/>
          </p:cNvSpPr>
          <p:nvPr/>
        </p:nvSpPr>
        <p:spPr bwMode="auto">
          <a:xfrm flipH="1">
            <a:off x="3759243" y="2969483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Line 411"/>
          <p:cNvSpPr>
            <a:spLocks noChangeShapeType="1"/>
          </p:cNvSpPr>
          <p:nvPr/>
        </p:nvSpPr>
        <p:spPr bwMode="auto">
          <a:xfrm>
            <a:off x="4295818" y="2969483"/>
            <a:ext cx="96043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Line 412"/>
          <p:cNvSpPr>
            <a:spLocks noChangeShapeType="1"/>
          </p:cNvSpPr>
          <p:nvPr/>
        </p:nvSpPr>
        <p:spPr bwMode="auto">
          <a:xfrm>
            <a:off x="4641893" y="2969483"/>
            <a:ext cx="211296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 Box 415"/>
          <p:cNvSpPr txBox="1">
            <a:spLocks noChangeArrowheads="1"/>
          </p:cNvSpPr>
          <p:nvPr/>
        </p:nvSpPr>
        <p:spPr bwMode="auto">
          <a:xfrm>
            <a:off x="763630" y="2628171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8" name="Text Box 416"/>
          <p:cNvSpPr txBox="1">
            <a:spLocks noChangeArrowheads="1"/>
          </p:cNvSpPr>
          <p:nvPr/>
        </p:nvSpPr>
        <p:spPr bwMode="auto">
          <a:xfrm>
            <a:off x="763630" y="261864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89" name="Text Box 417"/>
          <p:cNvSpPr txBox="1">
            <a:spLocks noChangeArrowheads="1"/>
          </p:cNvSpPr>
          <p:nvPr/>
        </p:nvSpPr>
        <p:spPr bwMode="auto">
          <a:xfrm>
            <a:off x="763630" y="261864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90" name="Line 418"/>
          <p:cNvSpPr>
            <a:spLocks noChangeShapeType="1"/>
          </p:cNvSpPr>
          <p:nvPr/>
        </p:nvSpPr>
        <p:spPr bwMode="auto">
          <a:xfrm>
            <a:off x="1262105" y="2815496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Text Box 419"/>
          <p:cNvSpPr txBox="1">
            <a:spLocks noChangeArrowheads="1"/>
          </p:cNvSpPr>
          <p:nvPr/>
        </p:nvSpPr>
        <p:spPr bwMode="auto">
          <a:xfrm>
            <a:off x="2644818" y="327110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92" name="Text Box 420"/>
          <p:cNvSpPr txBox="1">
            <a:spLocks noChangeArrowheads="1"/>
          </p:cNvSpPr>
          <p:nvPr/>
        </p:nvSpPr>
        <p:spPr bwMode="auto">
          <a:xfrm>
            <a:off x="1800268" y="2929796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93" name="Text Box 422"/>
          <p:cNvSpPr txBox="1">
            <a:spLocks noChangeArrowheads="1"/>
          </p:cNvSpPr>
          <p:nvPr/>
        </p:nvSpPr>
        <p:spPr bwMode="auto">
          <a:xfrm>
            <a:off x="2990893" y="3275871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18</a:t>
            </a:r>
          </a:p>
        </p:txBody>
      </p:sp>
      <p:graphicFrame>
        <p:nvGraphicFramePr>
          <p:cNvPr id="94" name="Group 423"/>
          <p:cNvGraphicFramePr>
            <a:graphicFrameLocks noGrp="1"/>
          </p:cNvGraphicFramePr>
          <p:nvPr>
            <p:extLst/>
          </p:nvPr>
        </p:nvGraphicFramePr>
        <p:xfrm>
          <a:off x="493755" y="327587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" name="Line 436"/>
          <p:cNvSpPr>
            <a:spLocks noChangeShapeType="1"/>
          </p:cNvSpPr>
          <p:nvPr/>
        </p:nvSpPr>
        <p:spPr bwMode="auto">
          <a:xfrm flipH="1">
            <a:off x="2222543" y="2969483"/>
            <a:ext cx="16906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Line 437"/>
          <p:cNvSpPr>
            <a:spLocks noChangeShapeType="1"/>
          </p:cNvSpPr>
          <p:nvPr/>
        </p:nvSpPr>
        <p:spPr bwMode="auto">
          <a:xfrm flipH="1">
            <a:off x="3759243" y="2969483"/>
            <a:ext cx="498475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Line 438"/>
          <p:cNvSpPr>
            <a:spLocks noChangeShapeType="1"/>
          </p:cNvSpPr>
          <p:nvPr/>
        </p:nvSpPr>
        <p:spPr bwMode="auto">
          <a:xfrm>
            <a:off x="4641893" y="2969483"/>
            <a:ext cx="53816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439"/>
          <p:cNvSpPr>
            <a:spLocks noChangeShapeType="1"/>
          </p:cNvSpPr>
          <p:nvPr/>
        </p:nvSpPr>
        <p:spPr bwMode="auto">
          <a:xfrm>
            <a:off x="4987968" y="2969483"/>
            <a:ext cx="16891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Line 440"/>
          <p:cNvSpPr>
            <a:spLocks noChangeShapeType="1"/>
          </p:cNvSpPr>
          <p:nvPr/>
        </p:nvSpPr>
        <p:spPr bwMode="auto">
          <a:xfrm flipH="1">
            <a:off x="609643" y="2969483"/>
            <a:ext cx="295751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Text Box 441"/>
          <p:cNvSpPr txBox="1">
            <a:spLocks noChangeArrowheads="1"/>
          </p:cNvSpPr>
          <p:nvPr/>
        </p:nvSpPr>
        <p:spPr bwMode="auto">
          <a:xfrm>
            <a:off x="1954255" y="3275871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01" name="Text Box 442"/>
          <p:cNvSpPr txBox="1">
            <a:spLocks noChangeArrowheads="1"/>
          </p:cNvSpPr>
          <p:nvPr/>
        </p:nvSpPr>
        <p:spPr bwMode="auto">
          <a:xfrm>
            <a:off x="4218030" y="2618646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  <p:sp>
        <p:nvSpPr>
          <p:cNvPr id="102" name="Text Box 443"/>
          <p:cNvSpPr txBox="1">
            <a:spLocks noChangeArrowheads="1"/>
          </p:cNvSpPr>
          <p:nvPr/>
        </p:nvSpPr>
        <p:spPr bwMode="auto">
          <a:xfrm>
            <a:off x="3835443" y="2618646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103" name="Text Box 444"/>
          <p:cNvSpPr txBox="1">
            <a:spLocks noChangeArrowheads="1"/>
          </p:cNvSpPr>
          <p:nvPr/>
        </p:nvSpPr>
        <p:spPr bwMode="auto">
          <a:xfrm>
            <a:off x="3489368" y="262340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104" name="Text Box 445"/>
          <p:cNvSpPr txBox="1">
            <a:spLocks noChangeArrowheads="1"/>
          </p:cNvSpPr>
          <p:nvPr/>
        </p:nvSpPr>
        <p:spPr bwMode="auto">
          <a:xfrm>
            <a:off x="2298743" y="3275871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105" name="Line 447"/>
          <p:cNvSpPr>
            <a:spLocks noChangeShapeType="1"/>
          </p:cNvSpPr>
          <p:nvPr/>
        </p:nvSpPr>
        <p:spPr bwMode="auto">
          <a:xfrm flipH="1">
            <a:off x="2106655" y="5076096"/>
            <a:ext cx="16906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448"/>
          <p:cNvSpPr>
            <a:spLocks noChangeShapeType="1"/>
          </p:cNvSpPr>
          <p:nvPr/>
        </p:nvSpPr>
        <p:spPr bwMode="auto">
          <a:xfrm flipH="1">
            <a:off x="3643355" y="5076096"/>
            <a:ext cx="498475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449"/>
          <p:cNvSpPr>
            <a:spLocks noChangeShapeType="1"/>
          </p:cNvSpPr>
          <p:nvPr/>
        </p:nvSpPr>
        <p:spPr bwMode="auto">
          <a:xfrm>
            <a:off x="4526005" y="5076096"/>
            <a:ext cx="538163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450"/>
          <p:cNvSpPr>
            <a:spLocks noChangeShapeType="1"/>
          </p:cNvSpPr>
          <p:nvPr/>
        </p:nvSpPr>
        <p:spPr bwMode="auto">
          <a:xfrm>
            <a:off x="4872080" y="5076096"/>
            <a:ext cx="16891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Line 451"/>
          <p:cNvSpPr>
            <a:spLocks noChangeShapeType="1"/>
          </p:cNvSpPr>
          <p:nvPr/>
        </p:nvSpPr>
        <p:spPr bwMode="auto">
          <a:xfrm flipH="1">
            <a:off x="493755" y="5076096"/>
            <a:ext cx="2957513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Text Box 452"/>
          <p:cNvSpPr txBox="1">
            <a:spLocks noChangeArrowheads="1"/>
          </p:cNvSpPr>
          <p:nvPr/>
        </p:nvSpPr>
        <p:spPr bwMode="auto">
          <a:xfrm>
            <a:off x="1531980" y="4691921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59</a:t>
            </a:r>
          </a:p>
        </p:txBody>
      </p:sp>
      <p:sp>
        <p:nvSpPr>
          <p:cNvPr id="111" name="Text Box 454"/>
          <p:cNvSpPr txBox="1">
            <a:spLocks noChangeArrowheads="1"/>
          </p:cNvSpPr>
          <p:nvPr/>
        </p:nvSpPr>
        <p:spPr bwMode="auto">
          <a:xfrm>
            <a:off x="1531980" y="4691921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58</a:t>
            </a:r>
          </a:p>
        </p:txBody>
      </p:sp>
      <p:sp>
        <p:nvSpPr>
          <p:cNvPr id="112" name="Line 455"/>
          <p:cNvSpPr>
            <a:spLocks noChangeShapeType="1"/>
          </p:cNvSpPr>
          <p:nvPr/>
        </p:nvSpPr>
        <p:spPr bwMode="auto">
          <a:xfrm>
            <a:off x="2030455" y="4884008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Text Box 457"/>
          <p:cNvSpPr txBox="1">
            <a:spLocks noChangeArrowheads="1"/>
          </p:cNvSpPr>
          <p:nvPr/>
        </p:nvSpPr>
        <p:spPr bwMode="auto">
          <a:xfrm>
            <a:off x="7407318" y="538248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59</a:t>
            </a:r>
          </a:p>
        </p:txBody>
      </p:sp>
      <p:sp>
        <p:nvSpPr>
          <p:cNvPr id="114" name="Text Box 458"/>
          <p:cNvSpPr txBox="1">
            <a:spLocks noChangeArrowheads="1"/>
          </p:cNvSpPr>
          <p:nvPr/>
        </p:nvSpPr>
        <p:spPr bwMode="auto">
          <a:xfrm>
            <a:off x="1531980" y="4691921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60</a:t>
            </a:r>
          </a:p>
        </p:txBody>
      </p:sp>
      <p:sp>
        <p:nvSpPr>
          <p:cNvPr id="115" name="Text Box 459"/>
          <p:cNvSpPr txBox="1">
            <a:spLocks noChangeArrowheads="1"/>
          </p:cNvSpPr>
          <p:nvPr/>
        </p:nvSpPr>
        <p:spPr bwMode="auto">
          <a:xfrm>
            <a:off x="7639093" y="507609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60</a:t>
            </a:r>
          </a:p>
        </p:txBody>
      </p:sp>
      <p:graphicFrame>
        <p:nvGraphicFramePr>
          <p:cNvPr id="116" name="Group 460"/>
          <p:cNvGraphicFramePr>
            <a:graphicFrameLocks noGrp="1"/>
          </p:cNvGraphicFramePr>
          <p:nvPr>
            <p:extLst/>
          </p:nvPr>
        </p:nvGraphicFramePr>
        <p:xfrm>
          <a:off x="5026068" y="4730021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2"/>
                <a:gridCol w="344488"/>
                <a:gridCol w="34448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Group 499"/>
          <p:cNvGraphicFramePr>
            <a:graphicFrameLocks noGrp="1"/>
          </p:cNvGraphicFramePr>
          <p:nvPr>
            <p:extLst/>
          </p:nvPr>
        </p:nvGraphicFramePr>
        <p:xfrm>
          <a:off x="4295818" y="4077558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2"/>
                <a:gridCol w="344488"/>
                <a:gridCol w="34448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Text Box 511"/>
          <p:cNvSpPr txBox="1">
            <a:spLocks noChangeArrowheads="1"/>
          </p:cNvSpPr>
          <p:nvPr/>
        </p:nvSpPr>
        <p:spPr bwMode="auto">
          <a:xfrm>
            <a:off x="4679993" y="442363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58</a:t>
            </a:r>
          </a:p>
        </p:txBody>
      </p:sp>
      <p:sp>
        <p:nvSpPr>
          <p:cNvPr id="119" name="Text Box 512"/>
          <p:cNvSpPr txBox="1">
            <a:spLocks noChangeArrowheads="1"/>
          </p:cNvSpPr>
          <p:nvPr/>
        </p:nvSpPr>
        <p:spPr bwMode="auto">
          <a:xfrm>
            <a:off x="4143418" y="473478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120" name="Text Box 513"/>
          <p:cNvSpPr txBox="1">
            <a:spLocks noChangeArrowheads="1"/>
          </p:cNvSpPr>
          <p:nvPr/>
        </p:nvSpPr>
        <p:spPr bwMode="auto">
          <a:xfrm>
            <a:off x="4449805" y="473478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  <p:sp>
        <p:nvSpPr>
          <p:cNvPr id="121" name="Line 514"/>
          <p:cNvSpPr>
            <a:spLocks noChangeShapeType="1"/>
          </p:cNvSpPr>
          <p:nvPr/>
        </p:nvSpPr>
        <p:spPr bwMode="auto">
          <a:xfrm>
            <a:off x="4641893" y="4428396"/>
            <a:ext cx="53816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515"/>
          <p:cNvSpPr>
            <a:spLocks noChangeShapeType="1"/>
          </p:cNvSpPr>
          <p:nvPr/>
        </p:nvSpPr>
        <p:spPr bwMode="auto">
          <a:xfrm flipH="1">
            <a:off x="3643355" y="4428396"/>
            <a:ext cx="652463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516"/>
          <p:cNvSpPr>
            <a:spLocks noChangeShapeType="1"/>
          </p:cNvSpPr>
          <p:nvPr/>
        </p:nvSpPr>
        <p:spPr bwMode="auto">
          <a:xfrm>
            <a:off x="5716630" y="5080858"/>
            <a:ext cx="2381250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517"/>
          <p:cNvSpPr>
            <a:spLocks noChangeShapeType="1"/>
          </p:cNvSpPr>
          <p:nvPr/>
        </p:nvSpPr>
        <p:spPr bwMode="auto">
          <a:xfrm>
            <a:off x="5332455" y="5080858"/>
            <a:ext cx="1306513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518"/>
          <p:cNvSpPr>
            <a:spLocks noChangeShapeType="1"/>
          </p:cNvSpPr>
          <p:nvPr/>
        </p:nvSpPr>
        <p:spPr bwMode="auto">
          <a:xfrm>
            <a:off x="5024480" y="5080858"/>
            <a:ext cx="396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Text Box 453"/>
          <p:cNvSpPr txBox="1">
            <a:spLocks noChangeArrowheads="1"/>
          </p:cNvSpPr>
          <p:nvPr/>
        </p:nvSpPr>
        <p:spPr bwMode="auto">
          <a:xfrm>
            <a:off x="7061243" y="538883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2023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C 0.14271 -0.00995 0.28542 -0.0199 0.30833 -0.00833 C 0.33125 0.00324 0.15347 0.05278 0.1375 0.06945 C 0.12153 0.08611 0.16701 0.08889 0.2125 0.0916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3" y="38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0.13733 -0.0051 0.27465 -0.01019 0.30104 -0.00139 C 0.32726 0.0074 0.1842 0.0375 0.15729 0.05277 C 0.13038 0.06805 0.12448 0.0831 0.13958 0.09027 C 0.15469 0.09745 0.22951 0.0949 0.24792 0.09583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44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0.12934 -0.00278 0.25868 -0.00533 0.29688 0.00277 C 0.33507 0.01088 0.28212 0.02963 0.22917 0.04861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6372 4.0740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0.16372 4.07407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06944 0.0469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233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255 L 0.09201 0.003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0967 -0.0951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-47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0.03785 -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03785 -0.0006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C 0.13438 -0.00255 0.26875 -0.00486 0.29167 0.00833 C 0.31458 0.02152 0.15017 0.06527 0.1375 0.07916 C 0.12483 0.09305 0.17014 0.09236 0.21563 0.09166 " pathEditMode="relative" rAng="0" ptsTypes="AAAA">
                                      <p:cBhvr>
                                        <p:cTn id="10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44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C 0.14063 -0.00741 0.28125 -0.01459 0.30417 2.59259E-6 C 0.32708 0.01458 0.1474 0.07153 0.1375 0.0875 C 0.1276 0.10347 0.18611 0.09953 0.24479 0.09583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451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C 0.13733 -0.00625 0.27465 -0.0125 0.30104 -0.00417 C 0.32726 0.00416 0.18837 0.04143 0.15729 0.05 C 0.12604 0.05856 0.11979 0.05278 0.11354 0.04722 " pathEditMode="relative" rAng="0" ptsTypes="AAAA">
                                      <p:cBhvr>
                                        <p:cTn id="12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2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4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15521 0.0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250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301 L -0.12604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13437 -0.09514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476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3785 -0.000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0.03785 -0.000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03785 -0.00069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07344 -7.40741E-7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1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07552 0.00023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C 0.07673 -2.22222E-6 0.15364 -2.22222E-6 0.20694 -2.22222E-6 C 0.26024 -2.22222E-6 0.27239 -0.00856 0.31944 -2.22222E-6 C 0.36649 0.00857 0.44601 0.03542 0.48889 0.05185 C 0.53177 0.06829 0.55694 0.09005 0.57639 0.09815 C 0.59583 0.10625 0.60069 0.10301 0.60555 0.1 " pathEditMode="relative" rAng="0" ptsTypes="AAAAAA">
                                      <p:cBhvr>
                                        <p:cTn id="20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78" y="49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8"/>
                                            </p:cond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C 0.07569 -0.00139 0.15139 -0.00278 0.20694 -0.00185 C 0.2625 -0.00092 0.27656 -0.00903 0.33333 0.00556 C 0.3901 0.02014 0.49531 0.06875 0.54722 0.08519 C 0.59913 0.10162 0.62795 0.1007 0.64444 0.10371 " pathEditMode="relative" rAng="0" ptsTypes="AAAAA">
                                      <p:cBhvr>
                                        <p:cTn id="21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22" y="5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7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C 0.10573 0.00093 0.21163 0.00185 0.275 0.00371 C 0.33837 0.00556 0.3342 0.00116 0.38055 0.01111 C 0.42691 0.02107 0.50399 0.05394 0.55278 0.06297 C 0.60156 0.07199 0.6375 0.06829 0.67361 0.06482 " pathEditMode="relative" rAng="0" ptsTypes="AAAAA">
                                      <p:cBhvr>
                                        <p:cTn id="22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1" y="342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6"/>
                                            </p:cond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0.05469 3.33333E-6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0.06267 0.04421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26042 -0.145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231 L 0.06719 0.04815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2523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05885 -2.22222E-6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0.0125 -0.09537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4769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3" grpId="0"/>
      <p:bldP spid="74" grpId="0"/>
      <p:bldP spid="74" grpId="1"/>
      <p:bldP spid="75" grpId="0"/>
      <p:bldP spid="75" grpId="1"/>
      <p:bldP spid="77" grpId="0" animBg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2" grpId="0"/>
      <p:bldP spid="83" grpId="0" animBg="1"/>
      <p:bldP spid="83" grpId="1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/>
      <p:bldP spid="87" grpId="1"/>
      <p:bldP spid="88" grpId="0"/>
      <p:bldP spid="88" grpId="1"/>
      <p:bldP spid="89" grpId="0"/>
      <p:bldP spid="89" grpId="1"/>
      <p:bldP spid="90" grpId="0" animBg="1"/>
      <p:bldP spid="90" grpId="1" animBg="1"/>
      <p:bldP spid="91" grpId="0"/>
      <p:bldP spid="91" grpId="1"/>
      <p:bldP spid="92" grpId="0"/>
      <p:bldP spid="92" grpId="1"/>
      <p:bldP spid="93" grpId="0"/>
      <p:bldP spid="93" grpId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 animBg="1"/>
      <p:bldP spid="106" grpId="0" animBg="1"/>
      <p:bldP spid="107" grpId="0" animBg="1"/>
      <p:bldP spid="107" grpId="1" animBg="1"/>
      <p:bldP spid="108" grpId="0" animBg="1"/>
      <p:bldP spid="108" grpId="1" animBg="1"/>
      <p:bldP spid="109" grpId="0" animBg="1"/>
      <p:bldP spid="110" grpId="0"/>
      <p:bldP spid="110" grpId="1"/>
      <p:bldP spid="111" grpId="0"/>
      <p:bldP spid="111" grpId="1"/>
      <p:bldP spid="112" grpId="0" animBg="1"/>
      <p:bldP spid="112" grpId="1" animBg="1"/>
      <p:bldP spid="113" grpId="0"/>
      <p:bldP spid="113" grpId="1"/>
      <p:bldP spid="114" grpId="0"/>
      <p:bldP spid="114" grpId="1"/>
      <p:bldP spid="115" grpId="0"/>
      <p:bldP spid="115" grpId="1"/>
      <p:bldP spid="118" grpId="0"/>
      <p:bldP spid="118" grpId="1"/>
      <p:bldP spid="119" grpId="0"/>
      <p:bldP spid="119" grpId="1"/>
      <p:bldP spid="120" grpId="0"/>
      <p:bldP spid="120" grpId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/>
      <p:bldP spid="1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13254"/>
            <a:ext cx="8152885" cy="549463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A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2000" dirty="0" err="1">
                <a:solidFill>
                  <a:srgbClr val="0070C0"/>
                </a:solidFill>
                <a:ea typeface="新細明體" charset="-120"/>
              </a:rPr>
              <a:t>multiway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 tree </a:t>
            </a:r>
            <a:r>
              <a:rPr kumimoji="1" lang="en-ZA" altLang="zh-TW" sz="2000" dirty="0">
                <a:ea typeface="新細明體" charset="-120"/>
              </a:rPr>
              <a:t>is a tree that can have more than two </a:t>
            </a:r>
            <a:r>
              <a:rPr kumimoji="1" lang="en-ZA" altLang="zh-TW" sz="2000" dirty="0" smtClean="0">
                <a:ea typeface="新細明體" charset="-120"/>
              </a:rPr>
              <a:t>children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A </a:t>
            </a:r>
            <a:r>
              <a:rPr kumimoji="1" lang="en-ZA" altLang="zh-TW" sz="2000" dirty="0" err="1">
                <a:solidFill>
                  <a:srgbClr val="0070C0"/>
                </a:solidFill>
                <a:ea typeface="新細明體" charset="-120"/>
              </a:rPr>
              <a:t>multiway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 tree </a:t>
            </a:r>
            <a:r>
              <a:rPr kumimoji="1" lang="en-ZA" altLang="zh-TW" sz="2000" dirty="0">
                <a:ea typeface="新細明體" charset="-120"/>
              </a:rPr>
              <a:t>of order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m </a:t>
            </a:r>
            <a:r>
              <a:rPr kumimoji="1" lang="en-ZA" altLang="zh-TW" sz="2000" dirty="0">
                <a:ea typeface="新細明體" charset="-120"/>
              </a:rPr>
              <a:t>(or an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m-way tree</a:t>
            </a:r>
            <a:r>
              <a:rPr kumimoji="1" lang="en-ZA" altLang="zh-TW" sz="2000" dirty="0">
                <a:ea typeface="新細明體" charset="-120"/>
              </a:rPr>
              <a:t>) is one in which a tree can have </a:t>
            </a:r>
            <a:r>
              <a:rPr kumimoji="1" lang="en-ZA" altLang="zh-TW" sz="2000" dirty="0" smtClean="0">
                <a:ea typeface="新細明體" charset="-120"/>
              </a:rPr>
              <a:t>a maximum of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m</a:t>
            </a:r>
            <a:r>
              <a:rPr kumimoji="1" lang="en-ZA" altLang="zh-TW" sz="2000" dirty="0" smtClean="0">
                <a:ea typeface="新細明體" charset="-120"/>
              </a:rPr>
              <a:t> children</a:t>
            </a:r>
          </a:p>
          <a:p>
            <a:pPr lvl="0"/>
            <a:r>
              <a:rPr kumimoji="1" lang="en-ZA" altLang="zh-TW" sz="2000" dirty="0" smtClean="0">
                <a:solidFill>
                  <a:schemeClr val="accent6"/>
                </a:solidFill>
                <a:ea typeface="新細明體" charset="-120"/>
              </a:rPr>
              <a:t>How can we make such structures efficient/useful?</a:t>
            </a:r>
          </a:p>
          <a:p>
            <a:pPr lvl="0"/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By introducing order that will allow to easily differentiate between the child branches</a:t>
            </a:r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Let us define an m-way </a:t>
            </a:r>
            <a:r>
              <a:rPr kumimoji="1" lang="en-ZA" altLang="zh-TW" sz="2000" u="sng" dirty="0" smtClean="0">
                <a:solidFill>
                  <a:srgbClr val="0070C0"/>
                </a:solidFill>
                <a:ea typeface="新細明體" charset="-120"/>
              </a:rPr>
              <a:t>tree node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 as follows: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made </a:t>
            </a:r>
            <a:r>
              <a:rPr kumimoji="1" lang="en-ZA" altLang="zh-TW" sz="1700" dirty="0">
                <a:ea typeface="新細明體" charset="-120"/>
              </a:rPr>
              <a:t>up of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m-1</a:t>
            </a:r>
            <a:r>
              <a:rPr kumimoji="1" lang="en-ZA" altLang="zh-TW" sz="1700" dirty="0" smtClean="0">
                <a:ea typeface="新細明體" charset="-120"/>
              </a:rPr>
              <a:t> </a:t>
            </a:r>
            <a:r>
              <a:rPr kumimoji="1" lang="en-ZA" altLang="zh-TW" sz="1700" u="sng" dirty="0" smtClean="0">
                <a:ea typeface="新細明體" charset="-120"/>
              </a:rPr>
              <a:t>key fields</a:t>
            </a:r>
          </a:p>
          <a:p>
            <a:pPr lvl="1"/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m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1700" dirty="0" smtClean="0">
                <a:ea typeface="新細明體" charset="-120"/>
              </a:rPr>
              <a:t>pointers to children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M-way trees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4" y="4248798"/>
            <a:ext cx="7353300" cy="23145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70422" y="4127163"/>
            <a:ext cx="2117124" cy="70021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75223" y="3682320"/>
            <a:ext cx="2380734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44779" y="3682320"/>
            <a:ext cx="1911178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06097" y="3682320"/>
            <a:ext cx="1449860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50941" y="3682320"/>
            <a:ext cx="1005016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55957" y="3495483"/>
            <a:ext cx="66396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keys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69198" y="4200615"/>
            <a:ext cx="1996576" cy="86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260758" y="4200615"/>
            <a:ext cx="1005016" cy="79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5774" y="3864815"/>
            <a:ext cx="138395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pointers to children</a:t>
            </a:r>
          </a:p>
        </p:txBody>
      </p:sp>
    </p:spTree>
    <p:extLst>
      <p:ext uri="{BB962C8B-B14F-4D97-AF65-F5344CB8AC3E}">
        <p14:creationId xmlns:p14="http://schemas.microsoft.com/office/powerpoint/2010/main" val="6143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13254"/>
            <a:ext cx="8152885" cy="549463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An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m-way search tree </a:t>
            </a:r>
            <a:r>
              <a:rPr kumimoji="1" lang="en-ZA" altLang="zh-TW" sz="2000" dirty="0">
                <a:ea typeface="新細明體" charset="-120"/>
              </a:rPr>
              <a:t>is </a:t>
            </a:r>
            <a:r>
              <a:rPr kumimoji="1" lang="en-ZA" altLang="zh-TW" sz="2000" dirty="0" smtClean="0">
                <a:ea typeface="新細明體" charset="-120"/>
              </a:rPr>
              <a:t>an </a:t>
            </a:r>
            <a:r>
              <a:rPr kumimoji="1" lang="en-ZA" altLang="zh-TW" sz="2000" dirty="0">
                <a:ea typeface="新細明體" charset="-120"/>
              </a:rPr>
              <a:t>m-way tree in which: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Each </a:t>
            </a:r>
            <a:r>
              <a:rPr kumimoji="1" lang="en-ZA" altLang="zh-TW" sz="1700" dirty="0">
                <a:ea typeface="新細明體" charset="-120"/>
              </a:rPr>
              <a:t>node </a:t>
            </a:r>
            <a:r>
              <a:rPr kumimoji="1" lang="en-ZA" altLang="zh-TW" sz="1700" dirty="0" smtClean="0">
                <a:ea typeface="新細明體" charset="-120"/>
              </a:rPr>
              <a:t>has a maximum of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</a:t>
            </a:r>
            <a:r>
              <a:rPr kumimoji="1" lang="en-ZA" altLang="zh-TW" sz="1700" dirty="0">
                <a:ea typeface="新細明體" charset="-120"/>
              </a:rPr>
              <a:t> children and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m-1</a:t>
            </a:r>
            <a:r>
              <a:rPr kumimoji="1" lang="en-ZA" altLang="zh-TW" sz="1700" dirty="0">
                <a:ea typeface="新細明體" charset="-120"/>
              </a:rPr>
              <a:t> key fields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each node </a:t>
            </a:r>
            <a:r>
              <a:rPr kumimoji="1" lang="en-ZA" altLang="zh-TW" sz="1700" dirty="0" smtClean="0">
                <a:ea typeface="新細明體" charset="-120"/>
              </a:rPr>
              <a:t>are stored </a:t>
            </a:r>
            <a:r>
              <a:rPr kumimoji="1" lang="en-ZA" altLang="zh-TW" sz="1700" dirty="0">
                <a:ea typeface="新細明體" charset="-120"/>
              </a:rPr>
              <a:t>in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ascending order</a:t>
            </a:r>
            <a:r>
              <a:rPr kumimoji="1" lang="en-ZA" altLang="zh-TW" sz="1700" dirty="0">
                <a:ea typeface="新細明體" charset="-120"/>
              </a:rPr>
              <a:t>.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the first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 children are smaller than the </a:t>
            </a:r>
            <a:r>
              <a:rPr kumimoji="1" lang="en-ZA" altLang="zh-TW" sz="1700" dirty="0" err="1" smtClean="0">
                <a:solidFill>
                  <a:srgbClr val="0070C0"/>
                </a:solidFill>
                <a:ea typeface="新細明體" charset="-120"/>
              </a:rPr>
              <a:t>i-th</a:t>
            </a:r>
            <a:r>
              <a:rPr kumimoji="1" lang="en-ZA" altLang="zh-TW" sz="1700" dirty="0" smtClean="0">
                <a:ea typeface="新細明體" charset="-120"/>
              </a:rPr>
              <a:t> </a:t>
            </a:r>
            <a:r>
              <a:rPr kumimoji="1" lang="en-ZA" altLang="zh-TW" sz="1700" dirty="0">
                <a:ea typeface="新細明體" charset="-120"/>
              </a:rPr>
              <a:t>key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The keys in the last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m-</a:t>
            </a:r>
            <a:r>
              <a:rPr kumimoji="1" lang="en-ZA" altLang="zh-TW" sz="1700" dirty="0" err="1" smtClean="0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1700" dirty="0" smtClean="0">
                <a:ea typeface="新細明體" charset="-120"/>
              </a:rPr>
              <a:t> children are larger than the </a:t>
            </a:r>
            <a:r>
              <a:rPr kumimoji="1" lang="en-ZA" altLang="zh-TW" sz="1700" dirty="0" err="1" smtClean="0">
                <a:solidFill>
                  <a:srgbClr val="0070C0"/>
                </a:solidFill>
                <a:ea typeface="新細明體" charset="-120"/>
              </a:rPr>
              <a:t>i-th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dirty="0">
                <a:ea typeface="新細明體" charset="-120"/>
              </a:rPr>
              <a:t>key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M-way Search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4" y="3787473"/>
            <a:ext cx="7353300" cy="23145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70422" y="3665838"/>
            <a:ext cx="2117124" cy="70021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75223" y="3220995"/>
            <a:ext cx="2380734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44779" y="3220995"/>
            <a:ext cx="1911178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06097" y="3220995"/>
            <a:ext cx="1449860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50941" y="3220995"/>
            <a:ext cx="1005016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55957" y="3034158"/>
            <a:ext cx="66396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keys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69198" y="3739290"/>
            <a:ext cx="1996576" cy="86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260758" y="3739290"/>
            <a:ext cx="1005016" cy="79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5774" y="3403490"/>
            <a:ext cx="138395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pointers to children</a:t>
            </a:r>
          </a:p>
        </p:txBody>
      </p:sp>
    </p:spTree>
    <p:extLst>
      <p:ext uri="{BB962C8B-B14F-4D97-AF65-F5344CB8AC3E}">
        <p14:creationId xmlns:p14="http://schemas.microsoft.com/office/powerpoint/2010/main" val="6397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94" t="6084" r="26897" b="9023"/>
          <a:stretch/>
        </p:blipFill>
        <p:spPr bwMode="auto">
          <a:xfrm>
            <a:off x="5121090" y="3822357"/>
            <a:ext cx="3899341" cy="284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13254"/>
            <a:ext cx="8152885" cy="549463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Advantages </a:t>
            </a:r>
            <a:r>
              <a:rPr kumimoji="1" lang="en-ZA" altLang="zh-TW" sz="2000" dirty="0" smtClean="0">
                <a:ea typeface="新細明體" charset="-120"/>
              </a:rPr>
              <a:t>of m-way </a:t>
            </a:r>
            <a:r>
              <a:rPr kumimoji="1" lang="en-ZA" altLang="zh-TW" sz="2000" dirty="0">
                <a:ea typeface="新細明體" charset="-120"/>
              </a:rPr>
              <a:t>search </a:t>
            </a:r>
            <a:r>
              <a:rPr kumimoji="1" lang="en-ZA" altLang="zh-TW" sz="2000" dirty="0" smtClean="0">
                <a:ea typeface="新細明體" charset="-120"/>
              </a:rPr>
              <a:t>trees: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Same as with BST: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efficient information storage and retrieval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From computer architecture perspective:</a:t>
            </a:r>
          </a:p>
          <a:p>
            <a:pPr lvl="2"/>
            <a:r>
              <a:rPr kumimoji="1" lang="en-ZA" altLang="zh-TW" sz="1600" dirty="0" smtClean="0">
                <a:ea typeface="新細明體" charset="-120"/>
              </a:rPr>
              <a:t>When a lot of data is processed, secondary storage such as hard drive memory must be used</a:t>
            </a:r>
          </a:p>
          <a:p>
            <a:pPr lvl="2"/>
            <a:r>
              <a:rPr kumimoji="1" lang="en-ZA" altLang="zh-TW" sz="1600" dirty="0" smtClean="0">
                <a:ea typeface="新細明體" charset="-120"/>
              </a:rPr>
              <a:t>Every time you traverse a tree, multiple data items have to be fetched and put back</a:t>
            </a:r>
          </a:p>
          <a:p>
            <a:pPr lvl="2"/>
            <a:r>
              <a:rPr kumimoji="1" lang="en-ZA" altLang="zh-TW" sz="1600" dirty="0" smtClean="0">
                <a:ea typeface="新細明體" charset="-120"/>
              </a:rPr>
              <a:t>Extremely inefficient! </a:t>
            </a:r>
            <a:r>
              <a:rPr kumimoji="1" lang="en-ZA" altLang="zh-TW" sz="1600" dirty="0" smtClean="0">
                <a:solidFill>
                  <a:srgbClr val="FF0000"/>
                </a:solidFill>
                <a:ea typeface="新細明體" charset="-120"/>
              </a:rPr>
              <a:t>I/O read/write is very slow</a:t>
            </a:r>
          </a:p>
          <a:p>
            <a:pPr lvl="2"/>
            <a:r>
              <a:rPr kumimoji="1" lang="en-ZA" altLang="zh-TW" sz="1600" dirty="0" smtClean="0">
                <a:solidFill>
                  <a:schemeClr val="accent6"/>
                </a:solidFill>
                <a:ea typeface="新細明體" charset="-120"/>
              </a:rPr>
              <a:t>Reality:</a:t>
            </a:r>
            <a:r>
              <a:rPr kumimoji="1" lang="en-ZA" altLang="zh-TW" sz="16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1" lang="en-ZA" altLang="zh-TW" sz="1600" dirty="0" smtClean="0">
                <a:ea typeface="新細明體" charset="-120"/>
              </a:rPr>
              <a:t>you do not fetch a single data item; you fetch a memory block!</a:t>
            </a:r>
          </a:p>
          <a:p>
            <a:pPr lvl="2"/>
            <a:r>
              <a:rPr kumimoji="1" lang="en-ZA" altLang="zh-TW" sz="1600" dirty="0" smtClean="0">
                <a:solidFill>
                  <a:srgbClr val="0070C0"/>
                </a:solidFill>
                <a:ea typeface="新細明體" charset="-120"/>
              </a:rPr>
              <a:t>Idea:</a:t>
            </a:r>
            <a:r>
              <a:rPr kumimoji="1" lang="en-ZA" altLang="zh-TW" sz="1600" dirty="0" smtClean="0">
                <a:ea typeface="新細明體" charset="-120"/>
              </a:rPr>
              <a:t> use the </a:t>
            </a:r>
            <a:r>
              <a:rPr kumimoji="1" lang="en-ZA" altLang="zh-TW" sz="1600" u="sng" dirty="0" smtClean="0">
                <a:ea typeface="新細明體" charset="-120"/>
              </a:rPr>
              <a:t>entire block</a:t>
            </a:r>
            <a:r>
              <a:rPr kumimoji="1" lang="en-ZA" altLang="zh-TW" sz="1600" dirty="0" smtClean="0">
                <a:ea typeface="新細明體" charset="-120"/>
              </a:rPr>
              <a:t> every time!</a:t>
            </a:r>
          </a:p>
          <a:p>
            <a:pPr lvl="2"/>
            <a:r>
              <a:rPr kumimoji="1" lang="en-ZA" altLang="zh-TW" sz="1600" dirty="0" smtClean="0">
                <a:ea typeface="新細明體" charset="-120"/>
              </a:rPr>
              <a:t>If three keys fit into a block, construct a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4-way tree</a:t>
            </a:r>
          </a:p>
          <a:p>
            <a:pPr lvl="2"/>
            <a:r>
              <a:rPr kumimoji="1" lang="en-ZA" altLang="zh-TW" sz="1600" dirty="0" smtClean="0">
                <a:ea typeface="新細明體" charset="-120"/>
              </a:rPr>
              <a:t>If four keys fit into a block, construct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a 5-way tree, etc.</a:t>
            </a:r>
          </a:p>
          <a:p>
            <a:r>
              <a:rPr kumimoji="1" lang="en-ZA" altLang="zh-TW" sz="2200" dirty="0" smtClean="0">
                <a:solidFill>
                  <a:srgbClr val="FF0000"/>
                </a:solidFill>
                <a:ea typeface="新細明體" charset="-120"/>
              </a:rPr>
              <a:t>Disadvantages?</a:t>
            </a:r>
          </a:p>
          <a:p>
            <a:pPr lvl="1"/>
            <a:r>
              <a:rPr kumimoji="1" lang="en-ZA" altLang="zh-TW" sz="1900" dirty="0" smtClean="0">
                <a:ea typeface="新細明體" charset="-120"/>
              </a:rPr>
              <a:t>Same as with BST: if it’s not </a:t>
            </a:r>
            <a:r>
              <a:rPr kumimoji="1" lang="en-ZA" altLang="zh-TW" sz="1900" dirty="0" smtClean="0">
                <a:solidFill>
                  <a:srgbClr val="0070C0"/>
                </a:solidFill>
                <a:ea typeface="新細明體" charset="-120"/>
              </a:rPr>
              <a:t>balanced</a:t>
            </a:r>
            <a:r>
              <a:rPr kumimoji="1" lang="en-ZA" altLang="zh-TW" sz="1900" dirty="0" smtClean="0">
                <a:ea typeface="新細明體" charset="-120"/>
              </a:rPr>
              <a:t>,</a:t>
            </a:r>
            <a:br>
              <a:rPr kumimoji="1" lang="en-ZA" altLang="zh-TW" sz="1900" dirty="0" smtClean="0">
                <a:ea typeface="新細明體" charset="-120"/>
              </a:rPr>
            </a:br>
            <a:r>
              <a:rPr kumimoji="1" lang="en-ZA" altLang="zh-TW" sz="1900" dirty="0" smtClean="0">
                <a:ea typeface="新細明體" charset="-120"/>
              </a:rPr>
              <a:t>you’re wasting your time!</a:t>
            </a:r>
            <a:endParaRPr kumimoji="1" lang="en-ZA" altLang="zh-TW" sz="19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M-way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1439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18519"/>
            <a:ext cx="8152885" cy="549463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B-tree</a:t>
            </a:r>
            <a:r>
              <a:rPr kumimoji="1" lang="en-ZA" altLang="zh-TW" sz="2000" dirty="0">
                <a:ea typeface="新細明體" charset="-120"/>
              </a:rPr>
              <a:t> of order m is a </a:t>
            </a:r>
            <a:r>
              <a:rPr kumimoji="1" lang="en-ZA" altLang="zh-TW" sz="2000" dirty="0" err="1">
                <a:ea typeface="新細明體" charset="-120"/>
              </a:rPr>
              <a:t>multiway</a:t>
            </a:r>
            <a:r>
              <a:rPr kumimoji="1" lang="en-ZA" altLang="zh-TW" sz="2000" dirty="0">
                <a:ea typeface="新細明體" charset="-120"/>
              </a:rPr>
              <a:t> search tree in which</a:t>
            </a:r>
            <a:r>
              <a:rPr kumimoji="1" lang="en-ZA" altLang="zh-TW" sz="2000" dirty="0" smtClean="0">
                <a:ea typeface="新細明體" charset="-120"/>
              </a:rPr>
              <a:t>:</a:t>
            </a:r>
            <a:endParaRPr kumimoji="1" lang="en-ZA" altLang="zh-TW" sz="20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The root has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at least two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subtrees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1700" dirty="0">
                <a:ea typeface="新細明體" charset="-120"/>
              </a:rPr>
              <a:t>unless it is the only node in the tree.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Each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non-root</a:t>
            </a:r>
            <a:r>
              <a:rPr kumimoji="1" lang="en-ZA" altLang="zh-TW" sz="1700" dirty="0" smtClean="0">
                <a:ea typeface="新細明體" charset="-120"/>
              </a:rPr>
              <a:t> </a:t>
            </a:r>
            <a:r>
              <a:rPr kumimoji="1" lang="en-ZA" altLang="zh-TW" sz="1700" dirty="0">
                <a:ea typeface="新細明體" charset="-120"/>
              </a:rPr>
              <a:t>and each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non-leaf</a:t>
            </a:r>
            <a:r>
              <a:rPr kumimoji="1" lang="en-ZA" altLang="zh-TW" sz="1700" dirty="0" smtClean="0">
                <a:ea typeface="新細明體" charset="-120"/>
              </a:rPr>
              <a:t> </a:t>
            </a:r>
            <a:r>
              <a:rPr kumimoji="1" lang="en-ZA" altLang="zh-TW" sz="1700" dirty="0">
                <a:ea typeface="新細明體" charset="-120"/>
              </a:rPr>
              <a:t>node </a:t>
            </a:r>
            <a:r>
              <a:rPr kumimoji="1" lang="en-ZA" altLang="zh-TW" sz="1700" dirty="0" smtClean="0">
                <a:ea typeface="新細明體" charset="-120"/>
              </a:rPr>
              <a:t>has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at most m</a:t>
            </a:r>
            <a:r>
              <a:rPr kumimoji="1" lang="en-ZA" altLang="zh-TW" sz="1700" dirty="0">
                <a:ea typeface="新細明體" charset="-120"/>
              </a:rPr>
              <a:t> </a:t>
            </a:r>
            <a:r>
              <a:rPr kumimoji="1" lang="en-ZA" altLang="zh-TW" sz="1700" dirty="0" smtClean="0">
                <a:ea typeface="新細明體" charset="-120"/>
              </a:rPr>
              <a:t>non-empty </a:t>
            </a:r>
            <a:r>
              <a:rPr kumimoji="1" lang="en-ZA" altLang="zh-TW" sz="1700" dirty="0">
                <a:ea typeface="新細明體" charset="-120"/>
              </a:rPr>
              <a:t>children and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at least m/2 </a:t>
            </a:r>
            <a:r>
              <a:rPr kumimoji="1" lang="en-ZA" altLang="zh-TW" sz="1700" dirty="0" smtClean="0">
                <a:ea typeface="新細明體" charset="-120"/>
              </a:rPr>
              <a:t>(</a:t>
            </a:r>
            <a:r>
              <a:rPr kumimoji="1" lang="en-ZA" altLang="zh-TW" sz="1700" dirty="0" smtClean="0">
                <a:solidFill>
                  <a:srgbClr val="00B050"/>
                </a:solidFill>
                <a:ea typeface="新細明體" charset="-120"/>
              </a:rPr>
              <a:t>rounded up</a:t>
            </a:r>
            <a:r>
              <a:rPr kumimoji="1" lang="en-ZA" altLang="zh-TW" sz="1700" dirty="0" smtClean="0">
                <a:ea typeface="新細明體" charset="-120"/>
              </a:rPr>
              <a:t>)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1" lang="en-ZA" altLang="zh-TW" sz="1700" dirty="0" smtClean="0">
                <a:ea typeface="新細明體" charset="-120"/>
              </a:rPr>
              <a:t>non-empty </a:t>
            </a:r>
            <a:r>
              <a:rPr kumimoji="1" lang="en-ZA" altLang="zh-TW" sz="1700" dirty="0">
                <a:ea typeface="新細明體" charset="-120"/>
              </a:rPr>
              <a:t>children.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number of keys in each </a:t>
            </a:r>
            <a:r>
              <a:rPr kumimoji="1" lang="en-ZA" altLang="zh-TW" sz="1700" dirty="0" smtClean="0">
                <a:solidFill>
                  <a:schemeClr val="accent5"/>
                </a:solidFill>
                <a:ea typeface="新細明體" charset="-120"/>
              </a:rPr>
              <a:t>non-root</a:t>
            </a:r>
            <a:r>
              <a:rPr kumimoji="1" lang="en-ZA" altLang="zh-TW" sz="1700" dirty="0" smtClean="0">
                <a:ea typeface="新細明體" charset="-120"/>
              </a:rPr>
              <a:t> </a:t>
            </a:r>
            <a:r>
              <a:rPr kumimoji="1" lang="en-ZA" altLang="zh-TW" sz="1700" dirty="0">
                <a:ea typeface="新細明體" charset="-120"/>
              </a:rPr>
              <a:t>and each </a:t>
            </a:r>
            <a:r>
              <a:rPr kumimoji="1" lang="en-ZA" altLang="zh-TW" sz="1700" dirty="0" smtClean="0">
                <a:solidFill>
                  <a:schemeClr val="accent5"/>
                </a:solidFill>
                <a:ea typeface="新細明體" charset="-120"/>
              </a:rPr>
              <a:t>non-leaf </a:t>
            </a:r>
            <a:r>
              <a:rPr kumimoji="1" lang="en-ZA" altLang="zh-TW" sz="1700" dirty="0">
                <a:ea typeface="新細明體" charset="-120"/>
              </a:rPr>
              <a:t>node is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one less</a:t>
            </a:r>
            <a:r>
              <a:rPr kumimoji="1" lang="en-ZA" altLang="zh-TW" sz="1700" dirty="0">
                <a:ea typeface="新細明體" charset="-120"/>
              </a:rPr>
              <a:t> than the number of its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non-empty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children</a:t>
            </a:r>
            <a:r>
              <a:rPr kumimoji="1" lang="en-ZA" altLang="zh-TW" sz="1700" dirty="0">
                <a:ea typeface="新細明體" charset="-120"/>
              </a:rPr>
              <a:t>.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All leaves are on the same </a:t>
            </a:r>
            <a:r>
              <a:rPr kumimoji="1" lang="en-ZA" altLang="zh-TW" sz="1700" dirty="0" smtClean="0">
                <a:ea typeface="新細明體" charset="-120"/>
              </a:rPr>
              <a:t>level</a:t>
            </a:r>
            <a:endParaRPr kumimoji="1" lang="en-ZA" altLang="zh-TW" sz="1700" dirty="0">
              <a:ea typeface="新細明體" charset="-120"/>
            </a:endParaRPr>
          </a:p>
          <a:p>
            <a:pPr lvl="0"/>
            <a:r>
              <a:rPr kumimoji="1" lang="en-ZA" altLang="zh-TW" sz="2000" dirty="0">
                <a:ea typeface="新細明體" charset="-120"/>
              </a:rPr>
              <a:t>These restrictions make B-trees always </a:t>
            </a:r>
            <a:r>
              <a:rPr kumimoji="1" lang="en-ZA" altLang="zh-TW" sz="2000" dirty="0">
                <a:solidFill>
                  <a:schemeClr val="accent6"/>
                </a:solidFill>
                <a:ea typeface="新細明體" charset="-120"/>
              </a:rPr>
              <a:t>at least half full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have few levels</a:t>
            </a:r>
            <a:r>
              <a:rPr kumimoji="1" lang="en-ZA" altLang="zh-TW" sz="2000" dirty="0">
                <a:ea typeface="新細明體" charset="-120"/>
              </a:rPr>
              <a:t>, and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remain perfectly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balanced</a:t>
            </a:r>
            <a:r>
              <a:rPr kumimoji="1" lang="en-ZA" altLang="zh-TW" sz="2000" dirty="0" smtClean="0">
                <a:ea typeface="新細明體" charset="-120"/>
              </a:rPr>
              <a:t> </a:t>
            </a:r>
            <a:r>
              <a:rPr kumimoji="1" lang="en-ZA" altLang="zh-TW" sz="2000" dirty="0" smtClean="0">
                <a:ea typeface="新細明體" charset="-120"/>
                <a:sym typeface="Wingdings" panose="05000000000000000000" pitchFamily="2" charset="2"/>
              </a:rPr>
              <a:t></a:t>
            </a:r>
            <a:endParaRPr kumimoji="1" lang="en-ZA" altLang="zh-TW" sz="1900" dirty="0">
              <a:ea typeface="新細明體" charset="-12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2" y="3665838"/>
            <a:ext cx="8626468" cy="311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Implementing B-Trees</a:t>
            </a:r>
            <a:endParaRPr lang="en-US" dirty="0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457200" y="1239838"/>
            <a:ext cx="8224838" cy="3431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BTreeNode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&lt;T extends Comparable&lt;? super T&gt;&gt;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boolean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leaf = true; </a:t>
            </a:r>
            <a:r>
              <a:rPr lang="en-US" sz="2000" b="1" kern="0" dirty="0" smtClean="0">
                <a:solidFill>
                  <a:srgbClr val="70AD47"/>
                </a:solidFill>
                <a:latin typeface="Courier New" pitchFamily="49" charset="0"/>
                <a:cs typeface="Arial"/>
              </a:rPr>
              <a:t>// leaf or non-leaf?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keyTally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= 1; </a:t>
            </a:r>
            <a:r>
              <a:rPr lang="en-US" sz="2000" b="1" kern="0" dirty="0" smtClean="0">
                <a:solidFill>
                  <a:srgbClr val="70AD47"/>
                </a:solidFill>
                <a:latin typeface="Courier New" pitchFamily="49" charset="0"/>
                <a:cs typeface="Arial"/>
              </a:rPr>
              <a:t>// how many keys are used?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 Comparable&lt;T&gt; keys[] = new Comparable[m-1];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BTreeNode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&lt;T&gt; references[] =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BTreeNode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[m];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BTreeNode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(T key)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     keys[0] = key;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     for (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= 0;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&lt; m;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         references[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] = null;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}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62" name="Group 80"/>
          <p:cNvGraphicFramePr>
            <a:graphicFrameLocks/>
          </p:cNvGraphicFramePr>
          <p:nvPr/>
        </p:nvGraphicFramePr>
        <p:xfrm>
          <a:off x="1844675" y="5081588"/>
          <a:ext cx="5180013" cy="457200"/>
        </p:xfrm>
        <a:graphic>
          <a:graphicData uri="http://schemas.openxmlformats.org/drawingml/2006/table">
            <a:tbl>
              <a:tblPr/>
              <a:tblGrid>
                <a:gridCol w="417513"/>
                <a:gridCol w="417512"/>
                <a:gridCol w="725488"/>
                <a:gridCol w="720725"/>
                <a:gridCol w="728662"/>
                <a:gridCol w="720725"/>
                <a:gridCol w="725488"/>
                <a:gridCol w="723900"/>
              </a:tblGrid>
              <a:tr h="3841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Group 54"/>
          <p:cNvGraphicFramePr>
            <a:graphicFrameLocks noGrp="1"/>
          </p:cNvGraphicFramePr>
          <p:nvPr/>
        </p:nvGraphicFramePr>
        <p:xfrm>
          <a:off x="2257425" y="5541963"/>
          <a:ext cx="5073650" cy="500063"/>
        </p:xfrm>
        <a:graphic>
          <a:graphicData uri="http://schemas.openxmlformats.org/drawingml/2006/table">
            <a:tbl>
              <a:tblPr/>
              <a:tblGrid>
                <a:gridCol w="723900"/>
                <a:gridCol w="725488"/>
                <a:gridCol w="720725"/>
                <a:gridCol w="728662"/>
                <a:gridCol w="725488"/>
                <a:gridCol w="725487"/>
                <a:gridCol w="723900"/>
              </a:tblGrid>
              <a:tr h="50006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Line 59"/>
          <p:cNvSpPr>
            <a:spLocks noChangeShapeType="1"/>
          </p:cNvSpPr>
          <p:nvPr/>
        </p:nvSpPr>
        <p:spPr bwMode="auto">
          <a:xfrm flipH="1">
            <a:off x="1724025" y="5772150"/>
            <a:ext cx="960438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H="1">
            <a:off x="2990850" y="5772150"/>
            <a:ext cx="346075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4029075" y="5772150"/>
            <a:ext cx="0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4797425" y="5772150"/>
            <a:ext cx="806450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" name="AutoShape 63"/>
          <p:cNvSpPr>
            <a:spLocks/>
          </p:cNvSpPr>
          <p:nvPr/>
        </p:nvSpPr>
        <p:spPr bwMode="auto">
          <a:xfrm rot="5400000">
            <a:off x="4776788" y="2759075"/>
            <a:ext cx="115888" cy="4300537"/>
          </a:xfrm>
          <a:prstGeom prst="leftBrace">
            <a:avLst>
              <a:gd name="adj1" fmla="val 309245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3305175" y="2468563"/>
            <a:ext cx="1497013" cy="2305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2036763" y="2162175"/>
            <a:ext cx="269875" cy="2841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 flipH="1">
            <a:off x="2459038" y="1816100"/>
            <a:ext cx="307975" cy="3187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" name="Freeform 72"/>
          <p:cNvSpPr>
            <a:spLocks/>
          </p:cNvSpPr>
          <p:nvPr/>
        </p:nvSpPr>
        <p:spPr bwMode="auto">
          <a:xfrm>
            <a:off x="4225925" y="2738438"/>
            <a:ext cx="4686300" cy="3109912"/>
          </a:xfrm>
          <a:custGeom>
            <a:avLst/>
            <a:gdLst>
              <a:gd name="T0" fmla="*/ 0 w 3367"/>
              <a:gd name="T1" fmla="*/ 0 h 1887"/>
              <a:gd name="T2" fmla="*/ 2976 w 3367"/>
              <a:gd name="T3" fmla="*/ 1162 h 1887"/>
              <a:gd name="T4" fmla="*/ 2347 w 3367"/>
              <a:gd name="T5" fmla="*/ 1887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7" h="1887">
                <a:moveTo>
                  <a:pt x="0" y="0"/>
                </a:moveTo>
                <a:cubicBezTo>
                  <a:pt x="1292" y="424"/>
                  <a:pt x="2585" y="848"/>
                  <a:pt x="2976" y="1162"/>
                </a:cubicBezTo>
                <a:cubicBezTo>
                  <a:pt x="3367" y="1476"/>
                  <a:pt x="2857" y="1681"/>
                  <a:pt x="2347" y="1887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2074691"/>
          </a:xfrm>
        </p:spPr>
        <p:txBody>
          <a:bodyPr>
            <a:normAutofit/>
          </a:bodyPr>
          <a:lstStyle/>
          <a:p>
            <a:pPr lvl="0"/>
            <a:r>
              <a:rPr kumimoji="1" lang="en-US" sz="2300" dirty="0" smtClean="0">
                <a:ea typeface="新細明體" charset="-120"/>
              </a:rPr>
              <a:t>Searching a b-tree for a value m: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 smtClean="0"/>
              <a:t>Start </a:t>
            </a:r>
            <a:r>
              <a:rPr lang="en-ZA" dirty="0"/>
              <a:t>at the root </a:t>
            </a:r>
            <a:endParaRPr lang="en-ZA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ZA" dirty="0" smtClean="0"/>
              <a:t>Determine </a:t>
            </a:r>
            <a:r>
              <a:rPr lang="en-ZA" dirty="0"/>
              <a:t>which pointer to follow based on a comparison between </a:t>
            </a:r>
            <a:r>
              <a:rPr lang="en-ZA" dirty="0" smtClean="0">
                <a:solidFill>
                  <a:schemeClr val="accent5"/>
                </a:solidFill>
              </a:rPr>
              <a:t>m</a:t>
            </a:r>
            <a:r>
              <a:rPr lang="en-ZA" dirty="0" smtClean="0"/>
              <a:t> and the </a:t>
            </a:r>
            <a:r>
              <a:rPr lang="en-ZA" dirty="0" smtClean="0">
                <a:solidFill>
                  <a:schemeClr val="accent5"/>
                </a:solidFill>
              </a:rPr>
              <a:t>keys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 smtClean="0"/>
              <a:t>Follow </a:t>
            </a:r>
            <a:r>
              <a:rPr lang="en-ZA" dirty="0"/>
              <a:t>the appropriate pointer to a child </a:t>
            </a:r>
            <a:r>
              <a:rPr lang="en-ZA" dirty="0" smtClean="0"/>
              <a:t>node, go to (2)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 smtClean="0"/>
              <a:t>Continue till a </a:t>
            </a:r>
            <a:r>
              <a:rPr lang="en-ZA" dirty="0" smtClean="0">
                <a:solidFill>
                  <a:srgbClr val="0070C0"/>
                </a:solidFill>
              </a:rPr>
              <a:t>key == m </a:t>
            </a:r>
            <a:r>
              <a:rPr lang="en-ZA" dirty="0" smtClean="0"/>
              <a:t>is found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B-Trees: Searching</a:t>
            </a:r>
            <a:endParaRPr lang="en-US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2" y="3665838"/>
            <a:ext cx="8626468" cy="311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15546" y="3665838"/>
            <a:ext cx="2232454" cy="617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ED7D31"/>
                </a:solidFill>
              </a:rPr>
              <a:t>Search for m = 27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68" y="3295135"/>
            <a:ext cx="0" cy="5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77297" y="4143632"/>
            <a:ext cx="1507525" cy="70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578443" y="4942704"/>
            <a:ext cx="337752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16195" y="4942704"/>
            <a:ext cx="337752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91699" y="5412259"/>
            <a:ext cx="799069" cy="5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353697" y="6037090"/>
            <a:ext cx="337752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91449" y="6037090"/>
            <a:ext cx="337752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29201" y="5412259"/>
            <a:ext cx="4119" cy="5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559035" y="4742120"/>
            <a:ext cx="1033849" cy="617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ED7D31"/>
                </a:solidFill>
              </a:rPr>
              <a:t>Found!</a:t>
            </a:r>
          </a:p>
        </p:txBody>
      </p:sp>
    </p:spTree>
    <p:extLst>
      <p:ext uri="{BB962C8B-B14F-4D97-AF65-F5344CB8AC3E}">
        <p14:creationId xmlns:p14="http://schemas.microsoft.com/office/powerpoint/2010/main" val="41641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45" y="4246606"/>
            <a:ext cx="7236855" cy="261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520269" y="823784"/>
                <a:ext cx="8360120" cy="4794421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sz="2300" dirty="0" smtClean="0">
                    <a:ea typeface="新細明體" charset="-120"/>
                  </a:rPr>
                  <a:t>How deep do the b-trees become?</a:t>
                </a:r>
              </a:p>
              <a:p>
                <a:pPr lvl="1"/>
                <a:r>
                  <a:rPr kumimoji="1" lang="en-ZA" sz="2000" dirty="0" smtClean="0">
                    <a:ea typeface="新細明體" charset="-120"/>
                  </a:rPr>
                  <a:t>At least 1 key in the root</a:t>
                </a:r>
              </a:p>
              <a:p>
                <a:pPr lvl="1"/>
                <a:r>
                  <a:rPr kumimoji="1" lang="en-ZA" sz="2000" dirty="0" smtClean="0">
                    <a:ea typeface="新細明體" charset="-120"/>
                  </a:rPr>
                  <a:t>Smallest number of children in each non-root node: </a:t>
                </a:r>
                <a:r>
                  <a:rPr kumimoji="1" lang="en-ZA" sz="2000" dirty="0" smtClean="0">
                    <a:solidFill>
                      <a:srgbClr val="0070C0"/>
                    </a:solidFill>
                    <a:ea typeface="新細明體" charset="-120"/>
                  </a:rPr>
                  <a:t>q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ZA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ZA" sz="2000" dirty="0">
                            <a:solidFill>
                              <a:srgbClr val="0070C0"/>
                            </a:solidFill>
                            <a:ea typeface="新細明體" charset="-120"/>
                          </a:rPr>
                          <m:t>m</m:t>
                        </m:r>
                        <m:r>
                          <m:rPr>
                            <m:nor/>
                          </m:rPr>
                          <a:rPr kumimoji="1" lang="en-ZA" sz="2000" dirty="0">
                            <a:solidFill>
                              <a:srgbClr val="0070C0"/>
                            </a:solidFill>
                            <a:ea typeface="新細明體" charset="-120"/>
                          </a:rPr>
                          <m:t>/2</m:t>
                        </m:r>
                      </m:e>
                    </m:d>
                  </m:oMath>
                </a14:m>
                <a:endParaRPr kumimoji="1" lang="en-ZA" sz="2000" dirty="0" smtClean="0">
                  <a:solidFill>
                    <a:srgbClr val="0070C0"/>
                  </a:solidFill>
                  <a:ea typeface="新細明體" charset="-120"/>
                </a:endParaRPr>
              </a:p>
              <a:p>
                <a:pPr lvl="1"/>
                <a:r>
                  <a:rPr kumimoji="1" lang="en-ZA" sz="2000" dirty="0" smtClean="0">
                    <a:solidFill>
                      <a:srgbClr val="FF0000"/>
                    </a:solidFill>
                    <a:ea typeface="新細明體" charset="-120"/>
                  </a:rPr>
                  <a:t>All leaves are on the same level</a:t>
                </a:r>
              </a:p>
              <a:p>
                <a:pPr lvl="1"/>
                <a:r>
                  <a:rPr kumimoji="1" lang="en-ZA" sz="2000" dirty="0" smtClean="0">
                    <a:solidFill>
                      <a:srgbClr val="00B050"/>
                    </a:solidFill>
                    <a:ea typeface="新細明體" charset="-120"/>
                  </a:rPr>
                  <a:t>Worst case scenario: each node is ½ full</a:t>
                </a:r>
              </a:p>
              <a:p>
                <a:pPr lvl="2"/>
                <a:r>
                  <a:rPr kumimoji="1" lang="en-ZA" sz="1700" dirty="0" smtClean="0">
                    <a:ea typeface="新細明體" charset="-120"/>
                  </a:rPr>
                  <a:t>Number of keys</a:t>
                </a:r>
                <a:r>
                  <a:rPr kumimoji="1" lang="en-ZA" sz="1700" dirty="0" smtClean="0">
                    <a:solidFill>
                      <a:srgbClr val="0070C0"/>
                    </a:solidFill>
                    <a:ea typeface="新細明體" charset="-120"/>
                  </a:rPr>
                  <a:t> k &gt;= 1 + 2[(q - 1) + (q)*(q </a:t>
                </a:r>
                <a:r>
                  <a:rPr kumimoji="1" lang="en-ZA" sz="1700" dirty="0">
                    <a:solidFill>
                      <a:srgbClr val="0070C0"/>
                    </a:solidFill>
                    <a:ea typeface="新細明體" charset="-120"/>
                  </a:rPr>
                  <a:t>- 1</a:t>
                </a:r>
                <a:r>
                  <a:rPr kumimoji="1" lang="en-ZA" sz="1700" dirty="0" smtClean="0">
                    <a:solidFill>
                      <a:srgbClr val="0070C0"/>
                    </a:solidFill>
                    <a:ea typeface="新細明體" charset="-120"/>
                  </a:rPr>
                  <a:t>) + … + </a:t>
                </a:r>
                <a14:m>
                  <m:oMath xmlns:m="http://schemas.openxmlformats.org/officeDocument/2006/math">
                    <m:r>
                      <a:rPr kumimoji="1" lang="en-ZA" sz="17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sSup>
                      <m:sSupPr>
                        <m:ctrlPr>
                          <a:rPr kumimoji="1" lang="en-ZA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𝑞</m:t>
                        </m:r>
                      </m:e>
                      <m:sup>
                        <m:r>
                          <a:rPr kumimoji="1" lang="en-ZA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  <m:r>
                          <a:rPr kumimoji="1" lang="en-ZA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−2</m:t>
                        </m:r>
                      </m:sup>
                    </m:sSup>
                    <m:r>
                      <a:rPr kumimoji="1"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)(</m:t>
                    </m:r>
                    <m:r>
                      <a:rPr kumimoji="1"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𝑞</m:t>
                    </m:r>
                    <m:r>
                      <a:rPr kumimoji="1"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−1)</m:t>
                    </m:r>
                  </m:oMath>
                </a14:m>
                <a:r>
                  <a:rPr kumimoji="1" lang="en-ZA" sz="1700" b="0" dirty="0" smtClean="0">
                    <a:solidFill>
                      <a:srgbClr val="0070C0"/>
                    </a:solidFill>
                    <a:ea typeface="新細明體" charset="-120"/>
                  </a:rPr>
                  <a:t>]</a:t>
                </a:r>
              </a:p>
              <a:p>
                <a:r>
                  <a:rPr kumimoji="1" lang="en-ZA" sz="2000" dirty="0" smtClean="0">
                    <a:ea typeface="新細明體" charset="-120"/>
                  </a:rPr>
                  <a:t>Relationship between number of keys </a:t>
                </a:r>
                <a:r>
                  <a:rPr kumimoji="1" lang="en-ZA" sz="2000" dirty="0" smtClean="0">
                    <a:solidFill>
                      <a:srgbClr val="0070C0"/>
                    </a:solidFill>
                    <a:ea typeface="新細明體" charset="-120"/>
                  </a:rPr>
                  <a:t>k</a:t>
                </a:r>
                <a:r>
                  <a:rPr kumimoji="1" lang="en-ZA" sz="2000" dirty="0" smtClean="0">
                    <a:ea typeface="新細明體" charset="-120"/>
                  </a:rPr>
                  <a:t> and height </a:t>
                </a:r>
                <a:r>
                  <a:rPr kumimoji="1" lang="en-ZA" sz="2000" dirty="0" smtClean="0">
                    <a:solidFill>
                      <a:srgbClr val="0070C0"/>
                    </a:solidFill>
                    <a:ea typeface="新細明體" charset="-120"/>
                  </a:rPr>
                  <a:t>h </a:t>
                </a:r>
                <a:r>
                  <a:rPr kumimoji="1" lang="en-ZA" sz="2000" dirty="0" smtClean="0">
                    <a:ea typeface="新細明體" charset="-120"/>
                  </a:rPr>
                  <a:t>(p.320):</a:t>
                </a:r>
                <a:endParaRPr kumimoji="1" lang="en-ZA" sz="2000" dirty="0" smtClean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ZA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≥−1+2</m:t>
                    </m:r>
                    <m:sSup>
                      <m:sSupPr>
                        <m:ctrlPr>
                          <a:rPr kumimoji="1" lang="en-ZA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𝑞</m:t>
                        </m:r>
                      </m:e>
                      <m:sup>
                        <m:r>
                          <a:rPr kumimoji="1" lang="en-ZA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  <m:r>
                          <a:rPr kumimoji="1" lang="en-ZA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−1</m:t>
                        </m:r>
                      </m:sup>
                    </m:sSup>
                    <m:r>
                      <a:rPr kumimoji="1" lang="en-ZA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⇒</m:t>
                    </m:r>
                    <m:r>
                      <a:rPr kumimoji="1" lang="en-ZA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h</m:t>
                    </m:r>
                    <m:r>
                      <a:rPr kumimoji="1" lang="en-Z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kumimoji="1" lang="en-Z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ZA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kumimoji="1" lang="en-Z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ZA" sz="2000" dirty="0" smtClean="0">
                  <a:ea typeface="新細明體" charset="-120"/>
                </a:endParaRPr>
              </a:p>
              <a:p>
                <a:r>
                  <a:rPr kumimoji="1" lang="en-ZA" sz="2300" dirty="0" smtClean="0">
                    <a:ea typeface="新細明體" charset="-120"/>
                  </a:rPr>
                  <a:t>Large values of </a:t>
                </a:r>
                <a:r>
                  <a:rPr kumimoji="1" lang="en-ZA" sz="2300" dirty="0" smtClean="0">
                    <a:solidFill>
                      <a:srgbClr val="0070C0"/>
                    </a:solidFill>
                    <a:ea typeface="新細明體" charset="-120"/>
                  </a:rPr>
                  <a:t>m </a:t>
                </a:r>
                <a:r>
                  <a:rPr kumimoji="1" lang="en-ZA" sz="2300" dirty="0" smtClean="0">
                    <a:ea typeface="新細明體" charset="-120"/>
                  </a:rPr>
                  <a:t>result in </a:t>
                </a:r>
                <a:r>
                  <a:rPr kumimoji="1" lang="en-ZA" sz="2300" u="sng" dirty="0" smtClean="0">
                    <a:ea typeface="新細明體" charset="-120"/>
                  </a:rPr>
                  <a:t>very shallow trees</a:t>
                </a:r>
                <a:endParaRPr kumimoji="1" lang="en-ZA" sz="2000" u="sng" dirty="0">
                  <a:ea typeface="新細明體" charset="-120"/>
                </a:endParaRPr>
              </a:p>
              <a:p>
                <a:pPr lvl="1"/>
                <a:r>
                  <a:rPr kumimoji="1" lang="en-ZA" sz="2000" dirty="0" smtClean="0">
                    <a:ea typeface="新細明體" charset="-120"/>
                  </a:rPr>
                  <a:t>For </a:t>
                </a:r>
                <a:r>
                  <a:rPr kumimoji="1" lang="en-ZA" sz="2000" dirty="0" smtClean="0">
                    <a:solidFill>
                      <a:srgbClr val="FF0000"/>
                    </a:solidFill>
                    <a:ea typeface="新細明體" charset="-120"/>
                  </a:rPr>
                  <a:t>m = 200 </a:t>
                </a:r>
                <a:r>
                  <a:rPr kumimoji="1" lang="en-ZA" sz="2000" dirty="0" smtClean="0">
                    <a:ea typeface="新細明體" charset="-120"/>
                  </a:rPr>
                  <a:t>and </a:t>
                </a:r>
                <a:r>
                  <a:rPr kumimoji="1" lang="en-ZA" sz="2000" dirty="0">
                    <a:solidFill>
                      <a:srgbClr val="FF0000"/>
                    </a:solidFill>
                    <a:ea typeface="新細明體" charset="-120"/>
                  </a:rPr>
                  <a:t>k</a:t>
                </a:r>
                <a:r>
                  <a:rPr kumimoji="1" lang="en-ZA" sz="2000" dirty="0" smtClean="0">
                    <a:solidFill>
                      <a:srgbClr val="FF0000"/>
                    </a:solidFill>
                    <a:ea typeface="新細明體" charset="-120"/>
                  </a:rPr>
                  <a:t> = 2 000 000</a:t>
                </a:r>
                <a:r>
                  <a:rPr kumimoji="1" lang="en-ZA" sz="2000" dirty="0" smtClean="0">
                    <a:ea typeface="新細明體" charset="-120"/>
                  </a:rPr>
                  <a:t>,</a:t>
                </a:r>
                <a:br>
                  <a:rPr kumimoji="1" lang="en-ZA" sz="2000" dirty="0" smtClean="0">
                    <a:ea typeface="新細明體" charset="-120"/>
                  </a:rPr>
                </a:br>
                <a:r>
                  <a:rPr kumimoji="1" lang="en-ZA" sz="2000" dirty="0" smtClean="0">
                    <a:ea typeface="新細明體" charset="-120"/>
                  </a:rPr>
                  <a:t>you get </a:t>
                </a:r>
                <a:r>
                  <a:rPr kumimoji="1" lang="en-ZA" sz="2000" dirty="0" smtClean="0">
                    <a:solidFill>
                      <a:srgbClr val="0070C0"/>
                    </a:solidFill>
                    <a:ea typeface="新細明體" charset="-120"/>
                  </a:rPr>
                  <a:t>h &lt;= 4</a:t>
                </a:r>
                <a:r>
                  <a:rPr kumimoji="1" lang="en-ZA" sz="2000" dirty="0" smtClean="0">
                    <a:ea typeface="新細明體" charset="-120"/>
                  </a:rPr>
                  <a:t>.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269" y="823784"/>
                <a:ext cx="8360120" cy="4794421"/>
              </a:xfrm>
              <a:blipFill rotWithShape="0">
                <a:blip r:embed="rId5"/>
                <a:stretch>
                  <a:fillRect l="-875" t="-165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85039"/>
            <a:ext cx="7886700" cy="524561"/>
          </a:xfrm>
        </p:spPr>
        <p:txBody>
          <a:bodyPr>
            <a:normAutofit fontScale="90000"/>
          </a:bodyPr>
          <a:lstStyle/>
          <a:p>
            <a:r>
              <a:rPr lang="en-US" dirty="0"/>
              <a:t>B-Trees: Searching</a:t>
            </a:r>
          </a:p>
        </p:txBody>
      </p:sp>
    </p:spTree>
    <p:extLst>
      <p:ext uri="{BB962C8B-B14F-4D97-AF65-F5344CB8AC3E}">
        <p14:creationId xmlns:p14="http://schemas.microsoft.com/office/powerpoint/2010/main" val="294052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7" y="988537"/>
            <a:ext cx="8103459" cy="5263982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In a B-tree,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all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leaves </a:t>
            </a:r>
            <a:r>
              <a:rPr kumimoji="1" lang="en-ZA" sz="2300" dirty="0">
                <a:ea typeface="新細明體" charset="-120"/>
              </a:rPr>
              <a:t>must be on the same level </a:t>
            </a:r>
            <a:endParaRPr kumimoji="1" lang="en-ZA" sz="2300" dirty="0" smtClean="0">
              <a:ea typeface="新細明體" charset="-120"/>
            </a:endParaRPr>
          </a:p>
          <a:p>
            <a:pPr lvl="0"/>
            <a:r>
              <a:rPr kumimoji="1" lang="en-ZA" sz="2300" dirty="0" smtClean="0">
                <a:ea typeface="新細明體" charset="-120"/>
              </a:rPr>
              <a:t>B-trees </a:t>
            </a:r>
            <a:r>
              <a:rPr kumimoji="1" lang="en-ZA" sz="2300" dirty="0">
                <a:ea typeface="新細明體" charset="-120"/>
              </a:rPr>
              <a:t>are not allowed to </a:t>
            </a:r>
            <a:r>
              <a:rPr kumimoji="1" lang="en-ZA" sz="2300" dirty="0">
                <a:solidFill>
                  <a:srgbClr val="00B050"/>
                </a:solidFill>
                <a:ea typeface="新細明體" charset="-120"/>
              </a:rPr>
              <a:t>grow at the their leaves</a:t>
            </a:r>
            <a:r>
              <a:rPr kumimoji="1" lang="en-ZA" sz="2300" dirty="0">
                <a:ea typeface="新細明體" charset="-120"/>
              </a:rPr>
              <a:t>; instead they are forced to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grow at the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root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In </a:t>
            </a:r>
            <a:r>
              <a:rPr kumimoji="1" lang="en-ZA" sz="2300" dirty="0">
                <a:ea typeface="新細明體" charset="-120"/>
              </a:rPr>
              <a:t>a B-tree, a value is inserted </a:t>
            </a:r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directly into a leaf</a:t>
            </a:r>
            <a:r>
              <a:rPr kumimoji="1" lang="en-ZA" sz="2300" dirty="0">
                <a:ea typeface="新細明體" charset="-120"/>
              </a:rPr>
              <a:t>. This leads to three common </a:t>
            </a:r>
            <a:r>
              <a:rPr kumimoji="1" lang="en-ZA" sz="2300" dirty="0" smtClean="0">
                <a:ea typeface="新細明體" charset="-120"/>
              </a:rPr>
              <a:t>scenarios:</a:t>
            </a:r>
            <a:endParaRPr kumimoji="1" lang="en-ZA" sz="2300" dirty="0">
              <a:ea typeface="新細明體" charset="-120"/>
            </a:endParaRP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>
                <a:ea typeface="新細明體" charset="-120"/>
              </a:rPr>
              <a:t>A key is placed into a leaf that still has </a:t>
            </a:r>
            <a:r>
              <a:rPr kumimoji="1" lang="en-ZA" sz="2000" dirty="0" smtClean="0">
                <a:ea typeface="新細明體" charset="-120"/>
              </a:rPr>
              <a:t>room</a:t>
            </a:r>
            <a:endParaRPr kumimoji="1" lang="en-ZA" sz="2000" dirty="0">
              <a:ea typeface="新細明體" charset="-120"/>
            </a:endParaRP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>
                <a:ea typeface="新細明體" charset="-120"/>
              </a:rPr>
              <a:t>The leaf in which a key is to be placed is </a:t>
            </a:r>
            <a:r>
              <a:rPr kumimoji="1" lang="en-ZA" sz="2000" dirty="0" smtClean="0">
                <a:ea typeface="新細明體" charset="-120"/>
              </a:rPr>
              <a:t>full</a:t>
            </a:r>
            <a:endParaRPr kumimoji="1" lang="en-ZA" sz="2000" dirty="0">
              <a:ea typeface="新細明體" charset="-120"/>
            </a:endParaRP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>
                <a:ea typeface="新細明體" charset="-120"/>
              </a:rPr>
              <a:t>The root of the B-tree is </a:t>
            </a:r>
            <a:r>
              <a:rPr kumimoji="1" lang="en-ZA" sz="2000" dirty="0" smtClean="0">
                <a:ea typeface="新細明體" charset="-120"/>
              </a:rPr>
              <a:t>full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B-Trees: Insert</a:t>
            </a:r>
            <a:endParaRPr lang="en-US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50" y="4085968"/>
            <a:ext cx="7236855" cy="261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7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919</Words>
  <Application>Microsoft Office PowerPoint</Application>
  <PresentationFormat>On-screen Show (4:3)</PresentationFormat>
  <Paragraphs>206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新細明體</vt:lpstr>
      <vt:lpstr>Arial</vt:lpstr>
      <vt:lpstr>Arial Rounded MT Bold</vt:lpstr>
      <vt:lpstr>Calibri</vt:lpstr>
      <vt:lpstr>Calibri Light</vt:lpstr>
      <vt:lpstr>Cambria Math</vt:lpstr>
      <vt:lpstr>Century Gothic</vt:lpstr>
      <vt:lpstr>Courier New</vt:lpstr>
      <vt:lpstr>Times New Roman</vt:lpstr>
      <vt:lpstr>Wingdings</vt:lpstr>
      <vt:lpstr>Office Theme</vt:lpstr>
      <vt:lpstr>Presentation level design</vt:lpstr>
      <vt:lpstr>COS 212 Multiway Trees</vt:lpstr>
      <vt:lpstr>M-way trees</vt:lpstr>
      <vt:lpstr>M-way Search Trees</vt:lpstr>
      <vt:lpstr>M-way Search Trees</vt:lpstr>
      <vt:lpstr>B-trees</vt:lpstr>
      <vt:lpstr>Implementing B-Trees</vt:lpstr>
      <vt:lpstr>B-Trees: Searching</vt:lpstr>
      <vt:lpstr>B-Trees: Searching</vt:lpstr>
      <vt:lpstr>B-Trees: Insert</vt:lpstr>
      <vt:lpstr>B-Trees: Insert</vt:lpstr>
      <vt:lpstr>B-Trees: Insert</vt:lpstr>
      <vt:lpstr>B-Trees: Insert</vt:lpstr>
      <vt:lpstr>B-Trees: Insert</vt:lpstr>
      <vt:lpstr>B-Trees: Insert</vt:lpstr>
      <vt:lpstr>B-Trees: Insert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Multiway Trees</dc:title>
  <dc:creator>User</dc:creator>
  <cp:lastModifiedBy>User</cp:lastModifiedBy>
  <cp:revision>7</cp:revision>
  <dcterms:created xsi:type="dcterms:W3CDTF">2019-03-11T08:26:46Z</dcterms:created>
  <dcterms:modified xsi:type="dcterms:W3CDTF">2021-04-27T09:17:07Z</dcterms:modified>
</cp:coreProperties>
</file>