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CD0B-B596-44C8-AD7E-A562B8FA7B5A}" type="datetimeFigureOut">
              <a:rPr lang="en-ZA" smtClean="0"/>
              <a:t>2020/05/13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09DA8-E787-4020-A958-E8071BF0B3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470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79583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304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9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2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6381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5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3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36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40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83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435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4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4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7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4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4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7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9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7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9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1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5/13/2020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9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8.1, 8.2: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69">
        <p:fade/>
      </p:transition>
    </mc:Choice>
    <mc:Fallback xmlns="">
      <p:transition spd="med" advTm="167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Representing graphs</a:t>
            </a:r>
            <a:endParaRPr lang="en-US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768475" y="971550"/>
            <a:ext cx="2227263" cy="1176338"/>
          </a:xfrm>
          <a:prstGeom prst="rect">
            <a:avLst/>
          </a:prstGeom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a		b	c</a:t>
            </a:r>
          </a:p>
          <a:p>
            <a:pPr>
              <a:buClr>
                <a:srgbClr val="ED7D31"/>
              </a:buClr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>
              <a:buClr>
                <a:srgbClr val="ED7D31"/>
              </a:buClr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d		e	f</a:t>
            </a:r>
          </a:p>
        </p:txBody>
      </p:sp>
      <p:graphicFrame>
        <p:nvGraphicFramePr>
          <p:cNvPr id="36" name="Group 69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9094919"/>
              </p:ext>
            </p:extLst>
          </p:nvPr>
        </p:nvGraphicFramePr>
        <p:xfrm>
          <a:off x="4918075" y="873125"/>
          <a:ext cx="2879725" cy="2560641"/>
        </p:xfrm>
        <a:graphic>
          <a:graphicData uri="http://schemas.openxmlformats.org/drawingml/2006/table">
            <a:tbl>
              <a:tblPr/>
              <a:tblGrid>
                <a:gridCol w="412750"/>
                <a:gridCol w="409575"/>
                <a:gridCol w="411163"/>
                <a:gridCol w="412750"/>
                <a:gridCol w="411162"/>
                <a:gridCol w="409575"/>
                <a:gridCol w="412750"/>
              </a:tblGrid>
              <a:tr h="366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2016663" y="1241425"/>
            <a:ext cx="520592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>
            <a:off x="2651126" y="1232694"/>
            <a:ext cx="561632" cy="4008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2034082" y="1726213"/>
            <a:ext cx="494935" cy="1390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Freeform 7"/>
          <p:cNvSpPr>
            <a:spLocks/>
          </p:cNvSpPr>
          <p:nvPr/>
        </p:nvSpPr>
        <p:spPr bwMode="auto">
          <a:xfrm>
            <a:off x="2016663" y="1782012"/>
            <a:ext cx="1196095" cy="201272"/>
          </a:xfrm>
          <a:custGeom>
            <a:avLst/>
            <a:gdLst>
              <a:gd name="T0" fmla="*/ 0 w 1040"/>
              <a:gd name="T1" fmla="*/ 0 h 125"/>
              <a:gd name="T2" fmla="*/ 2147483647 w 1040"/>
              <a:gd name="T3" fmla="*/ 2147483647 h 125"/>
              <a:gd name="T4" fmla="*/ 2147483647 w 1040"/>
              <a:gd name="T5" fmla="*/ 2147483647 h 1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0" h="125">
                <a:moveTo>
                  <a:pt x="0" y="0"/>
                </a:moveTo>
                <a:cubicBezTo>
                  <a:pt x="179" y="58"/>
                  <a:pt x="359" y="117"/>
                  <a:pt x="532" y="121"/>
                </a:cubicBezTo>
                <a:cubicBezTo>
                  <a:pt x="705" y="125"/>
                  <a:pt x="872" y="74"/>
                  <a:pt x="1040" y="24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V="1">
            <a:off x="2042320" y="1235076"/>
            <a:ext cx="494936" cy="4321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42" name="Group 7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57574"/>
              </p:ext>
            </p:extLst>
          </p:nvPr>
        </p:nvGraphicFramePr>
        <p:xfrm>
          <a:off x="4840288" y="3697288"/>
          <a:ext cx="3060700" cy="2560635"/>
        </p:xfrm>
        <a:graphic>
          <a:graphicData uri="http://schemas.openxmlformats.org/drawingml/2006/table">
            <a:tbl>
              <a:tblPr/>
              <a:tblGrid>
                <a:gridCol w="479425"/>
                <a:gridCol w="512762"/>
                <a:gridCol w="515938"/>
                <a:gridCol w="517525"/>
                <a:gridCol w="517525"/>
                <a:gridCol w="517525"/>
              </a:tblGrid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df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Text Box 453"/>
          <p:cNvSpPr txBox="1">
            <a:spLocks noChangeArrowheads="1"/>
          </p:cNvSpPr>
          <p:nvPr/>
        </p:nvSpPr>
        <p:spPr bwMode="auto">
          <a:xfrm rot="5400000">
            <a:off x="7366794" y="2131219"/>
            <a:ext cx="1997075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cs typeface="Times New Roman" pitchFamily="18" charset="0"/>
              </a:rPr>
              <a:t>adjacency matrix</a:t>
            </a:r>
          </a:p>
        </p:txBody>
      </p:sp>
      <p:sp>
        <p:nvSpPr>
          <p:cNvPr id="56" name="Text Box 454"/>
          <p:cNvSpPr txBox="1">
            <a:spLocks noChangeArrowheads="1"/>
          </p:cNvSpPr>
          <p:nvPr/>
        </p:nvSpPr>
        <p:spPr bwMode="auto">
          <a:xfrm rot="5400000">
            <a:off x="7366794" y="4896644"/>
            <a:ext cx="1997075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cs typeface="Times New Roman" pitchFamily="18" charset="0"/>
              </a:rPr>
              <a:t>incidence matrix</a:t>
            </a:r>
          </a:p>
        </p:txBody>
      </p:sp>
      <p:graphicFrame>
        <p:nvGraphicFramePr>
          <p:cNvPr id="57" name="Group 740"/>
          <p:cNvGraphicFramePr>
            <a:graphicFrameLocks noGrp="1"/>
          </p:cNvGraphicFramePr>
          <p:nvPr/>
        </p:nvGraphicFramePr>
        <p:xfrm>
          <a:off x="731838" y="2433638"/>
          <a:ext cx="884237" cy="365130"/>
        </p:xfrm>
        <a:graphic>
          <a:graphicData uri="http://schemas.openxmlformats.org/drawingml/2006/table">
            <a:tbl>
              <a:tblPr/>
              <a:tblGrid>
                <a:gridCol w="295275"/>
                <a:gridCol w="293687"/>
                <a:gridCol w="2952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405" marB="4540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Line 543"/>
          <p:cNvSpPr>
            <a:spLocks noChangeShapeType="1"/>
          </p:cNvSpPr>
          <p:nvPr/>
        </p:nvSpPr>
        <p:spPr bwMode="auto">
          <a:xfrm>
            <a:off x="1460500" y="2622550"/>
            <a:ext cx="500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59" name="Group 741"/>
          <p:cNvGraphicFramePr>
            <a:graphicFrameLocks noGrp="1"/>
          </p:cNvGraphicFramePr>
          <p:nvPr/>
        </p:nvGraphicFramePr>
        <p:xfrm>
          <a:off x="1960563" y="2430463"/>
          <a:ext cx="590550" cy="365130"/>
        </p:xfrm>
        <a:graphic>
          <a:graphicData uri="http://schemas.openxmlformats.org/drawingml/2006/table">
            <a:tbl>
              <a:tblPr/>
              <a:tblGrid>
                <a:gridCol w="295275"/>
                <a:gridCol w="2952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T="45405" marB="4540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" name="Line 563"/>
          <p:cNvSpPr>
            <a:spLocks noChangeShapeType="1"/>
          </p:cNvSpPr>
          <p:nvPr/>
        </p:nvSpPr>
        <p:spPr bwMode="auto">
          <a:xfrm>
            <a:off x="1460500" y="3273425"/>
            <a:ext cx="500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Line 564"/>
          <p:cNvSpPr>
            <a:spLocks noChangeShapeType="1"/>
          </p:cNvSpPr>
          <p:nvPr/>
        </p:nvSpPr>
        <p:spPr bwMode="auto">
          <a:xfrm flipH="1">
            <a:off x="846138" y="2622550"/>
            <a:ext cx="346075" cy="461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2" name="Group 742"/>
          <p:cNvGraphicFramePr>
            <a:graphicFrameLocks noGrp="1"/>
          </p:cNvGraphicFramePr>
          <p:nvPr/>
        </p:nvGraphicFramePr>
        <p:xfrm>
          <a:off x="731838" y="3084513"/>
          <a:ext cx="884237" cy="365130"/>
        </p:xfrm>
        <a:graphic>
          <a:graphicData uri="http://schemas.openxmlformats.org/drawingml/2006/table">
            <a:tbl>
              <a:tblPr/>
              <a:tblGrid>
                <a:gridCol w="295275"/>
                <a:gridCol w="293687"/>
                <a:gridCol w="2952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405" marB="4540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Line 573"/>
          <p:cNvSpPr>
            <a:spLocks noChangeShapeType="1"/>
          </p:cNvSpPr>
          <p:nvPr/>
        </p:nvSpPr>
        <p:spPr bwMode="auto">
          <a:xfrm>
            <a:off x="2382838" y="3276600"/>
            <a:ext cx="500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4" name="Group 743"/>
          <p:cNvGraphicFramePr>
            <a:graphicFrameLocks noGrp="1"/>
          </p:cNvGraphicFramePr>
          <p:nvPr/>
        </p:nvGraphicFramePr>
        <p:xfrm>
          <a:off x="1960563" y="3081338"/>
          <a:ext cx="590550" cy="365130"/>
        </p:xfrm>
        <a:graphic>
          <a:graphicData uri="http://schemas.openxmlformats.org/drawingml/2006/table">
            <a:tbl>
              <a:tblPr/>
              <a:tblGrid>
                <a:gridCol w="295275"/>
                <a:gridCol w="2952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405" marB="4540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Line 594"/>
          <p:cNvSpPr>
            <a:spLocks noChangeShapeType="1"/>
          </p:cNvSpPr>
          <p:nvPr/>
        </p:nvSpPr>
        <p:spPr bwMode="auto">
          <a:xfrm flipH="1">
            <a:off x="846138" y="3255963"/>
            <a:ext cx="346075" cy="461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Line 603"/>
          <p:cNvSpPr>
            <a:spLocks noChangeShapeType="1"/>
          </p:cNvSpPr>
          <p:nvPr/>
        </p:nvSpPr>
        <p:spPr bwMode="auto">
          <a:xfrm>
            <a:off x="3303588" y="4581525"/>
            <a:ext cx="500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7" name="Group 744"/>
          <p:cNvGraphicFramePr>
            <a:graphicFrameLocks noGrp="1"/>
          </p:cNvGraphicFramePr>
          <p:nvPr/>
        </p:nvGraphicFramePr>
        <p:xfrm>
          <a:off x="2882900" y="3084513"/>
          <a:ext cx="590550" cy="365130"/>
        </p:xfrm>
        <a:graphic>
          <a:graphicData uri="http://schemas.openxmlformats.org/drawingml/2006/table">
            <a:tbl>
              <a:tblPr/>
              <a:tblGrid>
                <a:gridCol w="295275"/>
                <a:gridCol w="2952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T="45405" marB="4540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Line 622"/>
          <p:cNvSpPr>
            <a:spLocks noChangeShapeType="1"/>
          </p:cNvSpPr>
          <p:nvPr/>
        </p:nvSpPr>
        <p:spPr bwMode="auto">
          <a:xfrm>
            <a:off x="1444625" y="4578350"/>
            <a:ext cx="500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9" name="Group 745"/>
          <p:cNvGraphicFramePr>
            <a:graphicFrameLocks noGrp="1"/>
          </p:cNvGraphicFramePr>
          <p:nvPr/>
        </p:nvGraphicFramePr>
        <p:xfrm>
          <a:off x="731838" y="3717925"/>
          <a:ext cx="884237" cy="365130"/>
        </p:xfrm>
        <a:graphic>
          <a:graphicData uri="http://schemas.openxmlformats.org/drawingml/2006/table">
            <a:tbl>
              <a:tblPr/>
              <a:tblGrid>
                <a:gridCol w="295275"/>
                <a:gridCol w="293687"/>
                <a:gridCol w="2952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405" marB="4540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" name="Line 623"/>
          <p:cNvSpPr>
            <a:spLocks noChangeShapeType="1"/>
          </p:cNvSpPr>
          <p:nvPr/>
        </p:nvSpPr>
        <p:spPr bwMode="auto">
          <a:xfrm flipH="1">
            <a:off x="830263" y="3927475"/>
            <a:ext cx="346075" cy="461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Line 632"/>
          <p:cNvSpPr>
            <a:spLocks noChangeShapeType="1"/>
          </p:cNvSpPr>
          <p:nvPr/>
        </p:nvSpPr>
        <p:spPr bwMode="auto">
          <a:xfrm>
            <a:off x="2366963" y="4581525"/>
            <a:ext cx="500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Line 651"/>
          <p:cNvSpPr>
            <a:spLocks noChangeShapeType="1"/>
          </p:cNvSpPr>
          <p:nvPr/>
        </p:nvSpPr>
        <p:spPr bwMode="auto">
          <a:xfrm>
            <a:off x="1444625" y="5232400"/>
            <a:ext cx="500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Line 652"/>
          <p:cNvSpPr>
            <a:spLocks noChangeShapeType="1"/>
          </p:cNvSpPr>
          <p:nvPr/>
        </p:nvSpPr>
        <p:spPr bwMode="auto">
          <a:xfrm flipH="1">
            <a:off x="830263" y="4581525"/>
            <a:ext cx="346075" cy="461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74" name="Group 747"/>
          <p:cNvGraphicFramePr>
            <a:graphicFrameLocks noGrp="1"/>
          </p:cNvGraphicFramePr>
          <p:nvPr/>
        </p:nvGraphicFramePr>
        <p:xfrm>
          <a:off x="3803650" y="4389438"/>
          <a:ext cx="590550" cy="365130"/>
        </p:xfrm>
        <a:graphic>
          <a:graphicData uri="http://schemas.openxmlformats.org/drawingml/2006/table">
            <a:tbl>
              <a:tblPr/>
              <a:tblGrid>
                <a:gridCol w="295275"/>
                <a:gridCol w="2952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T="45405" marB="4540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" name="Line 661"/>
          <p:cNvSpPr>
            <a:spLocks noChangeShapeType="1"/>
          </p:cNvSpPr>
          <p:nvPr/>
        </p:nvSpPr>
        <p:spPr bwMode="auto">
          <a:xfrm>
            <a:off x="2366963" y="5235575"/>
            <a:ext cx="500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76" name="Group 748"/>
          <p:cNvGraphicFramePr>
            <a:graphicFrameLocks noGrp="1"/>
          </p:cNvGraphicFramePr>
          <p:nvPr/>
        </p:nvGraphicFramePr>
        <p:xfrm>
          <a:off x="715963" y="4389438"/>
          <a:ext cx="884237" cy="365130"/>
        </p:xfrm>
        <a:graphic>
          <a:graphicData uri="http://schemas.openxmlformats.org/drawingml/2006/table">
            <a:tbl>
              <a:tblPr/>
              <a:tblGrid>
                <a:gridCol w="295275"/>
                <a:gridCol w="293687"/>
                <a:gridCol w="2952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405" marB="4540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" name="Line 680"/>
          <p:cNvSpPr>
            <a:spLocks noChangeShapeType="1"/>
          </p:cNvSpPr>
          <p:nvPr/>
        </p:nvSpPr>
        <p:spPr bwMode="auto">
          <a:xfrm>
            <a:off x="1444625" y="5886450"/>
            <a:ext cx="500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Line 681"/>
          <p:cNvSpPr>
            <a:spLocks noChangeShapeType="1"/>
          </p:cNvSpPr>
          <p:nvPr/>
        </p:nvSpPr>
        <p:spPr bwMode="auto">
          <a:xfrm flipH="1">
            <a:off x="830263" y="5235575"/>
            <a:ext cx="346075" cy="461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" name="Line 690"/>
          <p:cNvSpPr>
            <a:spLocks noChangeShapeType="1"/>
          </p:cNvSpPr>
          <p:nvPr/>
        </p:nvSpPr>
        <p:spPr bwMode="auto">
          <a:xfrm>
            <a:off x="2366963" y="5889625"/>
            <a:ext cx="500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80" name="Group 749"/>
          <p:cNvGraphicFramePr>
            <a:graphicFrameLocks noGrp="1"/>
          </p:cNvGraphicFramePr>
          <p:nvPr/>
        </p:nvGraphicFramePr>
        <p:xfrm>
          <a:off x="1944688" y="4386263"/>
          <a:ext cx="590550" cy="365130"/>
        </p:xfrm>
        <a:graphic>
          <a:graphicData uri="http://schemas.openxmlformats.org/drawingml/2006/table">
            <a:tbl>
              <a:tblPr/>
              <a:tblGrid>
                <a:gridCol w="295275"/>
                <a:gridCol w="2952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405" marB="4540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Text Box 693"/>
          <p:cNvSpPr txBox="1">
            <a:spLocks noChangeArrowheads="1"/>
          </p:cNvSpPr>
          <p:nvPr/>
        </p:nvSpPr>
        <p:spPr bwMode="auto">
          <a:xfrm>
            <a:off x="1114425" y="6308725"/>
            <a:ext cx="1997075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cs typeface="Times New Roman" pitchFamily="18" charset="0"/>
              </a:rPr>
              <a:t>adjacency list</a:t>
            </a:r>
          </a:p>
        </p:txBody>
      </p:sp>
      <p:graphicFrame>
        <p:nvGraphicFramePr>
          <p:cNvPr id="82" name="Group 750"/>
          <p:cNvGraphicFramePr>
            <a:graphicFrameLocks noGrp="1"/>
          </p:cNvGraphicFramePr>
          <p:nvPr/>
        </p:nvGraphicFramePr>
        <p:xfrm>
          <a:off x="2867025" y="4389438"/>
          <a:ext cx="590550" cy="365130"/>
        </p:xfrm>
        <a:graphic>
          <a:graphicData uri="http://schemas.openxmlformats.org/drawingml/2006/table">
            <a:tbl>
              <a:tblPr/>
              <a:tblGrid>
                <a:gridCol w="295275"/>
                <a:gridCol w="2952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T="45405" marB="4540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" name="Group 751"/>
          <p:cNvGraphicFramePr>
            <a:graphicFrameLocks noGrp="1"/>
          </p:cNvGraphicFramePr>
          <p:nvPr/>
        </p:nvGraphicFramePr>
        <p:xfrm>
          <a:off x="715963" y="5043488"/>
          <a:ext cx="884237" cy="365130"/>
        </p:xfrm>
        <a:graphic>
          <a:graphicData uri="http://schemas.openxmlformats.org/drawingml/2006/table">
            <a:tbl>
              <a:tblPr/>
              <a:tblGrid>
                <a:gridCol w="295275"/>
                <a:gridCol w="293687"/>
                <a:gridCol w="2952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T="45405" marB="4540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" name="Group 752"/>
          <p:cNvGraphicFramePr>
            <a:graphicFrameLocks noGrp="1"/>
          </p:cNvGraphicFramePr>
          <p:nvPr/>
        </p:nvGraphicFramePr>
        <p:xfrm>
          <a:off x="1944688" y="5040313"/>
          <a:ext cx="590550" cy="365130"/>
        </p:xfrm>
        <a:graphic>
          <a:graphicData uri="http://schemas.openxmlformats.org/drawingml/2006/table">
            <a:tbl>
              <a:tblPr/>
              <a:tblGrid>
                <a:gridCol w="295275"/>
                <a:gridCol w="2952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405" marB="4540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5" name="Group 753"/>
          <p:cNvGraphicFramePr>
            <a:graphicFrameLocks noGrp="1"/>
          </p:cNvGraphicFramePr>
          <p:nvPr/>
        </p:nvGraphicFramePr>
        <p:xfrm>
          <a:off x="2867025" y="5043488"/>
          <a:ext cx="590550" cy="365130"/>
        </p:xfrm>
        <a:graphic>
          <a:graphicData uri="http://schemas.openxmlformats.org/drawingml/2006/table">
            <a:tbl>
              <a:tblPr/>
              <a:tblGrid>
                <a:gridCol w="295275"/>
                <a:gridCol w="2952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405" marB="4540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Group 754"/>
          <p:cNvGraphicFramePr>
            <a:graphicFrameLocks noGrp="1"/>
          </p:cNvGraphicFramePr>
          <p:nvPr/>
        </p:nvGraphicFramePr>
        <p:xfrm>
          <a:off x="715963" y="5697538"/>
          <a:ext cx="884237" cy="365130"/>
        </p:xfrm>
        <a:graphic>
          <a:graphicData uri="http://schemas.openxmlformats.org/drawingml/2006/table">
            <a:tbl>
              <a:tblPr/>
              <a:tblGrid>
                <a:gridCol w="295275"/>
                <a:gridCol w="293687"/>
                <a:gridCol w="2952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T="45405" marB="4540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Group 755"/>
          <p:cNvGraphicFramePr>
            <a:graphicFrameLocks noGrp="1"/>
          </p:cNvGraphicFramePr>
          <p:nvPr/>
        </p:nvGraphicFramePr>
        <p:xfrm>
          <a:off x="1944688" y="5694363"/>
          <a:ext cx="590550" cy="365130"/>
        </p:xfrm>
        <a:graphic>
          <a:graphicData uri="http://schemas.openxmlformats.org/drawingml/2006/table">
            <a:tbl>
              <a:tblPr/>
              <a:tblGrid>
                <a:gridCol w="295275"/>
                <a:gridCol w="2952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405" marB="4540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Group 756"/>
          <p:cNvGraphicFramePr>
            <a:graphicFrameLocks noGrp="1"/>
          </p:cNvGraphicFramePr>
          <p:nvPr/>
        </p:nvGraphicFramePr>
        <p:xfrm>
          <a:off x="2867025" y="5697538"/>
          <a:ext cx="590550" cy="365130"/>
        </p:xfrm>
        <a:graphic>
          <a:graphicData uri="http://schemas.openxmlformats.org/drawingml/2006/table">
            <a:tbl>
              <a:tblPr/>
              <a:tblGrid>
                <a:gridCol w="295275"/>
                <a:gridCol w="2952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405" marB="4540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405" marB="454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628650" y="2273643"/>
            <a:ext cx="1139825" cy="3929449"/>
          </a:xfrm>
          <a:prstGeom prst="roundRect">
            <a:avLst/>
          </a:prstGeom>
          <a:noFill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Rounded Rectangle 45"/>
          <p:cNvSpPr/>
          <p:nvPr/>
        </p:nvSpPr>
        <p:spPr>
          <a:xfrm>
            <a:off x="628650" y="2354005"/>
            <a:ext cx="2022476" cy="530741"/>
          </a:xfrm>
          <a:prstGeom prst="round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Rounded Rectangle 46"/>
          <p:cNvSpPr/>
          <p:nvPr/>
        </p:nvSpPr>
        <p:spPr>
          <a:xfrm>
            <a:off x="4935538" y="1595009"/>
            <a:ext cx="2964548" cy="388275"/>
          </a:xfrm>
          <a:prstGeom prst="roundRect">
            <a:avLst/>
          </a:prstGeom>
          <a:noFill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ounded Rectangle 47"/>
          <p:cNvSpPr/>
          <p:nvPr/>
        </p:nvSpPr>
        <p:spPr>
          <a:xfrm>
            <a:off x="6621677" y="902375"/>
            <a:ext cx="298107" cy="1080909"/>
          </a:xfrm>
          <a:prstGeom prst="round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Rounded Rectangle 48"/>
          <p:cNvSpPr/>
          <p:nvPr/>
        </p:nvSpPr>
        <p:spPr>
          <a:xfrm>
            <a:off x="7457817" y="892661"/>
            <a:ext cx="298107" cy="1080909"/>
          </a:xfrm>
          <a:prstGeom prst="round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Rounded Rectangle 49"/>
          <p:cNvSpPr/>
          <p:nvPr/>
        </p:nvSpPr>
        <p:spPr>
          <a:xfrm>
            <a:off x="5009014" y="4424231"/>
            <a:ext cx="1243505" cy="388275"/>
          </a:xfrm>
          <a:prstGeom prst="roundRect">
            <a:avLst/>
          </a:prstGeom>
          <a:noFill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ounded Rectangle 50"/>
          <p:cNvSpPr/>
          <p:nvPr/>
        </p:nvSpPr>
        <p:spPr>
          <a:xfrm>
            <a:off x="5009122" y="5153279"/>
            <a:ext cx="1243505" cy="388275"/>
          </a:xfrm>
          <a:prstGeom prst="roundRect">
            <a:avLst/>
          </a:prstGeom>
          <a:noFill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ounded Rectangle 51"/>
          <p:cNvSpPr/>
          <p:nvPr/>
        </p:nvSpPr>
        <p:spPr>
          <a:xfrm>
            <a:off x="5931352" y="3697912"/>
            <a:ext cx="325266" cy="1843642"/>
          </a:xfrm>
          <a:prstGeom prst="round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67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8421">
        <p:fade/>
      </p:transition>
    </mc:Choice>
    <mc:Fallback xmlns="">
      <p:transition spd="med" advTm="3684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  <p:bldP spid="60" grpId="0" animBg="1"/>
      <p:bldP spid="61" grpId="0" animBg="1"/>
      <p:bldP spid="63" grpId="0" animBg="1"/>
      <p:bldP spid="65" grpId="0" animBg="1"/>
      <p:bldP spid="66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7" grpId="0" animBg="1"/>
      <p:bldP spid="78" grpId="0" animBg="1"/>
      <p:bldP spid="79" grpId="0" animBg="1"/>
      <p:bldP spid="81" grpId="0" animBg="1"/>
      <p:bldP spid="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Graph VS Tree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1227438"/>
            <a:ext cx="8152885" cy="5519351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A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tree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kumimoji="1" lang="en-ZA" altLang="zh-TW" sz="2000" dirty="0" smtClean="0">
                <a:ea typeface="新細明體" charset="-120"/>
              </a:rPr>
              <a:t>is a simple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acyclic</a:t>
            </a:r>
            <a:r>
              <a:rPr kumimoji="1" lang="en-ZA" altLang="zh-TW" sz="2000" dirty="0" smtClean="0">
                <a:ea typeface="新細明體" charset="-120"/>
              </a:rPr>
              <a:t> graph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Tree traversal: visit every node exactly once</a:t>
            </a:r>
          </a:p>
          <a:p>
            <a:pPr lvl="0"/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Graph traversal: visit every vertex exactly once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Can we use tree traversal algorithms to traverse a graph?</a:t>
            </a:r>
          </a:p>
          <a:p>
            <a:pPr lvl="0"/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NO,</a:t>
            </a:r>
            <a:r>
              <a:rPr kumimoji="1" lang="en-ZA" altLang="zh-TW" sz="2000" dirty="0" smtClean="0">
                <a:ea typeface="新細明體" charset="-120"/>
              </a:rPr>
              <a:t> because graphs may have cycles, and unmodified tree traversal algorithms will result in infinite recursion</a:t>
            </a:r>
          </a:p>
          <a:p>
            <a:pPr lvl="0"/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We have to keep track of the vertices that have already been visited</a:t>
            </a:r>
          </a:p>
          <a:p>
            <a:pPr lvl="0"/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Depth-first search graph traversal algorithm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Formalised by J </a:t>
            </a:r>
            <a:r>
              <a:rPr kumimoji="1" lang="en-ZA" altLang="zh-TW" sz="1700" dirty="0" err="1" smtClean="0">
                <a:ea typeface="新細明體" charset="-120"/>
              </a:rPr>
              <a:t>Hopcroft</a:t>
            </a:r>
            <a:r>
              <a:rPr kumimoji="1" lang="en-ZA" altLang="zh-TW" sz="1700" dirty="0" smtClean="0">
                <a:ea typeface="新細明體" charset="-120"/>
              </a:rPr>
              <a:t> and R </a:t>
            </a:r>
            <a:r>
              <a:rPr kumimoji="1" lang="en-ZA" altLang="zh-TW" sz="1700" dirty="0" err="1" smtClean="0">
                <a:ea typeface="新細明體" charset="-120"/>
              </a:rPr>
              <a:t>Tarjan</a:t>
            </a:r>
            <a:r>
              <a:rPr kumimoji="1" lang="en-ZA" altLang="zh-TW" sz="1700" dirty="0" smtClean="0">
                <a:ea typeface="新細明體" charset="-120"/>
              </a:rPr>
              <a:t> (1974)</a:t>
            </a:r>
          </a:p>
          <a:p>
            <a:pPr lvl="1"/>
            <a:r>
              <a:rPr kumimoji="1" lang="en-ZA" altLang="zh-TW" sz="1700" dirty="0" smtClean="0">
                <a:solidFill>
                  <a:schemeClr val="accent6">
                    <a:lumMod val="75000"/>
                  </a:schemeClr>
                </a:solidFill>
                <a:ea typeface="新細明體" charset="-120"/>
              </a:rPr>
              <a:t>Visit each vertex v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For each vertex v, visit its unvisited adjacent vertices</a:t>
            </a:r>
          </a:p>
          <a:p>
            <a:pPr lvl="1"/>
            <a:r>
              <a:rPr kumimoji="1" lang="en-ZA" altLang="zh-TW" sz="1700" dirty="0" smtClean="0">
                <a:solidFill>
                  <a:schemeClr val="accent6">
                    <a:lumMod val="75000"/>
                  </a:schemeClr>
                </a:solidFill>
                <a:ea typeface="新細明體" charset="-120"/>
              </a:rPr>
              <a:t>If a vertex v has no unvisited adjacent vertices, backtrack to v’s predecessor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Every visited vertex must be labelled as visited for the method to 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128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0358">
        <p:fade/>
      </p:transition>
    </mc:Choice>
    <mc:Fallback xmlns="">
      <p:transition spd="med" advTm="2603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42889"/>
            <a:ext cx="7886700" cy="555625"/>
          </a:xfrm>
        </p:spPr>
        <p:txBody>
          <a:bodyPr>
            <a:normAutofit fontScale="90000"/>
          </a:bodyPr>
          <a:lstStyle/>
          <a:p>
            <a:r>
              <a:rPr lang="en-US" dirty="0"/>
              <a:t>Depth-first </a:t>
            </a:r>
            <a:r>
              <a:rPr lang="en-US" dirty="0" smtClean="0"/>
              <a:t>Traversal: </a:t>
            </a:r>
            <a:r>
              <a:rPr lang="en-US" dirty="0"/>
              <a:t>Simple </a:t>
            </a:r>
            <a:r>
              <a:rPr lang="en-US" dirty="0" smtClean="0"/>
              <a:t>Graph</a:t>
            </a:r>
            <a:endParaRPr lang="en-ZA" dirty="0"/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768350" y="1337788"/>
            <a:ext cx="5224463" cy="424731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</a:rPr>
              <a:t>depthFirst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()</a:t>
            </a:r>
            <a:endParaRPr lang="en-US" sz="1800" b="1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i="1" dirty="0">
                <a:solidFill>
                  <a:prstClr val="black"/>
                </a:solidFill>
              </a:rPr>
              <a:t>all vertices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v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en-US" sz="1800" b="1" i="1" dirty="0" err="1">
                <a:solidFill>
                  <a:prstClr val="black"/>
                </a:solidFill>
              </a:rPr>
              <a:t>num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(v) = 0;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edges = null;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= 1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;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// global counter</a:t>
            </a:r>
            <a:endParaRPr lang="en-US" sz="1800" b="1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i="1" dirty="0">
                <a:solidFill>
                  <a:prstClr val="black"/>
                </a:solidFill>
              </a:rPr>
              <a:t>there is a vertex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v</a:t>
            </a:r>
            <a:r>
              <a:rPr lang="en-US" sz="1800" b="1" i="1" dirty="0">
                <a:solidFill>
                  <a:prstClr val="black"/>
                </a:solidFill>
              </a:rPr>
              <a:t> such that </a:t>
            </a:r>
            <a:r>
              <a:rPr lang="en-US" sz="1800" b="1" i="1" dirty="0" err="1">
                <a:solidFill>
                  <a:prstClr val="black"/>
                </a:solidFill>
              </a:rPr>
              <a:t>num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(v)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i="1" dirty="0">
                <a:solidFill>
                  <a:prstClr val="black"/>
                </a:solidFill>
              </a:rPr>
              <a:t>is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0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DFS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(v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);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// initiate recursion</a:t>
            </a:r>
            <a:endParaRPr lang="en-US" sz="1800" b="1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1800" b="1" i="1" dirty="0">
                <a:solidFill>
                  <a:prstClr val="black"/>
                </a:solidFill>
              </a:rPr>
              <a:t>output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edges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endParaRPr lang="en-US" sz="1800" b="1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DFS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(v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)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 //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recursive function</a:t>
            </a:r>
            <a:endParaRPr lang="en-US" sz="1800" b="1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1800" b="1" i="1" dirty="0" err="1">
                <a:solidFill>
                  <a:prstClr val="black"/>
                </a:solidFill>
              </a:rPr>
              <a:t>num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(v) = 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++;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 //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visit</a:t>
            </a:r>
            <a:endParaRPr lang="en-US" sz="1800" b="1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i="1" dirty="0">
                <a:solidFill>
                  <a:prstClr val="black"/>
                </a:solidFill>
              </a:rPr>
              <a:t>all vertices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u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i="1" dirty="0">
                <a:solidFill>
                  <a:prstClr val="black"/>
                </a:solidFill>
              </a:rPr>
              <a:t>adjacent to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v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i="1" dirty="0" err="1">
                <a:solidFill>
                  <a:prstClr val="black"/>
                </a:solidFill>
              </a:rPr>
              <a:t>num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(u)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i="1" dirty="0">
                <a:solidFill>
                  <a:prstClr val="black"/>
                </a:solidFill>
              </a:rPr>
              <a:t>is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0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//unvisited</a:t>
            </a:r>
            <a:endParaRPr lang="en-US" sz="1800" b="1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    </a:t>
            </a:r>
            <a:r>
              <a:rPr lang="en-US" sz="1800" b="1" i="1" dirty="0">
                <a:solidFill>
                  <a:prstClr val="black"/>
                </a:solidFill>
              </a:rPr>
              <a:t>attach edge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</a:rPr>
              <a:t>uv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)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i="1" dirty="0">
                <a:solidFill>
                  <a:prstClr val="black"/>
                </a:solidFill>
              </a:rPr>
              <a:t>to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edges;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DFS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(u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);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 //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recursion </a:t>
            </a:r>
            <a:endParaRPr lang="en-US" sz="18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742678" y="3772972"/>
            <a:ext cx="4090987" cy="291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5560240" y="4271448"/>
            <a:ext cx="2303462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a	b	c</a:t>
            </a:r>
          </a:p>
          <a:p>
            <a:pPr eaLnBrk="1" hangingPunct="1">
              <a:spcBef>
                <a:spcPct val="50000"/>
              </a:spcBef>
            </a:pPr>
            <a:endParaRPr lang="en-US" sz="1800" dirty="0">
              <a:solidFill>
                <a:prstClr val="black"/>
              </a:solidFill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d	e	f</a:t>
            </a:r>
          </a:p>
          <a:p>
            <a:pPr eaLnBrk="1" hangingPunct="1">
              <a:spcBef>
                <a:spcPct val="50000"/>
              </a:spcBef>
            </a:pPr>
            <a:endParaRPr lang="en-US" sz="1800" dirty="0">
              <a:solidFill>
                <a:prstClr val="black"/>
              </a:solidFill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g	h </a:t>
            </a: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6096815" y="4463535"/>
            <a:ext cx="422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6098402" y="5309673"/>
            <a:ext cx="422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66627" y="5423973"/>
            <a:ext cx="73025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5752327" y="5423973"/>
            <a:ext cx="0" cy="500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6634977" y="4617523"/>
            <a:ext cx="0" cy="500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 flipH="1">
            <a:off x="7633515" y="4617523"/>
            <a:ext cx="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 flipH="1" flipV="1">
            <a:off x="5828527" y="4579423"/>
            <a:ext cx="1574800" cy="65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Freeform 12"/>
          <p:cNvSpPr>
            <a:spLocks/>
          </p:cNvSpPr>
          <p:nvPr/>
        </p:nvSpPr>
        <p:spPr bwMode="auto">
          <a:xfrm>
            <a:off x="5866627" y="4041260"/>
            <a:ext cx="1651000" cy="274638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0" h="173">
                <a:moveTo>
                  <a:pt x="0" y="173"/>
                </a:moveTo>
                <a:cubicBezTo>
                  <a:pt x="179" y="90"/>
                  <a:pt x="359" y="8"/>
                  <a:pt x="532" y="4"/>
                </a:cubicBezTo>
                <a:cubicBezTo>
                  <a:pt x="705" y="0"/>
                  <a:pt x="872" y="74"/>
                  <a:pt x="1040" y="14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Line 13"/>
          <p:cNvSpPr>
            <a:spLocks noChangeShapeType="1"/>
          </p:cNvSpPr>
          <p:nvPr/>
        </p:nvSpPr>
        <p:spPr bwMode="auto">
          <a:xfrm flipV="1">
            <a:off x="5790427" y="4617523"/>
            <a:ext cx="692150" cy="1344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5638027" y="427144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(1)</a:t>
            </a: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auto">
          <a:xfrm>
            <a:off x="6547708" y="427144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</a:rPr>
              <a:t>2)</a:t>
            </a:r>
            <a:endParaRPr lang="en-US" sz="18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6549510" y="5095359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(3)</a:t>
            </a:r>
          </a:p>
        </p:txBody>
      </p:sp>
      <p:sp>
        <p:nvSpPr>
          <p:cNvPr id="63" name="Line 26"/>
          <p:cNvSpPr>
            <a:spLocks noChangeShapeType="1"/>
          </p:cNvSpPr>
          <p:nvPr/>
        </p:nvSpPr>
        <p:spPr bwMode="auto">
          <a:xfrm>
            <a:off x="6096815" y="4463535"/>
            <a:ext cx="4222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5615782" y="508662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(4)</a:t>
            </a:r>
          </a:p>
        </p:txBody>
      </p:sp>
      <p:sp>
        <p:nvSpPr>
          <p:cNvPr id="65" name="Line 28"/>
          <p:cNvSpPr>
            <a:spLocks noChangeShapeType="1"/>
          </p:cNvSpPr>
          <p:nvPr/>
        </p:nvSpPr>
        <p:spPr bwMode="auto">
          <a:xfrm>
            <a:off x="6634977" y="4617523"/>
            <a:ext cx="0" cy="5000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Line 29"/>
          <p:cNvSpPr>
            <a:spLocks noChangeShapeType="1"/>
          </p:cNvSpPr>
          <p:nvPr/>
        </p:nvSpPr>
        <p:spPr bwMode="auto">
          <a:xfrm>
            <a:off x="6098402" y="5309673"/>
            <a:ext cx="4222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5638027" y="5930386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(5)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7455779" y="427144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(7)</a:t>
            </a:r>
          </a:p>
        </p:txBody>
      </p:sp>
      <p:sp>
        <p:nvSpPr>
          <p:cNvPr id="69" name="Line 32"/>
          <p:cNvSpPr>
            <a:spLocks noChangeShapeType="1"/>
          </p:cNvSpPr>
          <p:nvPr/>
        </p:nvSpPr>
        <p:spPr bwMode="auto">
          <a:xfrm>
            <a:off x="5752327" y="5423973"/>
            <a:ext cx="0" cy="5000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Text Box 34"/>
          <p:cNvSpPr txBox="1">
            <a:spLocks noChangeArrowheads="1"/>
          </p:cNvSpPr>
          <p:nvPr/>
        </p:nvSpPr>
        <p:spPr bwMode="auto">
          <a:xfrm>
            <a:off x="6545177" y="5919081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(6)</a:t>
            </a:r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5866627" y="5385873"/>
            <a:ext cx="65405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6098402" y="6116123"/>
            <a:ext cx="4222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Line 38"/>
          <p:cNvSpPr>
            <a:spLocks noChangeShapeType="1"/>
          </p:cNvSpPr>
          <p:nvPr/>
        </p:nvSpPr>
        <p:spPr bwMode="auto">
          <a:xfrm flipV="1">
            <a:off x="6098402" y="6116123"/>
            <a:ext cx="422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Freeform 39"/>
          <p:cNvSpPr>
            <a:spLocks/>
          </p:cNvSpPr>
          <p:nvPr/>
        </p:nvSpPr>
        <p:spPr bwMode="auto">
          <a:xfrm>
            <a:off x="5866627" y="4041260"/>
            <a:ext cx="1651000" cy="274638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0" h="173">
                <a:moveTo>
                  <a:pt x="0" y="173"/>
                </a:moveTo>
                <a:cubicBezTo>
                  <a:pt x="179" y="90"/>
                  <a:pt x="359" y="8"/>
                  <a:pt x="532" y="4"/>
                </a:cubicBezTo>
                <a:cubicBezTo>
                  <a:pt x="705" y="0"/>
                  <a:pt x="872" y="74"/>
                  <a:pt x="1040" y="149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7425572" y="507510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(8)</a:t>
            </a:r>
          </a:p>
        </p:txBody>
      </p:sp>
      <p:sp>
        <p:nvSpPr>
          <p:cNvPr id="77" name="Line 41"/>
          <p:cNvSpPr>
            <a:spLocks noChangeShapeType="1"/>
          </p:cNvSpPr>
          <p:nvPr/>
        </p:nvSpPr>
        <p:spPr bwMode="auto">
          <a:xfrm flipH="1">
            <a:off x="7633515" y="4617523"/>
            <a:ext cx="0" cy="460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Down Arrow 77"/>
          <p:cNvSpPr/>
          <p:nvPr/>
        </p:nvSpPr>
        <p:spPr>
          <a:xfrm rot="5400000">
            <a:off x="4654510" y="260756"/>
            <a:ext cx="329514" cy="36314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422040" y="1639852"/>
            <a:ext cx="2578444" cy="8916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For every vertex, store the order of </a:t>
            </a:r>
            <a:r>
              <a:rPr lang="en-ZA" dirty="0" smtClean="0">
                <a:solidFill>
                  <a:prstClr val="white"/>
                </a:solidFill>
              </a:rPr>
              <a:t>visiting; 0 = unvisited.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80" name="Down Arrow 79"/>
          <p:cNvSpPr/>
          <p:nvPr/>
        </p:nvSpPr>
        <p:spPr>
          <a:xfrm rot="16200000">
            <a:off x="3828833" y="5476083"/>
            <a:ext cx="329514" cy="15476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68350" y="5690261"/>
            <a:ext cx="2455884" cy="11192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Graph traversal generates a </a:t>
            </a:r>
            <a:r>
              <a:rPr lang="en-ZA" dirty="0">
                <a:solidFill>
                  <a:srgbClr val="FFFF00"/>
                </a:solidFill>
              </a:rPr>
              <a:t>spanning tree</a:t>
            </a:r>
          </a:p>
        </p:txBody>
      </p:sp>
      <p:sp>
        <p:nvSpPr>
          <p:cNvPr id="36" name="Down Arrow 35"/>
          <p:cNvSpPr/>
          <p:nvPr/>
        </p:nvSpPr>
        <p:spPr>
          <a:xfrm rot="5400000">
            <a:off x="4343704" y="764232"/>
            <a:ext cx="329514" cy="317670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638555" y="2102434"/>
            <a:ext cx="1843369" cy="5341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white"/>
                </a:solidFill>
              </a:rPr>
              <a:t>Store the path</a:t>
            </a:r>
            <a:endParaRPr lang="en-ZA" dirty="0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858521" y="2702954"/>
            <a:ext cx="2260422" cy="8779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Why do we need the while loop?</a:t>
            </a:r>
            <a:endParaRPr lang="en-ZA" dirty="0"/>
          </a:p>
        </p:txBody>
      </p:sp>
      <p:sp>
        <p:nvSpPr>
          <p:cNvPr id="39" name="Rounded Rectangle 38"/>
          <p:cNvSpPr/>
          <p:nvPr/>
        </p:nvSpPr>
        <p:spPr>
          <a:xfrm>
            <a:off x="4742678" y="6341410"/>
            <a:ext cx="4090987" cy="4544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tx1"/>
                </a:solidFill>
              </a:rPr>
              <a:t>edges: ab, be, </a:t>
            </a:r>
            <a:r>
              <a:rPr lang="en-ZA" dirty="0" err="1" smtClean="0">
                <a:solidFill>
                  <a:schemeClr val="tx1"/>
                </a:solidFill>
              </a:rPr>
              <a:t>ed</a:t>
            </a:r>
            <a:r>
              <a:rPr lang="en-ZA" dirty="0" smtClean="0">
                <a:solidFill>
                  <a:schemeClr val="tx1"/>
                </a:solidFill>
              </a:rPr>
              <a:t>, dg, </a:t>
            </a:r>
            <a:r>
              <a:rPr lang="en-ZA" dirty="0" err="1" smtClean="0">
                <a:solidFill>
                  <a:schemeClr val="tx1"/>
                </a:solidFill>
              </a:rPr>
              <a:t>gh</a:t>
            </a:r>
            <a:r>
              <a:rPr lang="en-ZA" dirty="0" smtClean="0">
                <a:solidFill>
                  <a:schemeClr val="tx1"/>
                </a:solidFill>
              </a:rPr>
              <a:t>, ac, </a:t>
            </a:r>
            <a:r>
              <a:rPr lang="en-ZA" dirty="0" err="1" smtClean="0">
                <a:solidFill>
                  <a:schemeClr val="tx1"/>
                </a:solidFill>
              </a:rPr>
              <a:t>cf</a:t>
            </a:r>
            <a:endParaRPr lang="en-ZA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673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9364">
        <p:fade/>
      </p:transition>
    </mc:Choice>
    <mc:Fallback xmlns="">
      <p:transition spd="med" advTm="6593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1" grpId="1" animBg="1"/>
      <p:bldP spid="52" grpId="0" animBg="1"/>
      <p:bldP spid="53" grpId="0"/>
      <p:bldP spid="61" grpId="0"/>
      <p:bldP spid="62" grpId="0"/>
      <p:bldP spid="63" grpId="0" animBg="1"/>
      <p:bldP spid="64" grpId="0"/>
      <p:bldP spid="65" grpId="0" animBg="1"/>
      <p:bldP spid="66" grpId="0" animBg="1"/>
      <p:bldP spid="67" grpId="0"/>
      <p:bldP spid="68" grpId="0"/>
      <p:bldP spid="69" grpId="0" animBg="1"/>
      <p:bldP spid="71" grpId="0"/>
      <p:bldP spid="72" grpId="0" animBg="1"/>
      <p:bldP spid="73" grpId="0" animBg="1"/>
      <p:bldP spid="74" grpId="0" animBg="1"/>
      <p:bldP spid="74" grpId="1" animBg="1"/>
      <p:bldP spid="75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36" grpId="0" animBg="1"/>
      <p:bldP spid="37" grpId="0" animBg="1"/>
      <p:bldP spid="2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42889"/>
            <a:ext cx="7886700" cy="555625"/>
          </a:xfrm>
        </p:spPr>
        <p:txBody>
          <a:bodyPr>
            <a:normAutofit fontScale="90000"/>
          </a:bodyPr>
          <a:lstStyle/>
          <a:p>
            <a:r>
              <a:rPr lang="en-US" dirty="0"/>
              <a:t>Depth-first </a:t>
            </a:r>
            <a:r>
              <a:rPr lang="en-US" dirty="0" smtClean="0"/>
              <a:t>Traversal: Digraph </a:t>
            </a:r>
            <a:r>
              <a:rPr lang="en-US" sz="2200" dirty="0" smtClean="0"/>
              <a:t>(</a:t>
            </a:r>
            <a:r>
              <a:rPr lang="en-US" sz="2200" i="1" dirty="0" smtClean="0"/>
              <a:t>directed graph</a:t>
            </a:r>
            <a:r>
              <a:rPr lang="en-US" sz="2200" dirty="0" smtClean="0"/>
              <a:t>)</a:t>
            </a:r>
            <a:endParaRPr lang="en-ZA" dirty="0"/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764150" y="1343231"/>
            <a:ext cx="5224462" cy="424731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</a:rPr>
              <a:t>depthFirst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()</a:t>
            </a:r>
            <a:endParaRPr lang="en-US" sz="1800" b="1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4472C4"/>
                </a:solidFill>
                <a:latin typeface="Courier New" pitchFamily="49" charset="0"/>
              </a:rPr>
              <a:t>for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i="1" dirty="0">
                <a:solidFill>
                  <a:prstClr val="black"/>
                </a:solidFill>
              </a:rPr>
              <a:t>all vertices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v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en-US" sz="1800" b="1" i="1" dirty="0" err="1">
                <a:solidFill>
                  <a:prstClr val="black"/>
                </a:solidFill>
              </a:rPr>
              <a:t>num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(v) = 0;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edges = null;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= 1;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4472C4"/>
                </a:solidFill>
                <a:latin typeface="Courier New" pitchFamily="49" charset="0"/>
              </a:rPr>
              <a:t>while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i="1" dirty="0">
                <a:solidFill>
                  <a:prstClr val="black"/>
                </a:solidFill>
              </a:rPr>
              <a:t>there is a vertex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v</a:t>
            </a:r>
            <a:r>
              <a:rPr lang="en-US" sz="1800" b="1" i="1" dirty="0">
                <a:solidFill>
                  <a:prstClr val="black"/>
                </a:solidFill>
              </a:rPr>
              <a:t> such that </a:t>
            </a:r>
            <a:r>
              <a:rPr lang="en-US" sz="1800" b="1" i="1" dirty="0" err="1">
                <a:solidFill>
                  <a:prstClr val="black"/>
                </a:solidFill>
              </a:rPr>
              <a:t>num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(v)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i="1" dirty="0">
                <a:solidFill>
                  <a:prstClr val="black"/>
                </a:solidFill>
              </a:rPr>
              <a:t>is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0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  DFS(v);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1800" b="1" i="1" dirty="0">
                <a:solidFill>
                  <a:prstClr val="black"/>
                </a:solidFill>
              </a:rPr>
              <a:t>output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edges;</a:t>
            </a:r>
          </a:p>
          <a:p>
            <a:pPr eaLnBrk="1" hangingPunct="1">
              <a:spcBef>
                <a:spcPct val="0"/>
              </a:spcBef>
            </a:pPr>
            <a:endParaRPr lang="en-US" sz="1800" b="1" dirty="0" smtClean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DFS(v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1800" b="1" i="1" dirty="0" err="1">
                <a:solidFill>
                  <a:prstClr val="black"/>
                </a:solidFill>
              </a:rPr>
              <a:t>num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(v) = 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++;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// visit</a:t>
            </a:r>
            <a:endParaRPr lang="en-US" sz="1800" b="1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4472C4"/>
                </a:solidFill>
                <a:latin typeface="Courier New" pitchFamily="49" charset="0"/>
              </a:rPr>
              <a:t>for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i="1" dirty="0">
                <a:solidFill>
                  <a:prstClr val="black"/>
                </a:solidFill>
              </a:rPr>
              <a:t>all vertices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u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i="1" dirty="0">
                <a:solidFill>
                  <a:prstClr val="black"/>
                </a:solidFill>
              </a:rPr>
              <a:t>adjacent to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v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4472C4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i="1" dirty="0" err="1">
                <a:solidFill>
                  <a:prstClr val="black"/>
                </a:solidFill>
              </a:rPr>
              <a:t>num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(u)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i="1" dirty="0">
                <a:solidFill>
                  <a:prstClr val="black"/>
                </a:solidFill>
              </a:rPr>
              <a:t>is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0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    </a:t>
            </a:r>
            <a:r>
              <a:rPr lang="en-US" sz="1800" b="1" i="1" dirty="0">
                <a:solidFill>
                  <a:prstClr val="black"/>
                </a:solidFill>
              </a:rPr>
              <a:t>attach edge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</a:rPr>
              <a:t>uv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)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i="1" dirty="0">
                <a:solidFill>
                  <a:prstClr val="black"/>
                </a:solidFill>
              </a:rPr>
              <a:t>to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edges;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     DFS(u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);</a:t>
            </a:r>
            <a:endParaRPr lang="en-US" sz="18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4759885" y="3670467"/>
            <a:ext cx="4090987" cy="291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5519505" y="4110999"/>
            <a:ext cx="2303462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a	b	c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d	e	f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" pitchFamily="34" charset="0"/>
              </a:rPr>
              <a:t>g	h </a:t>
            </a:r>
          </a:p>
        </p:txBody>
      </p:sp>
      <p:sp>
        <p:nvSpPr>
          <p:cNvPr id="85" name="Line 5"/>
          <p:cNvSpPr>
            <a:spLocks noChangeShapeType="1"/>
          </p:cNvSpPr>
          <p:nvPr/>
        </p:nvSpPr>
        <p:spPr bwMode="auto">
          <a:xfrm>
            <a:off x="6056080" y="4303086"/>
            <a:ext cx="422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Line 6"/>
          <p:cNvSpPr>
            <a:spLocks noChangeShapeType="1"/>
          </p:cNvSpPr>
          <p:nvPr/>
        </p:nvSpPr>
        <p:spPr bwMode="auto">
          <a:xfrm>
            <a:off x="6057667" y="5149224"/>
            <a:ext cx="422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Line 7"/>
          <p:cNvSpPr>
            <a:spLocks noChangeShapeType="1"/>
          </p:cNvSpPr>
          <p:nvPr/>
        </p:nvSpPr>
        <p:spPr bwMode="auto">
          <a:xfrm flipH="1">
            <a:off x="5825892" y="5263524"/>
            <a:ext cx="73025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Line 8"/>
          <p:cNvSpPr>
            <a:spLocks noChangeShapeType="1"/>
          </p:cNvSpPr>
          <p:nvPr/>
        </p:nvSpPr>
        <p:spPr bwMode="auto">
          <a:xfrm>
            <a:off x="5711592" y="5263524"/>
            <a:ext cx="0" cy="500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9" name="Line 9"/>
          <p:cNvSpPr>
            <a:spLocks noChangeShapeType="1"/>
          </p:cNvSpPr>
          <p:nvPr/>
        </p:nvSpPr>
        <p:spPr bwMode="auto">
          <a:xfrm>
            <a:off x="6632342" y="4457074"/>
            <a:ext cx="0" cy="500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Line 10"/>
          <p:cNvSpPr>
            <a:spLocks noChangeShapeType="1"/>
          </p:cNvSpPr>
          <p:nvPr/>
        </p:nvSpPr>
        <p:spPr bwMode="auto">
          <a:xfrm flipH="1">
            <a:off x="7592780" y="4457074"/>
            <a:ext cx="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 flipV="1">
            <a:off x="5787792" y="4418974"/>
            <a:ext cx="1574800" cy="65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Freeform 12"/>
          <p:cNvSpPr>
            <a:spLocks/>
          </p:cNvSpPr>
          <p:nvPr/>
        </p:nvSpPr>
        <p:spPr bwMode="auto">
          <a:xfrm>
            <a:off x="5787792" y="3882399"/>
            <a:ext cx="1651000" cy="274637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0" h="173">
                <a:moveTo>
                  <a:pt x="0" y="173"/>
                </a:moveTo>
                <a:cubicBezTo>
                  <a:pt x="179" y="90"/>
                  <a:pt x="359" y="8"/>
                  <a:pt x="532" y="4"/>
                </a:cubicBezTo>
                <a:cubicBezTo>
                  <a:pt x="705" y="0"/>
                  <a:pt x="872" y="74"/>
                  <a:pt x="1040" y="14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3" name="Line 13"/>
          <p:cNvSpPr>
            <a:spLocks noChangeShapeType="1"/>
          </p:cNvSpPr>
          <p:nvPr/>
        </p:nvSpPr>
        <p:spPr bwMode="auto">
          <a:xfrm flipV="1">
            <a:off x="5749692" y="4457074"/>
            <a:ext cx="692150" cy="1344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Text Box 14"/>
          <p:cNvSpPr txBox="1">
            <a:spLocks noChangeArrowheads="1"/>
          </p:cNvSpPr>
          <p:nvPr/>
        </p:nvSpPr>
        <p:spPr bwMode="auto">
          <a:xfrm>
            <a:off x="5597292" y="411099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(1)</a:t>
            </a:r>
          </a:p>
        </p:txBody>
      </p:sp>
      <p:sp>
        <p:nvSpPr>
          <p:cNvPr id="102" name="Text Box 22"/>
          <p:cNvSpPr txBox="1">
            <a:spLocks noChangeArrowheads="1"/>
          </p:cNvSpPr>
          <p:nvPr/>
        </p:nvSpPr>
        <p:spPr bwMode="auto">
          <a:xfrm>
            <a:off x="6518040" y="4119730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(2)</a:t>
            </a:r>
          </a:p>
        </p:txBody>
      </p:sp>
      <p:sp>
        <p:nvSpPr>
          <p:cNvPr id="103" name="Text Box 23"/>
          <p:cNvSpPr txBox="1">
            <a:spLocks noChangeArrowheads="1"/>
          </p:cNvSpPr>
          <p:nvPr/>
        </p:nvSpPr>
        <p:spPr bwMode="auto">
          <a:xfrm>
            <a:off x="6525187" y="4949012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(3)</a:t>
            </a:r>
          </a:p>
        </p:txBody>
      </p:sp>
      <p:sp>
        <p:nvSpPr>
          <p:cNvPr id="104" name="Line 24"/>
          <p:cNvSpPr>
            <a:spLocks noChangeShapeType="1"/>
          </p:cNvSpPr>
          <p:nvPr/>
        </p:nvSpPr>
        <p:spPr bwMode="auto">
          <a:xfrm>
            <a:off x="6056080" y="4303086"/>
            <a:ext cx="4222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Text Box 25"/>
          <p:cNvSpPr txBox="1">
            <a:spLocks noChangeArrowheads="1"/>
          </p:cNvSpPr>
          <p:nvPr/>
        </p:nvSpPr>
        <p:spPr bwMode="auto">
          <a:xfrm>
            <a:off x="5595704" y="4934911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(5)</a:t>
            </a:r>
          </a:p>
        </p:txBody>
      </p:sp>
      <p:sp>
        <p:nvSpPr>
          <p:cNvPr id="106" name="Line 26"/>
          <p:cNvSpPr>
            <a:spLocks noChangeShapeType="1"/>
          </p:cNvSpPr>
          <p:nvPr/>
        </p:nvSpPr>
        <p:spPr bwMode="auto">
          <a:xfrm>
            <a:off x="6632342" y="4457074"/>
            <a:ext cx="0" cy="5000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Text Box 28"/>
          <p:cNvSpPr txBox="1">
            <a:spLocks noChangeArrowheads="1"/>
          </p:cNvSpPr>
          <p:nvPr/>
        </p:nvSpPr>
        <p:spPr bwMode="auto">
          <a:xfrm>
            <a:off x="5578242" y="5782739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(4)</a:t>
            </a:r>
          </a:p>
        </p:txBody>
      </p:sp>
      <p:sp>
        <p:nvSpPr>
          <p:cNvPr id="108" name="Text Box 29"/>
          <p:cNvSpPr txBox="1">
            <a:spLocks noChangeArrowheads="1"/>
          </p:cNvSpPr>
          <p:nvPr/>
        </p:nvSpPr>
        <p:spPr bwMode="auto">
          <a:xfrm>
            <a:off x="7411503" y="4125395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(6)</a:t>
            </a:r>
          </a:p>
        </p:txBody>
      </p:sp>
      <p:sp>
        <p:nvSpPr>
          <p:cNvPr id="109" name="Line 30"/>
          <p:cNvSpPr>
            <a:spLocks noChangeShapeType="1"/>
          </p:cNvSpPr>
          <p:nvPr/>
        </p:nvSpPr>
        <p:spPr bwMode="auto">
          <a:xfrm>
            <a:off x="5711592" y="5263524"/>
            <a:ext cx="0" cy="5000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1" name="Text Box 32"/>
          <p:cNvSpPr txBox="1">
            <a:spLocks noChangeArrowheads="1"/>
          </p:cNvSpPr>
          <p:nvPr/>
        </p:nvSpPr>
        <p:spPr bwMode="auto">
          <a:xfrm>
            <a:off x="6515468" y="575818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(8)</a:t>
            </a:r>
          </a:p>
        </p:txBody>
      </p:sp>
      <p:sp>
        <p:nvSpPr>
          <p:cNvPr id="112" name="Line 33"/>
          <p:cNvSpPr>
            <a:spLocks noChangeShapeType="1"/>
          </p:cNvSpPr>
          <p:nvPr/>
        </p:nvSpPr>
        <p:spPr bwMode="auto">
          <a:xfrm>
            <a:off x="5825892" y="5225424"/>
            <a:ext cx="65405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Line 35"/>
          <p:cNvSpPr>
            <a:spLocks noChangeShapeType="1"/>
          </p:cNvSpPr>
          <p:nvPr/>
        </p:nvSpPr>
        <p:spPr bwMode="auto">
          <a:xfrm flipV="1">
            <a:off x="6057667" y="5954086"/>
            <a:ext cx="422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Freeform 36"/>
          <p:cNvSpPr>
            <a:spLocks/>
          </p:cNvSpPr>
          <p:nvPr/>
        </p:nvSpPr>
        <p:spPr bwMode="auto">
          <a:xfrm>
            <a:off x="5787792" y="3880811"/>
            <a:ext cx="1651000" cy="274638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0" h="173">
                <a:moveTo>
                  <a:pt x="0" y="173"/>
                </a:moveTo>
                <a:cubicBezTo>
                  <a:pt x="179" y="90"/>
                  <a:pt x="359" y="8"/>
                  <a:pt x="532" y="4"/>
                </a:cubicBezTo>
                <a:cubicBezTo>
                  <a:pt x="705" y="0"/>
                  <a:pt x="872" y="74"/>
                  <a:pt x="1040" y="149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5" name="Text Box 37"/>
          <p:cNvSpPr txBox="1">
            <a:spLocks noChangeArrowheads="1"/>
          </p:cNvSpPr>
          <p:nvPr/>
        </p:nvSpPr>
        <p:spPr bwMode="auto">
          <a:xfrm>
            <a:off x="7379657" y="4927313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(7)</a:t>
            </a:r>
          </a:p>
        </p:txBody>
      </p:sp>
      <p:sp>
        <p:nvSpPr>
          <p:cNvPr id="116" name="Line 38"/>
          <p:cNvSpPr>
            <a:spLocks noChangeShapeType="1"/>
          </p:cNvSpPr>
          <p:nvPr/>
        </p:nvSpPr>
        <p:spPr bwMode="auto">
          <a:xfrm flipH="1">
            <a:off x="7592780" y="4457074"/>
            <a:ext cx="0" cy="460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Line 41"/>
          <p:cNvSpPr>
            <a:spLocks noChangeShapeType="1"/>
          </p:cNvSpPr>
          <p:nvPr/>
        </p:nvSpPr>
        <p:spPr bwMode="auto">
          <a:xfrm flipH="1">
            <a:off x="5825892" y="5261936"/>
            <a:ext cx="730250" cy="5381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Down Arrow 117"/>
          <p:cNvSpPr/>
          <p:nvPr/>
        </p:nvSpPr>
        <p:spPr>
          <a:xfrm rot="16200000">
            <a:off x="3828833" y="5476083"/>
            <a:ext cx="329514" cy="15476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68350" y="5690261"/>
            <a:ext cx="2455884" cy="11192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How many </a:t>
            </a:r>
            <a:r>
              <a:rPr lang="en-ZA" dirty="0">
                <a:solidFill>
                  <a:srgbClr val="FFFF00"/>
                </a:solidFill>
              </a:rPr>
              <a:t>spanning trees?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6261137" y="984358"/>
            <a:ext cx="2663285" cy="23654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Depth-first: use a stack to traverse the structure</a:t>
            </a:r>
          </a:p>
          <a:p>
            <a:pPr algn="ctr"/>
            <a:endParaRPr lang="en-ZA" dirty="0">
              <a:solidFill>
                <a:prstClr val="white"/>
              </a:solidFill>
            </a:endParaRPr>
          </a:p>
          <a:p>
            <a:pPr algn="ctr"/>
            <a:r>
              <a:rPr lang="en-ZA" dirty="0">
                <a:solidFill>
                  <a:prstClr val="white"/>
                </a:solidFill>
              </a:rPr>
              <a:t>Breadth-first: use a queue to traverse a structure</a:t>
            </a:r>
          </a:p>
        </p:txBody>
      </p:sp>
      <p:sp>
        <p:nvSpPr>
          <p:cNvPr id="2" name="Left Brace 1"/>
          <p:cNvSpPr/>
          <p:nvPr/>
        </p:nvSpPr>
        <p:spPr>
          <a:xfrm>
            <a:off x="848497" y="2833816"/>
            <a:ext cx="202238" cy="444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79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4361">
        <p:fade/>
      </p:transition>
    </mc:Choice>
    <mc:Fallback xmlns="">
      <p:transition spd="med" advTm="3743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/>
      <p:bldP spid="85" grpId="0" animBg="1"/>
      <p:bldP spid="85" grpId="1" animBg="1"/>
      <p:bldP spid="86" grpId="0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2" grpId="0" animBg="1"/>
      <p:bldP spid="92" grpId="1" animBg="1"/>
      <p:bldP spid="93" grpId="0" animBg="1"/>
      <p:bldP spid="94" grpId="0"/>
      <p:bldP spid="102" grpId="0"/>
      <p:bldP spid="103" grpId="0"/>
      <p:bldP spid="104" grpId="0" animBg="1"/>
      <p:bldP spid="105" grpId="0"/>
      <p:bldP spid="106" grpId="0" animBg="1"/>
      <p:bldP spid="107" grpId="0"/>
      <p:bldP spid="108" grpId="0"/>
      <p:bldP spid="109" grpId="0" animBg="1"/>
      <p:bldP spid="111" grpId="0"/>
      <p:bldP spid="112" grpId="0" animBg="1"/>
      <p:bldP spid="113" grpId="0" animBg="1"/>
      <p:bldP spid="114" grpId="0" animBg="1"/>
      <p:bldP spid="115" grpId="0"/>
      <p:bldP spid="116" grpId="0" animBg="1"/>
      <p:bldP spid="117" grpId="0" animBg="1"/>
      <p:bldP spid="118" grpId="0" animBg="1"/>
      <p:bldP spid="119" grpId="0" animBg="1"/>
      <p:bldP spid="120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9174" y="244521"/>
            <a:ext cx="7886700" cy="5556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Breadth-first Traversal:</a:t>
            </a:r>
            <a:br>
              <a:rPr lang="en-US" dirty="0" smtClean="0"/>
            </a:br>
            <a:r>
              <a:rPr lang="en-US" dirty="0" smtClean="0"/>
              <a:t>Simple Graph</a:t>
            </a:r>
            <a:endParaRPr lang="en-ZA" dirty="0"/>
          </a:p>
        </p:txBody>
      </p:sp>
      <p:sp>
        <p:nvSpPr>
          <p:cNvPr id="147" name="Text Box 42"/>
          <p:cNvSpPr txBox="1">
            <a:spLocks noChangeArrowheads="1"/>
          </p:cNvSpPr>
          <p:nvPr/>
        </p:nvSpPr>
        <p:spPr bwMode="auto">
          <a:xfrm>
            <a:off x="495986" y="1562100"/>
            <a:ext cx="5146675" cy="45243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</a:rPr>
              <a:t>breadthFirst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()</a:t>
            </a:r>
            <a:endParaRPr lang="en-US" sz="1800" b="1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4472C4"/>
                </a:solidFill>
                <a:latin typeface="Courier New" pitchFamily="49" charset="0"/>
              </a:rPr>
              <a:t>for</a:t>
            </a:r>
            <a:r>
              <a:rPr lang="en-US" sz="1800" b="1" dirty="0" smtClean="0">
                <a:solidFill>
                  <a:prstClr val="black"/>
                </a:solidFill>
              </a:rPr>
              <a:t> </a:t>
            </a:r>
            <a:r>
              <a:rPr lang="en-US" sz="1800" b="1" i="1" dirty="0">
                <a:solidFill>
                  <a:prstClr val="black"/>
                </a:solidFill>
              </a:rPr>
              <a:t>all vertices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u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</a:rPr>
              <a:t>        </a:t>
            </a:r>
            <a:r>
              <a:rPr lang="en-US" sz="1800" b="1" i="1" dirty="0" err="1">
                <a:solidFill>
                  <a:prstClr val="black"/>
                </a:solidFill>
              </a:rPr>
              <a:t>num</a:t>
            </a:r>
            <a:r>
              <a:rPr lang="en-US" sz="1800" b="1" dirty="0">
                <a:solidFill>
                  <a:prstClr val="black"/>
                </a:solidFill>
              </a:rPr>
              <a:t>(u) =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0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;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// visited #</a:t>
            </a:r>
            <a:endParaRPr lang="en-US" sz="1800" b="1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</a:rPr>
              <a:t>   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edges</a:t>
            </a:r>
            <a:r>
              <a:rPr lang="en-US" sz="1800" b="1" dirty="0">
                <a:solidFill>
                  <a:prstClr val="black"/>
                </a:solidFill>
              </a:rPr>
              <a:t> = </a:t>
            </a:r>
            <a:r>
              <a:rPr lang="en-US" sz="1800" b="1" i="1" dirty="0">
                <a:solidFill>
                  <a:prstClr val="black"/>
                </a:solidFill>
              </a:rPr>
              <a:t>null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;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// path</a:t>
            </a:r>
            <a:endParaRPr lang="en-US" sz="1800" b="1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</a:rPr>
              <a:t>    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= 1;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</a:rPr>
              <a:t>    </a:t>
            </a:r>
            <a:r>
              <a:rPr lang="en-US" sz="1800" b="1" dirty="0">
                <a:solidFill>
                  <a:srgbClr val="4472C4"/>
                </a:solidFill>
                <a:latin typeface="Courier New" pitchFamily="49" charset="0"/>
              </a:rPr>
              <a:t>while</a:t>
            </a:r>
            <a:r>
              <a:rPr lang="en-US" sz="1800" b="1" i="1" dirty="0">
                <a:solidFill>
                  <a:srgbClr val="4472C4"/>
                </a:solidFill>
              </a:rPr>
              <a:t> </a:t>
            </a:r>
            <a:r>
              <a:rPr lang="en-US" sz="1800" b="1" i="1" dirty="0">
                <a:solidFill>
                  <a:prstClr val="black"/>
                </a:solidFill>
              </a:rPr>
              <a:t>there is a vertex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v</a:t>
            </a:r>
            <a:r>
              <a:rPr lang="en-US" sz="1800" b="1" i="1" dirty="0">
                <a:solidFill>
                  <a:prstClr val="black"/>
                </a:solidFill>
              </a:rPr>
              <a:t> such that </a:t>
            </a:r>
            <a:r>
              <a:rPr lang="en-US" sz="1800" b="1" i="1" dirty="0" err="1">
                <a:solidFill>
                  <a:prstClr val="black"/>
                </a:solidFill>
              </a:rPr>
              <a:t>num</a:t>
            </a:r>
            <a:r>
              <a:rPr lang="en-US" sz="1800" b="1" dirty="0">
                <a:solidFill>
                  <a:prstClr val="black"/>
                </a:solidFill>
              </a:rPr>
              <a:t>(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v</a:t>
            </a:r>
            <a:r>
              <a:rPr lang="en-US" sz="1800" b="1" dirty="0">
                <a:solidFill>
                  <a:prstClr val="black"/>
                </a:solidFill>
              </a:rPr>
              <a:t>)</a:t>
            </a:r>
            <a:r>
              <a:rPr lang="en-US" sz="1800" b="1" i="1" dirty="0">
                <a:solidFill>
                  <a:prstClr val="black"/>
                </a:solidFill>
              </a:rPr>
              <a:t> is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0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</a:rPr>
              <a:t>        </a:t>
            </a:r>
            <a:r>
              <a:rPr lang="en-US" sz="1800" b="1" i="1" dirty="0" err="1">
                <a:solidFill>
                  <a:prstClr val="black"/>
                </a:solidFill>
              </a:rPr>
              <a:t>num</a:t>
            </a:r>
            <a:r>
              <a:rPr lang="en-US" sz="1800" b="1" dirty="0">
                <a:solidFill>
                  <a:prstClr val="black"/>
                </a:solidFill>
              </a:rPr>
              <a:t>(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v</a:t>
            </a:r>
            <a:r>
              <a:rPr lang="en-US" sz="1800" b="1" dirty="0">
                <a:solidFill>
                  <a:prstClr val="black"/>
                </a:solidFill>
              </a:rPr>
              <a:t>) = 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++; </a:t>
            </a:r>
            <a:endParaRPr lang="en-US" sz="1800" b="1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</a:rPr>
              <a:t>        </a:t>
            </a:r>
            <a:r>
              <a:rPr lang="en-US" sz="1800" b="1" i="1" dirty="0" err="1">
                <a:solidFill>
                  <a:prstClr val="black"/>
                </a:solidFill>
              </a:rPr>
              <a:t>enqueue</a:t>
            </a:r>
            <a:r>
              <a:rPr lang="en-US" sz="1800" b="1" dirty="0">
                <a:solidFill>
                  <a:prstClr val="black"/>
                </a:solidFill>
              </a:rPr>
              <a:t>(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v</a:t>
            </a:r>
            <a:r>
              <a:rPr lang="en-US" sz="1800" b="1" dirty="0" smtClean="0">
                <a:solidFill>
                  <a:prstClr val="black"/>
                </a:solidFill>
              </a:rPr>
              <a:t>)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;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 //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add to queue</a:t>
            </a:r>
            <a:endParaRPr lang="en-US" sz="1800" b="1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</a:rPr>
              <a:t>        </a:t>
            </a:r>
            <a:r>
              <a:rPr lang="en-US" sz="1800" b="1" dirty="0">
                <a:solidFill>
                  <a:srgbClr val="4472C4"/>
                </a:solidFill>
                <a:latin typeface="Courier New" pitchFamily="49" charset="0"/>
              </a:rPr>
              <a:t>while</a:t>
            </a:r>
            <a:r>
              <a:rPr lang="en-US" sz="1800" b="1" dirty="0">
                <a:solidFill>
                  <a:srgbClr val="4472C4"/>
                </a:solidFill>
              </a:rPr>
              <a:t> </a:t>
            </a:r>
            <a:r>
              <a:rPr lang="en-US" sz="1800" b="1" i="1" dirty="0">
                <a:solidFill>
                  <a:prstClr val="black"/>
                </a:solidFill>
              </a:rPr>
              <a:t>queue is not empty</a:t>
            </a:r>
            <a:endParaRPr lang="en-US" sz="1800" b="1" dirty="0">
              <a:solidFill>
                <a:prstClr val="black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</a:rPr>
              <a:t>           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v</a:t>
            </a:r>
            <a:r>
              <a:rPr lang="en-US" sz="1800" b="1" dirty="0">
                <a:solidFill>
                  <a:prstClr val="black"/>
                </a:solidFill>
              </a:rPr>
              <a:t> = </a:t>
            </a:r>
            <a:r>
              <a:rPr lang="en-US" sz="1800" b="1" i="1" dirty="0" err="1">
                <a:solidFill>
                  <a:prstClr val="black"/>
                </a:solidFill>
              </a:rPr>
              <a:t>dequeue</a:t>
            </a:r>
            <a:r>
              <a:rPr lang="en-US" sz="1800" b="1" dirty="0" smtClean="0">
                <a:solidFill>
                  <a:prstClr val="black"/>
                </a:solidFill>
              </a:rPr>
              <a:t>()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;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 // visit</a:t>
            </a:r>
            <a:endParaRPr lang="en-US" sz="1800" b="1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</a:rPr>
              <a:t>            </a:t>
            </a:r>
            <a:r>
              <a:rPr lang="en-US" sz="1800" b="1" dirty="0">
                <a:solidFill>
                  <a:srgbClr val="4472C4"/>
                </a:solidFill>
                <a:latin typeface="Courier New" pitchFamily="49" charset="0"/>
              </a:rPr>
              <a:t>for</a:t>
            </a:r>
            <a:r>
              <a:rPr lang="en-US" sz="1800" b="1" i="1" dirty="0">
                <a:solidFill>
                  <a:prstClr val="black"/>
                </a:solidFill>
              </a:rPr>
              <a:t> all vertices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u</a:t>
            </a:r>
            <a:r>
              <a:rPr lang="en-US" sz="1800" b="1" i="1" dirty="0">
                <a:solidFill>
                  <a:prstClr val="black"/>
                </a:solidFill>
              </a:rPr>
              <a:t> adjacent to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v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</a:rPr>
              <a:t>                </a:t>
            </a:r>
            <a:r>
              <a:rPr lang="en-US" sz="1800" b="1" dirty="0">
                <a:solidFill>
                  <a:srgbClr val="4472C4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solidFill>
                  <a:srgbClr val="4472C4"/>
                </a:solidFill>
              </a:rPr>
              <a:t> </a:t>
            </a:r>
            <a:r>
              <a:rPr lang="en-US" sz="1800" b="1" i="1" dirty="0" err="1">
                <a:solidFill>
                  <a:prstClr val="black"/>
                </a:solidFill>
              </a:rPr>
              <a:t>num</a:t>
            </a:r>
            <a:r>
              <a:rPr lang="en-US" sz="1800" b="1" dirty="0">
                <a:solidFill>
                  <a:prstClr val="black"/>
                </a:solidFill>
              </a:rPr>
              <a:t>(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u</a:t>
            </a:r>
            <a:r>
              <a:rPr lang="en-US" sz="1800" b="1" dirty="0">
                <a:solidFill>
                  <a:prstClr val="black"/>
                </a:solidFill>
              </a:rPr>
              <a:t>) </a:t>
            </a:r>
            <a:r>
              <a:rPr lang="en-US" sz="1800" b="1" i="1" dirty="0">
                <a:solidFill>
                  <a:prstClr val="black"/>
                </a:solidFill>
              </a:rPr>
              <a:t>is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0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 // </a:t>
            </a:r>
            <a:r>
              <a:rPr lang="en-US" sz="1800" b="1" dirty="0" smtClean="0">
                <a:solidFill>
                  <a:srgbClr val="00B050"/>
                </a:solidFill>
                <a:latin typeface="Courier New" pitchFamily="49" charset="0"/>
              </a:rPr>
              <a:t>unvisited</a:t>
            </a:r>
            <a:endParaRPr lang="en-US" sz="1800" b="1" dirty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</a:rPr>
              <a:t>                    </a:t>
            </a:r>
            <a:r>
              <a:rPr lang="en-US" sz="1800" b="1" i="1" dirty="0" err="1">
                <a:solidFill>
                  <a:prstClr val="black"/>
                </a:solidFill>
              </a:rPr>
              <a:t>num</a:t>
            </a:r>
            <a:r>
              <a:rPr lang="en-US" sz="1800" b="1" dirty="0">
                <a:solidFill>
                  <a:prstClr val="black"/>
                </a:solidFill>
              </a:rPr>
              <a:t>(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u</a:t>
            </a:r>
            <a:r>
              <a:rPr lang="en-US" sz="1800" b="1" dirty="0">
                <a:solidFill>
                  <a:prstClr val="black"/>
                </a:solidFill>
              </a:rPr>
              <a:t>) = 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++;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prstClr val="black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 smtClean="0">
                <a:solidFill>
                  <a:prstClr val="black"/>
                </a:solidFill>
              </a:rPr>
              <a:t>                    </a:t>
            </a:r>
            <a:r>
              <a:rPr lang="en-US" sz="1800" b="1" i="1" dirty="0" err="1" smtClean="0">
                <a:solidFill>
                  <a:prstClr val="black"/>
                </a:solidFill>
              </a:rPr>
              <a:t>enqueue</a:t>
            </a:r>
            <a:r>
              <a:rPr lang="en-US" sz="1800" b="1" dirty="0" smtClean="0">
                <a:solidFill>
                  <a:prstClr val="black"/>
                </a:solidFill>
              </a:rPr>
              <a:t>(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u</a:t>
            </a:r>
            <a:r>
              <a:rPr lang="en-US" sz="1800" b="1" dirty="0" smtClean="0">
                <a:solidFill>
                  <a:prstClr val="black"/>
                </a:solidFill>
              </a:rPr>
              <a:t>)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 smtClean="0">
                <a:solidFill>
                  <a:prstClr val="black"/>
                </a:solidFill>
              </a:rPr>
              <a:t>                    </a:t>
            </a:r>
            <a:r>
              <a:rPr lang="en-US" sz="1800" b="1" i="1" dirty="0" smtClean="0">
                <a:solidFill>
                  <a:prstClr val="black"/>
                </a:solidFill>
              </a:rPr>
              <a:t>attach </a:t>
            </a:r>
            <a:r>
              <a:rPr lang="en-US" sz="1800" b="1" i="1" dirty="0">
                <a:solidFill>
                  <a:prstClr val="black"/>
                </a:solidFill>
              </a:rPr>
              <a:t>edge</a:t>
            </a:r>
            <a:r>
              <a:rPr lang="en-US" sz="1800" b="1" dirty="0">
                <a:solidFill>
                  <a:prstClr val="black"/>
                </a:solidFill>
              </a:rPr>
              <a:t>(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vu</a:t>
            </a:r>
            <a:r>
              <a:rPr lang="en-US" sz="1800" b="1" dirty="0">
                <a:solidFill>
                  <a:prstClr val="black"/>
                </a:solidFill>
              </a:rPr>
              <a:t>) </a:t>
            </a:r>
            <a:r>
              <a:rPr lang="en-US" sz="1800" b="1" i="1" dirty="0">
                <a:solidFill>
                  <a:prstClr val="black"/>
                </a:solidFill>
              </a:rPr>
              <a:t>to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edges;</a:t>
            </a: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prstClr val="black"/>
                </a:solidFill>
              </a:rPr>
              <a:t>    </a:t>
            </a:r>
            <a:r>
              <a:rPr lang="en-US" sz="1800" b="1" i="1" dirty="0">
                <a:solidFill>
                  <a:prstClr val="black"/>
                </a:solidFill>
              </a:rPr>
              <a:t>output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edges;</a:t>
            </a:r>
          </a:p>
        </p:txBody>
      </p:sp>
      <p:sp>
        <p:nvSpPr>
          <p:cNvPr id="148" name="Rectangle 147"/>
          <p:cNvSpPr/>
          <p:nvPr/>
        </p:nvSpPr>
        <p:spPr bwMode="auto">
          <a:xfrm>
            <a:off x="5009249" y="240273"/>
            <a:ext cx="4090987" cy="2533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49" name="Text Box 4"/>
          <p:cNvSpPr txBox="1">
            <a:spLocks noChangeArrowheads="1"/>
          </p:cNvSpPr>
          <p:nvPr/>
        </p:nvSpPr>
        <p:spPr bwMode="auto">
          <a:xfrm>
            <a:off x="5990324" y="624448"/>
            <a:ext cx="2303462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a	b	c</a:t>
            </a:r>
          </a:p>
          <a:p>
            <a:pPr eaLnBrk="1" hangingPunct="1">
              <a:spcBef>
                <a:spcPct val="50000"/>
              </a:spcBef>
            </a:pPr>
            <a:endParaRPr lang="en-US" sz="1800" dirty="0">
              <a:solidFill>
                <a:prstClr val="black"/>
              </a:solidFill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d	e	f</a:t>
            </a:r>
          </a:p>
          <a:p>
            <a:pPr eaLnBrk="1" hangingPunct="1">
              <a:spcBef>
                <a:spcPct val="50000"/>
              </a:spcBef>
            </a:pPr>
            <a:endParaRPr lang="en-US" sz="1800" dirty="0">
              <a:solidFill>
                <a:prstClr val="black"/>
              </a:solidFill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g	h </a:t>
            </a:r>
          </a:p>
        </p:txBody>
      </p:sp>
      <p:sp>
        <p:nvSpPr>
          <p:cNvPr id="150" name="Line 5"/>
          <p:cNvSpPr>
            <a:spLocks noChangeShapeType="1"/>
          </p:cNvSpPr>
          <p:nvPr/>
        </p:nvSpPr>
        <p:spPr bwMode="auto">
          <a:xfrm>
            <a:off x="6526899" y="816535"/>
            <a:ext cx="422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1" name="Line 6"/>
          <p:cNvSpPr>
            <a:spLocks noChangeShapeType="1"/>
          </p:cNvSpPr>
          <p:nvPr/>
        </p:nvSpPr>
        <p:spPr bwMode="auto">
          <a:xfrm>
            <a:off x="6528486" y="1662673"/>
            <a:ext cx="422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" name="Line 7"/>
          <p:cNvSpPr>
            <a:spLocks noChangeShapeType="1"/>
          </p:cNvSpPr>
          <p:nvPr/>
        </p:nvSpPr>
        <p:spPr bwMode="auto">
          <a:xfrm flipH="1">
            <a:off x="6296711" y="1776973"/>
            <a:ext cx="73025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" name="Line 8"/>
          <p:cNvSpPr>
            <a:spLocks noChangeShapeType="1"/>
          </p:cNvSpPr>
          <p:nvPr/>
        </p:nvSpPr>
        <p:spPr bwMode="auto">
          <a:xfrm>
            <a:off x="6182411" y="1776973"/>
            <a:ext cx="0" cy="500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4" name="Line 9"/>
          <p:cNvSpPr>
            <a:spLocks noChangeShapeType="1"/>
          </p:cNvSpPr>
          <p:nvPr/>
        </p:nvSpPr>
        <p:spPr bwMode="auto">
          <a:xfrm>
            <a:off x="7065061" y="970523"/>
            <a:ext cx="0" cy="500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5" name="Line 10"/>
          <p:cNvSpPr>
            <a:spLocks noChangeShapeType="1"/>
          </p:cNvSpPr>
          <p:nvPr/>
        </p:nvSpPr>
        <p:spPr bwMode="auto">
          <a:xfrm flipH="1">
            <a:off x="8063599" y="970523"/>
            <a:ext cx="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6" name="Line 11"/>
          <p:cNvSpPr>
            <a:spLocks noChangeShapeType="1"/>
          </p:cNvSpPr>
          <p:nvPr/>
        </p:nvSpPr>
        <p:spPr bwMode="auto">
          <a:xfrm flipH="1" flipV="1">
            <a:off x="6258611" y="932423"/>
            <a:ext cx="1574800" cy="65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7" name="Freeform 12"/>
          <p:cNvSpPr>
            <a:spLocks/>
          </p:cNvSpPr>
          <p:nvPr/>
        </p:nvSpPr>
        <p:spPr bwMode="auto">
          <a:xfrm>
            <a:off x="6296711" y="394260"/>
            <a:ext cx="1651000" cy="274638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0" h="173">
                <a:moveTo>
                  <a:pt x="0" y="173"/>
                </a:moveTo>
                <a:cubicBezTo>
                  <a:pt x="179" y="90"/>
                  <a:pt x="359" y="8"/>
                  <a:pt x="532" y="4"/>
                </a:cubicBezTo>
                <a:cubicBezTo>
                  <a:pt x="705" y="0"/>
                  <a:pt x="872" y="74"/>
                  <a:pt x="1040" y="14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8" name="Line 13"/>
          <p:cNvSpPr>
            <a:spLocks noChangeShapeType="1"/>
          </p:cNvSpPr>
          <p:nvPr/>
        </p:nvSpPr>
        <p:spPr bwMode="auto">
          <a:xfrm flipV="1">
            <a:off x="6220511" y="970523"/>
            <a:ext cx="692150" cy="1344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9" name="Text Box 14"/>
          <p:cNvSpPr txBox="1">
            <a:spLocks noChangeArrowheads="1"/>
          </p:cNvSpPr>
          <p:nvPr/>
        </p:nvSpPr>
        <p:spPr bwMode="auto">
          <a:xfrm>
            <a:off x="6068111" y="62444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(1)</a:t>
            </a:r>
          </a:p>
        </p:txBody>
      </p:sp>
      <p:sp>
        <p:nvSpPr>
          <p:cNvPr id="167" name="Text Box 24"/>
          <p:cNvSpPr txBox="1">
            <a:spLocks noChangeArrowheads="1"/>
          </p:cNvSpPr>
          <p:nvPr/>
        </p:nvSpPr>
        <p:spPr bwMode="auto">
          <a:xfrm>
            <a:off x="6987274" y="61809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(2)</a:t>
            </a:r>
          </a:p>
        </p:txBody>
      </p:sp>
      <p:sp>
        <p:nvSpPr>
          <p:cNvPr id="168" name="Text Box 25"/>
          <p:cNvSpPr txBox="1">
            <a:spLocks noChangeArrowheads="1"/>
          </p:cNvSpPr>
          <p:nvPr/>
        </p:nvSpPr>
        <p:spPr bwMode="auto">
          <a:xfrm>
            <a:off x="6975237" y="144836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(5)</a:t>
            </a:r>
          </a:p>
        </p:txBody>
      </p:sp>
      <p:sp>
        <p:nvSpPr>
          <p:cNvPr id="170" name="Text Box 27"/>
          <p:cNvSpPr txBox="1">
            <a:spLocks noChangeArrowheads="1"/>
          </p:cNvSpPr>
          <p:nvPr/>
        </p:nvSpPr>
        <p:spPr bwMode="auto">
          <a:xfrm>
            <a:off x="6056914" y="1430254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(7)</a:t>
            </a:r>
          </a:p>
        </p:txBody>
      </p:sp>
      <p:sp>
        <p:nvSpPr>
          <p:cNvPr id="169" name="Line 26"/>
          <p:cNvSpPr>
            <a:spLocks noChangeShapeType="1"/>
          </p:cNvSpPr>
          <p:nvPr/>
        </p:nvSpPr>
        <p:spPr bwMode="auto">
          <a:xfrm>
            <a:off x="6526899" y="816535"/>
            <a:ext cx="4222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1" name="Line 28"/>
          <p:cNvSpPr>
            <a:spLocks noChangeShapeType="1"/>
          </p:cNvSpPr>
          <p:nvPr/>
        </p:nvSpPr>
        <p:spPr bwMode="auto">
          <a:xfrm>
            <a:off x="7065061" y="970523"/>
            <a:ext cx="0" cy="5000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3" name="Text Box 30"/>
          <p:cNvSpPr txBox="1">
            <a:spLocks noChangeArrowheads="1"/>
          </p:cNvSpPr>
          <p:nvPr/>
        </p:nvSpPr>
        <p:spPr bwMode="auto">
          <a:xfrm>
            <a:off x="6056914" y="227993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(6)</a:t>
            </a:r>
          </a:p>
        </p:txBody>
      </p:sp>
      <p:sp>
        <p:nvSpPr>
          <p:cNvPr id="174" name="Text Box 31"/>
          <p:cNvSpPr txBox="1">
            <a:spLocks noChangeArrowheads="1"/>
          </p:cNvSpPr>
          <p:nvPr/>
        </p:nvSpPr>
        <p:spPr bwMode="auto">
          <a:xfrm>
            <a:off x="7889359" y="62444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(3)</a:t>
            </a:r>
          </a:p>
        </p:txBody>
      </p:sp>
      <p:sp>
        <p:nvSpPr>
          <p:cNvPr id="172" name="Line 29"/>
          <p:cNvSpPr>
            <a:spLocks noChangeShapeType="1"/>
          </p:cNvSpPr>
          <p:nvPr/>
        </p:nvSpPr>
        <p:spPr bwMode="auto">
          <a:xfrm>
            <a:off x="6528486" y="1662673"/>
            <a:ext cx="4222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6" name="Text Box 34"/>
          <p:cNvSpPr txBox="1">
            <a:spLocks noChangeArrowheads="1"/>
          </p:cNvSpPr>
          <p:nvPr/>
        </p:nvSpPr>
        <p:spPr bwMode="auto">
          <a:xfrm>
            <a:off x="6988861" y="225481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(8)</a:t>
            </a:r>
          </a:p>
        </p:txBody>
      </p:sp>
      <p:sp>
        <p:nvSpPr>
          <p:cNvPr id="177" name="Line 35"/>
          <p:cNvSpPr>
            <a:spLocks noChangeShapeType="1"/>
          </p:cNvSpPr>
          <p:nvPr/>
        </p:nvSpPr>
        <p:spPr bwMode="auto">
          <a:xfrm>
            <a:off x="6296711" y="1738873"/>
            <a:ext cx="65405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8" name="Line 36"/>
          <p:cNvSpPr>
            <a:spLocks noChangeShapeType="1"/>
          </p:cNvSpPr>
          <p:nvPr/>
        </p:nvSpPr>
        <p:spPr bwMode="auto">
          <a:xfrm>
            <a:off x="6303724" y="1738873"/>
            <a:ext cx="615587" cy="5159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1" name="Text Box 40"/>
          <p:cNvSpPr txBox="1">
            <a:spLocks noChangeArrowheads="1"/>
          </p:cNvSpPr>
          <p:nvPr/>
        </p:nvSpPr>
        <p:spPr bwMode="auto">
          <a:xfrm>
            <a:off x="7854048" y="1420217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(4)</a:t>
            </a:r>
          </a:p>
        </p:txBody>
      </p:sp>
      <p:sp>
        <p:nvSpPr>
          <p:cNvPr id="180" name="Freeform 39"/>
          <p:cNvSpPr>
            <a:spLocks/>
          </p:cNvSpPr>
          <p:nvPr/>
        </p:nvSpPr>
        <p:spPr bwMode="auto">
          <a:xfrm>
            <a:off x="6296711" y="387910"/>
            <a:ext cx="1651000" cy="274638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0" h="173">
                <a:moveTo>
                  <a:pt x="0" y="173"/>
                </a:moveTo>
                <a:cubicBezTo>
                  <a:pt x="179" y="90"/>
                  <a:pt x="359" y="8"/>
                  <a:pt x="532" y="4"/>
                </a:cubicBezTo>
                <a:cubicBezTo>
                  <a:pt x="705" y="0"/>
                  <a:pt x="872" y="74"/>
                  <a:pt x="1040" y="149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82" name="Group 76"/>
          <p:cNvGraphicFramePr>
            <a:graphicFrameLocks noGrp="1"/>
          </p:cNvGraphicFramePr>
          <p:nvPr/>
        </p:nvGraphicFramePr>
        <p:xfrm>
          <a:off x="5148263" y="3411538"/>
          <a:ext cx="3455987" cy="669932"/>
        </p:xfrm>
        <a:graphic>
          <a:graphicData uri="http://schemas.openxmlformats.org/drawingml/2006/table">
            <a:tbl>
              <a:tblPr/>
              <a:tblGrid>
                <a:gridCol w="998537"/>
                <a:gridCol w="690563"/>
                <a:gridCol w="176688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iteration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queue</a:t>
                      </a: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init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3" name="Text Box 59"/>
          <p:cNvSpPr txBox="1">
            <a:spLocks noChangeArrowheads="1"/>
          </p:cNvSpPr>
          <p:nvPr/>
        </p:nvSpPr>
        <p:spPr bwMode="auto">
          <a:xfrm>
            <a:off x="6837363" y="3714750"/>
            <a:ext cx="576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a</a:t>
            </a:r>
          </a:p>
        </p:txBody>
      </p:sp>
      <p:graphicFrame>
        <p:nvGraphicFramePr>
          <p:cNvPr id="184" name="Group 78"/>
          <p:cNvGraphicFramePr>
            <a:graphicFrameLocks noGrp="1"/>
          </p:cNvGraphicFramePr>
          <p:nvPr/>
        </p:nvGraphicFramePr>
        <p:xfrm>
          <a:off x="5148263" y="4071938"/>
          <a:ext cx="3455987" cy="334966"/>
        </p:xfrm>
        <a:graphic>
          <a:graphicData uri="http://schemas.openxmlformats.org/drawingml/2006/table">
            <a:tbl>
              <a:tblPr/>
              <a:tblGrid>
                <a:gridCol w="998537"/>
                <a:gridCol w="690563"/>
                <a:gridCol w="1766887"/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5" name="Text Box 97"/>
          <p:cNvSpPr txBox="1">
            <a:spLocks noChangeArrowheads="1"/>
          </p:cNvSpPr>
          <p:nvPr/>
        </p:nvSpPr>
        <p:spPr bwMode="auto">
          <a:xfrm>
            <a:off x="6915150" y="4060825"/>
            <a:ext cx="46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b</a:t>
            </a: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 </a:t>
            </a:r>
          </a:p>
        </p:txBody>
      </p:sp>
      <p:sp>
        <p:nvSpPr>
          <p:cNvPr id="186" name="Text Box 122"/>
          <p:cNvSpPr txBox="1">
            <a:spLocks noChangeArrowheads="1"/>
          </p:cNvSpPr>
          <p:nvPr/>
        </p:nvSpPr>
        <p:spPr bwMode="auto">
          <a:xfrm>
            <a:off x="7223125" y="4060825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87" name="Text Box 59"/>
          <p:cNvSpPr txBox="1">
            <a:spLocks noChangeArrowheads="1"/>
          </p:cNvSpPr>
          <p:nvPr/>
        </p:nvSpPr>
        <p:spPr bwMode="auto">
          <a:xfrm>
            <a:off x="6184900" y="4070350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188" name="Text Box 122"/>
          <p:cNvSpPr txBox="1">
            <a:spLocks noChangeArrowheads="1"/>
          </p:cNvSpPr>
          <p:nvPr/>
        </p:nvSpPr>
        <p:spPr bwMode="auto">
          <a:xfrm>
            <a:off x="7529513" y="4060825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f</a:t>
            </a:r>
          </a:p>
        </p:txBody>
      </p:sp>
      <p:graphicFrame>
        <p:nvGraphicFramePr>
          <p:cNvPr id="189" name="Group 118"/>
          <p:cNvGraphicFramePr>
            <a:graphicFrameLocks noGrp="1"/>
          </p:cNvGraphicFramePr>
          <p:nvPr/>
        </p:nvGraphicFramePr>
        <p:xfrm>
          <a:off x="5148263" y="4406900"/>
          <a:ext cx="3455987" cy="334966"/>
        </p:xfrm>
        <a:graphic>
          <a:graphicData uri="http://schemas.openxmlformats.org/drawingml/2006/table">
            <a:tbl>
              <a:tblPr/>
              <a:tblGrid>
                <a:gridCol w="998537"/>
                <a:gridCol w="690563"/>
                <a:gridCol w="176688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0" name="Text Box 104"/>
          <p:cNvSpPr txBox="1">
            <a:spLocks noChangeArrowheads="1"/>
          </p:cNvSpPr>
          <p:nvPr/>
        </p:nvSpPr>
        <p:spPr bwMode="auto">
          <a:xfrm>
            <a:off x="6262688" y="4406900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91" name="Text Box 105"/>
          <p:cNvSpPr txBox="1">
            <a:spLocks noChangeArrowheads="1"/>
          </p:cNvSpPr>
          <p:nvPr/>
        </p:nvSpPr>
        <p:spPr bwMode="auto">
          <a:xfrm>
            <a:off x="6915150" y="4406900"/>
            <a:ext cx="728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c     f</a:t>
            </a:r>
          </a:p>
        </p:txBody>
      </p:sp>
      <p:sp>
        <p:nvSpPr>
          <p:cNvPr id="192" name="Text Box 106"/>
          <p:cNvSpPr txBox="1">
            <a:spLocks noChangeArrowheads="1"/>
          </p:cNvSpPr>
          <p:nvPr/>
        </p:nvSpPr>
        <p:spPr bwMode="auto">
          <a:xfrm>
            <a:off x="7529513" y="4406900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193" name="Text Box 107"/>
          <p:cNvSpPr txBox="1">
            <a:spLocks noChangeArrowheads="1"/>
          </p:cNvSpPr>
          <p:nvPr/>
        </p:nvSpPr>
        <p:spPr bwMode="auto">
          <a:xfrm>
            <a:off x="7875588" y="4406900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g</a:t>
            </a:r>
          </a:p>
        </p:txBody>
      </p:sp>
      <p:graphicFrame>
        <p:nvGraphicFramePr>
          <p:cNvPr id="194" name="Group 119"/>
          <p:cNvGraphicFramePr>
            <a:graphicFrameLocks noGrp="1"/>
          </p:cNvGraphicFramePr>
          <p:nvPr/>
        </p:nvGraphicFramePr>
        <p:xfrm>
          <a:off x="5148263" y="4735513"/>
          <a:ext cx="3455987" cy="334966"/>
        </p:xfrm>
        <a:graphic>
          <a:graphicData uri="http://schemas.openxmlformats.org/drawingml/2006/table">
            <a:tbl>
              <a:tblPr/>
              <a:tblGrid>
                <a:gridCol w="998537"/>
                <a:gridCol w="690563"/>
                <a:gridCol w="1766887"/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5" name="Text Box 129"/>
          <p:cNvSpPr txBox="1">
            <a:spLocks noChangeArrowheads="1"/>
          </p:cNvSpPr>
          <p:nvPr/>
        </p:nvSpPr>
        <p:spPr bwMode="auto">
          <a:xfrm>
            <a:off x="6262688" y="4735513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96" name="Text Box 130"/>
          <p:cNvSpPr txBox="1">
            <a:spLocks noChangeArrowheads="1"/>
          </p:cNvSpPr>
          <p:nvPr/>
        </p:nvSpPr>
        <p:spPr bwMode="auto">
          <a:xfrm>
            <a:off x="6837363" y="4735513"/>
            <a:ext cx="1190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f     e    g</a:t>
            </a:r>
          </a:p>
        </p:txBody>
      </p:sp>
      <p:graphicFrame>
        <p:nvGraphicFramePr>
          <p:cNvPr id="197" name="Group 133"/>
          <p:cNvGraphicFramePr>
            <a:graphicFrameLocks noGrp="1"/>
          </p:cNvGraphicFramePr>
          <p:nvPr/>
        </p:nvGraphicFramePr>
        <p:xfrm>
          <a:off x="5148263" y="5072063"/>
          <a:ext cx="3455987" cy="334966"/>
        </p:xfrm>
        <a:graphic>
          <a:graphicData uri="http://schemas.openxmlformats.org/drawingml/2006/table">
            <a:tbl>
              <a:tblPr/>
              <a:tblGrid>
                <a:gridCol w="998537"/>
                <a:gridCol w="690563"/>
                <a:gridCol w="1766887"/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8" name="Text Box 143"/>
          <p:cNvSpPr txBox="1">
            <a:spLocks noChangeArrowheads="1"/>
          </p:cNvSpPr>
          <p:nvPr/>
        </p:nvSpPr>
        <p:spPr bwMode="auto">
          <a:xfrm>
            <a:off x="6262688" y="5072063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199" name="Text Box 144"/>
          <p:cNvSpPr txBox="1">
            <a:spLocks noChangeArrowheads="1"/>
          </p:cNvSpPr>
          <p:nvPr/>
        </p:nvSpPr>
        <p:spPr bwMode="auto">
          <a:xfrm>
            <a:off x="6799263" y="5072063"/>
            <a:ext cx="960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e     g</a:t>
            </a:r>
          </a:p>
        </p:txBody>
      </p:sp>
      <p:graphicFrame>
        <p:nvGraphicFramePr>
          <p:cNvPr id="200" name="Group 145"/>
          <p:cNvGraphicFramePr>
            <a:graphicFrameLocks noGrp="1"/>
          </p:cNvGraphicFramePr>
          <p:nvPr/>
        </p:nvGraphicFramePr>
        <p:xfrm>
          <a:off x="5148263" y="5395913"/>
          <a:ext cx="3455987" cy="334966"/>
        </p:xfrm>
        <a:graphic>
          <a:graphicData uri="http://schemas.openxmlformats.org/drawingml/2006/table">
            <a:tbl>
              <a:tblPr/>
              <a:tblGrid>
                <a:gridCol w="998537"/>
                <a:gridCol w="690563"/>
                <a:gridCol w="1766887"/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1" name="Text Box 155"/>
          <p:cNvSpPr txBox="1">
            <a:spLocks noChangeArrowheads="1"/>
          </p:cNvSpPr>
          <p:nvPr/>
        </p:nvSpPr>
        <p:spPr bwMode="auto">
          <a:xfrm>
            <a:off x="6262688" y="5395913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202" name="Text Box 156"/>
          <p:cNvSpPr txBox="1">
            <a:spLocks noChangeArrowheads="1"/>
          </p:cNvSpPr>
          <p:nvPr/>
        </p:nvSpPr>
        <p:spPr bwMode="auto">
          <a:xfrm>
            <a:off x="6799263" y="5395913"/>
            <a:ext cx="614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203" name="Text Box 157"/>
          <p:cNvSpPr txBox="1">
            <a:spLocks noChangeArrowheads="1"/>
          </p:cNvSpPr>
          <p:nvPr/>
        </p:nvSpPr>
        <p:spPr bwMode="auto">
          <a:xfrm>
            <a:off x="7145338" y="5387975"/>
            <a:ext cx="614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d</a:t>
            </a:r>
          </a:p>
        </p:txBody>
      </p:sp>
      <p:graphicFrame>
        <p:nvGraphicFramePr>
          <p:cNvPr id="204" name="Group 158"/>
          <p:cNvGraphicFramePr>
            <a:graphicFrameLocks noGrp="1"/>
          </p:cNvGraphicFramePr>
          <p:nvPr/>
        </p:nvGraphicFramePr>
        <p:xfrm>
          <a:off x="5148263" y="5724525"/>
          <a:ext cx="3455987" cy="334966"/>
        </p:xfrm>
        <a:graphic>
          <a:graphicData uri="http://schemas.openxmlformats.org/drawingml/2006/table">
            <a:tbl>
              <a:tblPr/>
              <a:tblGrid>
                <a:gridCol w="998537"/>
                <a:gridCol w="690563"/>
                <a:gridCol w="176688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5" name="Text Box 168"/>
          <p:cNvSpPr txBox="1">
            <a:spLocks noChangeArrowheads="1"/>
          </p:cNvSpPr>
          <p:nvPr/>
        </p:nvSpPr>
        <p:spPr bwMode="auto">
          <a:xfrm>
            <a:off x="6262688" y="5724525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206" name="Text Box 169"/>
          <p:cNvSpPr txBox="1">
            <a:spLocks noChangeArrowheads="1"/>
          </p:cNvSpPr>
          <p:nvPr/>
        </p:nvSpPr>
        <p:spPr bwMode="auto">
          <a:xfrm>
            <a:off x="6799263" y="5724525"/>
            <a:ext cx="614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graphicFrame>
        <p:nvGraphicFramePr>
          <p:cNvPr id="208" name="Group 171"/>
          <p:cNvGraphicFramePr>
            <a:graphicFrameLocks noGrp="1"/>
          </p:cNvGraphicFramePr>
          <p:nvPr/>
        </p:nvGraphicFramePr>
        <p:xfrm>
          <a:off x="5148263" y="6056313"/>
          <a:ext cx="3455987" cy="334966"/>
        </p:xfrm>
        <a:graphic>
          <a:graphicData uri="http://schemas.openxmlformats.org/drawingml/2006/table">
            <a:tbl>
              <a:tblPr/>
              <a:tblGrid>
                <a:gridCol w="998537"/>
                <a:gridCol w="690563"/>
                <a:gridCol w="1766887"/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9" name="Text Box 181"/>
          <p:cNvSpPr txBox="1">
            <a:spLocks noChangeArrowheads="1"/>
          </p:cNvSpPr>
          <p:nvPr/>
        </p:nvSpPr>
        <p:spPr bwMode="auto">
          <a:xfrm>
            <a:off x="6262688" y="6056313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210" name="Text Box 182"/>
          <p:cNvSpPr txBox="1">
            <a:spLocks noChangeArrowheads="1"/>
          </p:cNvSpPr>
          <p:nvPr/>
        </p:nvSpPr>
        <p:spPr bwMode="auto">
          <a:xfrm>
            <a:off x="6799263" y="6056313"/>
            <a:ext cx="614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h</a:t>
            </a:r>
          </a:p>
        </p:txBody>
      </p:sp>
      <p:graphicFrame>
        <p:nvGraphicFramePr>
          <p:cNvPr id="211" name="Group 202"/>
          <p:cNvGraphicFramePr>
            <a:graphicFrameLocks noGrp="1"/>
          </p:cNvGraphicFramePr>
          <p:nvPr/>
        </p:nvGraphicFramePr>
        <p:xfrm>
          <a:off x="5148263" y="6392863"/>
          <a:ext cx="3455987" cy="334966"/>
        </p:xfrm>
        <a:graphic>
          <a:graphicData uri="http://schemas.openxmlformats.org/drawingml/2006/table">
            <a:tbl>
              <a:tblPr/>
              <a:tblGrid>
                <a:gridCol w="998537"/>
                <a:gridCol w="690563"/>
                <a:gridCol w="1766887"/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T="45563" marB="45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2" name="Text Box 194"/>
          <p:cNvSpPr txBox="1">
            <a:spLocks noChangeArrowheads="1"/>
          </p:cNvSpPr>
          <p:nvPr/>
        </p:nvSpPr>
        <p:spPr bwMode="auto">
          <a:xfrm>
            <a:off x="6262688" y="6392863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213" name="Line 28"/>
          <p:cNvSpPr>
            <a:spLocks noChangeShapeType="1"/>
          </p:cNvSpPr>
          <p:nvPr/>
        </p:nvSpPr>
        <p:spPr bwMode="auto">
          <a:xfrm>
            <a:off x="6296711" y="943535"/>
            <a:ext cx="1536700" cy="6413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4" name="Line 28"/>
          <p:cNvSpPr>
            <a:spLocks noChangeShapeType="1"/>
          </p:cNvSpPr>
          <p:nvPr/>
        </p:nvSpPr>
        <p:spPr bwMode="auto">
          <a:xfrm flipH="1">
            <a:off x="6227162" y="967908"/>
            <a:ext cx="692149" cy="134722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229955" y="5976219"/>
            <a:ext cx="2455884" cy="75319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white"/>
                </a:solidFill>
              </a:rPr>
              <a:t>Did we generate a </a:t>
            </a:r>
            <a:r>
              <a:rPr lang="en-ZA" dirty="0" smtClean="0">
                <a:solidFill>
                  <a:srgbClr val="FFFF00"/>
                </a:solidFill>
              </a:rPr>
              <a:t>spanning tree?</a:t>
            </a:r>
            <a:endParaRPr lang="en-ZA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519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5642">
        <p:fade/>
      </p:transition>
    </mc:Choice>
    <mc:Fallback xmlns="">
      <p:transition spd="med" advTm="4256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 autoUpdateAnimBg="0"/>
      <p:bldP spid="149" grpId="0" autoUpdateAnimBg="0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7" grpId="1" animBg="1"/>
      <p:bldP spid="158" grpId="0" animBg="1"/>
      <p:bldP spid="159" grpId="0" autoUpdateAnimBg="0"/>
      <p:bldP spid="167" grpId="0" autoUpdateAnimBg="0"/>
      <p:bldP spid="168" grpId="0" autoUpdateAnimBg="0"/>
      <p:bldP spid="170" grpId="0" autoUpdateAnimBg="0"/>
      <p:bldP spid="169" grpId="0" animBg="1"/>
      <p:bldP spid="171" grpId="0" animBg="1"/>
      <p:bldP spid="173" grpId="0" autoUpdateAnimBg="0"/>
      <p:bldP spid="174" grpId="0" autoUpdateAnimBg="0"/>
      <p:bldP spid="172" grpId="0" animBg="1"/>
      <p:bldP spid="176" grpId="0" autoUpdateAnimBg="0"/>
      <p:bldP spid="177" grpId="0" animBg="1"/>
      <p:bldP spid="178" grpId="0" animBg="1"/>
      <p:bldP spid="181" grpId="0" autoUpdateAnimBg="0"/>
      <p:bldP spid="180" grpId="0" animBg="1"/>
      <p:bldP spid="183" grpId="0" autoUpdateAnimBg="0"/>
      <p:bldP spid="185" grpId="0" autoUpdateAnimBg="0"/>
      <p:bldP spid="186" grpId="0" autoUpdateAnimBg="0"/>
      <p:bldP spid="187" grpId="0" autoUpdateAnimBg="0"/>
      <p:bldP spid="188" grpId="0" autoUpdateAnimBg="0"/>
      <p:bldP spid="190" grpId="0" autoUpdateAnimBg="0"/>
      <p:bldP spid="191" grpId="0" autoUpdateAnimBg="0"/>
      <p:bldP spid="192" grpId="0" autoUpdateAnimBg="0"/>
      <p:bldP spid="193" grpId="0" autoUpdateAnimBg="0"/>
      <p:bldP spid="195" grpId="0" autoUpdateAnimBg="0"/>
      <p:bldP spid="196" grpId="0" autoUpdateAnimBg="0"/>
      <p:bldP spid="198" grpId="0" autoUpdateAnimBg="0"/>
      <p:bldP spid="199" grpId="0" autoUpdateAnimBg="0"/>
      <p:bldP spid="201" grpId="0" autoUpdateAnimBg="0"/>
      <p:bldP spid="202" grpId="0" autoUpdateAnimBg="0"/>
      <p:bldP spid="203" grpId="0" autoUpdateAnimBg="0"/>
      <p:bldP spid="205" grpId="0" autoUpdateAnimBg="0"/>
      <p:bldP spid="206" grpId="0" autoUpdateAnimBg="0"/>
      <p:bldP spid="209" grpId="0" autoUpdateAnimBg="0"/>
      <p:bldP spid="210" grpId="0" autoUpdateAnimBg="0"/>
      <p:bldP spid="212" grpId="0" autoUpdateAnimBg="0"/>
      <p:bldP spid="213" grpId="0" animBg="1"/>
      <p:bldP spid="214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046204"/>
            <a:ext cx="8152885" cy="5461687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Linear ADTs such as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arrays</a:t>
            </a:r>
            <a:r>
              <a:rPr kumimoji="1" lang="en-ZA" altLang="zh-TW" sz="2000" dirty="0" smtClean="0">
                <a:ea typeface="新細明體" charset="-120"/>
              </a:rPr>
              <a:t> and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linked lists</a:t>
            </a:r>
            <a:r>
              <a:rPr kumimoji="1" lang="en-ZA" altLang="zh-TW" sz="2000" dirty="0" smtClean="0">
                <a:ea typeface="新細明體" charset="-120"/>
              </a:rPr>
              <a:t> are not efficiently searchable, and encode only one relationship between the elements: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order of elements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Trees add the capacity for </a:t>
            </a:r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hierarchical relationship </a:t>
            </a:r>
            <a:r>
              <a:rPr kumimoji="1" lang="en-ZA" altLang="zh-TW" sz="2000" dirty="0" smtClean="0">
                <a:ea typeface="新細明體" charset="-120"/>
              </a:rPr>
              <a:t>between data elements, and introduce efficient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O(</a:t>
            </a:r>
            <a:r>
              <a:rPr kumimoji="1" lang="en-ZA" altLang="zh-TW" sz="2000" dirty="0" err="1" smtClean="0">
                <a:solidFill>
                  <a:srgbClr val="FF0000"/>
                </a:solidFill>
                <a:ea typeface="新細明體" charset="-120"/>
              </a:rPr>
              <a:t>lg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 n)</a:t>
            </a:r>
            <a:r>
              <a:rPr kumimoji="1" lang="en-ZA" altLang="zh-TW" sz="2000" dirty="0" smtClean="0">
                <a:ea typeface="新細明體" charset="-120"/>
              </a:rPr>
              <a:t> search</a:t>
            </a:r>
          </a:p>
          <a:p>
            <a:pPr lvl="0"/>
            <a:endParaRPr kumimoji="1" lang="en-ZA" altLang="zh-TW" sz="2000" dirty="0" smtClean="0">
              <a:solidFill>
                <a:schemeClr val="accent6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solidFill>
                  <a:schemeClr val="accent2"/>
                </a:solidFill>
                <a:ea typeface="新細明體" charset="-120"/>
              </a:rPr>
              <a:t>What if the data that we want to store is neither linear nor hierarchical?</a:t>
            </a:r>
          </a:p>
          <a:p>
            <a:pPr lvl="0"/>
            <a:endParaRPr kumimoji="1" lang="en-ZA" altLang="zh-TW" sz="2000" dirty="0">
              <a:solidFill>
                <a:schemeClr val="accent2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Suppose you are hired by Google, and you are asked to re-invent Google maps</a:t>
            </a:r>
          </a:p>
          <a:p>
            <a:pPr lvl="1"/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How are you going to store the different destinations?</a:t>
            </a:r>
          </a:p>
          <a:p>
            <a:pPr lvl="1"/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How are you going to store the distance between different points on the map?</a:t>
            </a:r>
          </a:p>
          <a:p>
            <a:pPr lvl="1"/>
            <a:r>
              <a:rPr kumimoji="1" lang="en-ZA" altLang="zh-TW" sz="1700" dirty="0" smtClean="0">
                <a:solidFill>
                  <a:srgbClr val="00B050"/>
                </a:solidFill>
                <a:ea typeface="新細明體" charset="-120"/>
              </a:rPr>
              <a:t>If a list/tree is used, which point will be the head/root?</a:t>
            </a:r>
          </a:p>
          <a:p>
            <a:pPr lvl="1"/>
            <a:endParaRPr kumimoji="1" lang="en-ZA" altLang="zh-TW" sz="1700" dirty="0">
              <a:solidFill>
                <a:srgbClr val="00B050"/>
              </a:solidFill>
              <a:ea typeface="新細明體" charset="-120"/>
            </a:endParaRPr>
          </a:p>
          <a:p>
            <a:r>
              <a:rPr kumimoji="1" lang="en-ZA" altLang="zh-TW" sz="2000" dirty="0" smtClean="0">
                <a:ea typeface="新細明體" charset="-120"/>
              </a:rPr>
              <a:t>When data gets complex, simple structures may fail you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Limitations of Trees and other ADTs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6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5581">
        <p:fade/>
      </p:transition>
    </mc:Choice>
    <mc:Fallback xmlns="">
      <p:transition spd="med" advTm="1855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1"/>
          <p:cNvSpPr>
            <a:spLocks noChangeShapeType="1"/>
          </p:cNvSpPr>
          <p:nvPr/>
        </p:nvSpPr>
        <p:spPr bwMode="auto">
          <a:xfrm flipH="1">
            <a:off x="3710418" y="1866381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H="1">
            <a:off x="5143954" y="3639149"/>
            <a:ext cx="998537" cy="6505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Simple (undirected) graph</a:t>
            </a:r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294494" y="2340574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748519" y="3296249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827769" y="3296249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481944" y="1496024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5631294" y="2375499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5093131" y="3301012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6094844" y="3301012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1378217" y="2444690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2233249" y="2359795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4862944" y="1913537"/>
            <a:ext cx="80645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H="1">
            <a:off x="3096055" y="2759674"/>
            <a:ext cx="28733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5439206" y="279777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3634219" y="27596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6015469" y="27596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1686637" y="287267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2092501" y="278769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250044" y="4256687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H="1">
            <a:off x="3556431" y="371852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 flipV="1">
            <a:off x="5131231" y="1261074"/>
            <a:ext cx="119062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6437744" y="990081"/>
            <a:ext cx="1190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dirty="0" smtClean="0">
                <a:solidFill>
                  <a:prstClr val="black"/>
                </a:solidFill>
                <a:latin typeface="Century Gothic" panose="020B0502020202020204"/>
              </a:rPr>
              <a:t>vertex</a:t>
            </a:r>
            <a:endParaRPr lang="en-US" sz="2400" b="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 flipH="1" flipV="1">
            <a:off x="3516056" y="1496023"/>
            <a:ext cx="546788" cy="5672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2749981" y="990081"/>
            <a:ext cx="10160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dirty="0" smtClean="0">
                <a:solidFill>
                  <a:prstClr val="black"/>
                </a:solidFill>
                <a:latin typeface="Century Gothic" panose="020B0502020202020204"/>
              </a:rPr>
              <a:t>edge</a:t>
            </a:r>
            <a:endParaRPr lang="en-US" sz="2400" b="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43" name="Oval 17"/>
          <p:cNvSpPr>
            <a:spLocks noChangeArrowheads="1"/>
          </p:cNvSpPr>
          <p:nvPr/>
        </p:nvSpPr>
        <p:spPr bwMode="auto">
          <a:xfrm>
            <a:off x="4423206" y="2318210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 flipH="1">
            <a:off x="4670857" y="1953225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1901744" y="3303494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 flipH="1">
            <a:off x="2288297" y="2586497"/>
            <a:ext cx="1017307" cy="7670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5637644" y="4263379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 flipH="1">
            <a:off x="5952229" y="373225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Oval 39"/>
          <p:cNvSpPr>
            <a:spLocks noChangeArrowheads="1"/>
          </p:cNvSpPr>
          <p:nvPr/>
        </p:nvSpPr>
        <p:spPr bwMode="auto">
          <a:xfrm>
            <a:off x="4762955" y="4244604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 flipH="1">
            <a:off x="4200161" y="3510091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756581" y="2741049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 flipH="1">
            <a:off x="1814149" y="2567587"/>
            <a:ext cx="419100" cy="189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4842220"/>
            <a:ext cx="8152885" cy="2028139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A set of </a:t>
            </a:r>
            <a:r>
              <a:rPr kumimoji="1" lang="en-ZA" altLang="zh-TW" sz="2000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vertices</a:t>
            </a:r>
            <a:r>
              <a:rPr kumimoji="1" lang="en-ZA" altLang="zh-TW" sz="2000" dirty="0" smtClean="0">
                <a:ea typeface="新細明體" charset="-120"/>
              </a:rPr>
              <a:t> interconnected by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edges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Every vertex represents a data element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Every edge between </a:t>
            </a:r>
            <a:r>
              <a:rPr kumimoji="1" lang="en-ZA" altLang="zh-TW" sz="2000" dirty="0" err="1" smtClean="0">
                <a:ea typeface="新細明體" charset="-120"/>
              </a:rPr>
              <a:t>i</a:t>
            </a:r>
            <a:r>
              <a:rPr kumimoji="1" lang="en-ZA" altLang="zh-TW" sz="2000" dirty="0" smtClean="0">
                <a:ea typeface="新細明體" charset="-120"/>
              </a:rPr>
              <a:t> and j represents the </a:t>
            </a:r>
            <a:br>
              <a:rPr kumimoji="1" lang="en-ZA" altLang="zh-TW" sz="2000" dirty="0" smtClean="0">
                <a:ea typeface="新細明體" charset="-120"/>
              </a:rPr>
            </a:br>
            <a:r>
              <a:rPr kumimoji="1" lang="en-ZA" altLang="zh-TW" sz="2000" dirty="0" smtClean="0">
                <a:ea typeface="新細明體" charset="-120"/>
              </a:rPr>
              <a:t>relationship between </a:t>
            </a:r>
            <a:r>
              <a:rPr kumimoji="1" lang="en-ZA" altLang="zh-TW" sz="2000" dirty="0" err="1" smtClean="0">
                <a:ea typeface="新細明體" charset="-120"/>
              </a:rPr>
              <a:t>i</a:t>
            </a:r>
            <a:r>
              <a:rPr kumimoji="1" lang="en-ZA" altLang="zh-TW" sz="2000" dirty="0" smtClean="0">
                <a:ea typeface="新細明體" charset="-120"/>
              </a:rPr>
              <a:t> and j</a:t>
            </a:r>
          </a:p>
          <a:p>
            <a:pPr lvl="0"/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Edge(</a:t>
            </a:r>
            <a:r>
              <a:rPr kumimoji="1" lang="en-ZA" altLang="zh-TW" sz="2000" dirty="0" err="1" smtClean="0">
                <a:solidFill>
                  <a:srgbClr val="0070C0"/>
                </a:solidFill>
                <a:ea typeface="新細明體" charset="-120"/>
              </a:rPr>
              <a:t>i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, j) == Edge(j, </a:t>
            </a:r>
            <a:r>
              <a:rPr kumimoji="1" lang="en-ZA" altLang="zh-TW" sz="2000" dirty="0" err="1" smtClean="0">
                <a:solidFill>
                  <a:srgbClr val="0070C0"/>
                </a:solidFill>
                <a:ea typeface="新細明體" charset="-120"/>
              </a:rPr>
              <a:t>i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771503" y="1496023"/>
            <a:ext cx="2010031" cy="13272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Vertex </a:t>
            </a:r>
            <a:r>
              <a:rPr lang="en-ZA" dirty="0" err="1" smtClean="0"/>
              <a:t>i</a:t>
            </a:r>
            <a:r>
              <a:rPr lang="en-ZA" dirty="0" smtClean="0"/>
              <a:t> is </a:t>
            </a:r>
            <a:r>
              <a:rPr lang="en-ZA" dirty="0" smtClean="0">
                <a:solidFill>
                  <a:srgbClr val="FF0000"/>
                </a:solidFill>
              </a:rPr>
              <a:t>adjacent</a:t>
            </a:r>
            <a:r>
              <a:rPr lang="en-ZA" dirty="0" smtClean="0"/>
              <a:t> to vertex j if there is an edge(</a:t>
            </a:r>
            <a:r>
              <a:rPr lang="en-ZA" dirty="0" err="1" smtClean="0"/>
              <a:t>i,j</a:t>
            </a:r>
            <a:r>
              <a:rPr lang="en-ZA" dirty="0" smtClean="0"/>
              <a:t>)</a:t>
            </a:r>
            <a:endParaRPr lang="en-ZA" dirty="0"/>
          </a:p>
        </p:txBody>
      </p:sp>
      <p:sp>
        <p:nvSpPr>
          <p:cNvPr id="39" name="Rounded Rectangle 38"/>
          <p:cNvSpPr/>
          <p:nvPr/>
        </p:nvSpPr>
        <p:spPr>
          <a:xfrm>
            <a:off x="6771503" y="3007006"/>
            <a:ext cx="2010031" cy="10542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Edge(</a:t>
            </a:r>
            <a:r>
              <a:rPr lang="en-ZA" dirty="0" err="1" smtClean="0"/>
              <a:t>i,j</a:t>
            </a:r>
            <a:r>
              <a:rPr lang="en-ZA" dirty="0" smtClean="0"/>
              <a:t>) is </a:t>
            </a:r>
            <a:r>
              <a:rPr lang="en-ZA" dirty="0" smtClean="0">
                <a:solidFill>
                  <a:srgbClr val="0070C0"/>
                </a:solidFill>
              </a:rPr>
              <a:t>incident</a:t>
            </a:r>
            <a:r>
              <a:rPr lang="en-ZA" dirty="0" smtClean="0"/>
              <a:t> with vertices </a:t>
            </a:r>
            <a:r>
              <a:rPr lang="en-ZA" dirty="0" err="1" smtClean="0"/>
              <a:t>i</a:t>
            </a:r>
            <a:r>
              <a:rPr lang="en-ZA" dirty="0" smtClean="0"/>
              <a:t> and j</a:t>
            </a:r>
            <a:endParaRPr lang="en-ZA" dirty="0"/>
          </a:p>
        </p:txBody>
      </p:sp>
      <p:sp>
        <p:nvSpPr>
          <p:cNvPr id="40" name="Rounded Rectangle 39"/>
          <p:cNvSpPr/>
          <p:nvPr/>
        </p:nvSpPr>
        <p:spPr>
          <a:xfrm>
            <a:off x="6764771" y="4236490"/>
            <a:ext cx="2010031" cy="15464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degree of vertex </a:t>
            </a:r>
            <a:r>
              <a:rPr lang="en-ZA" dirty="0" err="1" smtClean="0"/>
              <a:t>i</a:t>
            </a:r>
            <a:r>
              <a:rPr lang="en-ZA" dirty="0" smtClean="0"/>
              <a:t>, </a:t>
            </a:r>
            <a:r>
              <a:rPr lang="en-ZA" dirty="0" err="1" smtClean="0">
                <a:solidFill>
                  <a:schemeClr val="accent6">
                    <a:lumMod val="75000"/>
                  </a:schemeClr>
                </a:solidFill>
              </a:rPr>
              <a:t>deg</a:t>
            </a:r>
            <a:r>
              <a:rPr lang="en-ZA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ZA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ZA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ZA" dirty="0" smtClean="0"/>
              <a:t>, is the number of edges incident with </a:t>
            </a:r>
            <a:r>
              <a:rPr lang="en-ZA" dirty="0" err="1" smtClean="0"/>
              <a:t>i</a:t>
            </a:r>
            <a:endParaRPr lang="en-ZA" dirty="0"/>
          </a:p>
        </p:txBody>
      </p:sp>
      <p:sp>
        <p:nvSpPr>
          <p:cNvPr id="3" name="Oval 2"/>
          <p:cNvSpPr/>
          <p:nvPr/>
        </p:nvSpPr>
        <p:spPr>
          <a:xfrm>
            <a:off x="4414968" y="1427032"/>
            <a:ext cx="601875" cy="6114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" name="Straight Connector 4"/>
          <p:cNvCxnSpPr>
            <a:stCxn id="11" idx="3"/>
            <a:endCxn id="8" idx="7"/>
          </p:cNvCxnSpPr>
          <p:nvPr/>
        </p:nvCxnSpPr>
        <p:spPr>
          <a:xfrm flipH="1">
            <a:off x="3684739" y="1886269"/>
            <a:ext cx="864160" cy="521260"/>
          </a:xfrm>
          <a:prstGeom prst="line">
            <a:avLst/>
          </a:prstGeom>
          <a:ln w="317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0"/>
            <a:endCxn id="43" idx="0"/>
          </p:cNvCxnSpPr>
          <p:nvPr/>
        </p:nvCxnSpPr>
        <p:spPr>
          <a:xfrm flipH="1">
            <a:off x="4651806" y="1953225"/>
            <a:ext cx="57151" cy="364985"/>
          </a:xfrm>
          <a:prstGeom prst="line">
            <a:avLst/>
          </a:prstGeom>
          <a:ln w="317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1"/>
          </p:cNvCxnSpPr>
          <p:nvPr/>
        </p:nvCxnSpPr>
        <p:spPr>
          <a:xfrm>
            <a:off x="4872189" y="1886269"/>
            <a:ext cx="826060" cy="556185"/>
          </a:xfrm>
          <a:prstGeom prst="line">
            <a:avLst/>
          </a:prstGeom>
          <a:ln w="317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46"/>
          <p:cNvSpPr txBox="1">
            <a:spLocks noChangeArrowheads="1"/>
          </p:cNvSpPr>
          <p:nvPr/>
        </p:nvSpPr>
        <p:spPr bwMode="auto">
          <a:xfrm>
            <a:off x="4089704" y="927827"/>
            <a:ext cx="1368457" cy="46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dirty="0" err="1" smtClean="0">
                <a:solidFill>
                  <a:srgbClr val="FF0000"/>
                </a:solidFill>
                <a:latin typeface="Century Gothic" panose="020B0502020202020204"/>
              </a:rPr>
              <a:t>deg</a:t>
            </a:r>
            <a:r>
              <a:rPr lang="en-US" sz="2400" b="0" dirty="0" smtClean="0">
                <a:solidFill>
                  <a:srgbClr val="FF0000"/>
                </a:solidFill>
                <a:latin typeface="Century Gothic" panose="020B0502020202020204"/>
              </a:rPr>
              <a:t> = 3</a:t>
            </a:r>
            <a:endParaRPr lang="en-US" sz="2400" b="0" dirty="0">
              <a:solidFill>
                <a:srgbClr val="FF0000"/>
              </a:solidFill>
              <a:latin typeface="Century Gothic" panose="020B050202020202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71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1140">
        <p:fade/>
      </p:transition>
    </mc:Choice>
    <mc:Fallback xmlns="">
      <p:transition spd="med" advTm="1711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41" grpId="0" animBg="1"/>
      <p:bldP spid="42" grpId="0"/>
      <p:bldP spid="2" grpId="0" animBg="1"/>
      <p:bldP spid="39" grpId="0" animBg="1"/>
      <p:bldP spid="40" grpId="0" animBg="1"/>
      <p:bldP spid="3" grpId="0" animBg="1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1"/>
          <p:cNvSpPr>
            <a:spLocks noChangeShapeType="1"/>
          </p:cNvSpPr>
          <p:nvPr/>
        </p:nvSpPr>
        <p:spPr bwMode="auto">
          <a:xfrm flipH="1">
            <a:off x="3710418" y="1866381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H="1">
            <a:off x="5143954" y="3639149"/>
            <a:ext cx="998537" cy="6505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Directed graph (Digraph)</a:t>
            </a:r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294494" y="234057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748519" y="329624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827769" y="329624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481944" y="149602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5631294" y="237549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5093131" y="330101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6094844" y="330101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1378217" y="244469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2233249" y="2359795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4862944" y="1913537"/>
            <a:ext cx="80645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H="1">
            <a:off x="3096055" y="2759674"/>
            <a:ext cx="28733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5439206" y="279777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3634219" y="27596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6015469" y="27596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1686637" y="287267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2092501" y="278769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250044" y="425668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H="1">
            <a:off x="3556431" y="371852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Oval 17"/>
          <p:cNvSpPr>
            <a:spLocks noChangeArrowheads="1"/>
          </p:cNvSpPr>
          <p:nvPr/>
        </p:nvSpPr>
        <p:spPr bwMode="auto">
          <a:xfrm>
            <a:off x="4423206" y="231821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 flipH="1">
            <a:off x="4670857" y="1953225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1901744" y="330349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 flipH="1">
            <a:off x="2288297" y="2586497"/>
            <a:ext cx="1017307" cy="7670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5637644" y="426337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 flipH="1">
            <a:off x="5952229" y="373225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Oval 39"/>
          <p:cNvSpPr>
            <a:spLocks noChangeArrowheads="1"/>
          </p:cNvSpPr>
          <p:nvPr/>
        </p:nvSpPr>
        <p:spPr bwMode="auto">
          <a:xfrm>
            <a:off x="4762955" y="424460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 flipH="1">
            <a:off x="4200161" y="3510091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756581" y="2741049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 flipH="1">
            <a:off x="1814149" y="2567587"/>
            <a:ext cx="419100" cy="189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50" y="4971560"/>
            <a:ext cx="8152885" cy="1593980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>
                <a:ea typeface="新細明體" charset="-120"/>
              </a:rPr>
              <a:t>Every edge between </a:t>
            </a:r>
            <a:r>
              <a:rPr kumimoji="1" lang="en-ZA" altLang="zh-TW" sz="2000" dirty="0" err="1">
                <a:ea typeface="新細明體" charset="-120"/>
              </a:rPr>
              <a:t>i</a:t>
            </a:r>
            <a:r>
              <a:rPr kumimoji="1" lang="en-ZA" altLang="zh-TW" sz="2000" dirty="0">
                <a:ea typeface="新細明體" charset="-120"/>
              </a:rPr>
              <a:t> and j represents the relationship between </a:t>
            </a:r>
            <a:r>
              <a:rPr kumimoji="1" lang="en-ZA" altLang="zh-TW" sz="2000" dirty="0" err="1">
                <a:ea typeface="新細明體" charset="-120"/>
              </a:rPr>
              <a:t>i</a:t>
            </a:r>
            <a:r>
              <a:rPr kumimoji="1" lang="en-ZA" altLang="zh-TW" sz="2000" dirty="0">
                <a:ea typeface="新細明體" charset="-120"/>
              </a:rPr>
              <a:t> and j</a:t>
            </a:r>
          </a:p>
          <a:p>
            <a:pPr lvl="0"/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Edge(</a:t>
            </a:r>
            <a:r>
              <a:rPr kumimoji="1" lang="en-ZA" altLang="zh-TW" sz="20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, j)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!=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Edge(j, </a:t>
            </a:r>
            <a:r>
              <a:rPr kumimoji="1" lang="en-ZA" altLang="zh-TW" sz="20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9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560">
        <p:fade/>
      </p:transition>
    </mc:Choice>
    <mc:Fallback xmlns="">
      <p:transition spd="med" advTm="49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1"/>
          <p:cNvSpPr>
            <a:spLocks noChangeShapeType="1"/>
          </p:cNvSpPr>
          <p:nvPr/>
        </p:nvSpPr>
        <p:spPr bwMode="auto">
          <a:xfrm flipH="1">
            <a:off x="3710418" y="1866381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H="1">
            <a:off x="5143954" y="3639149"/>
            <a:ext cx="998537" cy="6505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err="1" smtClean="0"/>
              <a:t>Multigraph</a:t>
            </a:r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294494" y="234057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748519" y="329624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827769" y="329624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481944" y="149602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5631294" y="237549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5093131" y="330101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6094844" y="330101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1378217" y="244469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2233249" y="235979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4862944" y="1913537"/>
            <a:ext cx="80645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H="1">
            <a:off x="3096055" y="2759674"/>
            <a:ext cx="28733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5439206" y="279777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3634219" y="27596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6015469" y="27596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1686637" y="287267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2092501" y="278769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250044" y="425668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H="1">
            <a:off x="3556431" y="371852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Oval 17"/>
          <p:cNvSpPr>
            <a:spLocks noChangeArrowheads="1"/>
          </p:cNvSpPr>
          <p:nvPr/>
        </p:nvSpPr>
        <p:spPr bwMode="auto">
          <a:xfrm>
            <a:off x="4423206" y="231821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 flipH="1">
            <a:off x="4670857" y="1953225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1901744" y="330349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 flipH="1">
            <a:off x="2288297" y="2586497"/>
            <a:ext cx="1017307" cy="7670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5637644" y="426337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 flipH="1">
            <a:off x="5952229" y="373225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Oval 39"/>
          <p:cNvSpPr>
            <a:spLocks noChangeArrowheads="1"/>
          </p:cNvSpPr>
          <p:nvPr/>
        </p:nvSpPr>
        <p:spPr bwMode="auto">
          <a:xfrm>
            <a:off x="4762955" y="424460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 flipH="1">
            <a:off x="4200161" y="3510091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756581" y="2741049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 flipH="1">
            <a:off x="1814149" y="2567587"/>
            <a:ext cx="419100" cy="189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50" y="5083334"/>
            <a:ext cx="8152885" cy="1482206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Can be directed or undirected</a:t>
            </a:r>
          </a:p>
          <a:p>
            <a:pPr lvl="0"/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Multiple edges between </a:t>
            </a:r>
            <a:r>
              <a:rPr kumimoji="1" lang="en-ZA" altLang="zh-TW" sz="2000" dirty="0" err="1" smtClean="0">
                <a:solidFill>
                  <a:srgbClr val="FF0000"/>
                </a:solidFill>
                <a:ea typeface="新細明體" charset="-120"/>
              </a:rPr>
              <a:t>i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 and j are allowed</a:t>
            </a:r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V="1">
            <a:off x="6044837" y="3761468"/>
            <a:ext cx="296953" cy="5849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V="1">
            <a:off x="4557009" y="1928516"/>
            <a:ext cx="60302" cy="4312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5516524" y="2832698"/>
            <a:ext cx="333585" cy="5917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V="1">
            <a:off x="3634219" y="3760693"/>
            <a:ext cx="317760" cy="5856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1827643" y="2710675"/>
            <a:ext cx="419100" cy="189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73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43">
        <p:fade/>
      </p:transition>
    </mc:Choice>
    <mc:Fallback xmlns="">
      <p:transition spd="med" advTm="202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1"/>
          <p:cNvSpPr>
            <a:spLocks noChangeShapeType="1"/>
          </p:cNvSpPr>
          <p:nvPr/>
        </p:nvSpPr>
        <p:spPr bwMode="auto">
          <a:xfrm flipH="1">
            <a:off x="3710418" y="1866381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H="1">
            <a:off x="5143954" y="3639149"/>
            <a:ext cx="998537" cy="6505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err="1" smtClean="0"/>
              <a:t>Pseudograph</a:t>
            </a:r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294494" y="234057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748519" y="3296249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827769" y="3296249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481944" y="149602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5631294" y="2375499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5093131" y="3301012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6094844" y="3301012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1378217" y="244469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2233249" y="2359795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4862944" y="1913537"/>
            <a:ext cx="80645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H="1">
            <a:off x="3096055" y="2759674"/>
            <a:ext cx="28733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5439206" y="279777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3634219" y="27596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6015469" y="27596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1686637" y="287267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2092501" y="278769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250044" y="4256687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H="1">
            <a:off x="3556431" y="371852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Oval 17"/>
          <p:cNvSpPr>
            <a:spLocks noChangeArrowheads="1"/>
          </p:cNvSpPr>
          <p:nvPr/>
        </p:nvSpPr>
        <p:spPr bwMode="auto">
          <a:xfrm>
            <a:off x="4423206" y="231821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 flipH="1">
            <a:off x="4670857" y="1953225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1901744" y="330349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 flipH="1">
            <a:off x="2288297" y="2586497"/>
            <a:ext cx="1017307" cy="7670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5637644" y="4263379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 flipH="1">
            <a:off x="5952229" y="373225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Oval 39"/>
          <p:cNvSpPr>
            <a:spLocks noChangeArrowheads="1"/>
          </p:cNvSpPr>
          <p:nvPr/>
        </p:nvSpPr>
        <p:spPr bwMode="auto">
          <a:xfrm>
            <a:off x="4762955" y="424460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 flipH="1">
            <a:off x="4200161" y="3510091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756581" y="2741049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 flipH="1">
            <a:off x="1814149" y="2567587"/>
            <a:ext cx="419100" cy="189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50" y="5188196"/>
            <a:ext cx="8152885" cy="1377344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An edge may connect vertex </a:t>
            </a:r>
            <a:r>
              <a:rPr kumimoji="1" lang="en-ZA" altLang="zh-TW" sz="2000" dirty="0" err="1" smtClean="0">
                <a:ea typeface="新細明體" charset="-120"/>
              </a:rPr>
              <a:t>i</a:t>
            </a:r>
            <a:r>
              <a:rPr kumimoji="1" lang="en-ZA" altLang="zh-TW" sz="2000" dirty="0" smtClean="0">
                <a:ea typeface="新細明體" charset="-120"/>
              </a:rPr>
              <a:t> to itself</a:t>
            </a:r>
            <a:endParaRPr kumimoji="1" lang="en-ZA" altLang="zh-TW" sz="2000" dirty="0"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Referred to as a loop</a:t>
            </a: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V="1">
            <a:off x="6044837" y="3761468"/>
            <a:ext cx="296953" cy="5849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V="1">
            <a:off x="4557009" y="1928516"/>
            <a:ext cx="60302" cy="4312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5516524" y="2832698"/>
            <a:ext cx="333585" cy="5917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V="1">
            <a:off x="3634219" y="3760693"/>
            <a:ext cx="317760" cy="5856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1827643" y="2710675"/>
            <a:ext cx="419100" cy="189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" name="Curved Connector 2"/>
          <p:cNvCxnSpPr>
            <a:stCxn id="11" idx="1"/>
            <a:endCxn id="11" idx="6"/>
          </p:cNvCxnSpPr>
          <p:nvPr/>
        </p:nvCxnSpPr>
        <p:spPr>
          <a:xfrm rot="16200000" flipH="1">
            <a:off x="4663198" y="1448679"/>
            <a:ext cx="161645" cy="390245"/>
          </a:xfrm>
          <a:prstGeom prst="curvedConnector4">
            <a:avLst>
              <a:gd name="adj1" fmla="val -243997"/>
              <a:gd name="adj2" fmla="val 1585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6" idx="7"/>
            <a:endCxn id="16" idx="5"/>
          </p:cNvCxnSpPr>
          <p:nvPr/>
        </p:nvCxnSpPr>
        <p:spPr>
          <a:xfrm rot="16200000" flipH="1">
            <a:off x="6323444" y="3529612"/>
            <a:ext cx="323290" cy="12700"/>
          </a:xfrm>
          <a:prstGeom prst="curvedConnector5">
            <a:avLst>
              <a:gd name="adj1" fmla="val -50326"/>
              <a:gd name="adj2" fmla="val 4872795"/>
              <a:gd name="adj3" fmla="val 1503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10" idx="4"/>
            <a:endCxn id="10" idx="2"/>
          </p:cNvCxnSpPr>
          <p:nvPr/>
        </p:nvCxnSpPr>
        <p:spPr>
          <a:xfrm rot="5400000" flipH="1">
            <a:off x="2827769" y="3524849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2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4654">
        <p:fade/>
      </p:transition>
    </mc:Choice>
    <mc:Fallback xmlns="">
      <p:transition spd="med" advTm="646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1"/>
          <p:cNvSpPr>
            <a:spLocks noChangeShapeType="1"/>
          </p:cNvSpPr>
          <p:nvPr/>
        </p:nvSpPr>
        <p:spPr bwMode="auto">
          <a:xfrm flipH="1">
            <a:off x="3710418" y="1866381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H="1">
            <a:off x="5143954" y="3639149"/>
            <a:ext cx="998537" cy="6505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294494" y="2340574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748519" y="3296249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827769" y="3296249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481944" y="1496024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5631294" y="2375499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5093131" y="3301012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6094844" y="3301012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1378217" y="2444690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2233249" y="2359795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4862944" y="1913537"/>
            <a:ext cx="80645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H="1">
            <a:off x="3096055" y="2759674"/>
            <a:ext cx="28733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5439206" y="279777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3634219" y="27596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6015469" y="27596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1686637" y="287267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2092501" y="278769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250044" y="4256687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H="1">
            <a:off x="3556431" y="371852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Oval 17"/>
          <p:cNvSpPr>
            <a:spLocks noChangeArrowheads="1"/>
          </p:cNvSpPr>
          <p:nvPr/>
        </p:nvSpPr>
        <p:spPr bwMode="auto">
          <a:xfrm>
            <a:off x="4423206" y="2318210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 flipH="1">
            <a:off x="4670857" y="1953225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1901744" y="3303494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 flipH="1">
            <a:off x="2288297" y="2586497"/>
            <a:ext cx="1017307" cy="7670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5637644" y="4263379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 flipH="1">
            <a:off x="5952229" y="373225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Oval 39"/>
          <p:cNvSpPr>
            <a:spLocks noChangeArrowheads="1"/>
          </p:cNvSpPr>
          <p:nvPr/>
        </p:nvSpPr>
        <p:spPr bwMode="auto">
          <a:xfrm>
            <a:off x="4762955" y="4244604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 flipH="1">
            <a:off x="4200161" y="3510091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756581" y="2741049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 flipH="1">
            <a:off x="1814149" y="2567587"/>
            <a:ext cx="419100" cy="189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32514" y="5057582"/>
            <a:ext cx="8152885" cy="1593980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A graph where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every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edge </a:t>
            </a:r>
            <a:r>
              <a:rPr kumimoji="1" lang="en-ZA" altLang="zh-TW" sz="2000" dirty="0" smtClean="0">
                <a:ea typeface="新細明體" charset="-120"/>
              </a:rPr>
              <a:t>bears a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value</a:t>
            </a:r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Based on the application, the value can represent length, cost, distance, etc.</a:t>
            </a:r>
            <a:endParaRPr kumimoji="1" lang="en-ZA" altLang="zh-TW" sz="2000" dirty="0">
              <a:ea typeface="新細明體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40682" y="1793852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94101" y="178711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73723" y="197178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42491" y="272948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10604" y="272209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26146" y="285533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73374" y="391644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19919" y="3790182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7751" y="3454483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51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57531" y="391644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57506" y="277162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61954" y="294464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16793" y="245801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01744" y="216970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473034" y="295945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84781" y="27822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00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2123">
        <p:fade/>
      </p:transition>
    </mc:Choice>
    <mc:Fallback xmlns="">
      <p:transition spd="med" advTm="921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1"/>
          <p:cNvSpPr>
            <a:spLocks noChangeShapeType="1"/>
          </p:cNvSpPr>
          <p:nvPr/>
        </p:nvSpPr>
        <p:spPr bwMode="auto">
          <a:xfrm flipH="1">
            <a:off x="3710418" y="1866381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H="1">
            <a:off x="5143954" y="3639149"/>
            <a:ext cx="998537" cy="6505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Paths in a graph</a:t>
            </a:r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294494" y="234057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748519" y="329624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827769" y="329624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481944" y="149602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5631294" y="237549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5093131" y="330101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6094844" y="330101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1378217" y="244469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2233249" y="235979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4862944" y="1913537"/>
            <a:ext cx="80645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H="1">
            <a:off x="3096055" y="2759674"/>
            <a:ext cx="28733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5439206" y="279777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3634219" y="27596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6015469" y="27596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1686637" y="287267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2092501" y="278769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250044" y="425668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H="1">
            <a:off x="3556431" y="371852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Oval 17"/>
          <p:cNvSpPr>
            <a:spLocks noChangeArrowheads="1"/>
          </p:cNvSpPr>
          <p:nvPr/>
        </p:nvSpPr>
        <p:spPr bwMode="auto">
          <a:xfrm>
            <a:off x="4423206" y="231821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 flipH="1">
            <a:off x="4670857" y="1953225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1901744" y="330349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M</a:t>
            </a:r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 flipH="1">
            <a:off x="2288297" y="2586497"/>
            <a:ext cx="1017307" cy="7670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5637644" y="426337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I</a:t>
            </a:r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 flipH="1">
            <a:off x="5952229" y="373225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Oval 39"/>
          <p:cNvSpPr>
            <a:spLocks noChangeArrowheads="1"/>
          </p:cNvSpPr>
          <p:nvPr/>
        </p:nvSpPr>
        <p:spPr bwMode="auto">
          <a:xfrm>
            <a:off x="4762955" y="424460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 flipH="1">
            <a:off x="4200161" y="3510091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756581" y="2741049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 flipH="1">
            <a:off x="1814149" y="2567587"/>
            <a:ext cx="419100" cy="189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4849941"/>
            <a:ext cx="8152885" cy="1896848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A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path from </a:t>
            </a:r>
            <a:r>
              <a:rPr kumimoji="1" lang="en-ZA" altLang="zh-TW" sz="2000" dirty="0" err="1" smtClean="0">
                <a:solidFill>
                  <a:srgbClr val="FF0000"/>
                </a:solidFill>
                <a:ea typeface="新細明體" charset="-120"/>
              </a:rPr>
              <a:t>i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 to j</a:t>
            </a:r>
            <a:r>
              <a:rPr kumimoji="1" lang="en-ZA" altLang="zh-TW" sz="2000" dirty="0" smtClean="0">
                <a:ea typeface="新細明體" charset="-120"/>
              </a:rPr>
              <a:t> is a set of edges connecting </a:t>
            </a:r>
            <a:r>
              <a:rPr kumimoji="1" lang="en-ZA" altLang="zh-TW" sz="2000" dirty="0" err="1" smtClean="0">
                <a:ea typeface="新細明體" charset="-120"/>
              </a:rPr>
              <a:t>i</a:t>
            </a:r>
            <a:r>
              <a:rPr kumimoji="1" lang="en-ZA" altLang="zh-TW" sz="2000" dirty="0" smtClean="0">
                <a:ea typeface="新細明體" charset="-120"/>
              </a:rPr>
              <a:t> and j</a:t>
            </a:r>
            <a:endParaRPr kumimoji="1" lang="en-ZA" altLang="zh-TW" sz="2000" dirty="0" smtClean="0">
              <a:solidFill>
                <a:srgbClr val="FF0000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A path from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A</a:t>
            </a:r>
            <a:r>
              <a:rPr kumimoji="1" lang="en-ZA" altLang="zh-TW" sz="2000" dirty="0" smtClean="0">
                <a:ea typeface="新細明體" charset="-120"/>
              </a:rPr>
              <a:t> to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H</a:t>
            </a:r>
            <a:r>
              <a:rPr kumimoji="1" lang="en-ZA" altLang="zh-TW" sz="2000" dirty="0" smtClean="0">
                <a:ea typeface="新細明體" charset="-120"/>
              </a:rPr>
              <a:t>: (A,C), (C,G), (G,H)</a:t>
            </a:r>
          </a:p>
          <a:p>
            <a:pPr lvl="0"/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Circuit:</a:t>
            </a:r>
            <a:r>
              <a:rPr kumimoji="1" lang="en-ZA" altLang="zh-TW" sz="2000" dirty="0" smtClean="0">
                <a:ea typeface="新細明體" charset="-120"/>
              </a:rPr>
              <a:t> a path that does a full circle and arrives back at the start (From O to O: [O,N],[N,M],[M,O])</a:t>
            </a:r>
          </a:p>
          <a:p>
            <a:pPr lvl="0"/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Cycle: </a:t>
            </a:r>
            <a:r>
              <a:rPr kumimoji="1" lang="en-ZA" altLang="zh-TW" sz="2000" dirty="0" smtClean="0">
                <a:ea typeface="新細明體" charset="-120"/>
              </a:rPr>
              <a:t>a circuit where every vertex is unique</a:t>
            </a: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H="1">
            <a:off x="2345962" y="3554768"/>
            <a:ext cx="476531" cy="81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6" name="Straight Connector 35"/>
          <p:cNvCxnSpPr>
            <a:stCxn id="12" idx="1"/>
            <a:endCxn id="11" idx="5"/>
          </p:cNvCxnSpPr>
          <p:nvPr/>
        </p:nvCxnSpPr>
        <p:spPr>
          <a:xfrm flipH="1" flipV="1">
            <a:off x="4872189" y="1886269"/>
            <a:ext cx="826060" cy="556185"/>
          </a:xfrm>
          <a:prstGeom prst="line">
            <a:avLst/>
          </a:prstGeom>
          <a:ln w="317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0"/>
            <a:endCxn id="16" idx="0"/>
          </p:cNvCxnSpPr>
          <p:nvPr/>
        </p:nvCxnSpPr>
        <p:spPr>
          <a:xfrm>
            <a:off x="6015469" y="2759674"/>
            <a:ext cx="307975" cy="541338"/>
          </a:xfrm>
          <a:prstGeom prst="line">
            <a:avLst/>
          </a:prstGeom>
          <a:ln w="317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  <a:endCxn id="49" idx="7"/>
          </p:cNvCxnSpPr>
          <p:nvPr/>
        </p:nvCxnSpPr>
        <p:spPr>
          <a:xfrm flipH="1">
            <a:off x="5153200" y="3639149"/>
            <a:ext cx="989291" cy="672410"/>
          </a:xfrm>
          <a:prstGeom prst="line">
            <a:avLst/>
          </a:prstGeom>
          <a:ln w="317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8" idx="2"/>
            <a:endCxn id="53" idx="1"/>
          </p:cNvCxnSpPr>
          <p:nvPr/>
        </p:nvCxnSpPr>
        <p:spPr>
          <a:xfrm flipH="1" flipV="1">
            <a:off x="1814149" y="2586497"/>
            <a:ext cx="419100" cy="1898"/>
          </a:xfrm>
          <a:prstGeom prst="line">
            <a:avLst/>
          </a:prstGeom>
          <a:ln w="317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26" idx="1"/>
          </p:cNvCxnSpPr>
          <p:nvPr/>
        </p:nvCxnSpPr>
        <p:spPr>
          <a:xfrm flipH="1">
            <a:off x="2092501" y="2787696"/>
            <a:ext cx="268288" cy="536575"/>
          </a:xfrm>
          <a:prstGeom prst="line">
            <a:avLst/>
          </a:prstGeom>
          <a:ln w="317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5" idx="1"/>
            <a:endCxn id="25" idx="0"/>
          </p:cNvCxnSpPr>
          <p:nvPr/>
        </p:nvCxnSpPr>
        <p:spPr>
          <a:xfrm flipH="1" flipV="1">
            <a:off x="1686637" y="2872673"/>
            <a:ext cx="282062" cy="497776"/>
          </a:xfrm>
          <a:prstGeom prst="line">
            <a:avLst/>
          </a:prstGeom>
          <a:ln w="317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5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876">
        <p:fade/>
      </p:transition>
    </mc:Choice>
    <mc:Fallback xmlns="">
      <p:transition spd="med" advTm="1188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1"/>
          <p:cNvSpPr>
            <a:spLocks noChangeShapeType="1"/>
          </p:cNvSpPr>
          <p:nvPr/>
        </p:nvSpPr>
        <p:spPr bwMode="auto">
          <a:xfrm flipH="1">
            <a:off x="3710418" y="1866381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>
            <a:off x="4786742" y="1948462"/>
            <a:ext cx="515939" cy="1347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Complete graph</a:t>
            </a:r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294494" y="234057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748519" y="329624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481944" y="149602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5631294" y="237549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5093131" y="330101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4862944" y="1913537"/>
            <a:ext cx="80645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H="1">
            <a:off x="3721528" y="2579626"/>
            <a:ext cx="701678" cy="478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5439206" y="279777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3634219" y="27596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4880406" y="2579626"/>
            <a:ext cx="757238" cy="478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H="1">
            <a:off x="4115231" y="2756805"/>
            <a:ext cx="444738" cy="5775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Oval 17"/>
          <p:cNvSpPr>
            <a:spLocks noChangeArrowheads="1"/>
          </p:cNvSpPr>
          <p:nvPr/>
        </p:nvSpPr>
        <p:spPr bwMode="auto">
          <a:xfrm>
            <a:off x="4423206" y="231093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 flipH="1">
            <a:off x="4670857" y="1953225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 flipH="1">
            <a:off x="4200161" y="3510091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 flipV="1">
            <a:off x="4756581" y="2741049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80138" y="4363989"/>
                <a:ext cx="8152885" cy="2494011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kumimoji="1" lang="en-ZA" altLang="zh-TW" sz="2000" dirty="0" smtClean="0">
                    <a:ea typeface="新細明體" charset="-120"/>
                  </a:rPr>
                  <a:t>Each vertex is connected to every other vertex with exactly one edge</a:t>
                </a:r>
                <a:endParaRPr kumimoji="1" lang="en-ZA" altLang="zh-TW" sz="2000" dirty="0" smtClean="0">
                  <a:solidFill>
                    <a:srgbClr val="FF0000"/>
                  </a:solidFill>
                  <a:ea typeface="新細明體" charset="-120"/>
                </a:endParaRPr>
              </a:p>
              <a:p>
                <a:pPr lvl="0"/>
                <a:r>
                  <a:rPr kumimoji="1" lang="en-ZA" altLang="zh-TW" sz="2000" dirty="0" smtClean="0">
                    <a:ea typeface="新細明體" charset="-120"/>
                  </a:rPr>
                  <a:t>Number of edges = number of 2 vertex combinations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𝐸</m:t>
                        </m:r>
                      </m:e>
                    </m:d>
                    <m:r>
                      <a:rPr kumimoji="1" lang="en-ZA" altLang="zh-TW" sz="2000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d>
                      <m:dPr>
                        <m:ctrlP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1" lang="en-ZA" altLang="zh-TW" sz="2000" b="0" i="1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2000" b="0" i="1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|</m:t>
                            </m:r>
                            <m:r>
                              <a:rPr kumimoji="1" lang="en-ZA" altLang="zh-TW" sz="2000" b="0" i="1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𝑉</m:t>
                            </m:r>
                            <m:r>
                              <a:rPr kumimoji="1" lang="en-ZA" altLang="zh-TW" sz="2000" b="0" i="1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|</m:t>
                            </m:r>
                          </m:num>
                          <m:den>
                            <m:r>
                              <a:rPr kumimoji="1" lang="en-ZA" altLang="zh-TW" sz="2000" b="0" i="1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1" lang="en-ZA" altLang="zh-TW" sz="2000" b="0" i="0" smtClean="0">
                        <a:latin typeface="Cambria Math" panose="02040503050406030204" pitchFamily="18" charset="0"/>
                        <a:ea typeface="新細明體" charset="-120"/>
                      </a:rPr>
                      <m:t>= </m:t>
                    </m:r>
                    <m:f>
                      <m:fPr>
                        <m:ctrlP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1" lang="en-ZA" altLang="zh-TW" sz="2000" b="0" i="1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dPr>
                          <m:e>
                            <m:r>
                              <a:rPr kumimoji="1" lang="en-ZA" altLang="zh-TW" sz="2000" b="0" i="1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𝑉</m:t>
                            </m:r>
                          </m:e>
                        </m:d>
                        <m: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!</m:t>
                        </m:r>
                      </m:num>
                      <m:den>
                        <m: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2!</m:t>
                        </m:r>
                        <m:d>
                          <m:dPr>
                            <m:ctrlPr>
                              <a:rPr kumimoji="1" lang="en-ZA" altLang="zh-TW" sz="2000" b="0" i="1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ZA" altLang="zh-TW" sz="2000" b="0" i="1" smtClean="0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</m:ctrlPr>
                              </m:dPr>
                              <m:e>
                                <m:r>
                                  <a:rPr kumimoji="1" lang="en-ZA" altLang="zh-TW" sz="2000" b="0" i="1" smtClean="0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kumimoji="1" lang="en-ZA" altLang="zh-TW" sz="2000" b="0" i="1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−2</m:t>
                            </m:r>
                          </m:e>
                        </m:d>
                        <m: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!</m:t>
                        </m:r>
                      </m:den>
                    </m:f>
                    <m:r>
                      <a:rPr kumimoji="1" lang="en-ZA" altLang="zh-TW" sz="2000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f>
                      <m:fPr>
                        <m:ctrlP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fPr>
                      <m:num>
                        <m: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|</m:t>
                        </m:r>
                        <m: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𝑉</m:t>
                        </m:r>
                        <m: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|(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ZA" altLang="zh-TW" sz="2000" b="0" i="1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dPr>
                          <m:e>
                            <m:r>
                              <a:rPr kumimoji="1" lang="en-ZA" altLang="zh-TW" sz="2000" b="0" i="1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𝑉</m:t>
                            </m:r>
                          </m:e>
                        </m:d>
                        <m: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−1)</m:t>
                        </m:r>
                      </m:num>
                      <m:den>
                        <m: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den>
                    </m:f>
                  </m:oMath>
                </a14:m>
                <a:endParaRPr kumimoji="1" lang="en-ZA" altLang="zh-TW" sz="2000" dirty="0" smtClean="0">
                  <a:ea typeface="新細明體" charset="-120"/>
                </a:endParaRPr>
              </a:p>
              <a:p>
                <a:pPr lvl="0"/>
                <a:r>
                  <a:rPr kumimoji="1" lang="en-ZA" altLang="zh-TW" sz="2000" dirty="0" smtClean="0">
                    <a:ea typeface="新細明體" charset="-120"/>
                  </a:rPr>
                  <a:t># edges = ½ * #vertices *(#vertices - 1)</a:t>
                </a:r>
              </a:p>
              <a:p>
                <a:pPr lvl="0"/>
                <a:r>
                  <a:rPr kumimoji="1" lang="en-ZA" altLang="zh-TW" sz="2000" dirty="0" smtClean="0">
                    <a:ea typeface="新細明體" charset="-120"/>
                  </a:rPr>
                  <a:t>½ * 6(6 - 1) = ½ * 30 = 15</a:t>
                </a:r>
              </a:p>
            </p:txBody>
          </p:sp>
        </mc:Choice>
        <mc:Fallback xmlns="">
          <p:sp>
            <p:nvSpPr>
              <p:cNvPr id="5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138" y="4363989"/>
                <a:ext cx="8152885" cy="2494011"/>
              </a:xfrm>
              <a:blipFill rotWithShape="0">
                <a:blip r:embed="rId6"/>
                <a:stretch>
                  <a:fillRect l="-673" t="-268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ine 40"/>
          <p:cNvSpPr>
            <a:spLocks noChangeShapeType="1"/>
          </p:cNvSpPr>
          <p:nvPr/>
        </p:nvSpPr>
        <p:spPr bwMode="auto">
          <a:xfrm>
            <a:off x="3710419" y="2683197"/>
            <a:ext cx="1382712" cy="7393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 flipH="1">
            <a:off x="4002521" y="1913538"/>
            <a:ext cx="612774" cy="13827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V="1">
            <a:off x="4200160" y="2690471"/>
            <a:ext cx="1469233" cy="7321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Arc 1"/>
          <p:cNvSpPr/>
          <p:nvPr/>
        </p:nvSpPr>
        <p:spPr>
          <a:xfrm rot="18640675">
            <a:off x="3577973" y="2047964"/>
            <a:ext cx="2509322" cy="287481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ounded Rectangle 2"/>
          <p:cNvSpPr/>
          <p:nvPr/>
        </p:nvSpPr>
        <p:spPr>
          <a:xfrm>
            <a:off x="6376087" y="766119"/>
            <a:ext cx="2139264" cy="9266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6 vertices,</a:t>
            </a:r>
          </a:p>
          <a:p>
            <a:pPr algn="ctr"/>
            <a:r>
              <a:rPr lang="en-ZA" dirty="0" smtClean="0"/>
              <a:t>15 edges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81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956">
        <p:fade/>
      </p:transition>
    </mc:Choice>
    <mc:Fallback xmlns="">
      <p:transition spd="med" advTm="1189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22.7|15.6|28.4|4.1|6|4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24.8|26.3|4.1|5|34|10.1|15.7|13.7|8.3|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5|4|1.3|1.3|17.1|11.7|1.4|1.6|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18.6|22|16.2|1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8|11.9|29.7|85.9|19.7|8|1.2|50.1|10.8|3.9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2|44.7|7.4|34|38.6|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24.6|15.4|17.6|20|20.7|9.6|23.7|10.5|8.4|9.8|36.5|82.9|33|13|24.8|15.6|6.5|6.4|2.2|73.4|3.1|12.4|2|39.4|69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28.8|31.5|2.9|9.6|9.2|4.3|4.7|50.3|4.1|5.6|1.6|64.4|27.1|40.1|4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5|13.9|18.5|10|3.8|9.6|6.5|1.8|11.4|14.6|12.4|7.1|13.2|15.1|14.2|0.9|4.1|0.6|3.5|1.1|30.5|22.8|1.3|1|15.4|15.7|16.5|11.5|1.1|4.9|11.7|5.8|2.7|4|25.6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1138</Words>
  <Application>Microsoft Office PowerPoint</Application>
  <PresentationFormat>On-screen Show (4:3)</PresentationFormat>
  <Paragraphs>352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 Unicode MS</vt:lpstr>
      <vt:lpstr>新細明體</vt:lpstr>
      <vt:lpstr>Arial</vt:lpstr>
      <vt:lpstr>Calibri</vt:lpstr>
      <vt:lpstr>Cambria Math</vt:lpstr>
      <vt:lpstr>Century Gothic</vt:lpstr>
      <vt:lpstr>Courier New</vt:lpstr>
      <vt:lpstr>Times New Roman</vt:lpstr>
      <vt:lpstr>Wingdings</vt:lpstr>
      <vt:lpstr>Presentation level design</vt:lpstr>
      <vt:lpstr>COS 212 8.1, 8.2: Graphs</vt:lpstr>
      <vt:lpstr>Limitations of Trees and other ADTs</vt:lpstr>
      <vt:lpstr>Simple (undirected) graph</vt:lpstr>
      <vt:lpstr>Directed graph (Digraph)</vt:lpstr>
      <vt:lpstr>Multigraph</vt:lpstr>
      <vt:lpstr>Pseudograph</vt:lpstr>
      <vt:lpstr>Weighted graph</vt:lpstr>
      <vt:lpstr>Paths in a graph</vt:lpstr>
      <vt:lpstr>Complete graph</vt:lpstr>
      <vt:lpstr>Representing graphs</vt:lpstr>
      <vt:lpstr>Graph VS Tree</vt:lpstr>
      <vt:lpstr>Depth-first Traversal: Simple Graph</vt:lpstr>
      <vt:lpstr>Depth-first Traversal: Digraph (directed graph)</vt:lpstr>
      <vt:lpstr>Breadth-first Traversal: Simple Graph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Graphs</dc:title>
  <dc:creator>User</dc:creator>
  <cp:lastModifiedBy>User</cp:lastModifiedBy>
  <cp:revision>35</cp:revision>
  <dcterms:created xsi:type="dcterms:W3CDTF">2016-04-12T07:30:39Z</dcterms:created>
  <dcterms:modified xsi:type="dcterms:W3CDTF">2020-05-13T12:04:31Z</dcterms:modified>
</cp:coreProperties>
</file>