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25" r:id="rId2"/>
    <p:sldId id="300" r:id="rId3"/>
    <p:sldId id="301" r:id="rId4"/>
    <p:sldId id="302" r:id="rId5"/>
    <p:sldId id="303" r:id="rId6"/>
    <p:sldId id="316" r:id="rId7"/>
    <p:sldId id="317" r:id="rId8"/>
    <p:sldId id="311" r:id="rId9"/>
    <p:sldId id="313" r:id="rId10"/>
    <p:sldId id="312" r:id="rId11"/>
    <p:sldId id="314" r:id="rId12"/>
    <p:sldId id="315" r:id="rId13"/>
    <p:sldId id="307" r:id="rId14"/>
    <p:sldId id="319" r:id="rId15"/>
    <p:sldId id="320" r:id="rId16"/>
    <p:sldId id="321" r:id="rId17"/>
    <p:sldId id="322" r:id="rId18"/>
    <p:sldId id="323" r:id="rId19"/>
    <p:sldId id="32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A5DA9-563D-4DEB-8251-77358D5191EB}" type="datetimeFigureOut">
              <a:rPr lang="en-ZA" smtClean="0"/>
              <a:t>2020/05/22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BA7D1-1820-47B9-AED4-FCB0F3E2181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842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1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9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0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5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00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26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78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627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94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3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2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2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9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3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3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48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6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9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black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8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77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2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/>
                  <a:endParaRPr lang="en-US" dirty="0">
                    <a:solidFill>
                      <a:prstClr val="blac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>
                <a:solidFill>
                  <a:srgbClr val="A5A5A5"/>
                </a:solidFill>
              </a:rPr>
              <a:pPr/>
              <a:t>5/22/2020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A5A5A5"/>
                </a:solidFill>
              </a:rPr>
              <a:pPr/>
              <a:t>‹#›</a:t>
            </a:fld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Graphs: Connectivity</a:t>
            </a:r>
          </a:p>
        </p:txBody>
      </p:sp>
    </p:spTree>
    <p:extLst>
      <p:ext uri="{BB962C8B-B14F-4D97-AF65-F5344CB8AC3E}">
        <p14:creationId xmlns:p14="http://schemas.microsoft.com/office/powerpoint/2010/main" val="305267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 35"/>
          <p:cNvSpPr>
            <a:spLocks noChangeShapeType="1"/>
          </p:cNvSpPr>
          <p:nvPr/>
        </p:nvSpPr>
        <p:spPr bwMode="auto">
          <a:xfrm>
            <a:off x="1355717" y="5459909"/>
            <a:ext cx="282434" cy="55417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 flipH="1">
            <a:off x="1881354" y="5453985"/>
            <a:ext cx="371617" cy="66117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Line 40"/>
          <p:cNvSpPr>
            <a:spLocks noChangeShapeType="1"/>
          </p:cNvSpPr>
          <p:nvPr/>
        </p:nvSpPr>
        <p:spPr bwMode="auto">
          <a:xfrm flipH="1" flipV="1">
            <a:off x="2479349" y="5445094"/>
            <a:ext cx="431799" cy="59329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Line 34"/>
          <p:cNvSpPr>
            <a:spLocks noChangeShapeType="1"/>
          </p:cNvSpPr>
          <p:nvPr/>
        </p:nvSpPr>
        <p:spPr bwMode="auto">
          <a:xfrm flipH="1">
            <a:off x="3158162" y="5488877"/>
            <a:ext cx="303214" cy="54189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>
            <a:off x="3731887" y="5452289"/>
            <a:ext cx="268287" cy="5365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77" y="467147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57475" y="6038251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2,2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4047" y="505388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3,3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99902" y="6043372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4,4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9930" y="5017015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5,5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57793" y="603440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6,6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DFS: Find Articulation Points</a:t>
            </a: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1421129" y="4566615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200902" y="41962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2599364" y="5231561"/>
            <a:ext cx="750888" cy="139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 flipH="1">
            <a:off x="2389815" y="4653460"/>
            <a:ext cx="38100" cy="364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55636" y="419346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02714" y="1245044"/>
            <a:ext cx="4927102" cy="35394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hangingPunct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vertices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adjacent to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not been processed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blockDFS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≥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e 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≠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e 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the parent of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369100" y="417647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pred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035373" y="418466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num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99365" y="4467741"/>
            <a:ext cx="145920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 flipH="1">
            <a:off x="1131767" y="4467741"/>
            <a:ext cx="150495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014690" y="6080877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7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9736" y="1245044"/>
            <a:ext cx="1348587" cy="2675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013452" y="5040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0070" y="358175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A</a:t>
            </a:r>
            <a:r>
              <a:rPr lang="en-ZA" dirty="0" smtClean="0">
                <a:solidFill>
                  <a:prstClr val="black"/>
                </a:solidFill>
              </a:rPr>
              <a:t>J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467477" y="59964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0070" y="32464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JR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2142164" y="5018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0070" y="291119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RN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2812089" y="60012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60070" y="257591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NP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314999" y="503251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3813802" y="59930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3350252" y="50757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60070" y="22431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PL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3" name="Rectangle 49"/>
          <p:cNvSpPr>
            <a:spLocks noChangeArrowheads="1"/>
          </p:cNvSpPr>
          <p:nvPr/>
        </p:nvSpPr>
        <p:spPr bwMode="auto">
          <a:xfrm>
            <a:off x="4528820" y="4993757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(L)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≥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(P)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4528820" y="5275697"/>
            <a:ext cx="44009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 </a:t>
            </a:r>
            <a:r>
              <a:rPr lang="en-ZA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an articulation point or start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5" name="Rectangle 49"/>
          <p:cNvSpPr>
            <a:spLocks noChangeArrowheads="1"/>
          </p:cNvSpPr>
          <p:nvPr/>
        </p:nvSpPr>
        <p:spPr bwMode="auto">
          <a:xfrm>
            <a:off x="4528819" y="5542397"/>
            <a:ext cx="440099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Pop from stack until PL is found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991360" y="3509534"/>
            <a:ext cx="191324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 smtClean="0">
                <a:solidFill>
                  <a:prstClr val="white"/>
                </a:solidFill>
              </a:rPr>
              <a:t>P: </a:t>
            </a:r>
            <a:r>
              <a:rPr lang="en-ZA" sz="1300" dirty="0" smtClean="0">
                <a:solidFill>
                  <a:schemeClr val="accent5"/>
                </a:solidFill>
              </a:rPr>
              <a:t>(PL)</a:t>
            </a:r>
            <a:endParaRPr lang="en-ZA" sz="1300" dirty="0">
              <a:solidFill>
                <a:schemeClr val="accent5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04384" y="3557112"/>
            <a:ext cx="482824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(PL)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7115905" y="4993757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Yes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777090" y="595567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16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9" grpId="0" animBg="1"/>
      <p:bldP spid="93" grpId="0" animBg="1"/>
      <p:bldP spid="94" grpId="0"/>
      <p:bldP spid="95" grpId="0"/>
      <p:bldP spid="97" grpId="0" animBg="1"/>
      <p:bldP spid="100" grpId="0"/>
      <p:bldP spid="102" grpId="0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49"/>
          <p:cNvSpPr>
            <a:spLocks noChangeArrowheads="1"/>
          </p:cNvSpPr>
          <p:nvPr/>
        </p:nvSpPr>
        <p:spPr bwMode="auto">
          <a:xfrm>
            <a:off x="4529769" y="4993757"/>
            <a:ext cx="4400047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Update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(P)</a:t>
            </a:r>
            <a:r>
              <a:rPr lang="en-US" kern="0" dirty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cs typeface="Arial" pitchFamily="34" charset="0"/>
              </a:rPr>
              <a:t>to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min(</a:t>
            </a:r>
            <a:r>
              <a:rPr lang="en-US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(P),</a:t>
            </a:r>
            <a:r>
              <a:rPr lang="en-US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(R))</a:t>
            </a: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min(5,3)</a:t>
            </a: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tangle 49"/>
          <p:cNvSpPr>
            <a:spLocks noChangeArrowheads="1"/>
          </p:cNvSpPr>
          <p:nvPr/>
        </p:nvSpPr>
        <p:spPr bwMode="auto">
          <a:xfrm>
            <a:off x="4529772" y="4993757"/>
            <a:ext cx="4400044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(P)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≥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(N)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67" name="Line 35"/>
          <p:cNvSpPr>
            <a:spLocks noChangeShapeType="1"/>
          </p:cNvSpPr>
          <p:nvPr/>
        </p:nvSpPr>
        <p:spPr bwMode="auto">
          <a:xfrm>
            <a:off x="1355717" y="5459909"/>
            <a:ext cx="282434" cy="55417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 flipH="1">
            <a:off x="1881354" y="5453985"/>
            <a:ext cx="371617" cy="66117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Line 40"/>
          <p:cNvSpPr>
            <a:spLocks noChangeShapeType="1"/>
          </p:cNvSpPr>
          <p:nvPr/>
        </p:nvSpPr>
        <p:spPr bwMode="auto">
          <a:xfrm flipH="1" flipV="1">
            <a:off x="2479349" y="5445094"/>
            <a:ext cx="431799" cy="59329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Line 34"/>
          <p:cNvSpPr>
            <a:spLocks noChangeShapeType="1"/>
          </p:cNvSpPr>
          <p:nvPr/>
        </p:nvSpPr>
        <p:spPr bwMode="auto">
          <a:xfrm flipH="1">
            <a:off x="3158162" y="5488877"/>
            <a:ext cx="303214" cy="54189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>
            <a:off x="3731887" y="5452289"/>
            <a:ext cx="268287" cy="5365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77" y="467147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57475" y="6038251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2,2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4047" y="505388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3,3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99902" y="6043372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4,4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9930" y="5017015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5,5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57793" y="603440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6,6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DFS: Find Articulation Points</a:t>
            </a: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1421129" y="4566615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200902" y="41962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2599364" y="5231561"/>
            <a:ext cx="750888" cy="139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 flipH="1">
            <a:off x="2389815" y="4653460"/>
            <a:ext cx="38100" cy="364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55636" y="419346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02714" y="1245044"/>
            <a:ext cx="4927102" cy="35394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hangingPunct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vertices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adjacent to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not been processed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blockDFS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≥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e 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≠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e 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the parent of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369100" y="417647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pred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035373" y="418466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num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99365" y="4467741"/>
            <a:ext cx="145920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 flipH="1">
            <a:off x="1131767" y="4467741"/>
            <a:ext cx="150495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014690" y="6080877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7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9736" y="1245044"/>
            <a:ext cx="1348587" cy="2675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013452" y="5040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0070" y="358175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A</a:t>
            </a:r>
            <a:r>
              <a:rPr lang="en-ZA" dirty="0" smtClean="0">
                <a:solidFill>
                  <a:prstClr val="black"/>
                </a:solidFill>
              </a:rPr>
              <a:t>J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467477" y="59964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0070" y="32464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JR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00226" y="4975870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/>
          <p:cNvSpPr/>
          <p:nvPr/>
        </p:nvSpPr>
        <p:spPr>
          <a:xfrm>
            <a:off x="560070" y="291119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RN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774680" y="596075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2812089" y="60012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60070" y="257591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NP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314999" y="503251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3813802" y="59930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991360" y="3509534"/>
            <a:ext cx="191324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 smtClean="0">
                <a:solidFill>
                  <a:prstClr val="white"/>
                </a:solidFill>
              </a:rPr>
              <a:t>P: </a:t>
            </a:r>
            <a:r>
              <a:rPr lang="en-ZA" sz="1300" dirty="0" smtClean="0">
                <a:solidFill>
                  <a:schemeClr val="accent5"/>
                </a:solidFill>
              </a:rPr>
              <a:t>(PL)</a:t>
            </a:r>
            <a:endParaRPr lang="en-ZA" sz="1300" dirty="0">
              <a:solidFill>
                <a:schemeClr val="accent5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04384" y="3557112"/>
            <a:ext cx="482824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(PL)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1" name="Line 32"/>
          <p:cNvSpPr>
            <a:spLocks noChangeShapeType="1"/>
          </p:cNvSpPr>
          <p:nvPr/>
        </p:nvSpPr>
        <p:spPr bwMode="auto">
          <a:xfrm>
            <a:off x="2603174" y="5231561"/>
            <a:ext cx="759556" cy="1398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0070" y="22431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PR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19930" y="5017015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  <a:r>
              <a:rPr lang="en-ZA" dirty="0" smtClean="0">
                <a:solidFill>
                  <a:prstClr val="black"/>
                </a:solidFill>
              </a:rPr>
              <a:t>,5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2142164" y="5018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3350252" y="50757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Rectangle 49"/>
          <p:cNvSpPr>
            <a:spLocks noChangeArrowheads="1"/>
          </p:cNvSpPr>
          <p:nvPr/>
        </p:nvSpPr>
        <p:spPr bwMode="auto">
          <a:xfrm>
            <a:off x="4529771" y="5275697"/>
            <a:ext cx="423323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N </a:t>
            </a:r>
            <a:r>
              <a:rPr lang="en-ZA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not an articulation point or start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61" name="Rectangle 49"/>
          <p:cNvSpPr>
            <a:spLocks noChangeArrowheads="1"/>
          </p:cNvSpPr>
          <p:nvPr/>
        </p:nvSpPr>
        <p:spPr bwMode="auto">
          <a:xfrm>
            <a:off x="4529770" y="5542397"/>
            <a:ext cx="440004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cs typeface="Arial" pitchFamily="34" charset="0"/>
              </a:rPr>
              <a:t>Set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(N)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min(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(N),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(P))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62" name="Rectangle 49"/>
          <p:cNvSpPr>
            <a:spLocks noChangeArrowheads="1"/>
          </p:cNvSpPr>
          <p:nvPr/>
        </p:nvSpPr>
        <p:spPr bwMode="auto">
          <a:xfrm>
            <a:off x="7115905" y="4993757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No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99902" y="6043372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3</a:t>
            </a:r>
            <a:r>
              <a:rPr lang="en-ZA" dirty="0" smtClean="0">
                <a:solidFill>
                  <a:prstClr val="black"/>
                </a:solidFill>
              </a:rPr>
              <a:t>,4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4" name="Rectangle 49"/>
          <p:cNvSpPr>
            <a:spLocks noChangeArrowheads="1"/>
          </p:cNvSpPr>
          <p:nvPr/>
        </p:nvSpPr>
        <p:spPr bwMode="auto">
          <a:xfrm>
            <a:off x="4528816" y="4993751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(N)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≥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(R)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66" name="Rectangle 49"/>
          <p:cNvSpPr>
            <a:spLocks noChangeArrowheads="1"/>
          </p:cNvSpPr>
          <p:nvPr/>
        </p:nvSpPr>
        <p:spPr bwMode="auto">
          <a:xfrm>
            <a:off x="4528817" y="5275691"/>
            <a:ext cx="423418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R </a:t>
            </a:r>
            <a:r>
              <a:rPr lang="en-ZA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an articulation point or start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79" name="Rectangle 49"/>
          <p:cNvSpPr>
            <a:spLocks noChangeArrowheads="1"/>
          </p:cNvSpPr>
          <p:nvPr/>
        </p:nvSpPr>
        <p:spPr bwMode="auto">
          <a:xfrm>
            <a:off x="4528815" y="5542391"/>
            <a:ext cx="4226561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Pop from stack until RN is found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0" name="Rectangle 49"/>
          <p:cNvSpPr>
            <a:spLocks noChangeArrowheads="1"/>
          </p:cNvSpPr>
          <p:nvPr/>
        </p:nvSpPr>
        <p:spPr bwMode="auto">
          <a:xfrm>
            <a:off x="7115901" y="4993751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Yes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990310" y="3034554"/>
            <a:ext cx="191324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>
                <a:solidFill>
                  <a:prstClr val="white"/>
                </a:solidFill>
              </a:rPr>
              <a:t>R</a:t>
            </a:r>
            <a:r>
              <a:rPr lang="en-ZA" sz="1300" dirty="0" smtClean="0">
                <a:solidFill>
                  <a:prstClr val="white"/>
                </a:solidFill>
              </a:rPr>
              <a:t>:</a:t>
            </a:r>
            <a:r>
              <a:rPr lang="en-ZA" sz="1300" dirty="0" smtClean="0">
                <a:solidFill>
                  <a:schemeClr val="accent5"/>
                </a:solidFill>
              </a:rPr>
              <a:t> (PR)(NP)(RN)</a:t>
            </a:r>
            <a:endParaRPr lang="en-ZA" sz="1300" dirty="0">
              <a:solidFill>
                <a:schemeClr val="accent5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48869" y="3084578"/>
            <a:ext cx="506870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(PR)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68909" y="3084578"/>
            <a:ext cx="529312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(NP)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09904" y="3084578"/>
            <a:ext cx="5309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(RN)</a:t>
            </a:r>
            <a:endParaRPr lang="en-ZA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9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59" grpId="0" animBg="1"/>
      <p:bldP spid="59" grpId="1" animBg="1"/>
      <p:bldP spid="78" grpId="0"/>
      <p:bldP spid="86" grpId="0"/>
      <p:bldP spid="44" grpId="0" animBg="1"/>
      <p:bldP spid="73" grpId="0" animBg="1"/>
      <p:bldP spid="76" grpId="0" animBg="1"/>
      <p:bldP spid="77" grpId="0" animBg="1"/>
      <p:bldP spid="77" grpId="1" animBg="1"/>
      <p:bldP spid="84" grpId="0" animBg="1"/>
      <p:bldP spid="85" grpId="0" animBg="1"/>
      <p:bldP spid="101" grpId="0" animBg="1"/>
      <p:bldP spid="50" grpId="0" animBg="1"/>
      <p:bldP spid="50" grpId="1" animBg="1"/>
      <p:bldP spid="51" grpId="0"/>
      <p:bldP spid="60" grpId="0"/>
      <p:bldP spid="60" grpId="1"/>
      <p:bldP spid="61" grpId="0"/>
      <p:bldP spid="61" grpId="1"/>
      <p:bldP spid="62" grpId="0"/>
      <p:bldP spid="62" grpId="1"/>
      <p:bldP spid="63" grpId="0"/>
      <p:bldP spid="64" grpId="0" animBg="1"/>
      <p:bldP spid="66" grpId="0"/>
      <p:bldP spid="79" grpId="0"/>
      <p:bldP spid="80" grpId="0"/>
      <p:bldP spid="81" grpId="0" animBg="1"/>
      <p:bldP spid="82" grpId="0"/>
      <p:bldP spid="87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1421129" y="4566615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31"/>
          <p:cNvSpPr>
            <a:spLocks noChangeShapeType="1"/>
          </p:cNvSpPr>
          <p:nvPr/>
        </p:nvSpPr>
        <p:spPr bwMode="auto">
          <a:xfrm flipH="1">
            <a:off x="1405889" y="4578045"/>
            <a:ext cx="849621" cy="55754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200902" y="41962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013452" y="5040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2142164" y="5018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101" name="Line 32"/>
          <p:cNvSpPr>
            <a:spLocks noChangeShapeType="1"/>
          </p:cNvSpPr>
          <p:nvPr/>
        </p:nvSpPr>
        <p:spPr bwMode="auto">
          <a:xfrm>
            <a:off x="2603174" y="5231561"/>
            <a:ext cx="759556" cy="1398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99902" y="6043372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3</a:t>
            </a:r>
            <a:r>
              <a:rPr lang="en-ZA" dirty="0" smtClean="0">
                <a:solidFill>
                  <a:prstClr val="black"/>
                </a:solidFill>
              </a:rPr>
              <a:t>,4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19930" y="5017015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  <a:r>
              <a:rPr lang="en-ZA" dirty="0" smtClean="0">
                <a:solidFill>
                  <a:prstClr val="black"/>
                </a:solidFill>
              </a:rPr>
              <a:t>,5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7" name="Line 35"/>
          <p:cNvSpPr>
            <a:spLocks noChangeShapeType="1"/>
          </p:cNvSpPr>
          <p:nvPr/>
        </p:nvSpPr>
        <p:spPr bwMode="auto">
          <a:xfrm>
            <a:off x="1355717" y="5459909"/>
            <a:ext cx="282434" cy="55417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 flipH="1">
            <a:off x="1881354" y="5453985"/>
            <a:ext cx="371617" cy="66117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Line 40"/>
          <p:cNvSpPr>
            <a:spLocks noChangeShapeType="1"/>
          </p:cNvSpPr>
          <p:nvPr/>
        </p:nvSpPr>
        <p:spPr bwMode="auto">
          <a:xfrm flipH="1" flipV="1">
            <a:off x="2479349" y="5445094"/>
            <a:ext cx="431799" cy="59329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Line 34"/>
          <p:cNvSpPr>
            <a:spLocks noChangeShapeType="1"/>
          </p:cNvSpPr>
          <p:nvPr/>
        </p:nvSpPr>
        <p:spPr bwMode="auto">
          <a:xfrm flipH="1">
            <a:off x="3158162" y="5488877"/>
            <a:ext cx="303214" cy="54189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>
            <a:off x="3731887" y="5452289"/>
            <a:ext cx="268287" cy="5365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77" y="467147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57475" y="6038251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2,2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4047" y="505388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3,3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57793" y="603440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6,6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DFS: Find Articulation Points</a:t>
            </a:r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 flipH="1">
            <a:off x="2389815" y="4653460"/>
            <a:ext cx="38100" cy="364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55636" y="419346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6" name="Oval 95"/>
          <p:cNvSpPr/>
          <p:nvPr/>
        </p:nvSpPr>
        <p:spPr>
          <a:xfrm>
            <a:off x="976276" y="500063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/>
          <p:cNvSpPr/>
          <p:nvPr/>
        </p:nvSpPr>
        <p:spPr>
          <a:xfrm>
            <a:off x="4002714" y="1245044"/>
            <a:ext cx="4927102" cy="35394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hangingPunct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vertices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adjacent to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not been processed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blockDFS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≥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e 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≠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e 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the parent of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369100" y="417647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pred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035373" y="418466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num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99365" y="4467741"/>
            <a:ext cx="145920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 flipH="1">
            <a:off x="1131767" y="4467741"/>
            <a:ext cx="150495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014690" y="6080877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7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9736" y="1245044"/>
            <a:ext cx="1348587" cy="2675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60070" y="358175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A</a:t>
            </a:r>
            <a:r>
              <a:rPr lang="en-ZA" dirty="0" smtClean="0">
                <a:solidFill>
                  <a:prstClr val="black"/>
                </a:solidFill>
              </a:rPr>
              <a:t>J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29666" y="595694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467477" y="59964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0070" y="32464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JR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00226" y="4975870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2812089" y="60012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3813802" y="59930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1991360" y="3509534"/>
            <a:ext cx="191324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 smtClean="0">
                <a:solidFill>
                  <a:prstClr val="white"/>
                </a:solidFill>
              </a:rPr>
              <a:t>P: </a:t>
            </a:r>
            <a:r>
              <a:rPr lang="en-ZA" sz="1300" dirty="0" smtClean="0">
                <a:solidFill>
                  <a:schemeClr val="accent5"/>
                </a:solidFill>
              </a:rPr>
              <a:t>(PL)</a:t>
            </a:r>
            <a:endParaRPr lang="en-ZA" sz="1300" dirty="0">
              <a:solidFill>
                <a:schemeClr val="accent5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804384" y="3557112"/>
            <a:ext cx="482824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(PL)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3350252" y="50757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990310" y="3034554"/>
            <a:ext cx="191324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>
                <a:solidFill>
                  <a:prstClr val="white"/>
                </a:solidFill>
              </a:rPr>
              <a:t>R</a:t>
            </a:r>
            <a:r>
              <a:rPr lang="en-ZA" sz="1300" dirty="0" smtClean="0">
                <a:solidFill>
                  <a:prstClr val="white"/>
                </a:solidFill>
              </a:rPr>
              <a:t>:</a:t>
            </a:r>
            <a:r>
              <a:rPr lang="en-ZA" sz="1300" dirty="0" smtClean="0">
                <a:solidFill>
                  <a:schemeClr val="accent5"/>
                </a:solidFill>
              </a:rPr>
              <a:t> (PR)(NP)(RN)</a:t>
            </a:r>
            <a:endParaRPr lang="en-ZA" sz="1300" dirty="0">
              <a:solidFill>
                <a:schemeClr val="accent5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448869" y="3084578"/>
            <a:ext cx="506870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(PR)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68909" y="3084578"/>
            <a:ext cx="529312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(NP)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09904" y="3084578"/>
            <a:ext cx="530915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(RN)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89" name="Line 34"/>
          <p:cNvSpPr>
            <a:spLocks noChangeShapeType="1"/>
          </p:cNvSpPr>
          <p:nvPr/>
        </p:nvSpPr>
        <p:spPr bwMode="auto">
          <a:xfrm flipH="1">
            <a:off x="2389815" y="4661080"/>
            <a:ext cx="38100" cy="36498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0070" y="291119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RZ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55636" y="419346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7,7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5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8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60070" y="257591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ZA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164996" y="415862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Rectangle 49"/>
          <p:cNvSpPr>
            <a:spLocks noChangeArrowheads="1"/>
          </p:cNvSpPr>
          <p:nvPr/>
        </p:nvSpPr>
        <p:spPr bwMode="auto">
          <a:xfrm>
            <a:off x="4529769" y="4993757"/>
            <a:ext cx="4400047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Update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(Z)</a:t>
            </a:r>
            <a:r>
              <a:rPr lang="en-US" kern="0" dirty="0" smtClean="0">
                <a:solidFill>
                  <a:prstClr val="black"/>
                </a:solidFill>
                <a:cs typeface="Arial" pitchFamily="34" charset="0"/>
              </a:rPr>
              <a:t> to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min(</a:t>
            </a:r>
            <a:r>
              <a:rPr lang="en-US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(Z),</a:t>
            </a:r>
            <a:r>
              <a:rPr lang="en-US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(A))</a:t>
            </a: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min(7,1)</a:t>
            </a: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655636" y="419346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,7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3" name="Rectangle 49"/>
          <p:cNvSpPr>
            <a:spLocks noChangeArrowheads="1"/>
          </p:cNvSpPr>
          <p:nvPr/>
        </p:nvSpPr>
        <p:spPr bwMode="auto">
          <a:xfrm>
            <a:off x="4528812" y="4993751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(Z)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≥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(R)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4" name="Rectangle 49"/>
          <p:cNvSpPr>
            <a:spLocks noChangeArrowheads="1"/>
          </p:cNvSpPr>
          <p:nvPr/>
        </p:nvSpPr>
        <p:spPr bwMode="auto">
          <a:xfrm>
            <a:off x="4528813" y="5275691"/>
            <a:ext cx="423418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R </a:t>
            </a:r>
            <a:r>
              <a:rPr lang="en-ZA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not an articulation point or start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15" name="Rectangle 49"/>
          <p:cNvSpPr>
            <a:spLocks noChangeArrowheads="1"/>
          </p:cNvSpPr>
          <p:nvPr/>
        </p:nvSpPr>
        <p:spPr bwMode="auto">
          <a:xfrm>
            <a:off x="4528811" y="5542391"/>
            <a:ext cx="440099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prstClr val="black"/>
                </a:solidFill>
                <a:cs typeface="Arial" pitchFamily="34" charset="0"/>
              </a:rPr>
              <a:t>Set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(R)</a:t>
            </a:r>
            <a:r>
              <a:rPr lang="en-US" sz="1600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min(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(R),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(Z))</a:t>
            </a:r>
            <a:endParaRPr lang="en-US" b="1" i="1" kern="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16" name="Rectangle 49"/>
          <p:cNvSpPr>
            <a:spLocks noChangeArrowheads="1"/>
          </p:cNvSpPr>
          <p:nvPr/>
        </p:nvSpPr>
        <p:spPr bwMode="auto">
          <a:xfrm>
            <a:off x="7115897" y="4993751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No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24047" y="505388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,3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18" name="Rectangle 49"/>
          <p:cNvSpPr>
            <a:spLocks noChangeArrowheads="1"/>
          </p:cNvSpPr>
          <p:nvPr/>
        </p:nvSpPr>
        <p:spPr bwMode="auto">
          <a:xfrm>
            <a:off x="4528821" y="4993751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(R)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≥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(J)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9" name="Rectangle 49"/>
          <p:cNvSpPr>
            <a:spLocks noChangeArrowheads="1"/>
          </p:cNvSpPr>
          <p:nvPr/>
        </p:nvSpPr>
        <p:spPr bwMode="auto">
          <a:xfrm>
            <a:off x="4528821" y="5275691"/>
            <a:ext cx="44009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J </a:t>
            </a:r>
            <a:r>
              <a:rPr lang="en-ZA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not an articulation point or start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0" name="Rectangle 49"/>
          <p:cNvSpPr>
            <a:spLocks noChangeArrowheads="1"/>
          </p:cNvSpPr>
          <p:nvPr/>
        </p:nvSpPr>
        <p:spPr bwMode="auto">
          <a:xfrm>
            <a:off x="4528820" y="5542391"/>
            <a:ext cx="440099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>
                <a:solidFill>
                  <a:prstClr val="black"/>
                </a:solidFill>
                <a:cs typeface="Arial" pitchFamily="34" charset="0"/>
              </a:rPr>
              <a:t>Set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(J)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min(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(J),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(R))</a:t>
            </a:r>
            <a:endParaRPr lang="en-US" b="1" i="1" kern="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21" name="Rectangle 49"/>
          <p:cNvSpPr>
            <a:spLocks noChangeArrowheads="1"/>
          </p:cNvSpPr>
          <p:nvPr/>
        </p:nvSpPr>
        <p:spPr bwMode="auto">
          <a:xfrm>
            <a:off x="7115906" y="4993751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No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57475" y="6038251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23" name="Rectangle 49"/>
          <p:cNvSpPr>
            <a:spLocks noChangeArrowheads="1"/>
          </p:cNvSpPr>
          <p:nvPr/>
        </p:nvSpPr>
        <p:spPr bwMode="auto">
          <a:xfrm>
            <a:off x="4528820" y="4993751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(J)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≥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(A)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4" name="Rectangle 49"/>
          <p:cNvSpPr>
            <a:spLocks noChangeArrowheads="1"/>
          </p:cNvSpPr>
          <p:nvPr/>
        </p:nvSpPr>
        <p:spPr bwMode="auto">
          <a:xfrm>
            <a:off x="4528820" y="5275691"/>
            <a:ext cx="44009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A</a:t>
            </a: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 </a:t>
            </a:r>
            <a:r>
              <a:rPr lang="en-ZA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an articulation point or start</a:t>
            </a: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 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5" name="Rectangle 49"/>
          <p:cNvSpPr>
            <a:spLocks noChangeArrowheads="1"/>
          </p:cNvSpPr>
          <p:nvPr/>
        </p:nvSpPr>
        <p:spPr bwMode="auto">
          <a:xfrm>
            <a:off x="4528819" y="5542391"/>
            <a:ext cx="440099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Pop from stack until AJ is found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6" name="Rectangle 49"/>
          <p:cNvSpPr>
            <a:spLocks noChangeArrowheads="1"/>
          </p:cNvSpPr>
          <p:nvPr/>
        </p:nvSpPr>
        <p:spPr bwMode="auto">
          <a:xfrm>
            <a:off x="7115905" y="4993751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Yes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990308" y="2550455"/>
            <a:ext cx="191324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300" dirty="0" smtClean="0">
                <a:solidFill>
                  <a:prstClr val="white"/>
                </a:solidFill>
              </a:rPr>
              <a:t>A:</a:t>
            </a:r>
            <a:r>
              <a:rPr lang="en-ZA" sz="1300" dirty="0" smtClean="0">
                <a:solidFill>
                  <a:schemeClr val="accent5"/>
                </a:solidFill>
              </a:rPr>
              <a:t> (ZA)(RZ)(JR)(AJ)</a:t>
            </a:r>
            <a:endParaRPr lang="en-ZA" sz="1300" dirty="0">
              <a:solidFill>
                <a:schemeClr val="accent5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40618" y="2600489"/>
            <a:ext cx="51007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(ZA)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662563" y="2600489"/>
            <a:ext cx="487634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(RZ)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961648" y="2600489"/>
            <a:ext cx="487634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(JR)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262638" y="2600489"/>
            <a:ext cx="51007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(AJ)</a:t>
            </a:r>
            <a:endParaRPr lang="en-ZA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98" grpId="0" animBg="1"/>
      <p:bldP spid="71" grpId="0"/>
      <p:bldP spid="74" grpId="0"/>
      <p:bldP spid="49" grpId="0" animBg="1"/>
      <p:bldP spid="65" grpId="0"/>
      <p:bldP spid="96" grpId="0" animBg="1"/>
      <p:bldP spid="55" grpId="0"/>
      <p:bldP spid="68" grpId="0" animBg="1"/>
      <p:bldP spid="69" grpId="0" animBg="1"/>
      <p:bldP spid="69" grpId="1" animBg="1"/>
      <p:bldP spid="72" grpId="0" animBg="1"/>
      <p:bldP spid="73" grpId="0" animBg="1"/>
      <p:bldP spid="73" grpId="1" animBg="1"/>
      <p:bldP spid="73" grpId="2" animBg="1"/>
      <p:bldP spid="89" grpId="0" animBg="1"/>
      <p:bldP spid="90" grpId="0" animBg="1"/>
      <p:bldP spid="90" grpId="1" animBg="1"/>
      <p:bldP spid="94" grpId="0"/>
      <p:bldP spid="94" grpId="1"/>
      <p:bldP spid="95" grpId="0"/>
      <p:bldP spid="99" grpId="0" animBg="1"/>
      <p:bldP spid="99" grpId="1" animBg="1"/>
      <p:bldP spid="102" grpId="0" animBg="1"/>
      <p:bldP spid="102" grpId="1" animBg="1"/>
      <p:bldP spid="103" grpId="0" animBg="1"/>
      <p:bldP spid="103" grpId="1" animBg="1"/>
      <p:bldP spid="112" grpId="0"/>
      <p:bldP spid="113" grpId="0" animBg="1"/>
      <p:bldP spid="113" grpId="1" animBg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8" grpId="0" animBg="1"/>
      <p:bldP spid="118" grpId="1" animBg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3" grpId="0" animBg="1"/>
      <p:bldP spid="124" grpId="0"/>
      <p:bldP spid="125" grpId="0"/>
      <p:bldP spid="126" grpId="0"/>
      <p:bldP spid="127" grpId="0" animBg="1"/>
      <p:bldP spid="128" grpId="0"/>
      <p:bldP spid="129" grpId="0"/>
      <p:bldP spid="130" grpId="0"/>
      <p:bldP spid="1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Connectivity in Directed Graphs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972066"/>
            <a:ext cx="8152885" cy="5774724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Will the same algorithm work on a digraph?</a:t>
            </a:r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Depends on the definition of “connected”</a:t>
            </a:r>
          </a:p>
          <a:p>
            <a:pPr lvl="1"/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Weakly connected</a:t>
            </a:r>
            <a:endParaRPr kumimoji="1" lang="en-ZA" altLang="zh-TW" sz="1700" dirty="0" smtClean="0">
              <a:ea typeface="新細明體" charset="-120"/>
            </a:endParaRPr>
          </a:p>
          <a:p>
            <a:pPr lvl="2"/>
            <a:r>
              <a:rPr kumimoji="1" lang="en-ZA" altLang="zh-TW" sz="1400" dirty="0">
                <a:ea typeface="新細明體" charset="-120"/>
              </a:rPr>
              <a:t>A</a:t>
            </a:r>
            <a:r>
              <a:rPr kumimoji="1" lang="en-ZA" altLang="zh-TW" sz="1400" dirty="0" smtClean="0">
                <a:ea typeface="新細明體" charset="-120"/>
              </a:rPr>
              <a:t> digraph where the corresponding undirected graph structure is connected</a:t>
            </a:r>
          </a:p>
          <a:p>
            <a:pPr lvl="1"/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Strongly connected</a:t>
            </a:r>
            <a:endParaRPr kumimoji="1" lang="en-ZA" altLang="zh-TW" sz="1700" dirty="0" smtClean="0">
              <a:ea typeface="新細明體" charset="-120"/>
            </a:endParaRPr>
          </a:p>
          <a:p>
            <a:pPr lvl="2"/>
            <a:r>
              <a:rPr kumimoji="1" lang="en-ZA" altLang="zh-TW" sz="1400" dirty="0">
                <a:ea typeface="新細明體" charset="-120"/>
              </a:rPr>
              <a:t>A</a:t>
            </a:r>
            <a:r>
              <a:rPr kumimoji="1" lang="en-ZA" altLang="zh-TW" sz="1400" dirty="0" smtClean="0">
                <a:ea typeface="新細明體" charset="-120"/>
              </a:rPr>
              <a:t> digraph in which every vertex is reachable from every other vertex</a:t>
            </a:r>
          </a:p>
          <a:p>
            <a:pPr lvl="2"/>
            <a:r>
              <a:rPr kumimoji="1" lang="en-ZA" altLang="zh-TW" sz="1400" dirty="0" smtClean="0">
                <a:ea typeface="新細明體" charset="-120"/>
              </a:rPr>
              <a:t>We’ll modify DFS to find strongly connected components</a:t>
            </a:r>
            <a:endParaRPr kumimoji="1" lang="en-ZA" altLang="zh-TW" sz="2000" dirty="0">
              <a:ea typeface="新細明體" charset="-120"/>
            </a:endParaRPr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3738721" y="286434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H="1">
            <a:off x="1401921" y="1971048"/>
            <a:ext cx="873123" cy="5338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017746" y="244524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471771" y="340091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2205196" y="160069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39" name="Oval 15"/>
          <p:cNvSpPr>
            <a:spLocks noChangeArrowheads="1"/>
          </p:cNvSpPr>
          <p:nvPr/>
        </p:nvSpPr>
        <p:spPr bwMode="auto">
          <a:xfrm>
            <a:off x="3354546" y="248016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2816383" y="340567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18096" y="339744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2603658" y="2635993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H="1">
            <a:off x="3162456" y="2897119"/>
            <a:ext cx="303214" cy="541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1357471" y="2864341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2146458" y="242287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 flipH="1">
            <a:off x="2394109" y="2057892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 flipH="1">
            <a:off x="1890728" y="2856103"/>
            <a:ext cx="390668" cy="6507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Line 40"/>
          <p:cNvSpPr>
            <a:spLocks noChangeShapeType="1"/>
          </p:cNvSpPr>
          <p:nvPr/>
        </p:nvSpPr>
        <p:spPr bwMode="auto">
          <a:xfrm flipH="1" flipV="1">
            <a:off x="2479833" y="2845716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sz="2800" dirty="0"/>
              <a:t>DFS: Find Strongly Connected Components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404" y="1245044"/>
            <a:ext cx="8267412" cy="138499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hangingPunct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stronglyConnectedComponentSearch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vertices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all vertices as unvisited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is a vertex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such that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== 0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1421129" y="4566615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013452" y="5040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467477" y="59964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200902" y="41962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3350252" y="50757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2812089" y="60012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3813802" y="59930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2599364" y="5231561"/>
            <a:ext cx="750888" cy="139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 flipH="1">
            <a:off x="3158162" y="5492687"/>
            <a:ext cx="303214" cy="54189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>
            <a:off x="1353177" y="5459909"/>
            <a:ext cx="282434" cy="5541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>
            <a:off x="3734427" y="5459909"/>
            <a:ext cx="268287" cy="5365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2142164" y="5018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 flipH="1">
            <a:off x="2389815" y="4653460"/>
            <a:ext cx="38100" cy="364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>
            <a:off x="1886434" y="5441285"/>
            <a:ext cx="371617" cy="66117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flipH="1" flipV="1">
            <a:off x="2475539" y="5441284"/>
            <a:ext cx="431799" cy="5932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7323" y="46714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49836" y="603825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16408" y="505388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92263" y="604337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22003" y="50123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57793" y="60344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55636" y="419346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6" name="Oval 95"/>
          <p:cNvSpPr/>
          <p:nvPr/>
        </p:nvSpPr>
        <p:spPr>
          <a:xfrm>
            <a:off x="976276" y="500063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" name="Rectangle 49"/>
          <p:cNvSpPr>
            <a:spLocks noChangeArrowheads="1"/>
          </p:cNvSpPr>
          <p:nvPr/>
        </p:nvSpPr>
        <p:spPr bwMode="auto">
          <a:xfrm>
            <a:off x="5014690" y="6080877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1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9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 animBg="1"/>
      <p:bldP spid="97" grpId="0" animBg="1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2651224" y="419207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4,4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sz="2800" dirty="0"/>
              <a:t>DFS: Find Strongly Connected Components</a:t>
            </a: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200902" y="41962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7323" y="46714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49836" y="603825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16408" y="505388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92263" y="604337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22003" y="50123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57793" y="60344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55636" y="419346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6" name="Oval 95"/>
          <p:cNvSpPr/>
          <p:nvPr/>
        </p:nvSpPr>
        <p:spPr>
          <a:xfrm>
            <a:off x="976276" y="500063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/>
          <p:cNvSpPr/>
          <p:nvPr/>
        </p:nvSpPr>
        <p:spPr>
          <a:xfrm>
            <a:off x="3849063" y="1245044"/>
            <a:ext cx="5080753" cy="33239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hangingPunct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push(v)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push vertices, not edges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vertices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adjacent to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on stack</a:t>
            </a:r>
            <a:endParaRPr lang="en-US" sz="14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     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77" y="467147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369100" y="417647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pred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035373" y="418466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num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99365" y="4467741"/>
            <a:ext cx="145920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 flipH="1">
            <a:off x="1131767" y="4467741"/>
            <a:ext cx="150495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014690" y="6080877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1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2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7831" y="1245044"/>
            <a:ext cx="1348587" cy="2675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013452" y="5040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0070" y="358175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A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29666" y="595694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467477" y="59964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57475" y="6038251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2,2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0070" y="32464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J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00226" y="4975870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TextBox 73"/>
          <p:cNvSpPr txBox="1"/>
          <p:nvPr/>
        </p:nvSpPr>
        <p:spPr>
          <a:xfrm>
            <a:off x="1624047" y="505388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3,3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2142164" y="5018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0070" y="291119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163470" y="4160198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3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0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4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1" name="Rectangle 49"/>
          <p:cNvSpPr>
            <a:spLocks noChangeArrowheads="1"/>
          </p:cNvSpPr>
          <p:nvPr/>
        </p:nvSpPr>
        <p:spPr bwMode="auto">
          <a:xfrm>
            <a:off x="5178520" y="608206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5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2812089" y="60012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60070" y="257591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3813802" y="59930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3350252" y="50757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 flipH="1">
            <a:off x="1421129" y="4566615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2599364" y="5231561"/>
            <a:ext cx="750888" cy="139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Line 34"/>
          <p:cNvSpPr>
            <a:spLocks noChangeShapeType="1"/>
          </p:cNvSpPr>
          <p:nvPr/>
        </p:nvSpPr>
        <p:spPr bwMode="auto">
          <a:xfrm flipH="1">
            <a:off x="3158162" y="5492687"/>
            <a:ext cx="303214" cy="54189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5" name="Line 35"/>
          <p:cNvSpPr>
            <a:spLocks noChangeShapeType="1"/>
          </p:cNvSpPr>
          <p:nvPr/>
        </p:nvSpPr>
        <p:spPr bwMode="auto">
          <a:xfrm>
            <a:off x="1353177" y="5459909"/>
            <a:ext cx="282434" cy="5541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Line 36"/>
          <p:cNvSpPr>
            <a:spLocks noChangeShapeType="1"/>
          </p:cNvSpPr>
          <p:nvPr/>
        </p:nvSpPr>
        <p:spPr bwMode="auto">
          <a:xfrm>
            <a:off x="3734427" y="5459909"/>
            <a:ext cx="268287" cy="5365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8" name="Line 34"/>
          <p:cNvSpPr>
            <a:spLocks noChangeShapeType="1"/>
          </p:cNvSpPr>
          <p:nvPr/>
        </p:nvSpPr>
        <p:spPr bwMode="auto">
          <a:xfrm flipH="1">
            <a:off x="2389815" y="4653460"/>
            <a:ext cx="38100" cy="364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Line 40"/>
          <p:cNvSpPr>
            <a:spLocks noChangeShapeType="1"/>
          </p:cNvSpPr>
          <p:nvPr/>
        </p:nvSpPr>
        <p:spPr bwMode="auto">
          <a:xfrm flipH="1">
            <a:off x="1886434" y="5441285"/>
            <a:ext cx="371617" cy="66117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Line 40"/>
          <p:cNvSpPr>
            <a:spLocks noChangeShapeType="1"/>
          </p:cNvSpPr>
          <p:nvPr/>
        </p:nvSpPr>
        <p:spPr bwMode="auto">
          <a:xfrm flipH="1" flipV="1">
            <a:off x="2475539" y="5441284"/>
            <a:ext cx="431799" cy="5932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Line 35"/>
          <p:cNvSpPr>
            <a:spLocks noChangeShapeType="1"/>
          </p:cNvSpPr>
          <p:nvPr/>
        </p:nvSpPr>
        <p:spPr bwMode="auto">
          <a:xfrm>
            <a:off x="1353177" y="5459909"/>
            <a:ext cx="282434" cy="55417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Line 40"/>
          <p:cNvSpPr>
            <a:spLocks noChangeShapeType="1"/>
          </p:cNvSpPr>
          <p:nvPr/>
        </p:nvSpPr>
        <p:spPr bwMode="auto">
          <a:xfrm flipH="1">
            <a:off x="1886434" y="5441285"/>
            <a:ext cx="371617" cy="66117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Line 34"/>
          <p:cNvSpPr>
            <a:spLocks noChangeShapeType="1"/>
          </p:cNvSpPr>
          <p:nvPr/>
        </p:nvSpPr>
        <p:spPr bwMode="auto">
          <a:xfrm flipH="1">
            <a:off x="2389815" y="4653370"/>
            <a:ext cx="38100" cy="36498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991360" y="3509534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95799" y="3560922"/>
            <a:ext cx="338554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6" name="Rectangle 49"/>
          <p:cNvSpPr>
            <a:spLocks noChangeArrowheads="1"/>
          </p:cNvSpPr>
          <p:nvPr/>
        </p:nvSpPr>
        <p:spPr bwMode="auto">
          <a:xfrm>
            <a:off x="4528820" y="4993757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(M)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==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(M)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7" name="Rectangle 49"/>
          <p:cNvSpPr>
            <a:spLocks noChangeArrowheads="1"/>
          </p:cNvSpPr>
          <p:nvPr/>
        </p:nvSpPr>
        <p:spPr bwMode="auto">
          <a:xfrm>
            <a:off x="4528820" y="5275697"/>
            <a:ext cx="44009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M</a:t>
            </a: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 </a:t>
            </a:r>
            <a:r>
              <a:rPr lang="en-ZA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the root of an SCC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4528819" y="5542397"/>
            <a:ext cx="440099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Pop from stack until M is found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09" name="Rectangle 49"/>
          <p:cNvSpPr>
            <a:spLocks noChangeArrowheads="1"/>
          </p:cNvSpPr>
          <p:nvPr/>
        </p:nvSpPr>
        <p:spPr bwMode="auto">
          <a:xfrm>
            <a:off x="7115905" y="4993757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Yes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3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59" grpId="0"/>
      <p:bldP spid="60" grpId="0"/>
      <p:bldP spid="61" grpId="0"/>
      <p:bldP spid="65" grpId="0"/>
      <p:bldP spid="96" grpId="0" animBg="1"/>
      <p:bldP spid="29" grpId="0"/>
      <p:bldP spid="32" grpId="0"/>
      <p:bldP spid="33" grpId="0"/>
      <p:bldP spid="35" grpId="0" animBg="1"/>
      <p:bldP spid="52" grpId="0" animBg="1"/>
      <p:bldP spid="55" grpId="0"/>
      <p:bldP spid="56" grpId="0"/>
      <p:bldP spid="56" grpId="1"/>
      <p:bldP spid="57" grpId="0" animBg="1"/>
      <p:bldP spid="68" grpId="0" animBg="1"/>
      <p:bldP spid="69" grpId="0" animBg="1"/>
      <p:bldP spid="69" grpId="1" animBg="1"/>
      <p:bldP spid="71" grpId="0"/>
      <p:bldP spid="72" grpId="0" animBg="1"/>
      <p:bldP spid="73" grpId="0" animBg="1"/>
      <p:bldP spid="73" grpId="1" animBg="1"/>
      <p:bldP spid="74" grpId="0"/>
      <p:bldP spid="76" grpId="0" animBg="1"/>
      <p:bldP spid="77" grpId="0" animBg="1"/>
      <p:bldP spid="79" grpId="0"/>
      <p:bldP spid="79" grpId="1"/>
      <p:bldP spid="80" grpId="0"/>
      <p:bldP spid="80" grpId="1"/>
      <p:bldP spid="81" grpId="0"/>
      <p:bldP spid="84" grpId="0" animBg="1"/>
      <p:bldP spid="84" grpId="1" animBg="1"/>
      <p:bldP spid="95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 animBg="1"/>
      <p:bldP spid="107" grpId="0"/>
      <p:bldP spid="108" grpId="0"/>
      <p:bldP spid="1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1624047" y="505388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3,3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77" y="467147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57475" y="6038251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2,2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1" name="Line 35"/>
          <p:cNvSpPr>
            <a:spLocks noChangeShapeType="1"/>
          </p:cNvSpPr>
          <p:nvPr/>
        </p:nvSpPr>
        <p:spPr bwMode="auto">
          <a:xfrm>
            <a:off x="1353177" y="5459909"/>
            <a:ext cx="282434" cy="55417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Line 40"/>
          <p:cNvSpPr>
            <a:spLocks noChangeShapeType="1"/>
          </p:cNvSpPr>
          <p:nvPr/>
        </p:nvSpPr>
        <p:spPr bwMode="auto">
          <a:xfrm flipH="1">
            <a:off x="1886434" y="5441285"/>
            <a:ext cx="371617" cy="66117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Line 34"/>
          <p:cNvSpPr>
            <a:spLocks noChangeShapeType="1"/>
          </p:cNvSpPr>
          <p:nvPr/>
        </p:nvSpPr>
        <p:spPr bwMode="auto">
          <a:xfrm flipH="1">
            <a:off x="2389815" y="4653370"/>
            <a:ext cx="38100" cy="36498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51224" y="419207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4,4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sz="2800" dirty="0"/>
              <a:t>DFS: Find Strongly Connected Components</a:t>
            </a: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200902" y="41962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92263" y="604337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22003" y="50123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57793" y="60344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49063" y="1245044"/>
            <a:ext cx="5080753" cy="33239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hangingPunct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push(v)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push vertices, not edges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vertices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adjacent to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on stack</a:t>
            </a:r>
            <a:endParaRPr lang="en-US" sz="14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     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369100" y="417647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pred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035373" y="418466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num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99365" y="4467741"/>
            <a:ext cx="145920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 flipH="1">
            <a:off x="1131767" y="4467741"/>
            <a:ext cx="150495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014690" y="6080877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5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7831" y="1245044"/>
            <a:ext cx="1348587" cy="2675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013452" y="5040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0070" y="358175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A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467477" y="59964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0070" y="32464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J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00226" y="4975870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2142164" y="5018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0070" y="291119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163470" y="4160198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2812089" y="60012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85" name="Oval 84"/>
          <p:cNvSpPr/>
          <p:nvPr/>
        </p:nvSpPr>
        <p:spPr>
          <a:xfrm>
            <a:off x="3314999" y="503251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/>
          <p:cNvSpPr txBox="1"/>
          <p:nvPr/>
        </p:nvSpPr>
        <p:spPr>
          <a:xfrm>
            <a:off x="3819930" y="5017015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5,5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3813802" y="59930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3350252" y="50757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777090" y="595567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TextBox 90"/>
          <p:cNvSpPr txBox="1"/>
          <p:nvPr/>
        </p:nvSpPr>
        <p:spPr>
          <a:xfrm>
            <a:off x="4257793" y="603440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6,6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 flipH="1">
            <a:off x="1421129" y="4566615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2599364" y="5231561"/>
            <a:ext cx="750888" cy="139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Line 34"/>
          <p:cNvSpPr>
            <a:spLocks noChangeShapeType="1"/>
          </p:cNvSpPr>
          <p:nvPr/>
        </p:nvSpPr>
        <p:spPr bwMode="auto">
          <a:xfrm flipH="1">
            <a:off x="3158162" y="5492687"/>
            <a:ext cx="303214" cy="54189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7" name="Line 36"/>
          <p:cNvSpPr>
            <a:spLocks noChangeShapeType="1"/>
          </p:cNvSpPr>
          <p:nvPr/>
        </p:nvSpPr>
        <p:spPr bwMode="auto">
          <a:xfrm>
            <a:off x="3734427" y="5459909"/>
            <a:ext cx="268287" cy="5365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Line 40"/>
          <p:cNvSpPr>
            <a:spLocks noChangeShapeType="1"/>
          </p:cNvSpPr>
          <p:nvPr/>
        </p:nvSpPr>
        <p:spPr bwMode="auto">
          <a:xfrm flipH="1" flipV="1">
            <a:off x="2475539" y="5441284"/>
            <a:ext cx="431799" cy="5932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991360" y="3509534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95799" y="3560922"/>
            <a:ext cx="338554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>
            <a:off x="2600053" y="5231934"/>
            <a:ext cx="750888" cy="1398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6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0070" y="257591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P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>
            <a:off x="3733803" y="5460078"/>
            <a:ext cx="268287" cy="5365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ectangle 49"/>
          <p:cNvSpPr>
            <a:spLocks noChangeArrowheads="1"/>
          </p:cNvSpPr>
          <p:nvPr/>
        </p:nvSpPr>
        <p:spPr bwMode="auto">
          <a:xfrm>
            <a:off x="5178476" y="608341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7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60070" y="22431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L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991356" y="3034396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95795" y="3085784"/>
            <a:ext cx="261610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L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4528820" y="4993757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(L)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==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(L)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9" name="Rectangle 49"/>
          <p:cNvSpPr>
            <a:spLocks noChangeArrowheads="1"/>
          </p:cNvSpPr>
          <p:nvPr/>
        </p:nvSpPr>
        <p:spPr bwMode="auto">
          <a:xfrm>
            <a:off x="4528820" y="5275697"/>
            <a:ext cx="44009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L </a:t>
            </a:r>
            <a:r>
              <a:rPr lang="en-ZA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the root of an SCC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10" name="Rectangle 49"/>
          <p:cNvSpPr>
            <a:spLocks noChangeArrowheads="1"/>
          </p:cNvSpPr>
          <p:nvPr/>
        </p:nvSpPr>
        <p:spPr bwMode="auto">
          <a:xfrm>
            <a:off x="4528819" y="5542397"/>
            <a:ext cx="440099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Pop from stack until L is found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11" name="Rectangle 49"/>
          <p:cNvSpPr>
            <a:spLocks noChangeArrowheads="1"/>
          </p:cNvSpPr>
          <p:nvPr/>
        </p:nvSpPr>
        <p:spPr bwMode="auto">
          <a:xfrm>
            <a:off x="7115905" y="4993757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Yes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9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55" grpId="0"/>
      <p:bldP spid="73" grpId="2" animBg="1"/>
      <p:bldP spid="73" grpId="3" animBg="1"/>
      <p:bldP spid="77" grpId="1" animBg="1"/>
      <p:bldP spid="85" grpId="0" animBg="1"/>
      <p:bldP spid="85" grpId="1" animBg="1"/>
      <p:bldP spid="86" grpId="0"/>
      <p:bldP spid="90" grpId="0" animBg="1"/>
      <p:bldP spid="91" grpId="0"/>
      <p:bldP spid="93" grpId="0" animBg="1"/>
      <p:bldP spid="97" grpId="0" animBg="1"/>
      <p:bldP spid="67" grpId="0" animBg="1"/>
      <p:bldP spid="70" grpId="0"/>
      <p:bldP spid="70" grpId="1"/>
      <p:bldP spid="75" grpId="0" animBg="1"/>
      <p:bldP spid="82" grpId="0" animBg="1"/>
      <p:bldP spid="83" grpId="0"/>
      <p:bldP spid="88" grpId="0" animBg="1"/>
      <p:bldP spid="88" grpId="1" animBg="1"/>
      <p:bldP spid="89" grpId="0" animBg="1"/>
      <p:bldP spid="106" grpId="0"/>
      <p:bldP spid="108" grpId="0" animBg="1"/>
      <p:bldP spid="109" grpId="0"/>
      <p:bldP spid="110" grpId="0"/>
      <p:bldP spid="1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5180381" y="608150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8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>
            <a:off x="3733803" y="5460078"/>
            <a:ext cx="268287" cy="5365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>
            <a:off x="2600053" y="5231934"/>
            <a:ext cx="750888" cy="1398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57793" y="603440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6,6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9930" y="5017015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5,5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4047" y="505388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3,3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77" y="467147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57475" y="6038251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2,2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1" name="Line 35"/>
          <p:cNvSpPr>
            <a:spLocks noChangeShapeType="1"/>
          </p:cNvSpPr>
          <p:nvPr/>
        </p:nvSpPr>
        <p:spPr bwMode="auto">
          <a:xfrm>
            <a:off x="1353177" y="5459909"/>
            <a:ext cx="282434" cy="55417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Line 40"/>
          <p:cNvSpPr>
            <a:spLocks noChangeShapeType="1"/>
          </p:cNvSpPr>
          <p:nvPr/>
        </p:nvSpPr>
        <p:spPr bwMode="auto">
          <a:xfrm flipH="1">
            <a:off x="1886434" y="5441285"/>
            <a:ext cx="371617" cy="66117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Line 34"/>
          <p:cNvSpPr>
            <a:spLocks noChangeShapeType="1"/>
          </p:cNvSpPr>
          <p:nvPr/>
        </p:nvSpPr>
        <p:spPr bwMode="auto">
          <a:xfrm flipH="1">
            <a:off x="2389815" y="4653370"/>
            <a:ext cx="38100" cy="36498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51224" y="419207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4,4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sz="2800" dirty="0"/>
              <a:t>DFS: Find Strongly Connected Components</a:t>
            </a: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200902" y="41962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92263" y="604337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49063" y="1245044"/>
            <a:ext cx="5080753" cy="33239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hangingPunct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push(v)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push vertices, not edges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vertices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adjacent to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on stack</a:t>
            </a:r>
            <a:endParaRPr lang="en-US" sz="14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     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369100" y="417647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pred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035373" y="418466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num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99365" y="4467741"/>
            <a:ext cx="145920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 flipH="1">
            <a:off x="1131767" y="4467741"/>
            <a:ext cx="150495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014690" y="6080877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7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7831" y="1245044"/>
            <a:ext cx="1348587" cy="2675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013452" y="5040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0070" y="358175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A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467477" y="59964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0070" y="32464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J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2142164" y="5018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0070" y="291119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2812089" y="60012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85" name="Oval 84"/>
          <p:cNvSpPr/>
          <p:nvPr/>
        </p:nvSpPr>
        <p:spPr>
          <a:xfrm>
            <a:off x="3314999" y="503251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3813802" y="59930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3350252" y="50757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777090" y="595567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 flipH="1">
            <a:off x="1421129" y="4566615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4" name="Line 34"/>
          <p:cNvSpPr>
            <a:spLocks noChangeShapeType="1"/>
          </p:cNvSpPr>
          <p:nvPr/>
        </p:nvSpPr>
        <p:spPr bwMode="auto">
          <a:xfrm flipH="1">
            <a:off x="3158162" y="5492687"/>
            <a:ext cx="303214" cy="54189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Line 40"/>
          <p:cNvSpPr>
            <a:spLocks noChangeShapeType="1"/>
          </p:cNvSpPr>
          <p:nvPr/>
        </p:nvSpPr>
        <p:spPr bwMode="auto">
          <a:xfrm flipH="1" flipV="1">
            <a:off x="2475539" y="5441284"/>
            <a:ext cx="431799" cy="5932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991360" y="3509534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95799" y="3560922"/>
            <a:ext cx="338554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60070" y="257591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P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991356" y="3034396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95795" y="3085784"/>
            <a:ext cx="261610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L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7" name="Line 34"/>
          <p:cNvSpPr>
            <a:spLocks noChangeShapeType="1"/>
          </p:cNvSpPr>
          <p:nvPr/>
        </p:nvSpPr>
        <p:spPr bwMode="auto">
          <a:xfrm flipH="1">
            <a:off x="3157672" y="5490714"/>
            <a:ext cx="303214" cy="54189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2774680" y="596075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TextBox 55"/>
          <p:cNvSpPr txBox="1"/>
          <p:nvPr/>
        </p:nvSpPr>
        <p:spPr>
          <a:xfrm>
            <a:off x="2299834" y="6041943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7,7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0070" y="224825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N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 flipH="1" flipV="1">
            <a:off x="2474180" y="5441320"/>
            <a:ext cx="431799" cy="59329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99834" y="6041943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3</a:t>
            </a:r>
            <a:r>
              <a:rPr lang="en-ZA" dirty="0" smtClean="0">
                <a:solidFill>
                  <a:prstClr val="black"/>
                </a:solidFill>
              </a:rPr>
              <a:t>,7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20152" y="5016998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  <a:r>
              <a:rPr lang="en-ZA" dirty="0" smtClean="0">
                <a:solidFill>
                  <a:prstClr val="black"/>
                </a:solidFill>
              </a:rPr>
              <a:t>,5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00226" y="4975870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ounded Rectangle 68"/>
          <p:cNvSpPr/>
          <p:nvPr/>
        </p:nvSpPr>
        <p:spPr>
          <a:xfrm>
            <a:off x="2000110" y="2553791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43420" y="2603819"/>
            <a:ext cx="284052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572819" y="2604381"/>
            <a:ext cx="308098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N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87028" y="2604135"/>
            <a:ext cx="28565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R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87" name="Rectangle 49"/>
          <p:cNvSpPr>
            <a:spLocks noChangeArrowheads="1"/>
          </p:cNvSpPr>
          <p:nvPr/>
        </p:nvSpPr>
        <p:spPr bwMode="auto">
          <a:xfrm>
            <a:off x="4528820" y="4993757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(R)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(N), R </a:t>
            </a:r>
            <a:r>
              <a:rPr lang="en-US" i="1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on stack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95" name="Rectangle 49"/>
          <p:cNvSpPr>
            <a:spLocks noChangeArrowheads="1"/>
          </p:cNvSpPr>
          <p:nvPr/>
        </p:nvSpPr>
        <p:spPr bwMode="auto">
          <a:xfrm>
            <a:off x="4528820" y="5275697"/>
            <a:ext cx="44009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Set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(N)</a:t>
            </a:r>
            <a:r>
              <a:rPr lang="en-US" kern="0" dirty="0" smtClean="0">
                <a:solidFill>
                  <a:prstClr val="black"/>
                </a:solidFill>
                <a:cs typeface="Arial" pitchFamily="34" charset="0"/>
              </a:rPr>
              <a:t> to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min(</a:t>
            </a:r>
            <a:r>
              <a:rPr lang="en-US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(N)</a:t>
            </a:r>
            <a:r>
              <a:rPr lang="en-US" i="1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,</a:t>
            </a:r>
            <a:r>
              <a:rPr lang="en-US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(R))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8372061" y="4993757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Yes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99" name="Rectangle 49"/>
          <p:cNvSpPr>
            <a:spLocks noChangeArrowheads="1"/>
          </p:cNvSpPr>
          <p:nvPr/>
        </p:nvSpPr>
        <p:spPr bwMode="auto">
          <a:xfrm>
            <a:off x="4519586" y="4993761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(R)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==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(R)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4519586" y="5275701"/>
            <a:ext cx="44009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R</a:t>
            </a: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 </a:t>
            </a:r>
            <a:r>
              <a:rPr lang="en-ZA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the root of an SCC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09" name="Rectangle 49"/>
          <p:cNvSpPr>
            <a:spLocks noChangeArrowheads="1"/>
          </p:cNvSpPr>
          <p:nvPr/>
        </p:nvSpPr>
        <p:spPr bwMode="auto">
          <a:xfrm>
            <a:off x="4519585" y="5542401"/>
            <a:ext cx="440099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Pop from stack until R is found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10" name="Rectangle 49"/>
          <p:cNvSpPr>
            <a:spLocks noChangeArrowheads="1"/>
          </p:cNvSpPr>
          <p:nvPr/>
        </p:nvSpPr>
        <p:spPr bwMode="auto">
          <a:xfrm>
            <a:off x="7106671" y="4993761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Yes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111" name="Rectangle 49"/>
          <p:cNvSpPr>
            <a:spLocks noChangeArrowheads="1"/>
          </p:cNvSpPr>
          <p:nvPr/>
        </p:nvSpPr>
        <p:spPr bwMode="auto">
          <a:xfrm>
            <a:off x="4524208" y="4998372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Set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(P)</a:t>
            </a:r>
            <a:r>
              <a:rPr lang="en-US" sz="1200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=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min(</a:t>
            </a:r>
            <a:r>
              <a:rPr lang="en-US" i="1" kern="0" dirty="0" err="1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(P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),</a:t>
            </a:r>
            <a:r>
              <a:rPr lang="en-US" i="1" kern="0" dirty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(N)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)</a:t>
            </a: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11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6" grpId="0"/>
      <p:bldP spid="62" grpId="0"/>
      <p:bldP spid="55" grpId="0"/>
      <p:bldP spid="76" grpId="0" animBg="1"/>
      <p:bldP spid="85" grpId="0" animBg="1"/>
      <p:bldP spid="85" grpId="1" animBg="1"/>
      <p:bldP spid="85" grpId="2" animBg="1"/>
      <p:bldP spid="85" grpId="3" animBg="1"/>
      <p:bldP spid="90" grpId="0" animBg="1"/>
      <p:bldP spid="94" grpId="0" animBg="1"/>
      <p:bldP spid="100" grpId="0" animBg="1"/>
      <p:bldP spid="75" grpId="0" animBg="1"/>
      <p:bldP spid="107" grpId="0" animBg="1"/>
      <p:bldP spid="53" grpId="0" animBg="1"/>
      <p:bldP spid="53" grpId="1" animBg="1"/>
      <p:bldP spid="56" grpId="0"/>
      <p:bldP spid="56" grpId="1"/>
      <p:bldP spid="59" grpId="0" animBg="1"/>
      <p:bldP spid="59" grpId="1" animBg="1"/>
      <p:bldP spid="60" grpId="0" animBg="1"/>
      <p:bldP spid="61" grpId="0"/>
      <p:bldP spid="65" grpId="0"/>
      <p:bldP spid="66" grpId="0" animBg="1"/>
      <p:bldP spid="69" grpId="0" animBg="1"/>
      <p:bldP spid="79" grpId="0"/>
      <p:bldP spid="80" grpId="0"/>
      <p:bldP spid="81" grpId="0"/>
      <p:bldP spid="87" grpId="0" animBg="1"/>
      <p:bldP spid="87" grpId="1" animBg="1"/>
      <p:bldP spid="95" grpId="0"/>
      <p:bldP spid="95" grpId="1"/>
      <p:bldP spid="98" grpId="0"/>
      <p:bldP spid="98" grpId="1"/>
      <p:bldP spid="99" grpId="0" animBg="1"/>
      <p:bldP spid="108" grpId="0"/>
      <p:bldP spid="109" grpId="0"/>
      <p:bldP spid="110" grpId="0"/>
      <p:bldP spid="111" grpId="0" animBg="1"/>
      <p:bldP spid="1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3820152" y="5016998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  <a:r>
              <a:rPr lang="en-ZA" dirty="0" smtClean="0">
                <a:solidFill>
                  <a:prstClr val="black"/>
                </a:solidFill>
              </a:rPr>
              <a:t>,5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99834" y="6041943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3</a:t>
            </a:r>
            <a:r>
              <a:rPr lang="en-ZA" dirty="0" smtClean="0">
                <a:solidFill>
                  <a:prstClr val="black"/>
                </a:solidFill>
              </a:rPr>
              <a:t>,7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7" name="Line 34"/>
          <p:cNvSpPr>
            <a:spLocks noChangeShapeType="1"/>
          </p:cNvSpPr>
          <p:nvPr/>
        </p:nvSpPr>
        <p:spPr bwMode="auto">
          <a:xfrm flipH="1">
            <a:off x="3157672" y="5490714"/>
            <a:ext cx="303214" cy="54189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 flipH="1" flipV="1">
            <a:off x="2474180" y="5441320"/>
            <a:ext cx="431799" cy="59329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5180381" y="608150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8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>
            <a:off x="3733803" y="5460078"/>
            <a:ext cx="268287" cy="5365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>
            <a:off x="2600053" y="5231934"/>
            <a:ext cx="750888" cy="1398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57793" y="603440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6,6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4047" y="505388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3,3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77" y="467147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57475" y="6038251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2,2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1" name="Line 35"/>
          <p:cNvSpPr>
            <a:spLocks noChangeShapeType="1"/>
          </p:cNvSpPr>
          <p:nvPr/>
        </p:nvSpPr>
        <p:spPr bwMode="auto">
          <a:xfrm>
            <a:off x="1353177" y="5459909"/>
            <a:ext cx="282434" cy="55417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Line 40"/>
          <p:cNvSpPr>
            <a:spLocks noChangeShapeType="1"/>
          </p:cNvSpPr>
          <p:nvPr/>
        </p:nvSpPr>
        <p:spPr bwMode="auto">
          <a:xfrm flipH="1">
            <a:off x="1886434" y="5441285"/>
            <a:ext cx="371617" cy="66117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Line 34"/>
          <p:cNvSpPr>
            <a:spLocks noChangeShapeType="1"/>
          </p:cNvSpPr>
          <p:nvPr/>
        </p:nvSpPr>
        <p:spPr bwMode="auto">
          <a:xfrm flipH="1">
            <a:off x="2389815" y="4653370"/>
            <a:ext cx="38100" cy="36498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51224" y="419207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4,4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sz="2800" dirty="0"/>
              <a:t>DFS: Find Strongly Connected Components</a:t>
            </a: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200902" y="41962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49063" y="1245044"/>
            <a:ext cx="5080753" cy="33239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hangingPunct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push(v)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push vertices, not edges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vertices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adjacent to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on stack</a:t>
            </a:r>
            <a:endParaRPr lang="en-US" sz="14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     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369100" y="417647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pred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035373" y="418466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num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99365" y="4467741"/>
            <a:ext cx="145920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 flipH="1">
            <a:off x="1131767" y="4467741"/>
            <a:ext cx="150495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014690" y="6080877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47831" y="1245044"/>
            <a:ext cx="1348587" cy="2675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013452" y="5040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0070" y="358175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A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467477" y="59964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60070" y="32464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J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2142164" y="5018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2812089" y="60012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3813802" y="59930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3350252" y="50757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 flipH="1">
            <a:off x="1421129" y="4566615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991360" y="3509534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95799" y="3560922"/>
            <a:ext cx="338554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1991356" y="3034396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95795" y="3085784"/>
            <a:ext cx="261610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L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100226" y="4975870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ounded Rectangle 68"/>
          <p:cNvSpPr/>
          <p:nvPr/>
        </p:nvSpPr>
        <p:spPr>
          <a:xfrm>
            <a:off x="2000110" y="2553791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43420" y="2603819"/>
            <a:ext cx="284052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572819" y="2604381"/>
            <a:ext cx="308098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N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87028" y="2604135"/>
            <a:ext cx="28565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R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429666" y="595694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ounded Rectangle 62"/>
          <p:cNvSpPr/>
          <p:nvPr/>
        </p:nvSpPr>
        <p:spPr>
          <a:xfrm>
            <a:off x="1991356" y="2069196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95795" y="2120584"/>
            <a:ext cx="26481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28820" y="4993757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(J)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==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(J)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4528820" y="5275697"/>
            <a:ext cx="44009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+mj-lt"/>
                <a:cs typeface="Arial" pitchFamily="34" charset="0"/>
              </a:rPr>
              <a:t>J</a:t>
            </a: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 </a:t>
            </a:r>
            <a:r>
              <a:rPr lang="en-ZA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the root of an SCC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77" name="Rectangle 49"/>
          <p:cNvSpPr>
            <a:spLocks noChangeArrowheads="1"/>
          </p:cNvSpPr>
          <p:nvPr/>
        </p:nvSpPr>
        <p:spPr bwMode="auto">
          <a:xfrm>
            <a:off x="4528819" y="5542397"/>
            <a:ext cx="440099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Pop from stack until J is found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3" name="Rectangle 49"/>
          <p:cNvSpPr>
            <a:spLocks noChangeArrowheads="1"/>
          </p:cNvSpPr>
          <p:nvPr/>
        </p:nvSpPr>
        <p:spPr bwMode="auto">
          <a:xfrm>
            <a:off x="7115905" y="4993757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Yes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66" grpId="0" animBg="1"/>
      <p:bldP spid="84" grpId="0" animBg="1"/>
      <p:bldP spid="63" grpId="0" animBg="1"/>
      <p:bldP spid="64" grpId="0"/>
      <p:bldP spid="70" grpId="0" animBg="1"/>
      <p:bldP spid="73" grpId="0"/>
      <p:bldP spid="77" grpId="0"/>
      <p:bldP spid="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3820152" y="5016998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3</a:t>
            </a:r>
            <a:r>
              <a:rPr lang="en-ZA" dirty="0" smtClean="0">
                <a:solidFill>
                  <a:prstClr val="black"/>
                </a:solidFill>
              </a:rPr>
              <a:t>,5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99834" y="6041943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3</a:t>
            </a:r>
            <a:r>
              <a:rPr lang="en-ZA" dirty="0" smtClean="0">
                <a:solidFill>
                  <a:prstClr val="black"/>
                </a:solidFill>
              </a:rPr>
              <a:t>,7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7" name="Line 34"/>
          <p:cNvSpPr>
            <a:spLocks noChangeShapeType="1"/>
          </p:cNvSpPr>
          <p:nvPr/>
        </p:nvSpPr>
        <p:spPr bwMode="auto">
          <a:xfrm flipH="1">
            <a:off x="3157672" y="5490714"/>
            <a:ext cx="303214" cy="54189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Line 40"/>
          <p:cNvSpPr>
            <a:spLocks noChangeShapeType="1"/>
          </p:cNvSpPr>
          <p:nvPr/>
        </p:nvSpPr>
        <p:spPr bwMode="auto">
          <a:xfrm flipH="1" flipV="1">
            <a:off x="2474180" y="5441320"/>
            <a:ext cx="431799" cy="59329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5180381" y="608150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8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>
            <a:off x="3733803" y="5460078"/>
            <a:ext cx="268287" cy="5365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>
            <a:off x="2600053" y="5231934"/>
            <a:ext cx="750888" cy="1398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57793" y="603440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6,6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24047" y="505388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3,3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77" y="467147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57475" y="6038251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2,2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01" name="Line 35"/>
          <p:cNvSpPr>
            <a:spLocks noChangeShapeType="1"/>
          </p:cNvSpPr>
          <p:nvPr/>
        </p:nvSpPr>
        <p:spPr bwMode="auto">
          <a:xfrm>
            <a:off x="1353177" y="5459909"/>
            <a:ext cx="282434" cy="55417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Line 40"/>
          <p:cNvSpPr>
            <a:spLocks noChangeShapeType="1"/>
          </p:cNvSpPr>
          <p:nvPr/>
        </p:nvSpPr>
        <p:spPr bwMode="auto">
          <a:xfrm flipH="1">
            <a:off x="1886434" y="5441285"/>
            <a:ext cx="371617" cy="66117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Line 34"/>
          <p:cNvSpPr>
            <a:spLocks noChangeShapeType="1"/>
          </p:cNvSpPr>
          <p:nvPr/>
        </p:nvSpPr>
        <p:spPr bwMode="auto">
          <a:xfrm flipH="1">
            <a:off x="2389815" y="4653370"/>
            <a:ext cx="38100" cy="36498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51224" y="419207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4,4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sz="2800" dirty="0"/>
              <a:t>DFS: Find Strongly Connected Components</a:t>
            </a: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200902" y="41962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49063" y="1245044"/>
            <a:ext cx="5080753" cy="33239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hangingPunct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push(v)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push vertices, not edges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vertices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adjacent to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on stack</a:t>
            </a:r>
            <a:endParaRPr lang="en-US" sz="14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             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400" i="1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w 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369100" y="417647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pred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035373" y="418466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num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99365" y="4467741"/>
            <a:ext cx="145920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 flipH="1">
            <a:off x="1131767" y="4467741"/>
            <a:ext cx="150495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014690" y="6080877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49736" y="1245044"/>
            <a:ext cx="1348587" cy="2675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013452" y="5040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0070" y="358175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A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467477" y="59964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2142164" y="5018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2812089" y="60012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3813802" y="59930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3350252" y="50757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 flipH="1">
            <a:off x="1421129" y="4566615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991360" y="3509534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95799" y="3560922"/>
            <a:ext cx="338554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1991356" y="3034396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95795" y="3085784"/>
            <a:ext cx="261610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L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000110" y="2553791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43420" y="2603819"/>
            <a:ext cx="284052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572819" y="2604381"/>
            <a:ext cx="308098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N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87028" y="2604135"/>
            <a:ext cx="28565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R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429666" y="595694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ounded Rectangle 62"/>
          <p:cNvSpPr/>
          <p:nvPr/>
        </p:nvSpPr>
        <p:spPr>
          <a:xfrm>
            <a:off x="1991356" y="2069196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95795" y="2120584"/>
            <a:ext cx="264816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7" name="Oval 46"/>
          <p:cNvSpPr/>
          <p:nvPr/>
        </p:nvSpPr>
        <p:spPr>
          <a:xfrm>
            <a:off x="976276" y="500063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H="1">
            <a:off x="1422989" y="4566859"/>
            <a:ext cx="849621" cy="55754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991356" y="1589136"/>
            <a:ext cx="1743067" cy="3897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5795" y="1640524"/>
            <a:ext cx="308098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sz="1300" dirty="0" smtClean="0">
                <a:solidFill>
                  <a:schemeClr val="bg1"/>
                </a:solidFill>
              </a:rPr>
              <a:t>A</a:t>
            </a:r>
            <a:endParaRPr lang="en-ZA" sz="13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886454" y="4845388"/>
            <a:ext cx="3043362" cy="11331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>
                <a:solidFill>
                  <a:prstClr val="white"/>
                </a:solidFill>
              </a:rPr>
              <a:t>Try </a:t>
            </a:r>
            <a:r>
              <a:rPr lang="en-ZA" sz="1600" dirty="0" smtClean="0">
                <a:solidFill>
                  <a:prstClr val="white"/>
                </a:solidFill>
              </a:rPr>
              <a:t>repeating the procedure on the same graph with the arrow </a:t>
            </a:r>
            <a:r>
              <a:rPr lang="en-ZA" sz="1600" dirty="0">
                <a:solidFill>
                  <a:prstClr val="white"/>
                </a:solidFill>
              </a:rPr>
              <a:t>between </a:t>
            </a:r>
            <a:r>
              <a:rPr lang="en-ZA" sz="1600" dirty="0" smtClean="0">
                <a:solidFill>
                  <a:prstClr val="white"/>
                </a:solidFill>
              </a:rPr>
              <a:t>A </a:t>
            </a:r>
            <a:r>
              <a:rPr lang="en-ZA" sz="1600" dirty="0">
                <a:solidFill>
                  <a:prstClr val="white"/>
                </a:solidFill>
              </a:rPr>
              <a:t>and M</a:t>
            </a:r>
            <a:r>
              <a:rPr lang="en-ZA" sz="1600" dirty="0" smtClean="0">
                <a:solidFill>
                  <a:prstClr val="white"/>
                </a:solidFill>
              </a:rPr>
              <a:t> reversed</a:t>
            </a:r>
            <a:endParaRPr lang="en-ZA" sz="1600" dirty="0">
              <a:solidFill>
                <a:srgbClr val="FFFF00"/>
              </a:solidFill>
            </a:endParaRP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4528820" y="4993757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(M)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(A), M </a:t>
            </a:r>
            <a:r>
              <a:rPr lang="en-US" i="1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on stack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  <a:endParaRPr lang="en-US" kern="0" dirty="0">
              <a:solidFill>
                <a:prstClr val="black"/>
              </a:solidFill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tangle 49"/>
          <p:cNvSpPr>
            <a:spLocks noChangeArrowheads="1"/>
          </p:cNvSpPr>
          <p:nvPr/>
        </p:nvSpPr>
        <p:spPr bwMode="auto">
          <a:xfrm>
            <a:off x="8372061" y="4993757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No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62" name="Rectangle 49"/>
          <p:cNvSpPr>
            <a:spLocks noChangeArrowheads="1"/>
          </p:cNvSpPr>
          <p:nvPr/>
        </p:nvSpPr>
        <p:spPr bwMode="auto">
          <a:xfrm>
            <a:off x="4528820" y="5275697"/>
            <a:ext cx="44009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No action required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28823" y="4993751"/>
            <a:ext cx="4400996" cy="923330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pred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(A)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==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i="1" kern="0" dirty="0" err="1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num</a:t>
            </a:r>
            <a:r>
              <a:rPr lang="en-US" kern="0" dirty="0" smtClean="0">
                <a:solidFill>
                  <a:prstClr val="black"/>
                </a:solidFill>
                <a:latin typeface="Consolas" panose="020B0609020204030204" pitchFamily="49" charset="0"/>
                <a:cs typeface="Arial" pitchFamily="34" charset="0"/>
              </a:rPr>
              <a:t>(A)</a:t>
            </a: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?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kern="0" dirty="0" smtClean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4528823" y="5275691"/>
            <a:ext cx="44009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A </a:t>
            </a:r>
            <a:r>
              <a:rPr lang="en-ZA" kern="0" noProof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is the root of an SCC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4528822" y="5542391"/>
            <a:ext cx="440099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Pop from stack until A is found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76" name="Rectangle 49"/>
          <p:cNvSpPr>
            <a:spLocks noChangeArrowheads="1"/>
          </p:cNvSpPr>
          <p:nvPr/>
        </p:nvSpPr>
        <p:spPr bwMode="auto">
          <a:xfrm>
            <a:off x="7115908" y="4993751"/>
            <a:ext cx="65649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Yes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92" grpId="0" animBg="1"/>
      <p:bldP spid="84" grpId="0" animBg="1"/>
      <p:bldP spid="47" grpId="0" animBg="1"/>
      <p:bldP spid="49" grpId="0" animBg="1"/>
      <p:bldP spid="50" grpId="0" animBg="1"/>
      <p:bldP spid="51" grpId="0"/>
      <p:bldP spid="53" grpId="0" animBg="1"/>
      <p:bldP spid="55" grpId="0" animBg="1"/>
      <p:bldP spid="55" grpId="1" animBg="1"/>
      <p:bldP spid="59" grpId="0"/>
      <p:bldP spid="59" grpId="1"/>
      <p:bldP spid="62" grpId="0"/>
      <p:bldP spid="62" grpId="1"/>
      <p:bldP spid="70" grpId="0" animBg="1"/>
      <p:bldP spid="70" grpId="1" animBg="1"/>
      <p:bldP spid="73" grpId="0"/>
      <p:bldP spid="73" grpId="1"/>
      <p:bldP spid="75" grpId="0"/>
      <p:bldP spid="75" grpId="1"/>
      <p:bldP spid="76" grpId="0"/>
      <p:bldP spid="7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31"/>
          <p:cNvSpPr>
            <a:spLocks noChangeShapeType="1"/>
          </p:cNvSpPr>
          <p:nvPr/>
        </p:nvSpPr>
        <p:spPr bwMode="auto">
          <a:xfrm flipH="1" flipV="1">
            <a:off x="6710518" y="2956227"/>
            <a:ext cx="1286671" cy="76594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 flipH="1">
            <a:off x="6043767" y="2990249"/>
            <a:ext cx="1470856" cy="8343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738721" y="3097425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Connectivity in Graphs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Is the graph below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connected</a:t>
            </a:r>
            <a:r>
              <a:rPr kumimoji="1" lang="en-ZA" altLang="zh-TW" sz="2000" dirty="0" smtClean="0">
                <a:ea typeface="新細明體" charset="-120"/>
              </a:rPr>
              <a:t>?</a:t>
            </a: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r>
              <a:rPr kumimoji="1" lang="en-ZA" altLang="zh-TW" sz="2000" dirty="0">
                <a:ea typeface="新細明體" charset="-120"/>
              </a:rPr>
              <a:t>G</a:t>
            </a:r>
            <a:r>
              <a:rPr kumimoji="1" lang="en-ZA" altLang="zh-TW" sz="2000" dirty="0" smtClean="0">
                <a:ea typeface="新細明體" charset="-120"/>
              </a:rPr>
              <a:t>raph is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connected </a:t>
            </a:r>
            <a:r>
              <a:rPr kumimoji="1" lang="en-ZA" altLang="zh-TW" sz="2000" dirty="0" smtClean="0">
                <a:ea typeface="新細明體" charset="-120"/>
              </a:rPr>
              <a:t>when a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path</a:t>
            </a:r>
            <a:r>
              <a:rPr kumimoji="1" lang="en-ZA" altLang="zh-TW" sz="2000" dirty="0" smtClean="0">
                <a:ea typeface="新細明體" charset="-120"/>
              </a:rPr>
              <a:t> exists between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any </a:t>
            </a:r>
            <a:r>
              <a:rPr kumimoji="1" lang="en-ZA" altLang="zh-TW" sz="2000" dirty="0">
                <a:solidFill>
                  <a:srgbClr val="0070C0"/>
                </a:solidFill>
                <a:ea typeface="新細明體" charset="-120"/>
              </a:rPr>
              <a:t>2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 vertices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Therefore the above graph is connected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But </a:t>
            </a:r>
            <a:r>
              <a:rPr kumimoji="1" lang="en-ZA" altLang="zh-TW" sz="2000" b="1" dirty="0" smtClean="0">
                <a:ea typeface="新細明體" charset="-120"/>
              </a:rPr>
              <a:t>how</a:t>
            </a:r>
            <a:r>
              <a:rPr kumimoji="1" lang="en-ZA" altLang="zh-TW" sz="2000" dirty="0" smtClean="0">
                <a:ea typeface="新細明體" charset="-120"/>
              </a:rPr>
              <a:t> connected is the graph?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That is, how difficult or easy is it to make the graph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 disconnected?</a:t>
            </a:r>
          </a:p>
          <a:p>
            <a:pPr lvl="0"/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1401921" y="2204132"/>
            <a:ext cx="873123" cy="5338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1017746" y="267832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471771" y="36340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2205196" y="183377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Z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3354546" y="271325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2816383" y="363876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3818096" y="363052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2603658" y="2869077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3162456" y="3130203"/>
            <a:ext cx="303214" cy="541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357471" y="3097425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2146458" y="265596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2394109" y="2290976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1890728" y="3089187"/>
            <a:ext cx="390668" cy="6507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 flipV="1">
            <a:off x="2479833" y="3078800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>
            <a:off x="5535929" y="2195894"/>
            <a:ext cx="853915" cy="5587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5132546" y="2670087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5586571" y="3625762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6319996" y="1825537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Z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7469346" y="2705012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Oval 17"/>
          <p:cNvSpPr>
            <a:spLocks noChangeArrowheads="1"/>
          </p:cNvSpPr>
          <p:nvPr/>
        </p:nvSpPr>
        <p:spPr bwMode="auto">
          <a:xfrm>
            <a:off x="6931183" y="3630525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Oval 22"/>
          <p:cNvSpPr>
            <a:spLocks noChangeArrowheads="1"/>
          </p:cNvSpPr>
          <p:nvPr/>
        </p:nvSpPr>
        <p:spPr bwMode="auto">
          <a:xfrm>
            <a:off x="7932896" y="3622287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6718458" y="2860839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 flipH="1">
            <a:off x="7277256" y="3121965"/>
            <a:ext cx="303214" cy="541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>
            <a:off x="5472271" y="308918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Line 36"/>
          <p:cNvSpPr>
            <a:spLocks noChangeShapeType="1"/>
          </p:cNvSpPr>
          <p:nvPr/>
        </p:nvSpPr>
        <p:spPr bwMode="auto">
          <a:xfrm>
            <a:off x="7853521" y="3089187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6261258" y="2647723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Line 34"/>
          <p:cNvSpPr>
            <a:spLocks noChangeShapeType="1"/>
          </p:cNvSpPr>
          <p:nvPr/>
        </p:nvSpPr>
        <p:spPr bwMode="auto">
          <a:xfrm flipH="1">
            <a:off x="6508909" y="2282738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H="1">
            <a:off x="6005528" y="3078801"/>
            <a:ext cx="371617" cy="6529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 flipH="1" flipV="1">
            <a:off x="6594633" y="3070562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Line 31"/>
          <p:cNvSpPr>
            <a:spLocks noChangeShapeType="1"/>
          </p:cNvSpPr>
          <p:nvPr/>
        </p:nvSpPr>
        <p:spPr bwMode="auto">
          <a:xfrm flipH="1">
            <a:off x="6043770" y="3910998"/>
            <a:ext cx="88741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H="1" flipV="1">
            <a:off x="6777196" y="2105141"/>
            <a:ext cx="803274" cy="6379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 flipH="1">
            <a:off x="7388382" y="3910998"/>
            <a:ext cx="54451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Line 31"/>
          <p:cNvSpPr>
            <a:spLocks noChangeShapeType="1"/>
          </p:cNvSpPr>
          <p:nvPr/>
        </p:nvSpPr>
        <p:spPr bwMode="auto">
          <a:xfrm flipH="1">
            <a:off x="5586570" y="2909929"/>
            <a:ext cx="674687" cy="67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753916" y="204068"/>
            <a:ext cx="2679972" cy="13857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white"/>
                </a:solidFill>
              </a:rPr>
              <a:t>Can you remove one vertex to make the graph disconnected?</a:t>
            </a:r>
          </a:p>
        </p:txBody>
      </p:sp>
    </p:spTree>
    <p:extLst>
      <p:ext uri="{BB962C8B-B14F-4D97-AF65-F5344CB8AC3E}">
        <p14:creationId xmlns:p14="http://schemas.microsoft.com/office/powerpoint/2010/main" val="34682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28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1" grpId="0" animBg="1"/>
      <p:bldP spid="73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36"/>
          <p:cNvSpPr>
            <a:spLocks noChangeShapeType="1"/>
          </p:cNvSpPr>
          <p:nvPr/>
        </p:nvSpPr>
        <p:spPr bwMode="auto">
          <a:xfrm>
            <a:off x="7919424" y="505269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 flipH="1" flipV="1">
            <a:off x="6754985" y="4919738"/>
            <a:ext cx="1293639" cy="76594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423374" y="5060936"/>
            <a:ext cx="280845" cy="5664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Connectivity in Graphs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1103870"/>
            <a:ext cx="8152885" cy="5642919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An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n-connected </a:t>
            </a:r>
            <a:r>
              <a:rPr kumimoji="1" lang="en-ZA" altLang="zh-TW" sz="2000" dirty="0" smtClean="0">
                <a:ea typeface="新細明體" charset="-120"/>
              </a:rPr>
              <a:t>graph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</a:t>
            </a:r>
            <a:r>
              <a:rPr kumimoji="1" lang="en-ZA" altLang="zh-TW" sz="1700" dirty="0" smtClean="0">
                <a:ea typeface="新細明體" charset="-120"/>
              </a:rPr>
              <a:t>here are at least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n</a:t>
            </a:r>
            <a:r>
              <a:rPr kumimoji="1" lang="en-ZA" altLang="zh-TW" sz="1700" dirty="0" smtClean="0">
                <a:ea typeface="新細明體" charset="-120"/>
              </a:rPr>
              <a:t> non-overlapping paths between any two vertices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Paths overlap if they have any vertices in common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A </a:t>
            </a:r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2-connected</a:t>
            </a:r>
            <a:r>
              <a:rPr kumimoji="1" lang="en-ZA" altLang="zh-TW" sz="2000" dirty="0" smtClean="0">
                <a:ea typeface="新細明體" charset="-120"/>
              </a:rPr>
              <a:t>, or </a:t>
            </a:r>
            <a:r>
              <a:rPr kumimoji="1" lang="en-ZA" altLang="zh-TW" sz="2000" dirty="0" err="1" smtClean="0">
                <a:solidFill>
                  <a:srgbClr val="0070C0"/>
                </a:solidFill>
                <a:ea typeface="新細明體" charset="-120"/>
              </a:rPr>
              <a:t>biconnected</a:t>
            </a:r>
            <a:r>
              <a:rPr kumimoji="1" lang="en-ZA" altLang="zh-TW" sz="2000" dirty="0" smtClean="0">
                <a:ea typeface="新細明體" charset="-120"/>
              </a:rPr>
              <a:t> graph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At least two non-overlapping paths exist between any two vertices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Is the graph on the left </a:t>
            </a:r>
            <a:r>
              <a:rPr kumimoji="1" lang="en-ZA" altLang="zh-TW" sz="1700" dirty="0" err="1" smtClean="0">
                <a:solidFill>
                  <a:srgbClr val="FF0000"/>
                </a:solidFill>
                <a:ea typeface="新細明體" charset="-120"/>
              </a:rPr>
              <a:t>biconnected</a:t>
            </a:r>
            <a:r>
              <a:rPr kumimoji="1" lang="en-ZA" altLang="zh-TW" sz="1700" dirty="0" smtClean="0">
                <a:ea typeface="新細明體" charset="-120"/>
              </a:rPr>
              <a:t>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What about the graph on the right?</a:t>
            </a:r>
          </a:p>
          <a:p>
            <a:pPr lvl="0"/>
            <a:endParaRPr kumimoji="1" lang="en-ZA" altLang="zh-TW" sz="2000" dirty="0">
              <a:ea typeface="新細明體" charset="-12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1482014" y="4167642"/>
            <a:ext cx="858934" cy="565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1083649" y="46418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537674" y="559751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2271099" y="379728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Z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3420449" y="467676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2882286" y="560227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3883999" y="559403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2669561" y="4832588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3228359" y="5093714"/>
            <a:ext cx="303214" cy="541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804624" y="506093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2212361" y="461947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2460012" y="4254487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1956631" y="5042312"/>
            <a:ext cx="377967" cy="6611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 flipV="1">
            <a:off x="2545736" y="5042311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H="1">
            <a:off x="5596814" y="4159404"/>
            <a:ext cx="858934" cy="5568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5198449" y="4633598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5652474" y="5589273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6385899" y="3789048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Z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7535249" y="4668523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Oval 17"/>
          <p:cNvSpPr>
            <a:spLocks noChangeArrowheads="1"/>
          </p:cNvSpPr>
          <p:nvPr/>
        </p:nvSpPr>
        <p:spPr bwMode="auto">
          <a:xfrm>
            <a:off x="6997086" y="5594036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Oval 22"/>
          <p:cNvSpPr>
            <a:spLocks noChangeArrowheads="1"/>
          </p:cNvSpPr>
          <p:nvPr/>
        </p:nvSpPr>
        <p:spPr bwMode="auto">
          <a:xfrm>
            <a:off x="7998799" y="5585798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6784361" y="4824350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 flipH="1">
            <a:off x="7343159" y="5085476"/>
            <a:ext cx="303214" cy="541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>
            <a:off x="5538174" y="5052698"/>
            <a:ext cx="272252" cy="5495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Oval 17"/>
          <p:cNvSpPr>
            <a:spLocks noChangeArrowheads="1"/>
          </p:cNvSpPr>
          <p:nvPr/>
        </p:nvSpPr>
        <p:spPr bwMode="auto">
          <a:xfrm>
            <a:off x="6327161" y="4611234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Line 34"/>
          <p:cNvSpPr>
            <a:spLocks noChangeShapeType="1"/>
          </p:cNvSpPr>
          <p:nvPr/>
        </p:nvSpPr>
        <p:spPr bwMode="auto">
          <a:xfrm flipH="1">
            <a:off x="6574812" y="4246249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Line 40"/>
          <p:cNvSpPr>
            <a:spLocks noChangeShapeType="1"/>
          </p:cNvSpPr>
          <p:nvPr/>
        </p:nvSpPr>
        <p:spPr bwMode="auto">
          <a:xfrm flipH="1">
            <a:off x="6071431" y="5034074"/>
            <a:ext cx="381141" cy="6611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Line 40"/>
          <p:cNvSpPr>
            <a:spLocks noChangeShapeType="1"/>
          </p:cNvSpPr>
          <p:nvPr/>
        </p:nvSpPr>
        <p:spPr bwMode="auto">
          <a:xfrm flipH="1" flipV="1">
            <a:off x="6660536" y="5034073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Line 31"/>
          <p:cNvSpPr>
            <a:spLocks noChangeShapeType="1"/>
          </p:cNvSpPr>
          <p:nvPr/>
        </p:nvSpPr>
        <p:spPr bwMode="auto">
          <a:xfrm flipH="1">
            <a:off x="6109673" y="5874509"/>
            <a:ext cx="88741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H="1" flipV="1">
            <a:off x="6843099" y="4068652"/>
            <a:ext cx="803274" cy="6379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 flipH="1">
            <a:off x="6109673" y="4976221"/>
            <a:ext cx="1443651" cy="801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 flipH="1">
            <a:off x="7454285" y="5874509"/>
            <a:ext cx="54451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Line 31"/>
          <p:cNvSpPr>
            <a:spLocks noChangeShapeType="1"/>
          </p:cNvSpPr>
          <p:nvPr/>
        </p:nvSpPr>
        <p:spPr bwMode="auto">
          <a:xfrm flipH="1">
            <a:off x="5652473" y="4873440"/>
            <a:ext cx="674687" cy="67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58385" y="4564042"/>
            <a:ext cx="566738" cy="569919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361710" y="4623382"/>
            <a:ext cx="577823" cy="5655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Connectivity in Graphs</a:t>
            </a:r>
            <a:endParaRPr lang="en-US" dirty="0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1128870" y="4098835"/>
            <a:ext cx="841375" cy="5472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712946" y="457302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166971" y="5528703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900396" y="372847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3049746" y="4607953"/>
            <a:ext cx="457200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2511583" y="553346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35" name="Oval 22"/>
          <p:cNvSpPr>
            <a:spLocks noChangeArrowheads="1"/>
          </p:cNvSpPr>
          <p:nvPr/>
        </p:nvSpPr>
        <p:spPr bwMode="auto">
          <a:xfrm>
            <a:off x="3513296" y="5525228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2298858" y="4763780"/>
            <a:ext cx="750888" cy="1398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2857656" y="5024906"/>
            <a:ext cx="303214" cy="541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052671" y="499212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433921" y="4992128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1841658" y="4550664"/>
            <a:ext cx="457200" cy="4572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2089309" y="4185679"/>
            <a:ext cx="38100" cy="364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1585929" y="4992128"/>
            <a:ext cx="371615" cy="6425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 flipV="1">
            <a:off x="2175033" y="4973503"/>
            <a:ext cx="431799" cy="5932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 rot="19871560">
            <a:off x="3101595" y="4420489"/>
            <a:ext cx="824689" cy="175052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97" y="3229231"/>
            <a:ext cx="4559380" cy="3310979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 rot="10800000">
            <a:off x="1540240" y="4447066"/>
            <a:ext cx="2398607" cy="1827939"/>
          </a:xfrm>
          <a:prstGeom prst="triangle">
            <a:avLst/>
          </a:prstGeom>
          <a:noFill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rot="1400955">
            <a:off x="701936" y="3468870"/>
            <a:ext cx="1759966" cy="273190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972066"/>
            <a:ext cx="8152885" cy="5774724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Graphs that are not </a:t>
            </a:r>
            <a:r>
              <a:rPr kumimoji="1" lang="en-ZA" altLang="zh-TW" sz="2000" dirty="0" err="1" smtClean="0">
                <a:solidFill>
                  <a:srgbClr val="0070C0"/>
                </a:solidFill>
                <a:ea typeface="新細明體" charset="-120"/>
              </a:rPr>
              <a:t>biconnected</a:t>
            </a:r>
            <a:endParaRPr kumimoji="1" lang="en-ZA" altLang="zh-TW" sz="2000" dirty="0" smtClean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There is a vertex that always has to be included on the path between some vertex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u</a:t>
            </a:r>
            <a:r>
              <a:rPr kumimoji="1" lang="en-ZA" altLang="zh-TW" sz="1700" dirty="0" smtClean="0">
                <a:ea typeface="新細明體" charset="-120"/>
              </a:rPr>
              <a:t> and another vertex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v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Such vertex is called an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articulation point</a:t>
            </a:r>
            <a:endParaRPr kumimoji="1" lang="en-ZA" altLang="zh-TW" sz="1700" dirty="0" smtClean="0"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An articulation point is a </a:t>
            </a:r>
            <a:r>
              <a:rPr kumimoji="1" lang="en-ZA" altLang="zh-TW" sz="2000" dirty="0" smtClean="0">
                <a:solidFill>
                  <a:srgbClr val="7030A0"/>
                </a:solidFill>
                <a:ea typeface="新細明體" charset="-120"/>
              </a:rPr>
              <a:t>“breaking point”</a:t>
            </a:r>
            <a:endParaRPr kumimoji="1" lang="en-ZA" altLang="zh-TW" sz="2000" dirty="0" smtClean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I</a:t>
            </a:r>
            <a:r>
              <a:rPr kumimoji="1" lang="en-ZA" altLang="zh-TW" sz="1700" dirty="0" smtClean="0">
                <a:ea typeface="新細明體" charset="-120"/>
              </a:rPr>
              <a:t>f it is removed, the graph will fall apart into disconnected subgraphs</a:t>
            </a:r>
          </a:p>
          <a:p>
            <a:pPr lvl="0"/>
            <a:r>
              <a:rPr kumimoji="1" lang="en-ZA" altLang="zh-TW" sz="2000" dirty="0" err="1" smtClean="0">
                <a:ea typeface="新細明體" charset="-120"/>
              </a:rPr>
              <a:t>Biconnected</a:t>
            </a:r>
            <a:r>
              <a:rPr kumimoji="1" lang="en-ZA" altLang="zh-TW" sz="2000" dirty="0" smtClean="0">
                <a:ea typeface="新細明體" charset="-120"/>
              </a:rPr>
              <a:t> </a:t>
            </a:r>
            <a:r>
              <a:rPr kumimoji="1" lang="en-ZA" altLang="zh-TW" sz="2000" dirty="0" err="1" smtClean="0">
                <a:ea typeface="新細明體" charset="-120"/>
              </a:rPr>
              <a:t>subgraphs</a:t>
            </a:r>
            <a:r>
              <a:rPr kumimoji="1" lang="en-ZA" altLang="zh-TW" sz="2000" dirty="0" smtClean="0">
                <a:ea typeface="新細明體" charset="-120"/>
              </a:rPr>
              <a:t> are referred to as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blocks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How many blocks in the graph below?</a:t>
            </a:r>
          </a:p>
          <a:p>
            <a:pPr lvl="0"/>
            <a:endParaRPr kumimoji="1" lang="en-ZA" altLang="zh-TW" sz="20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8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Connectivity in Graphs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972066"/>
            <a:ext cx="8152885" cy="5774724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In many practical situations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I</a:t>
            </a:r>
            <a:r>
              <a:rPr kumimoji="1" lang="en-ZA" altLang="zh-TW" sz="1700" dirty="0" smtClean="0">
                <a:ea typeface="新細明體" charset="-120"/>
              </a:rPr>
              <a:t>f an articulation point fails, we have a problem!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Consider </a:t>
            </a:r>
            <a:r>
              <a:rPr kumimoji="1" lang="en-ZA" altLang="zh-TW" sz="1700" smtClean="0">
                <a:ea typeface="新細明體" charset="-120"/>
              </a:rPr>
              <a:t>a telecommunications network</a:t>
            </a:r>
            <a:endParaRPr kumimoji="1" lang="en-ZA" altLang="zh-TW" sz="1700" dirty="0" smtClean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We need an algorithm that will identify articulation points in a graph</a:t>
            </a:r>
          </a:p>
          <a:p>
            <a:pPr marL="0" lvl="0" indent="0">
              <a:buNone/>
            </a:pPr>
            <a:endParaRPr kumimoji="1" lang="en-ZA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01" y="2759675"/>
            <a:ext cx="4559380" cy="331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 smtClean="0"/>
              <a:t>Connectivity in Graphs</a:t>
            </a:r>
            <a:endParaRPr lang="en-US" dirty="0"/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49" y="972066"/>
            <a:ext cx="8152885" cy="5774724"/>
          </a:xfrm>
        </p:spPr>
        <p:txBody>
          <a:bodyPr>
            <a:normAutofit lnSpcReduction="10000"/>
          </a:bodyPr>
          <a:lstStyle/>
          <a:p>
            <a:pPr lvl="0"/>
            <a:r>
              <a:rPr kumimoji="1" lang="en-ZA" altLang="zh-TW" sz="2000" dirty="0">
                <a:ea typeface="新細明體" charset="-120"/>
              </a:rPr>
              <a:t>W</a:t>
            </a:r>
            <a:r>
              <a:rPr kumimoji="1" lang="en-ZA" altLang="zh-TW" sz="2000" dirty="0" smtClean="0">
                <a:ea typeface="新細明體" charset="-120"/>
              </a:rPr>
              <a:t>e can reuse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depth first search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DFS visits every vertex once, constructing a spanning tree</a:t>
            </a: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The root of the spanning tree is </a:t>
            </a:r>
            <a:r>
              <a:rPr kumimoji="1" lang="en-ZA" altLang="zh-TW" sz="2000" dirty="0" smtClean="0">
                <a:solidFill>
                  <a:srgbClr val="7030A0"/>
                </a:solidFill>
                <a:ea typeface="新細明體" charset="-120"/>
              </a:rPr>
              <a:t>A</a:t>
            </a:r>
            <a:r>
              <a:rPr kumimoji="1" lang="en-ZA" altLang="zh-TW" sz="2000" dirty="0" smtClean="0">
                <a:ea typeface="新細明體" charset="-120"/>
              </a:rPr>
              <a:t>, leaves are </a:t>
            </a:r>
            <a:r>
              <a:rPr kumimoji="1" lang="en-ZA" altLang="zh-TW" sz="2000" dirty="0" smtClean="0">
                <a:solidFill>
                  <a:srgbClr val="7030A0"/>
                </a:solidFill>
                <a:ea typeface="新細明體" charset="-120"/>
              </a:rPr>
              <a:t>L</a:t>
            </a:r>
            <a:r>
              <a:rPr kumimoji="1" lang="en-ZA" altLang="zh-TW" sz="2000" dirty="0" smtClean="0">
                <a:ea typeface="新細明體" charset="-120"/>
              </a:rPr>
              <a:t> and </a:t>
            </a:r>
            <a:r>
              <a:rPr kumimoji="1" lang="en-ZA" altLang="zh-TW" sz="2000" dirty="0" smtClean="0">
                <a:solidFill>
                  <a:srgbClr val="7030A0"/>
                </a:solidFill>
                <a:ea typeface="新細明體" charset="-120"/>
              </a:rPr>
              <a:t>Z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Edges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(PR)</a:t>
            </a:r>
            <a:r>
              <a:rPr kumimoji="1" lang="en-ZA" altLang="zh-TW" sz="2000" dirty="0" smtClean="0">
                <a:ea typeface="新細明體" charset="-120"/>
              </a:rPr>
              <a:t> and </a:t>
            </a:r>
            <a:r>
              <a:rPr kumimoji="1" lang="en-ZA" altLang="zh-TW" sz="2000" dirty="0" smtClean="0">
                <a:solidFill>
                  <a:srgbClr val="00B050"/>
                </a:solidFill>
                <a:ea typeface="新細明體" charset="-120"/>
              </a:rPr>
              <a:t>(ZA)</a:t>
            </a:r>
            <a:r>
              <a:rPr kumimoji="1" lang="en-ZA" altLang="zh-TW" sz="2000" dirty="0" smtClean="0">
                <a:ea typeface="新細明體" charset="-120"/>
              </a:rPr>
              <a:t> are called </a:t>
            </a:r>
            <a:r>
              <a:rPr kumimoji="1" lang="en-ZA" altLang="zh-TW" sz="2000" dirty="0" smtClean="0">
                <a:solidFill>
                  <a:schemeClr val="accent5"/>
                </a:solidFill>
                <a:ea typeface="新細明體" charset="-120"/>
              </a:rPr>
              <a:t>back edges</a:t>
            </a:r>
            <a:r>
              <a:rPr kumimoji="1" lang="en-ZA" altLang="zh-TW" sz="2000" dirty="0">
                <a:ea typeface="新細明體" charset="-120"/>
              </a:rPr>
              <a:t> </a:t>
            </a:r>
            <a:endParaRPr kumimoji="1" lang="en-ZA" altLang="zh-TW" sz="2000" dirty="0" smtClean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Edges that connect back to previously visited vertices</a:t>
            </a:r>
            <a:endParaRPr kumimoji="1" lang="en-ZA" altLang="zh-TW" sz="1700" dirty="0" smtClean="0">
              <a:solidFill>
                <a:schemeClr val="accent5"/>
              </a:solidFill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How can we tell that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P</a:t>
            </a:r>
            <a:r>
              <a:rPr kumimoji="1" lang="en-ZA" altLang="zh-TW" sz="2000" dirty="0" smtClean="0">
                <a:ea typeface="新細明體" charset="-120"/>
              </a:rPr>
              <a:t> and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R</a:t>
            </a:r>
            <a:r>
              <a:rPr kumimoji="1" lang="en-ZA" altLang="zh-TW" sz="2000" dirty="0" smtClean="0">
                <a:ea typeface="新細明體" charset="-120"/>
              </a:rPr>
              <a:t> are articulation points?</a:t>
            </a:r>
          </a:p>
          <a:p>
            <a:pPr lvl="1"/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P’s successors have no back edges connecting to predecessors of P</a:t>
            </a:r>
          </a:p>
          <a:p>
            <a:pPr lvl="1"/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R’s successors have no back edges connecting to predecessors of R</a:t>
            </a:r>
          </a:p>
          <a:p>
            <a:r>
              <a:rPr kumimoji="1" lang="en-ZA" altLang="zh-TW" sz="2000" dirty="0" smtClean="0">
                <a:ea typeface="新細明體" charset="-120"/>
              </a:rPr>
              <a:t>We’ll modify DFS to keep track of back edges</a:t>
            </a:r>
            <a:endParaRPr kumimoji="1" lang="en-ZA" altLang="zh-TW" sz="2000" dirty="0">
              <a:ea typeface="新細明體" charset="-120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H="1">
            <a:off x="1421129" y="2199920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1013452" y="267411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467477" y="362978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39" name="Oval 13"/>
          <p:cNvSpPr>
            <a:spLocks noChangeArrowheads="1"/>
          </p:cNvSpPr>
          <p:nvPr/>
        </p:nvSpPr>
        <p:spPr bwMode="auto">
          <a:xfrm>
            <a:off x="2200902" y="182956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3350252" y="270903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41" name="Oval 17"/>
          <p:cNvSpPr>
            <a:spLocks noChangeArrowheads="1"/>
          </p:cNvSpPr>
          <p:nvPr/>
        </p:nvSpPr>
        <p:spPr bwMode="auto">
          <a:xfrm>
            <a:off x="2812089" y="363455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42" name="Oval 22"/>
          <p:cNvSpPr>
            <a:spLocks noChangeArrowheads="1"/>
          </p:cNvSpPr>
          <p:nvPr/>
        </p:nvSpPr>
        <p:spPr bwMode="auto">
          <a:xfrm>
            <a:off x="3813802" y="362631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43" name="Line 32"/>
          <p:cNvSpPr>
            <a:spLocks noChangeShapeType="1"/>
          </p:cNvSpPr>
          <p:nvPr/>
        </p:nvSpPr>
        <p:spPr bwMode="auto">
          <a:xfrm>
            <a:off x="2599364" y="2864866"/>
            <a:ext cx="750888" cy="139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 flipH="1">
            <a:off x="3158162" y="3125992"/>
            <a:ext cx="303214" cy="54189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>
            <a:off x="1353177" y="3093214"/>
            <a:ext cx="282434" cy="55417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3734427" y="3093214"/>
            <a:ext cx="268287" cy="5365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Oval 17"/>
          <p:cNvSpPr>
            <a:spLocks noChangeArrowheads="1"/>
          </p:cNvSpPr>
          <p:nvPr/>
        </p:nvSpPr>
        <p:spPr bwMode="auto">
          <a:xfrm>
            <a:off x="2142164" y="265175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2389815" y="2286765"/>
            <a:ext cx="38100" cy="36498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 flipH="1">
            <a:off x="1886434" y="3074590"/>
            <a:ext cx="371617" cy="66117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 flipV="1">
            <a:off x="2475539" y="3074589"/>
            <a:ext cx="431799" cy="59329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95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1"/>
            <a:ext cx="7886700" cy="469146"/>
          </a:xfrm>
        </p:spPr>
        <p:txBody>
          <a:bodyPr>
            <a:normAutofit fontScale="90000"/>
          </a:bodyPr>
          <a:lstStyle/>
          <a:p>
            <a:r>
              <a:rPr lang="en-US" dirty="0"/>
              <a:t>DFS: Find Articulation Points</a:t>
            </a:r>
          </a:p>
        </p:txBody>
      </p:sp>
      <p:sp>
        <p:nvSpPr>
          <p:cNvPr id="54" name="Content Placeholder 13"/>
          <p:cNvSpPr>
            <a:spLocks noGrp="1"/>
          </p:cNvSpPr>
          <p:nvPr>
            <p:ph idx="1"/>
          </p:nvPr>
        </p:nvSpPr>
        <p:spPr>
          <a:xfrm>
            <a:off x="628651" y="950258"/>
            <a:ext cx="8215638" cy="5728447"/>
          </a:xfrm>
        </p:spPr>
        <p:txBody>
          <a:bodyPr>
            <a:normAutofit/>
          </a:bodyPr>
          <a:lstStyle/>
          <a:p>
            <a:pPr lvl="0"/>
            <a:r>
              <a:rPr kumimoji="1" lang="en-ZA" altLang="zh-TW" sz="2000" dirty="0" smtClean="0">
                <a:ea typeface="新細明體" charset="-120"/>
              </a:rPr>
              <a:t>Each </a:t>
            </a:r>
            <a:r>
              <a:rPr kumimoji="1" lang="en-ZA" altLang="zh-TW" sz="2000" dirty="0" smtClean="0">
                <a:ea typeface="新細明體" charset="-120"/>
              </a:rPr>
              <a:t>vertex </a:t>
            </a:r>
            <a:r>
              <a:rPr kumimoji="1" lang="en-ZA" altLang="zh-TW" sz="2000" dirty="0" smtClean="0">
                <a:ea typeface="新細明體" charset="-120"/>
              </a:rPr>
              <a:t>stores two numeric values: (predecessor, number)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Each </a:t>
            </a:r>
            <a:r>
              <a:rPr kumimoji="1" lang="en-ZA" altLang="zh-TW" sz="1700" dirty="0" smtClean="0">
                <a:ea typeface="新細明體" charset="-120"/>
              </a:rPr>
              <a:t>vertex </a:t>
            </a:r>
            <a:r>
              <a:rPr kumimoji="1" lang="en-ZA" altLang="zh-TW" sz="1700" dirty="0" smtClean="0">
                <a:ea typeface="新細明體" charset="-120"/>
              </a:rPr>
              <a:t>initially has a predecessor equal to its number</a:t>
            </a: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2000" dirty="0" smtClean="0">
              <a:ea typeface="新細明體" charset="-120"/>
            </a:endParaRPr>
          </a:p>
          <a:p>
            <a:pPr lvl="0"/>
            <a:endParaRPr kumimoji="1" lang="en-ZA" altLang="zh-TW" sz="1200" dirty="0" smtClean="0">
              <a:ea typeface="新細明體" charset="-120"/>
            </a:endParaRP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As DFS goes through the vertices, push all edges onto a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stack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If we find a back edge from vertex v to vertex u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Indicate this by updating v’s predecessor to u’s number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Propagate this predecessor back through v’s block </a:t>
            </a:r>
          </a:p>
          <a:p>
            <a:pPr lvl="0"/>
            <a:r>
              <a:rPr kumimoji="1" lang="en-ZA" altLang="zh-TW" sz="2000" dirty="0" smtClean="0">
                <a:ea typeface="新細明體" charset="-120"/>
              </a:rPr>
              <a:t>When a </a:t>
            </a:r>
            <a:r>
              <a:rPr kumimoji="1" lang="en-ZA" altLang="zh-TW" sz="2000" dirty="0" smtClean="0">
                <a:ea typeface="新細明體" charset="-120"/>
              </a:rPr>
              <a:t>recursive call returns control from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u</a:t>
            </a:r>
            <a:r>
              <a:rPr kumimoji="1" lang="en-ZA" altLang="zh-TW" sz="2000" dirty="0" smtClean="0">
                <a:ea typeface="新細明體" charset="-120"/>
              </a:rPr>
              <a:t> </a:t>
            </a:r>
            <a:r>
              <a:rPr kumimoji="1" lang="en-ZA" altLang="zh-TW" sz="2000" dirty="0" smtClean="0">
                <a:ea typeface="新細明體" charset="-120"/>
              </a:rPr>
              <a:t>back to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v</a:t>
            </a:r>
            <a:endParaRPr kumimoji="1" lang="en-ZA" altLang="zh-TW" sz="2000" dirty="0" smtClean="0">
              <a:solidFill>
                <a:srgbClr val="002060"/>
              </a:solidFill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If </a:t>
            </a:r>
            <a:r>
              <a:rPr kumimoji="1" lang="en-ZA" altLang="zh-TW" sz="1700" dirty="0" err="1">
                <a:ea typeface="新細明體" charset="-120"/>
              </a:rPr>
              <a:t>pred</a:t>
            </a:r>
            <a:r>
              <a:rPr kumimoji="1" lang="en-ZA" altLang="zh-TW" sz="1700" dirty="0">
                <a:ea typeface="新細明體" charset="-120"/>
              </a:rPr>
              <a:t>(u) </a:t>
            </a:r>
            <a:r>
              <a:rPr lang="en-US" sz="1700" dirty="0">
                <a:solidFill>
                  <a:prstClr val="black"/>
                </a:solidFill>
                <a:latin typeface="+mj-lt"/>
                <a:cs typeface="Consolas" panose="020B0609020204030204" pitchFamily="49" charset="0"/>
              </a:rPr>
              <a:t>≥</a:t>
            </a:r>
            <a:r>
              <a:rPr kumimoji="1" lang="en-ZA" altLang="zh-TW" sz="1700" dirty="0" smtClean="0">
                <a:ea typeface="新細明體" charset="-120"/>
              </a:rPr>
              <a:t> </a:t>
            </a:r>
            <a:r>
              <a:rPr kumimoji="1" lang="en-ZA" altLang="zh-TW" sz="1700" dirty="0" err="1" smtClean="0">
                <a:ea typeface="新細明體" charset="-120"/>
              </a:rPr>
              <a:t>num</a:t>
            </a:r>
            <a:r>
              <a:rPr kumimoji="1" lang="en-ZA" altLang="zh-TW" sz="1700" dirty="0" smtClean="0">
                <a:ea typeface="新細明體" charset="-120"/>
              </a:rPr>
              <a:t>(v</a:t>
            </a:r>
            <a:r>
              <a:rPr kumimoji="1" lang="en-ZA" altLang="zh-TW" sz="1700" dirty="0">
                <a:ea typeface="新細明體" charset="-120"/>
              </a:rPr>
              <a:t>), </a:t>
            </a:r>
            <a:r>
              <a:rPr kumimoji="1" lang="en-ZA" altLang="zh-TW" sz="1700" dirty="0" smtClean="0">
                <a:ea typeface="新細明體" charset="-120"/>
              </a:rPr>
              <a:t>no back edges have been found connecting to a predecessor vertex of v, and v is an articulation point</a:t>
            </a:r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Pop the entire block off the stack, and report them</a:t>
            </a:r>
            <a:endParaRPr kumimoji="1" lang="en-ZA" altLang="zh-TW" sz="1700" dirty="0">
              <a:solidFill>
                <a:srgbClr val="002060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>
              <a:solidFill>
                <a:schemeClr val="tx2"/>
              </a:solidFill>
              <a:ea typeface="新細明體" charset="-120"/>
            </a:endParaRPr>
          </a:p>
          <a:p>
            <a:pPr lvl="0"/>
            <a:endParaRPr kumimoji="1" lang="en-ZA" altLang="zh-TW" sz="2000" dirty="0" smtClean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H="1">
            <a:off x="1421129" y="2065462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1013452" y="253965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467477" y="349533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68" name="Oval 13"/>
          <p:cNvSpPr>
            <a:spLocks noChangeArrowheads="1"/>
          </p:cNvSpPr>
          <p:nvPr/>
        </p:nvSpPr>
        <p:spPr bwMode="auto">
          <a:xfrm>
            <a:off x="2200902" y="169510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69" name="Oval 15"/>
          <p:cNvSpPr>
            <a:spLocks noChangeArrowheads="1"/>
          </p:cNvSpPr>
          <p:nvPr/>
        </p:nvSpPr>
        <p:spPr bwMode="auto">
          <a:xfrm>
            <a:off x="3350252" y="2574581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70" name="Oval 17"/>
          <p:cNvSpPr>
            <a:spLocks noChangeArrowheads="1"/>
          </p:cNvSpPr>
          <p:nvPr/>
        </p:nvSpPr>
        <p:spPr bwMode="auto">
          <a:xfrm>
            <a:off x="2812089" y="350009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71" name="Oval 22"/>
          <p:cNvSpPr>
            <a:spLocks noChangeArrowheads="1"/>
          </p:cNvSpPr>
          <p:nvPr/>
        </p:nvSpPr>
        <p:spPr bwMode="auto">
          <a:xfrm>
            <a:off x="3813802" y="3491856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>
            <a:off x="2599364" y="2730408"/>
            <a:ext cx="750888" cy="139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 flipH="1">
            <a:off x="3158162" y="2991534"/>
            <a:ext cx="303214" cy="54189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1353177" y="2958756"/>
            <a:ext cx="282434" cy="55417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3734427" y="2958756"/>
            <a:ext cx="268287" cy="5365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6" name="Oval 17"/>
          <p:cNvSpPr>
            <a:spLocks noChangeArrowheads="1"/>
          </p:cNvSpPr>
          <p:nvPr/>
        </p:nvSpPr>
        <p:spPr bwMode="auto">
          <a:xfrm>
            <a:off x="2142164" y="2517292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77" name="Line 34"/>
          <p:cNvSpPr>
            <a:spLocks noChangeShapeType="1"/>
          </p:cNvSpPr>
          <p:nvPr/>
        </p:nvSpPr>
        <p:spPr bwMode="auto">
          <a:xfrm flipH="1">
            <a:off x="2389815" y="2152307"/>
            <a:ext cx="38100" cy="36498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 flipH="1">
            <a:off x="1886434" y="2940132"/>
            <a:ext cx="371617" cy="66117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Line 40"/>
          <p:cNvSpPr>
            <a:spLocks noChangeShapeType="1"/>
          </p:cNvSpPr>
          <p:nvPr/>
        </p:nvSpPr>
        <p:spPr bwMode="auto">
          <a:xfrm flipH="1" flipV="1">
            <a:off x="2475539" y="2940131"/>
            <a:ext cx="431799" cy="59329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DFS: Find Articulation Points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2404" y="1245044"/>
            <a:ext cx="8267412" cy="138499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hangingPunct="0">
              <a:spcBef>
                <a:spcPct val="0"/>
              </a:spcBef>
              <a:defRPr/>
            </a:pP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blockSearch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vertices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all vertices as unvisited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is a vertex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such that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== 0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blockDFS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1421129" y="4566615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013452" y="5040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467477" y="59964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200902" y="41962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3350252" y="50757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P</a:t>
            </a: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2812089" y="60012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3813802" y="59930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2599364" y="5231561"/>
            <a:ext cx="750888" cy="139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 flipH="1">
            <a:off x="3158162" y="5492687"/>
            <a:ext cx="303214" cy="54189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>
            <a:off x="1353177" y="5459909"/>
            <a:ext cx="282434" cy="5541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>
            <a:off x="3734427" y="5459909"/>
            <a:ext cx="268287" cy="5365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2142164" y="5018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 flipH="1">
            <a:off x="2389815" y="4653460"/>
            <a:ext cx="38100" cy="364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>
            <a:off x="1886434" y="5441285"/>
            <a:ext cx="371617" cy="66117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flipH="1" flipV="1">
            <a:off x="2475539" y="5441284"/>
            <a:ext cx="431799" cy="5932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7323" y="46714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49836" y="603825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16408" y="505388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92263" y="604337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22003" y="50123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57793" y="60344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55636" y="419346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6" name="Oval 95"/>
          <p:cNvSpPr/>
          <p:nvPr/>
        </p:nvSpPr>
        <p:spPr>
          <a:xfrm>
            <a:off x="976276" y="500063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" name="Rectangle 49"/>
          <p:cNvSpPr>
            <a:spLocks noChangeArrowheads="1"/>
          </p:cNvSpPr>
          <p:nvPr/>
        </p:nvSpPr>
        <p:spPr bwMode="auto">
          <a:xfrm>
            <a:off x="5014690" y="6080877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1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 animBg="1"/>
      <p:bldP spid="97" grpId="0" animBg="1"/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DFS: Find Articulation Points</a:t>
            </a: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1421129" y="4566615"/>
            <a:ext cx="849621" cy="55754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2200902" y="419625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2599364" y="5231561"/>
            <a:ext cx="750888" cy="139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Line 34"/>
          <p:cNvSpPr>
            <a:spLocks noChangeShapeType="1"/>
          </p:cNvSpPr>
          <p:nvPr/>
        </p:nvSpPr>
        <p:spPr bwMode="auto">
          <a:xfrm flipH="1">
            <a:off x="3158162" y="5492687"/>
            <a:ext cx="303214" cy="54189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Line 35"/>
          <p:cNvSpPr>
            <a:spLocks noChangeShapeType="1"/>
          </p:cNvSpPr>
          <p:nvPr/>
        </p:nvSpPr>
        <p:spPr bwMode="auto">
          <a:xfrm>
            <a:off x="1353177" y="5459909"/>
            <a:ext cx="282434" cy="5541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7" name="Line 35"/>
          <p:cNvSpPr>
            <a:spLocks noChangeShapeType="1"/>
          </p:cNvSpPr>
          <p:nvPr/>
        </p:nvSpPr>
        <p:spPr bwMode="auto">
          <a:xfrm>
            <a:off x="1355717" y="5459909"/>
            <a:ext cx="282434" cy="554176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>
            <a:off x="3734427" y="5459909"/>
            <a:ext cx="268287" cy="5365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9" name="Line 34"/>
          <p:cNvSpPr>
            <a:spLocks noChangeShapeType="1"/>
          </p:cNvSpPr>
          <p:nvPr/>
        </p:nvSpPr>
        <p:spPr bwMode="auto">
          <a:xfrm flipH="1">
            <a:off x="2389815" y="4653460"/>
            <a:ext cx="38100" cy="364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 flipH="1">
            <a:off x="1886434" y="5441285"/>
            <a:ext cx="371617" cy="66117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Line 40"/>
          <p:cNvSpPr>
            <a:spLocks noChangeShapeType="1"/>
          </p:cNvSpPr>
          <p:nvPr/>
        </p:nvSpPr>
        <p:spPr bwMode="auto">
          <a:xfrm flipH="1" flipV="1">
            <a:off x="2475539" y="5441284"/>
            <a:ext cx="431799" cy="59329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7323" y="46714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49836" y="6038251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16408" y="505388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92263" y="604337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22003" y="501239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57793" y="603440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0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55636" y="419346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96" name="Oval 95"/>
          <p:cNvSpPr/>
          <p:nvPr/>
        </p:nvSpPr>
        <p:spPr>
          <a:xfrm>
            <a:off x="976276" y="500063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/>
          <p:cNvSpPr/>
          <p:nvPr/>
        </p:nvSpPr>
        <p:spPr>
          <a:xfrm>
            <a:off x="4002714" y="1245044"/>
            <a:ext cx="4927102" cy="35394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hangingPunct="0">
              <a:spcBef>
                <a:spcPct val="0"/>
              </a:spcBef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blockDFS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endParaRPr lang="en-US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vertices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adjacent to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 not been processed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blockDFS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(u) ≥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e 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≠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e =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4472C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 </a:t>
            </a:r>
            <a:r>
              <a:rPr lang="en-US" sz="1400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not the parent of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</a:p>
          <a:p>
            <a:pPr hangingPunct="0">
              <a:spcBef>
                <a:spcPct val="0"/>
              </a:spcBef>
              <a:defRPr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 = min(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(v),</a:t>
            </a:r>
            <a:r>
              <a:rPr lang="en-US" sz="1400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3577" y="467147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>
                <a:solidFill>
                  <a:prstClr val="black"/>
                </a:solidFill>
              </a:rPr>
              <a:t>1</a:t>
            </a:r>
            <a:r>
              <a:rPr lang="en-ZA" dirty="0" smtClean="0">
                <a:solidFill>
                  <a:prstClr val="black"/>
                </a:solidFill>
              </a:rPr>
              <a:t>,1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369100" y="417647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pred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3" name="Rectangle 49"/>
          <p:cNvSpPr>
            <a:spLocks noChangeArrowheads="1"/>
          </p:cNvSpPr>
          <p:nvPr/>
        </p:nvSpPr>
        <p:spPr bwMode="auto">
          <a:xfrm>
            <a:off x="1035373" y="4184667"/>
            <a:ext cx="756260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kern="0" dirty="0" err="1" smtClean="0">
                <a:solidFill>
                  <a:prstClr val="black"/>
                </a:solidFill>
                <a:latin typeface="+mj-lt"/>
                <a:cs typeface="Arial" pitchFamily="34" charset="0"/>
              </a:rPr>
              <a:t>num</a:t>
            </a: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99365" y="4467741"/>
            <a:ext cx="145920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 flipH="1">
            <a:off x="1131767" y="4467741"/>
            <a:ext cx="150495" cy="2748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5014690" y="6080877"/>
            <a:ext cx="533149" cy="369332"/>
          </a:xfrm>
          <a:prstGeom prst="rect">
            <a:avLst/>
          </a:prstGeom>
          <a:noFill/>
          <a:ln w="19050">
            <a:solidFill>
              <a:srgbClr val="9C525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+mj-lt"/>
                <a:cs typeface="Arial" pitchFamily="34" charset="0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:</a:t>
            </a: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1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2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9736" y="1245044"/>
            <a:ext cx="1348587" cy="2675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prstClr val="black"/>
              </a:solidFill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013452" y="50408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0070" y="358175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prstClr val="black"/>
                </a:solidFill>
              </a:rPr>
              <a:t>A</a:t>
            </a:r>
            <a:r>
              <a:rPr lang="en-ZA" dirty="0" smtClean="0">
                <a:solidFill>
                  <a:prstClr val="black"/>
                </a:solidFill>
              </a:rPr>
              <a:t>J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29666" y="595694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Line 40"/>
          <p:cNvSpPr>
            <a:spLocks noChangeShapeType="1"/>
          </p:cNvSpPr>
          <p:nvPr/>
        </p:nvSpPr>
        <p:spPr bwMode="auto">
          <a:xfrm flipH="1">
            <a:off x="1881354" y="5453985"/>
            <a:ext cx="371617" cy="661178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467477" y="599648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J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57475" y="6038251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2,2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0070" y="32464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JR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00226" y="4975870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TextBox 73"/>
          <p:cNvSpPr txBox="1"/>
          <p:nvPr/>
        </p:nvSpPr>
        <p:spPr>
          <a:xfrm>
            <a:off x="1624047" y="505388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3,3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5" name="Line 40"/>
          <p:cNvSpPr>
            <a:spLocks noChangeShapeType="1"/>
          </p:cNvSpPr>
          <p:nvPr/>
        </p:nvSpPr>
        <p:spPr bwMode="auto">
          <a:xfrm flipH="1" flipV="1">
            <a:off x="2479349" y="5445094"/>
            <a:ext cx="431799" cy="59329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2142164" y="5018445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0070" y="291119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RN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774680" y="596075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TextBox 77"/>
          <p:cNvSpPr txBox="1"/>
          <p:nvPr/>
        </p:nvSpPr>
        <p:spPr>
          <a:xfrm>
            <a:off x="2299902" y="6043372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ZA" dirty="0" smtClean="0">
                <a:solidFill>
                  <a:prstClr val="black"/>
                </a:solidFill>
              </a:rPr>
              <a:t>4,4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79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3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0" name="Rectangle 49"/>
          <p:cNvSpPr>
            <a:spLocks noChangeArrowheads="1"/>
          </p:cNvSpPr>
          <p:nvPr/>
        </p:nvSpPr>
        <p:spPr bwMode="auto">
          <a:xfrm>
            <a:off x="5180425" y="6080163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4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1" name="Rectangle 49"/>
          <p:cNvSpPr>
            <a:spLocks noChangeArrowheads="1"/>
          </p:cNvSpPr>
          <p:nvPr/>
        </p:nvSpPr>
        <p:spPr bwMode="auto">
          <a:xfrm>
            <a:off x="5178520" y="608206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5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3" name="Line 34"/>
          <p:cNvSpPr>
            <a:spLocks noChangeShapeType="1"/>
          </p:cNvSpPr>
          <p:nvPr/>
        </p:nvSpPr>
        <p:spPr bwMode="auto">
          <a:xfrm flipH="1">
            <a:off x="3158162" y="5488877"/>
            <a:ext cx="303214" cy="54189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2812089" y="6001247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60070" y="257591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NP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314999" y="503251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/>
          <p:cNvSpPr txBox="1"/>
          <p:nvPr/>
        </p:nvSpPr>
        <p:spPr>
          <a:xfrm>
            <a:off x="3819930" y="5017015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5,5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87" name="Rectangle 49"/>
          <p:cNvSpPr>
            <a:spLocks noChangeArrowheads="1"/>
          </p:cNvSpPr>
          <p:nvPr/>
        </p:nvSpPr>
        <p:spPr bwMode="auto">
          <a:xfrm>
            <a:off x="5178520" y="608206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+mj-lt"/>
                <a:cs typeface="Arial" pitchFamily="34" charset="0"/>
              </a:rPr>
              <a:t>6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>
            <a:off x="3731887" y="5452289"/>
            <a:ext cx="268287" cy="53657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Oval 22"/>
          <p:cNvSpPr>
            <a:spLocks noChangeArrowheads="1"/>
          </p:cNvSpPr>
          <p:nvPr/>
        </p:nvSpPr>
        <p:spPr bwMode="auto">
          <a:xfrm>
            <a:off x="3813802" y="5993009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3350252" y="5075734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60070" y="2243176"/>
            <a:ext cx="1325404" cy="325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>
                <a:solidFill>
                  <a:prstClr val="black"/>
                </a:solidFill>
              </a:rPr>
              <a:t>PL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777090" y="5955675"/>
            <a:ext cx="534064" cy="54055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TextBox 90"/>
          <p:cNvSpPr txBox="1"/>
          <p:nvPr/>
        </p:nvSpPr>
        <p:spPr>
          <a:xfrm>
            <a:off x="4257793" y="6034407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prstClr val="black"/>
                </a:solidFill>
              </a:rPr>
              <a:t>6,6</a:t>
            </a:r>
            <a:endParaRPr lang="en-ZA" dirty="0">
              <a:solidFill>
                <a:prstClr val="black"/>
              </a:solidFill>
            </a:endParaRPr>
          </a:p>
        </p:txBody>
      </p:sp>
      <p:sp>
        <p:nvSpPr>
          <p:cNvPr id="66" name="Rectangle 49"/>
          <p:cNvSpPr>
            <a:spLocks noChangeArrowheads="1"/>
          </p:cNvSpPr>
          <p:nvPr/>
        </p:nvSpPr>
        <p:spPr bwMode="auto">
          <a:xfrm>
            <a:off x="5178520" y="6082068"/>
            <a:ext cx="36702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7</a:t>
            </a:r>
            <a:endParaRPr kumimoji="0" lang="en-US" sz="1800" b="1" i="1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2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67" grpId="0" animBg="1"/>
      <p:bldP spid="47" grpId="0" animBg="1"/>
      <p:bldP spid="50" grpId="0" animBg="1"/>
      <p:bldP spid="51" grpId="0" animBg="1"/>
      <p:bldP spid="59" grpId="0"/>
      <p:bldP spid="60" grpId="0"/>
      <p:bldP spid="61" grpId="0"/>
      <p:bldP spid="62" grpId="0"/>
      <p:bldP spid="63" grpId="0"/>
      <p:bldP spid="64" grpId="0"/>
      <p:bldP spid="96" grpId="0" animBg="1"/>
      <p:bldP spid="29" grpId="0"/>
      <p:bldP spid="32" grpId="0"/>
      <p:bldP spid="33" grpId="0"/>
      <p:bldP spid="35" grpId="0" animBg="1"/>
      <p:bldP spid="52" grpId="0" animBg="1"/>
      <p:bldP spid="55" grpId="0"/>
      <p:bldP spid="56" grpId="0"/>
      <p:bldP spid="56" grpId="1"/>
      <p:bldP spid="57" grpId="0" animBg="1"/>
      <p:bldP spid="68" grpId="0" animBg="1"/>
      <p:bldP spid="69" grpId="0" animBg="1"/>
      <p:bldP spid="69" grpId="1" animBg="1"/>
      <p:bldP spid="70" grpId="0" animBg="1"/>
      <p:bldP spid="71" grpId="0"/>
      <p:bldP spid="72" grpId="0" animBg="1"/>
      <p:bldP spid="73" grpId="0" animBg="1"/>
      <p:bldP spid="73" grpId="1" animBg="1"/>
      <p:bldP spid="74" grpId="0"/>
      <p:bldP spid="75" grpId="0" animBg="1"/>
      <p:bldP spid="76" grpId="0" animBg="1"/>
      <p:bldP spid="77" grpId="0" animBg="1"/>
      <p:bldP spid="77" grpId="1" animBg="1"/>
      <p:bldP spid="78" grpId="0"/>
      <p:bldP spid="79" grpId="0"/>
      <p:bldP spid="79" grpId="1"/>
      <p:bldP spid="80" grpId="0"/>
      <p:bldP spid="80" grpId="1"/>
      <p:bldP spid="81" grpId="0"/>
      <p:bldP spid="81" grpId="1"/>
      <p:bldP spid="83" grpId="0" animBg="1"/>
      <p:bldP spid="84" grpId="0" animBg="1"/>
      <p:bldP spid="85" grpId="0" animBg="1"/>
      <p:bldP spid="85" grpId="1" animBg="1"/>
      <p:bldP spid="86" grpId="0"/>
      <p:bldP spid="87" grpId="0"/>
      <p:bldP spid="87" grpId="1"/>
      <p:bldP spid="88" grpId="0" animBg="1"/>
      <p:bldP spid="89" grpId="0" animBg="1"/>
      <p:bldP spid="90" grpId="0" animBg="1"/>
      <p:bldP spid="91" grpId="0"/>
      <p:bldP spid="66" grpId="0"/>
    </p:bld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4798</TotalTime>
  <Words>2252</Words>
  <Application>Microsoft Office PowerPoint</Application>
  <PresentationFormat>On-screen Show (4:3)</PresentationFormat>
  <Paragraphs>693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新細明體</vt:lpstr>
      <vt:lpstr>Times New Roman</vt:lpstr>
      <vt:lpstr>Wingdings</vt:lpstr>
      <vt:lpstr>Presentation level design</vt:lpstr>
      <vt:lpstr>COS 212 Graphs: Connectivity</vt:lpstr>
      <vt:lpstr>Connectivity in Graphs</vt:lpstr>
      <vt:lpstr>Connectivity in Graphs</vt:lpstr>
      <vt:lpstr>Connectivity in Graphs</vt:lpstr>
      <vt:lpstr>Connectivity in Graphs</vt:lpstr>
      <vt:lpstr>Connectivity in Graphs</vt:lpstr>
      <vt:lpstr>DFS: Find Articulation Points</vt:lpstr>
      <vt:lpstr>DFS: Find Articulation Points</vt:lpstr>
      <vt:lpstr>DFS: Find Articulation Points</vt:lpstr>
      <vt:lpstr>DFS: Find Articulation Points</vt:lpstr>
      <vt:lpstr>DFS: Find Articulation Points</vt:lpstr>
      <vt:lpstr>DFS: Find Articulation Points</vt:lpstr>
      <vt:lpstr>Connectivity in Directed Graphs</vt:lpstr>
      <vt:lpstr>DFS: Find Strongly Connected Components</vt:lpstr>
      <vt:lpstr>DFS: Find Strongly Connected Components</vt:lpstr>
      <vt:lpstr>DFS: Find Strongly Connected Components</vt:lpstr>
      <vt:lpstr>DFS: Find Strongly Connected Components</vt:lpstr>
      <vt:lpstr>DFS: Find Strongly Connected Components</vt:lpstr>
      <vt:lpstr>DFS: Find Strongly Connected Components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212 Graphs</dc:title>
  <dc:creator>User</dc:creator>
  <cp:lastModifiedBy>Will van Heerden</cp:lastModifiedBy>
  <cp:revision>427</cp:revision>
  <dcterms:created xsi:type="dcterms:W3CDTF">2016-04-11T10:54:21Z</dcterms:created>
  <dcterms:modified xsi:type="dcterms:W3CDTF">2020-05-22T04:04:03Z</dcterms:modified>
</cp:coreProperties>
</file>