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6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5A8BE-8EC3-45C9-A976-00D93145B39D}" type="datetimeFigureOut">
              <a:rPr lang="en-ZA" smtClean="0"/>
              <a:t>2020/05/26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DA517-ABF9-46C1-8C0C-F6B6DDF710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3277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574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40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33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61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327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15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949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172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8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2D23-92FA-4989-9952-334E7E4CF63F}" type="datetimeFigureOut">
              <a:rPr lang="en-ZA" smtClean="0"/>
              <a:t>2020/05/26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CC3E-9F91-4C46-9DD2-ACF4A7919AA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104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2D23-92FA-4989-9952-334E7E4CF63F}" type="datetimeFigureOut">
              <a:rPr lang="en-ZA" smtClean="0"/>
              <a:t>2020/05/26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CC3E-9F91-4C46-9DD2-ACF4A7919AA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015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2D23-92FA-4989-9952-334E7E4CF63F}" type="datetimeFigureOut">
              <a:rPr lang="en-ZA" smtClean="0"/>
              <a:t>2020/05/26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CC3E-9F91-4C46-9DD2-ACF4A7919AA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5383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5/26/2020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06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5/26/2020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27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5/26/2020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44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5/26/2020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75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5/26/2020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80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5/26/2020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21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5/26/2020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34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5/26/2020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96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2D23-92FA-4989-9952-334E7E4CF63F}" type="datetimeFigureOut">
              <a:rPr lang="en-ZA" smtClean="0"/>
              <a:t>2020/05/26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CC3E-9F91-4C46-9DD2-ACF4A7919AA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8141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5/26/2020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5/26/2020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26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5/26/2020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2D23-92FA-4989-9952-334E7E4CF63F}" type="datetimeFigureOut">
              <a:rPr lang="en-ZA" smtClean="0"/>
              <a:t>2020/05/26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CC3E-9F91-4C46-9DD2-ACF4A7919AA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931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2D23-92FA-4989-9952-334E7E4CF63F}" type="datetimeFigureOut">
              <a:rPr lang="en-ZA" smtClean="0"/>
              <a:t>2020/05/26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CC3E-9F91-4C46-9DD2-ACF4A7919AA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138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2D23-92FA-4989-9952-334E7E4CF63F}" type="datetimeFigureOut">
              <a:rPr lang="en-ZA" smtClean="0"/>
              <a:t>2020/05/26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CC3E-9F91-4C46-9DD2-ACF4A7919AA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571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2D23-92FA-4989-9952-334E7E4CF63F}" type="datetimeFigureOut">
              <a:rPr lang="en-ZA" smtClean="0"/>
              <a:t>2020/05/26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CC3E-9F91-4C46-9DD2-ACF4A7919AA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66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2D23-92FA-4989-9952-334E7E4CF63F}" type="datetimeFigureOut">
              <a:rPr lang="en-ZA" smtClean="0"/>
              <a:t>2020/05/26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CC3E-9F91-4C46-9DD2-ACF4A7919AA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982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2D23-92FA-4989-9952-334E7E4CF63F}" type="datetimeFigureOut">
              <a:rPr lang="en-ZA" smtClean="0"/>
              <a:t>2020/05/26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CC3E-9F91-4C46-9DD2-ACF4A7919AA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998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2D23-92FA-4989-9952-334E7E4CF63F}" type="datetimeFigureOut">
              <a:rPr lang="en-ZA" smtClean="0"/>
              <a:t>2020/05/26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CC3E-9F91-4C46-9DD2-ACF4A7919AA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054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D2D23-92FA-4989-9952-334E7E4CF63F}" type="datetimeFigureOut">
              <a:rPr lang="en-ZA" smtClean="0"/>
              <a:t>2020/05/26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DCC3E-9F91-4C46-9DD2-ACF4A7919AA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393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5/26/2020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7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Presented by </a:t>
            </a:r>
            <a:r>
              <a:rPr lang="en-ZA" dirty="0" smtClean="0"/>
              <a:t>Dr Anna </a:t>
            </a:r>
            <a:r>
              <a:rPr lang="en-ZA" dirty="0" err="1" smtClean="0"/>
              <a:t>Bosman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Graph Colouring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3150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7084" y="83351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Graph </a:t>
            </a:r>
            <a:r>
              <a:rPr lang="en-ZA" dirty="0" smtClean="0"/>
              <a:t>colouring</a:t>
            </a:r>
            <a:endParaRPr lang="en-ZA" dirty="0"/>
          </a:p>
        </p:txBody>
      </p:sp>
      <p:sp>
        <p:nvSpPr>
          <p:cNvPr id="74" name="Oval 4"/>
          <p:cNvSpPr>
            <a:spLocks noChangeArrowheads="1"/>
          </p:cNvSpPr>
          <p:nvPr/>
        </p:nvSpPr>
        <p:spPr bwMode="auto">
          <a:xfrm>
            <a:off x="4541942" y="186590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5" name="Oval 13"/>
          <p:cNvSpPr>
            <a:spLocks noChangeArrowheads="1"/>
          </p:cNvSpPr>
          <p:nvPr/>
        </p:nvSpPr>
        <p:spPr bwMode="auto">
          <a:xfrm>
            <a:off x="3410026" y="1037108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6" name="Oval 15"/>
          <p:cNvSpPr>
            <a:spLocks noChangeArrowheads="1"/>
          </p:cNvSpPr>
          <p:nvPr/>
        </p:nvSpPr>
        <p:spPr bwMode="auto">
          <a:xfrm>
            <a:off x="3396518" y="192482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7" name="Line 32"/>
          <p:cNvSpPr>
            <a:spLocks noChangeShapeType="1"/>
          </p:cNvSpPr>
          <p:nvPr/>
        </p:nvSpPr>
        <p:spPr bwMode="auto">
          <a:xfrm>
            <a:off x="3850963" y="1332394"/>
            <a:ext cx="742857" cy="5932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35"/>
          <p:cNvSpPr>
            <a:spLocks noChangeShapeType="1"/>
          </p:cNvSpPr>
          <p:nvPr/>
        </p:nvSpPr>
        <p:spPr bwMode="auto">
          <a:xfrm flipH="1">
            <a:off x="3850965" y="1494307"/>
            <a:ext cx="852839" cy="13663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Oval 17"/>
          <p:cNvSpPr>
            <a:spLocks noChangeArrowheads="1"/>
          </p:cNvSpPr>
          <p:nvPr/>
        </p:nvSpPr>
        <p:spPr bwMode="auto">
          <a:xfrm>
            <a:off x="4541942" y="103710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0" name="Line 34"/>
          <p:cNvSpPr>
            <a:spLocks noChangeShapeType="1"/>
          </p:cNvSpPr>
          <p:nvPr/>
        </p:nvSpPr>
        <p:spPr bwMode="auto">
          <a:xfrm>
            <a:off x="3759816" y="1468469"/>
            <a:ext cx="834004" cy="13241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40"/>
          <p:cNvSpPr>
            <a:spLocks noChangeShapeType="1"/>
          </p:cNvSpPr>
          <p:nvPr/>
        </p:nvSpPr>
        <p:spPr bwMode="auto">
          <a:xfrm flipH="1">
            <a:off x="3850968" y="1400432"/>
            <a:ext cx="742850" cy="6591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Oval 4"/>
          <p:cNvSpPr>
            <a:spLocks noChangeArrowheads="1"/>
          </p:cNvSpPr>
          <p:nvPr/>
        </p:nvSpPr>
        <p:spPr bwMode="auto">
          <a:xfrm>
            <a:off x="3393769" y="270975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5" name="Oval 4"/>
          <p:cNvSpPr>
            <a:spLocks noChangeArrowheads="1"/>
          </p:cNvSpPr>
          <p:nvPr/>
        </p:nvSpPr>
        <p:spPr bwMode="auto">
          <a:xfrm>
            <a:off x="4541942" y="270975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6" name="Line 32"/>
          <p:cNvSpPr>
            <a:spLocks noChangeShapeType="1"/>
          </p:cNvSpPr>
          <p:nvPr/>
        </p:nvSpPr>
        <p:spPr bwMode="auto">
          <a:xfrm flipV="1">
            <a:off x="3850963" y="2220952"/>
            <a:ext cx="742855" cy="73307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32"/>
          <p:cNvSpPr>
            <a:spLocks noChangeShapeType="1"/>
          </p:cNvSpPr>
          <p:nvPr/>
        </p:nvSpPr>
        <p:spPr bwMode="auto">
          <a:xfrm>
            <a:off x="3850961" y="2220952"/>
            <a:ext cx="690981" cy="6397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933547" y="1005767"/>
            <a:ext cx="1983442" cy="929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white"/>
                </a:solidFill>
              </a:rPr>
              <a:t>Consider this graph:</a:t>
            </a:r>
            <a:endParaRPr lang="en-ZA" dirty="0">
              <a:solidFill>
                <a:srgbClr val="FFFF00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75796" y="3375447"/>
            <a:ext cx="1983442" cy="7681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white"/>
                </a:solidFill>
              </a:rPr>
              <a:t>“Largest degree first”</a:t>
            </a:r>
            <a:endParaRPr lang="en-ZA" dirty="0">
              <a:solidFill>
                <a:srgbClr val="FFFF00"/>
              </a:solidFill>
            </a:endParaRPr>
          </a:p>
        </p:txBody>
      </p:sp>
      <p:sp>
        <p:nvSpPr>
          <p:cNvPr id="100" name="Oval 4"/>
          <p:cNvSpPr>
            <a:spLocks noChangeArrowheads="1"/>
          </p:cNvSpPr>
          <p:nvPr/>
        </p:nvSpPr>
        <p:spPr bwMode="auto">
          <a:xfrm>
            <a:off x="3028123" y="5221283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1" name="Oval 13"/>
          <p:cNvSpPr>
            <a:spLocks noChangeArrowheads="1"/>
          </p:cNvSpPr>
          <p:nvPr/>
        </p:nvSpPr>
        <p:spPr bwMode="auto">
          <a:xfrm>
            <a:off x="1896207" y="439248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2" name="Oval 15"/>
          <p:cNvSpPr>
            <a:spLocks noChangeArrowheads="1"/>
          </p:cNvSpPr>
          <p:nvPr/>
        </p:nvSpPr>
        <p:spPr bwMode="auto">
          <a:xfrm>
            <a:off x="1882699" y="5280203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3" name="Line 32"/>
          <p:cNvSpPr>
            <a:spLocks noChangeShapeType="1"/>
          </p:cNvSpPr>
          <p:nvPr/>
        </p:nvSpPr>
        <p:spPr bwMode="auto">
          <a:xfrm>
            <a:off x="2337144" y="4687773"/>
            <a:ext cx="742857" cy="5932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35"/>
          <p:cNvSpPr>
            <a:spLocks noChangeShapeType="1"/>
          </p:cNvSpPr>
          <p:nvPr/>
        </p:nvSpPr>
        <p:spPr bwMode="auto">
          <a:xfrm flipH="1">
            <a:off x="2337146" y="4849686"/>
            <a:ext cx="852839" cy="13663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Oval 17"/>
          <p:cNvSpPr>
            <a:spLocks noChangeArrowheads="1"/>
          </p:cNvSpPr>
          <p:nvPr/>
        </p:nvSpPr>
        <p:spPr bwMode="auto">
          <a:xfrm>
            <a:off x="3028123" y="439248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6" name="Line 34"/>
          <p:cNvSpPr>
            <a:spLocks noChangeShapeType="1"/>
          </p:cNvSpPr>
          <p:nvPr/>
        </p:nvSpPr>
        <p:spPr bwMode="auto">
          <a:xfrm>
            <a:off x="2245997" y="4823848"/>
            <a:ext cx="834004" cy="13241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40"/>
          <p:cNvSpPr>
            <a:spLocks noChangeShapeType="1"/>
          </p:cNvSpPr>
          <p:nvPr/>
        </p:nvSpPr>
        <p:spPr bwMode="auto">
          <a:xfrm flipH="1">
            <a:off x="2337149" y="4755811"/>
            <a:ext cx="742850" cy="6591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Oval 4"/>
          <p:cNvSpPr>
            <a:spLocks noChangeArrowheads="1"/>
          </p:cNvSpPr>
          <p:nvPr/>
        </p:nvSpPr>
        <p:spPr bwMode="auto">
          <a:xfrm>
            <a:off x="1879950" y="606513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9" name="Oval 4"/>
          <p:cNvSpPr>
            <a:spLocks noChangeArrowheads="1"/>
          </p:cNvSpPr>
          <p:nvPr/>
        </p:nvSpPr>
        <p:spPr bwMode="auto">
          <a:xfrm>
            <a:off x="3028123" y="606513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10" name="Line 32"/>
          <p:cNvSpPr>
            <a:spLocks noChangeShapeType="1"/>
          </p:cNvSpPr>
          <p:nvPr/>
        </p:nvSpPr>
        <p:spPr bwMode="auto">
          <a:xfrm flipV="1">
            <a:off x="2337144" y="5576331"/>
            <a:ext cx="742855" cy="73307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32"/>
          <p:cNvSpPr>
            <a:spLocks noChangeShapeType="1"/>
          </p:cNvSpPr>
          <p:nvPr/>
        </p:nvSpPr>
        <p:spPr bwMode="auto">
          <a:xfrm>
            <a:off x="2337142" y="5576331"/>
            <a:ext cx="690981" cy="6397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Oval 81"/>
          <p:cNvSpPr>
            <a:spLocks noChangeArrowheads="1"/>
          </p:cNvSpPr>
          <p:nvPr/>
        </p:nvSpPr>
        <p:spPr bwMode="auto">
          <a:xfrm>
            <a:off x="1895098" y="4388700"/>
            <a:ext cx="457200" cy="457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4" name="Oval 15"/>
          <p:cNvSpPr>
            <a:spLocks noChangeArrowheads="1"/>
          </p:cNvSpPr>
          <p:nvPr/>
        </p:nvSpPr>
        <p:spPr bwMode="auto">
          <a:xfrm>
            <a:off x="1888074" y="5284078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2" name="Oval 17"/>
          <p:cNvSpPr>
            <a:spLocks noChangeArrowheads="1"/>
          </p:cNvSpPr>
          <p:nvPr/>
        </p:nvSpPr>
        <p:spPr bwMode="auto">
          <a:xfrm>
            <a:off x="3030264" y="4388770"/>
            <a:ext cx="457200" cy="457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3" name="Oval 4"/>
          <p:cNvSpPr>
            <a:spLocks noChangeArrowheads="1"/>
          </p:cNvSpPr>
          <p:nvPr/>
        </p:nvSpPr>
        <p:spPr bwMode="auto">
          <a:xfrm>
            <a:off x="3030264" y="5225255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4" name="Oval 4"/>
          <p:cNvSpPr>
            <a:spLocks noChangeArrowheads="1"/>
          </p:cNvSpPr>
          <p:nvPr/>
        </p:nvSpPr>
        <p:spPr bwMode="auto">
          <a:xfrm>
            <a:off x="1879836" y="6069494"/>
            <a:ext cx="457200" cy="4572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5" name="Oval 4"/>
          <p:cNvSpPr>
            <a:spLocks noChangeArrowheads="1"/>
          </p:cNvSpPr>
          <p:nvPr/>
        </p:nvSpPr>
        <p:spPr bwMode="auto">
          <a:xfrm>
            <a:off x="3028123" y="6061256"/>
            <a:ext cx="457200" cy="4572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16" name="Rounded Rectangle 115"/>
          <p:cNvSpPr/>
          <p:nvPr/>
        </p:nvSpPr>
        <p:spPr>
          <a:xfrm>
            <a:off x="4842315" y="3375447"/>
            <a:ext cx="1983442" cy="7681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 smtClean="0">
                <a:solidFill>
                  <a:prstClr val="white"/>
                </a:solidFill>
              </a:rPr>
              <a:t>Brelaz</a:t>
            </a:r>
            <a:r>
              <a:rPr lang="en-ZA" dirty="0" smtClean="0">
                <a:solidFill>
                  <a:prstClr val="white"/>
                </a:solidFill>
              </a:rPr>
              <a:t> method</a:t>
            </a:r>
            <a:endParaRPr lang="en-ZA" dirty="0">
              <a:solidFill>
                <a:srgbClr val="FFFF00"/>
              </a:solidFill>
            </a:endParaRPr>
          </a:p>
        </p:txBody>
      </p:sp>
      <p:sp>
        <p:nvSpPr>
          <p:cNvPr id="117" name="Oval 4"/>
          <p:cNvSpPr>
            <a:spLocks noChangeArrowheads="1"/>
          </p:cNvSpPr>
          <p:nvPr/>
        </p:nvSpPr>
        <p:spPr bwMode="auto">
          <a:xfrm>
            <a:off x="7330451" y="521744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20" name="Oval 13"/>
          <p:cNvSpPr>
            <a:spLocks noChangeArrowheads="1"/>
          </p:cNvSpPr>
          <p:nvPr/>
        </p:nvSpPr>
        <p:spPr bwMode="auto">
          <a:xfrm>
            <a:off x="6198535" y="438864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1" name="Oval 15"/>
          <p:cNvSpPr>
            <a:spLocks noChangeArrowheads="1"/>
          </p:cNvSpPr>
          <p:nvPr/>
        </p:nvSpPr>
        <p:spPr bwMode="auto">
          <a:xfrm>
            <a:off x="6185027" y="527636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22" name="Line 32"/>
          <p:cNvSpPr>
            <a:spLocks noChangeShapeType="1"/>
          </p:cNvSpPr>
          <p:nvPr/>
        </p:nvSpPr>
        <p:spPr bwMode="auto">
          <a:xfrm>
            <a:off x="6639472" y="4683931"/>
            <a:ext cx="742857" cy="5932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35"/>
          <p:cNvSpPr>
            <a:spLocks noChangeShapeType="1"/>
          </p:cNvSpPr>
          <p:nvPr/>
        </p:nvSpPr>
        <p:spPr bwMode="auto">
          <a:xfrm flipH="1">
            <a:off x="6639474" y="4845844"/>
            <a:ext cx="852839" cy="13663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Oval 17"/>
          <p:cNvSpPr>
            <a:spLocks noChangeArrowheads="1"/>
          </p:cNvSpPr>
          <p:nvPr/>
        </p:nvSpPr>
        <p:spPr bwMode="auto">
          <a:xfrm>
            <a:off x="7330451" y="438864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5" name="Line 34"/>
          <p:cNvSpPr>
            <a:spLocks noChangeShapeType="1"/>
          </p:cNvSpPr>
          <p:nvPr/>
        </p:nvSpPr>
        <p:spPr bwMode="auto">
          <a:xfrm>
            <a:off x="6548325" y="4820006"/>
            <a:ext cx="834004" cy="13241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Line 40"/>
          <p:cNvSpPr>
            <a:spLocks noChangeShapeType="1"/>
          </p:cNvSpPr>
          <p:nvPr/>
        </p:nvSpPr>
        <p:spPr bwMode="auto">
          <a:xfrm flipH="1">
            <a:off x="6639477" y="4751969"/>
            <a:ext cx="742850" cy="6591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Oval 4"/>
          <p:cNvSpPr>
            <a:spLocks noChangeArrowheads="1"/>
          </p:cNvSpPr>
          <p:nvPr/>
        </p:nvSpPr>
        <p:spPr bwMode="auto">
          <a:xfrm>
            <a:off x="6182278" y="606128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29" name="Oval 4"/>
          <p:cNvSpPr>
            <a:spLocks noChangeArrowheads="1"/>
          </p:cNvSpPr>
          <p:nvPr/>
        </p:nvSpPr>
        <p:spPr bwMode="auto">
          <a:xfrm>
            <a:off x="7330451" y="606128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30" name="Line 32"/>
          <p:cNvSpPr>
            <a:spLocks noChangeShapeType="1"/>
          </p:cNvSpPr>
          <p:nvPr/>
        </p:nvSpPr>
        <p:spPr bwMode="auto">
          <a:xfrm flipV="1">
            <a:off x="6639472" y="5572489"/>
            <a:ext cx="742855" cy="73307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32"/>
          <p:cNvSpPr>
            <a:spLocks noChangeShapeType="1"/>
          </p:cNvSpPr>
          <p:nvPr/>
        </p:nvSpPr>
        <p:spPr bwMode="auto">
          <a:xfrm>
            <a:off x="6639470" y="5572489"/>
            <a:ext cx="690981" cy="6397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728883" y="4450674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prstClr val="black"/>
                </a:solidFill>
              </a:rPr>
              <a:t>0,2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99104" y="5302200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prstClr val="black"/>
                </a:solidFill>
              </a:rPr>
              <a:t>0,2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695863" y="6105190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prstClr val="black"/>
                </a:solidFill>
              </a:rPr>
              <a:t>0,2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7740531" y="4395112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prstClr val="black"/>
                </a:solidFill>
              </a:rPr>
              <a:t>0,2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7740531" y="5250151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prstClr val="black"/>
                </a:solidFill>
              </a:rPr>
              <a:t>0,2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768790" y="6105190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prstClr val="black"/>
                </a:solidFill>
              </a:rPr>
              <a:t>0,2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7753549" y="5261375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prstClr val="black"/>
                </a:solidFill>
              </a:rPr>
              <a:t>1,1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7777027" y="6107188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prstClr val="black"/>
                </a:solidFill>
              </a:rPr>
              <a:t>1,1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08" name="Oval 207"/>
          <p:cNvSpPr>
            <a:spLocks noChangeArrowheads="1"/>
          </p:cNvSpPr>
          <p:nvPr/>
        </p:nvSpPr>
        <p:spPr bwMode="auto">
          <a:xfrm>
            <a:off x="6198535" y="4393199"/>
            <a:ext cx="457200" cy="457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5695862" y="6113428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prstClr val="black"/>
                </a:solidFill>
              </a:rPr>
              <a:t>1,1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10" name="Oval 4"/>
          <p:cNvSpPr>
            <a:spLocks noChangeArrowheads="1"/>
          </p:cNvSpPr>
          <p:nvPr/>
        </p:nvSpPr>
        <p:spPr bwMode="auto">
          <a:xfrm>
            <a:off x="7328133" y="5220917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7740531" y="4395112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prstClr val="black"/>
                </a:solidFill>
              </a:rPr>
              <a:t>1,1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12" name="Oval 4"/>
          <p:cNvSpPr>
            <a:spLocks noChangeArrowheads="1"/>
          </p:cNvSpPr>
          <p:nvPr/>
        </p:nvSpPr>
        <p:spPr bwMode="auto">
          <a:xfrm>
            <a:off x="6185027" y="6063582"/>
            <a:ext cx="457200" cy="457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5701422" y="5302200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prstClr val="black"/>
                </a:solidFill>
              </a:rPr>
              <a:t>1,1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14" name="Oval 17"/>
          <p:cNvSpPr>
            <a:spLocks noChangeArrowheads="1"/>
          </p:cNvSpPr>
          <p:nvPr/>
        </p:nvSpPr>
        <p:spPr bwMode="auto">
          <a:xfrm>
            <a:off x="7328217" y="4393406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7777027" y="6109576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prstClr val="black"/>
                </a:solidFill>
              </a:rPr>
              <a:t>1,0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16" name="Oval 15"/>
          <p:cNvSpPr>
            <a:spLocks noChangeArrowheads="1"/>
          </p:cNvSpPr>
          <p:nvPr/>
        </p:nvSpPr>
        <p:spPr bwMode="auto">
          <a:xfrm>
            <a:off x="6185027" y="5280203"/>
            <a:ext cx="457200" cy="457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17" name="Oval 4"/>
          <p:cNvSpPr>
            <a:spLocks noChangeArrowheads="1"/>
          </p:cNvSpPr>
          <p:nvPr/>
        </p:nvSpPr>
        <p:spPr bwMode="auto">
          <a:xfrm>
            <a:off x="7333200" y="6065530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9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82" grpId="0" animBg="1"/>
      <p:bldP spid="84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8" grpId="0" animBg="1"/>
      <p:bldP spid="129" grpId="0" animBg="1"/>
      <p:bldP spid="130" grpId="0" animBg="1"/>
      <p:bldP spid="131" grpId="0" animBg="1"/>
      <p:bldP spid="132" grpId="0"/>
      <p:bldP spid="133" grpId="0"/>
      <p:bldP spid="133" grpId="1"/>
      <p:bldP spid="134" grpId="0"/>
      <p:bldP spid="134" grpId="1"/>
      <p:bldP spid="203" grpId="0"/>
      <p:bldP spid="203" grpId="1"/>
      <p:bldP spid="204" grpId="0"/>
      <p:bldP spid="204" grpId="1"/>
      <p:bldP spid="205" grpId="0"/>
      <p:bldP spid="205" grpId="1"/>
      <p:bldP spid="206" grpId="0"/>
      <p:bldP spid="207" grpId="0"/>
      <p:bldP spid="207" grpId="1"/>
      <p:bldP spid="208" grpId="0" animBg="1"/>
      <p:bldP spid="209" grpId="0"/>
      <p:bldP spid="210" grpId="0" animBg="1"/>
      <p:bldP spid="211" grpId="0"/>
      <p:bldP spid="212" grpId="0" animBg="1"/>
      <p:bldP spid="213" grpId="0"/>
      <p:bldP spid="214" grpId="0" animBg="1"/>
      <p:bldP spid="215" grpId="0"/>
      <p:bldP spid="216" grpId="0" animBg="1"/>
      <p:bldP spid="2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7084" y="83351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Graph </a:t>
            </a:r>
            <a:r>
              <a:rPr lang="en-ZA" dirty="0" smtClean="0"/>
              <a:t>colouring</a:t>
            </a:r>
            <a:endParaRPr lang="en-ZA" dirty="0"/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8649" y="840260"/>
            <a:ext cx="8185837" cy="6017740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 smtClean="0">
                <a:ea typeface="新細明體" charset="-120"/>
              </a:rPr>
              <a:t>Suppose the following graph represents different modules that students take:</a:t>
            </a:r>
            <a:endParaRPr kumimoji="1" lang="en-ZA" altLang="zh-TW" sz="2000" dirty="0" smtClean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rgbClr val="00B050"/>
              </a:solidFill>
              <a:ea typeface="新細明體" charset="-120"/>
            </a:endParaRP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Every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edge(</a:t>
            </a:r>
            <a:r>
              <a:rPr kumimoji="1" lang="en-ZA" altLang="zh-TW" sz="2000" dirty="0" err="1" smtClean="0">
                <a:solidFill>
                  <a:srgbClr val="FF0000"/>
                </a:solidFill>
                <a:ea typeface="新細明體" charset="-120"/>
              </a:rPr>
              <a:t>uv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)</a:t>
            </a:r>
            <a:r>
              <a:rPr kumimoji="1" lang="en-ZA" altLang="zh-TW" sz="2000" dirty="0" smtClean="0">
                <a:ea typeface="新細明體" charset="-120"/>
              </a:rPr>
              <a:t> means that there are students enrolled for both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u</a:t>
            </a:r>
            <a:r>
              <a:rPr kumimoji="1" lang="en-ZA" altLang="zh-TW" sz="2000" dirty="0" smtClean="0">
                <a:ea typeface="新細明體" charset="-120"/>
              </a:rPr>
              <a:t> and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v</a:t>
            </a:r>
            <a:endParaRPr kumimoji="1" lang="en-ZA" altLang="zh-TW" sz="2000" dirty="0" smtClean="0">
              <a:ea typeface="新細明體" charset="-120"/>
            </a:endParaRPr>
          </a:p>
          <a:p>
            <a:pPr lvl="0"/>
            <a:r>
              <a:rPr kumimoji="1" lang="en-ZA" altLang="zh-TW" sz="2000" dirty="0" smtClean="0">
                <a:solidFill>
                  <a:schemeClr val="accent5"/>
                </a:solidFill>
                <a:ea typeface="新細明體" charset="-120"/>
              </a:rPr>
              <a:t>The test week is coming up, and tests for all subjects need to be scheduled</a:t>
            </a:r>
          </a:p>
          <a:p>
            <a:pPr lvl="0"/>
            <a:r>
              <a:rPr kumimoji="1" lang="en-ZA" altLang="zh-TW" sz="2000" dirty="0" smtClean="0">
                <a:solidFill>
                  <a:srgbClr val="00B050"/>
                </a:solidFill>
                <a:ea typeface="新細明體" charset="-120"/>
              </a:rPr>
              <a:t>How many time slots should be reserved to avoid clashes?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Let the first time slot be represented by </a:t>
            </a:r>
            <a:r>
              <a:rPr kumimoji="1" lang="en-ZA" altLang="zh-TW" sz="1700" dirty="0" smtClean="0">
                <a:solidFill>
                  <a:srgbClr val="FF0000"/>
                </a:solidFill>
                <a:ea typeface="新細明體" charset="-120"/>
              </a:rPr>
              <a:t>red</a:t>
            </a:r>
            <a:r>
              <a:rPr kumimoji="1" lang="en-ZA" altLang="zh-TW" sz="1700" dirty="0" smtClean="0">
                <a:ea typeface="新細明體" charset="-120"/>
              </a:rPr>
              <a:t>: assign </a:t>
            </a:r>
            <a:r>
              <a:rPr kumimoji="1" lang="en-ZA" altLang="zh-TW" sz="1700" dirty="0" smtClean="0">
                <a:solidFill>
                  <a:srgbClr val="FF0000"/>
                </a:solidFill>
                <a:ea typeface="新細明體" charset="-120"/>
              </a:rPr>
              <a:t>A</a:t>
            </a:r>
            <a:r>
              <a:rPr kumimoji="1" lang="en-ZA" altLang="zh-TW" sz="1700" dirty="0" smtClean="0">
                <a:ea typeface="新細明體" charset="-120"/>
              </a:rPr>
              <a:t> to </a:t>
            </a:r>
            <a:r>
              <a:rPr kumimoji="1" lang="en-ZA" altLang="zh-TW" sz="1700" dirty="0" smtClean="0">
                <a:solidFill>
                  <a:srgbClr val="FF0000"/>
                </a:solidFill>
                <a:ea typeface="新細明體" charset="-120"/>
              </a:rPr>
              <a:t>red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B and C are taken by the same students – can’t use the same time</a:t>
            </a:r>
            <a:endParaRPr kumimoji="1" lang="en-ZA" altLang="zh-TW" sz="1700" dirty="0" smtClean="0">
              <a:solidFill>
                <a:srgbClr val="FF0000"/>
              </a:solidFill>
              <a:ea typeface="新細明體" charset="-120"/>
            </a:endParaRP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Assign </a:t>
            </a:r>
            <a:r>
              <a:rPr kumimoji="1" lang="en-ZA" altLang="zh-TW" sz="1700" dirty="0" smtClean="0">
                <a:solidFill>
                  <a:schemeClr val="accent5"/>
                </a:solidFill>
                <a:ea typeface="新細明體" charset="-120"/>
              </a:rPr>
              <a:t>B</a:t>
            </a:r>
            <a:r>
              <a:rPr kumimoji="1" lang="en-ZA" altLang="zh-TW" sz="1700" dirty="0" smtClean="0">
                <a:ea typeface="新細明體" charset="-120"/>
              </a:rPr>
              <a:t> to another time slot –</a:t>
            </a:r>
            <a:r>
              <a:rPr kumimoji="1" lang="en-ZA" altLang="zh-TW" sz="17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kumimoji="1" lang="en-ZA" altLang="zh-TW" sz="1700" dirty="0" smtClean="0">
                <a:solidFill>
                  <a:schemeClr val="accent5"/>
                </a:solidFill>
                <a:ea typeface="新細明體" charset="-120"/>
              </a:rPr>
              <a:t>blue</a:t>
            </a:r>
          </a:p>
          <a:p>
            <a:pPr lvl="1"/>
            <a:r>
              <a:rPr kumimoji="1" lang="en-ZA" altLang="zh-TW" sz="1700" dirty="0" smtClean="0">
                <a:solidFill>
                  <a:schemeClr val="accent6"/>
                </a:solidFill>
                <a:ea typeface="新細明體" charset="-120"/>
              </a:rPr>
              <a:t>C</a:t>
            </a:r>
            <a:r>
              <a:rPr kumimoji="1" lang="en-ZA" altLang="zh-TW" sz="1700" dirty="0" smtClean="0">
                <a:solidFill>
                  <a:schemeClr val="accent5"/>
                </a:solidFill>
                <a:ea typeface="新細明體" charset="-120"/>
              </a:rPr>
              <a:t> </a:t>
            </a:r>
            <a:r>
              <a:rPr kumimoji="1" lang="en-ZA" altLang="zh-TW" sz="1700" dirty="0" smtClean="0">
                <a:ea typeface="新細明體" charset="-120"/>
              </a:rPr>
              <a:t>is taken by the same students – use another time slot, </a:t>
            </a:r>
            <a:r>
              <a:rPr kumimoji="1" lang="en-ZA" altLang="zh-TW" sz="1700" dirty="0" smtClean="0">
                <a:solidFill>
                  <a:schemeClr val="accent6"/>
                </a:solidFill>
                <a:ea typeface="新細明體" charset="-120"/>
              </a:rPr>
              <a:t>green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What about D? Some C students take it, but none of A or B do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Can not use </a:t>
            </a:r>
            <a:r>
              <a:rPr kumimoji="1" lang="en-ZA" altLang="zh-TW" sz="1700" dirty="0" smtClean="0">
                <a:solidFill>
                  <a:schemeClr val="accent6"/>
                </a:solidFill>
                <a:ea typeface="新細明體" charset="-120"/>
              </a:rPr>
              <a:t>green</a:t>
            </a:r>
            <a:r>
              <a:rPr kumimoji="1" lang="en-ZA" altLang="zh-TW" sz="1700" dirty="0" smtClean="0">
                <a:ea typeface="新細明體" charset="-120"/>
              </a:rPr>
              <a:t>, but either </a:t>
            </a:r>
            <a:r>
              <a:rPr kumimoji="1" lang="en-ZA" altLang="zh-TW" sz="1700" dirty="0" smtClean="0">
                <a:solidFill>
                  <a:srgbClr val="FF0000"/>
                </a:solidFill>
                <a:ea typeface="新細明體" charset="-120"/>
              </a:rPr>
              <a:t>red</a:t>
            </a:r>
            <a:r>
              <a:rPr kumimoji="1" lang="en-ZA" altLang="zh-TW" sz="1700" dirty="0" smtClean="0">
                <a:ea typeface="新細明體" charset="-120"/>
              </a:rPr>
              <a:t> or </a:t>
            </a:r>
            <a:r>
              <a:rPr kumimoji="1" lang="en-ZA" altLang="zh-TW" sz="1700" dirty="0" smtClean="0">
                <a:solidFill>
                  <a:srgbClr val="0070C0"/>
                </a:solidFill>
                <a:ea typeface="新細明體" charset="-120"/>
              </a:rPr>
              <a:t>blue </a:t>
            </a:r>
            <a:r>
              <a:rPr kumimoji="1" lang="en-ZA" altLang="zh-TW" sz="1700" dirty="0" smtClean="0">
                <a:ea typeface="新細明體" charset="-120"/>
              </a:rPr>
              <a:t>time slot can be re-used</a:t>
            </a:r>
            <a:endParaRPr kumimoji="1" lang="en-ZA" altLang="zh-TW" sz="2000" dirty="0" smtClean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rgbClr val="FF0000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368452" y="1983343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3245270" y="166318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4300323" y="195537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>
            <a:off x="3686213" y="1898082"/>
            <a:ext cx="614107" cy="2223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Line 35"/>
          <p:cNvSpPr>
            <a:spLocks noChangeShapeType="1"/>
          </p:cNvSpPr>
          <p:nvPr/>
        </p:nvSpPr>
        <p:spPr bwMode="auto">
          <a:xfrm>
            <a:off x="4757524" y="2188732"/>
            <a:ext cx="610928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3229014" y="249198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18" name="Line 34"/>
          <p:cNvSpPr>
            <a:spLocks noChangeShapeType="1"/>
          </p:cNvSpPr>
          <p:nvPr/>
        </p:nvSpPr>
        <p:spPr bwMode="auto">
          <a:xfrm>
            <a:off x="3476663" y="2120384"/>
            <a:ext cx="14287" cy="3715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Line 40"/>
          <p:cNvSpPr>
            <a:spLocks noChangeShapeType="1"/>
          </p:cNvSpPr>
          <p:nvPr/>
        </p:nvSpPr>
        <p:spPr bwMode="auto">
          <a:xfrm flipH="1">
            <a:off x="3686213" y="2188732"/>
            <a:ext cx="614107" cy="4383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246968" y="1656593"/>
            <a:ext cx="457200" cy="457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3229398" y="2494625"/>
            <a:ext cx="457200" cy="4572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4302210" y="1952836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52991" y="1700527"/>
            <a:ext cx="10727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COS110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52991" y="2581171"/>
            <a:ext cx="10727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COS121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35635" y="2435870"/>
            <a:ext cx="11095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WTW124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04186" y="1614011"/>
            <a:ext cx="9749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ZEN161</a:t>
            </a: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5371852" y="1986908"/>
            <a:ext cx="457200" cy="457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15320" y="1962112"/>
            <a:ext cx="13292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rgbClr val="FF0000"/>
                </a:solidFill>
              </a:rPr>
              <a:t>Mon 17:00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70089" y="1842611"/>
            <a:ext cx="13292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rgbClr val="FF0000"/>
                </a:solidFill>
              </a:rPr>
              <a:t>Mon 17:00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72226" y="2793960"/>
            <a:ext cx="12153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rgbClr val="0070C0"/>
                </a:solidFill>
              </a:rPr>
              <a:t>Tue 17:00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25069" y="2674803"/>
            <a:ext cx="13564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rgbClr val="00B050"/>
                </a:solidFill>
              </a:rPr>
              <a:t>Wed 17:00</a:t>
            </a:r>
          </a:p>
        </p:txBody>
      </p:sp>
    </p:spTree>
    <p:extLst>
      <p:ext uri="{BB962C8B-B14F-4D97-AF65-F5344CB8AC3E}">
        <p14:creationId xmlns:p14="http://schemas.microsoft.com/office/powerpoint/2010/main" val="137446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0" grpId="0" animBg="1"/>
      <p:bldP spid="23" grpId="0"/>
      <p:bldP spid="24" grpId="0"/>
      <p:bldP spid="25" grpId="0"/>
      <p:bldP spid="26" grpId="0"/>
      <p:bldP spid="27" grpId="0" animBg="1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7084" y="83351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Graph </a:t>
            </a:r>
            <a:r>
              <a:rPr lang="en-ZA" dirty="0" smtClean="0"/>
              <a:t>colouring</a:t>
            </a:r>
            <a:endParaRPr lang="en-ZA" dirty="0"/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8649" y="840260"/>
            <a:ext cx="8185837" cy="6017740"/>
          </a:xfrm>
        </p:spPr>
        <p:txBody>
          <a:bodyPr>
            <a:normAutofit/>
          </a:bodyPr>
          <a:lstStyle/>
          <a:p>
            <a:pPr lvl="0"/>
            <a:endParaRPr kumimoji="1" lang="en-ZA" altLang="zh-TW" sz="2000" dirty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rgbClr val="FF0000"/>
              </a:solidFill>
              <a:ea typeface="新細明體" charset="-120"/>
            </a:endParaRPr>
          </a:p>
          <a:p>
            <a:pPr lvl="0"/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Vertex colouring </a:t>
            </a:r>
            <a:r>
              <a:rPr kumimoji="1" lang="en-ZA" altLang="zh-TW" sz="2000" dirty="0">
                <a:ea typeface="新細明體" charset="-120"/>
              </a:rPr>
              <a:t>of a graph is an assignment of </a:t>
            </a:r>
            <a:r>
              <a:rPr kumimoji="1" lang="en-ZA" altLang="zh-TW" sz="2000" dirty="0" smtClean="0">
                <a:ea typeface="新細明體" charset="-120"/>
              </a:rPr>
              <a:t>colours </a:t>
            </a:r>
            <a:r>
              <a:rPr kumimoji="1" lang="en-ZA" altLang="zh-TW" sz="2000" dirty="0">
                <a:ea typeface="新細明體" charset="-120"/>
              </a:rPr>
              <a:t>to the vertices of the graph so that </a:t>
            </a:r>
            <a:r>
              <a:rPr kumimoji="1" lang="en-ZA" altLang="zh-TW" sz="2000" dirty="0">
                <a:solidFill>
                  <a:srgbClr val="0070C0"/>
                </a:solidFill>
                <a:ea typeface="新細明體" charset="-120"/>
              </a:rPr>
              <a:t>no two adjacent vertices </a:t>
            </a:r>
            <a:r>
              <a:rPr kumimoji="1" lang="en-ZA" altLang="zh-TW" sz="2000" dirty="0">
                <a:ea typeface="新細明體" charset="-120"/>
              </a:rPr>
              <a:t>have the </a:t>
            </a:r>
            <a:r>
              <a:rPr kumimoji="1" lang="en-ZA" altLang="zh-TW" sz="2000" dirty="0">
                <a:solidFill>
                  <a:srgbClr val="00B050"/>
                </a:solidFill>
                <a:ea typeface="新細明體" charset="-120"/>
              </a:rPr>
              <a:t>same </a:t>
            </a:r>
            <a:r>
              <a:rPr kumimoji="1" lang="en-ZA" altLang="zh-TW" sz="2000" dirty="0" smtClean="0">
                <a:solidFill>
                  <a:srgbClr val="00B050"/>
                </a:solidFill>
                <a:ea typeface="新細明體" charset="-120"/>
              </a:rPr>
              <a:t>colour</a:t>
            </a:r>
            <a:endParaRPr kumimoji="1" lang="en-ZA" altLang="zh-TW" sz="2000" dirty="0" smtClean="0">
              <a:solidFill>
                <a:schemeClr val="accent5"/>
              </a:solidFill>
              <a:ea typeface="新細明體" charset="-120"/>
            </a:endParaRP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In other words, the task is to find all sets of independent vertices, and assign a “colour”, or label, to each independent set</a:t>
            </a:r>
          </a:p>
          <a:p>
            <a:r>
              <a:rPr lang="en-US" sz="2000" dirty="0" smtClean="0"/>
              <a:t>The </a:t>
            </a:r>
            <a:r>
              <a:rPr lang="en-US" sz="2000" dirty="0">
                <a:solidFill>
                  <a:srgbClr val="0070C0"/>
                </a:solidFill>
              </a:rPr>
              <a:t>minimum number of </a:t>
            </a:r>
            <a:r>
              <a:rPr lang="en-ZA" sz="2000" dirty="0" smtClean="0">
                <a:solidFill>
                  <a:srgbClr val="0070C0"/>
                </a:solidFill>
              </a:rPr>
              <a:t>colours</a:t>
            </a:r>
            <a:r>
              <a:rPr lang="en-US" sz="2000" dirty="0" smtClean="0"/>
              <a:t> necessary to color </a:t>
            </a:r>
            <a:r>
              <a:rPr lang="en-US" sz="2000" dirty="0"/>
              <a:t>the graph </a:t>
            </a:r>
            <a:r>
              <a:rPr lang="en-US" sz="2000" i="1" dirty="0"/>
              <a:t>G </a:t>
            </a:r>
            <a:r>
              <a:rPr lang="en-US" sz="2000" dirty="0" smtClean="0"/>
              <a:t>is referred to as the </a:t>
            </a:r>
            <a:r>
              <a:rPr lang="en-US" sz="2000" dirty="0">
                <a:solidFill>
                  <a:srgbClr val="FF0000"/>
                </a:solidFill>
              </a:rPr>
              <a:t>chromatic number </a:t>
            </a:r>
            <a:r>
              <a:rPr lang="en-US" sz="2000" dirty="0"/>
              <a:t>of </a:t>
            </a:r>
            <a:r>
              <a:rPr lang="en-US" sz="2000" dirty="0" smtClean="0"/>
              <a:t>G</a:t>
            </a:r>
          </a:p>
          <a:p>
            <a:r>
              <a:rPr lang="en-US" sz="2000" dirty="0" smtClean="0"/>
              <a:t>Chromatic number is not easy to determine – this problem is NP-complete </a:t>
            </a:r>
            <a:r>
              <a:rPr lang="en-US" sz="2000" i="1" dirty="0" smtClean="0"/>
              <a:t>(that’s why you always end up with a few clashes</a:t>
            </a:r>
            <a:r>
              <a:rPr lang="en-US" sz="2000" i="1" dirty="0"/>
              <a:t> </a:t>
            </a:r>
            <a:r>
              <a:rPr lang="en-US" sz="2000" i="1" dirty="0" smtClean="0"/>
              <a:t>here and there)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We </a:t>
            </a:r>
            <a:r>
              <a:rPr lang="en-US" sz="2000" dirty="0" smtClean="0">
                <a:solidFill>
                  <a:srgbClr val="00B050"/>
                </a:solidFill>
              </a:rPr>
              <a:t>can use </a:t>
            </a:r>
            <a:r>
              <a:rPr lang="en-US" sz="2000" dirty="0" smtClean="0">
                <a:solidFill>
                  <a:srgbClr val="00B050"/>
                </a:solidFill>
              </a:rPr>
              <a:t>algorithms that approximate the chromatic number reasonably well</a:t>
            </a:r>
            <a:endParaRPr kumimoji="1" lang="en-ZA" altLang="zh-TW" sz="2000" dirty="0" smtClean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533208" y="135726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3410026" y="1037108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4465079" y="132929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>
            <a:off x="3850969" y="1272006"/>
            <a:ext cx="614107" cy="2223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Line 35"/>
          <p:cNvSpPr>
            <a:spLocks noChangeShapeType="1"/>
          </p:cNvSpPr>
          <p:nvPr/>
        </p:nvSpPr>
        <p:spPr bwMode="auto">
          <a:xfrm>
            <a:off x="4922280" y="1562656"/>
            <a:ext cx="610928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3393770" y="186590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18" name="Line 34"/>
          <p:cNvSpPr>
            <a:spLocks noChangeShapeType="1"/>
          </p:cNvSpPr>
          <p:nvPr/>
        </p:nvSpPr>
        <p:spPr bwMode="auto">
          <a:xfrm>
            <a:off x="3641419" y="1494308"/>
            <a:ext cx="14287" cy="3715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Line 40"/>
          <p:cNvSpPr>
            <a:spLocks noChangeShapeType="1"/>
          </p:cNvSpPr>
          <p:nvPr/>
        </p:nvSpPr>
        <p:spPr bwMode="auto">
          <a:xfrm flipH="1">
            <a:off x="3850969" y="1562656"/>
            <a:ext cx="614107" cy="4383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411724" y="1030517"/>
            <a:ext cx="457200" cy="457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3394154" y="1868549"/>
            <a:ext cx="457200" cy="4572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4466966" y="1326760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17747" y="1074451"/>
            <a:ext cx="10727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COS110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7747" y="1955095"/>
            <a:ext cx="10727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COS121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00391" y="1809794"/>
            <a:ext cx="11095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WTW124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68942" y="987935"/>
            <a:ext cx="9749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ZEN161</a:t>
            </a: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5536608" y="1360832"/>
            <a:ext cx="457200" cy="457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80076" y="1336036"/>
            <a:ext cx="13292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rgbClr val="FF0000"/>
                </a:solidFill>
              </a:rPr>
              <a:t>Mon 17:00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34845" y="1216535"/>
            <a:ext cx="13292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rgbClr val="FF0000"/>
                </a:solidFill>
              </a:rPr>
              <a:t>Mon 17:00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36982" y="2167884"/>
            <a:ext cx="12153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rgbClr val="0070C0"/>
                </a:solidFill>
              </a:rPr>
              <a:t>Tue 17:00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89825" y="2048727"/>
            <a:ext cx="13564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rgbClr val="00B050"/>
                </a:solidFill>
              </a:rPr>
              <a:t>Wed 17:00</a:t>
            </a:r>
          </a:p>
        </p:txBody>
      </p:sp>
    </p:spTree>
    <p:extLst>
      <p:ext uri="{BB962C8B-B14F-4D97-AF65-F5344CB8AC3E}">
        <p14:creationId xmlns:p14="http://schemas.microsoft.com/office/powerpoint/2010/main" val="118368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7084" y="83351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Graph </a:t>
            </a:r>
            <a:r>
              <a:rPr lang="en-ZA" dirty="0" smtClean="0"/>
              <a:t>colouring</a:t>
            </a:r>
            <a:endParaRPr lang="en-ZA" dirty="0"/>
          </a:p>
        </p:txBody>
      </p:sp>
      <p:sp>
        <p:nvSpPr>
          <p:cNvPr id="63" name="Rectangle 62"/>
          <p:cNvSpPr/>
          <p:nvPr/>
        </p:nvSpPr>
        <p:spPr>
          <a:xfrm>
            <a:off x="774357" y="1115968"/>
            <a:ext cx="8175813" cy="1698927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sequentialColoringAlgorithm(graph = (</a:t>
            </a:r>
            <a:r>
              <a:rPr lang="en-US" i="1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i="1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457200" lvl="2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 vertices in a certain order</a:t>
            </a:r>
            <a:r>
              <a:rPr lang="en-US" i="1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kern="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</a:t>
            </a:r>
            <a:r>
              <a:rPr lang="en-US" kern="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..., </a:t>
            </a:r>
            <a:r>
              <a:rPr lang="en-US" kern="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kern="0" baseline="-25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i="1" kern="0" baseline="-25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kern="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2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 colors in a certain order</a:t>
            </a:r>
            <a:r>
              <a:rPr lang="en-US" i="1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kern="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</a:t>
            </a:r>
            <a:r>
              <a:rPr lang="en-US" kern="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..., </a:t>
            </a:r>
            <a:r>
              <a:rPr lang="en-US" kern="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i="1" kern="0" baseline="-25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1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kern="0" dirty="0">
                <a:solidFill>
                  <a:srgbClr val="4472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 </a:t>
            </a:r>
            <a:r>
              <a:rPr lang="en-US" i="1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  <a:r>
              <a:rPr lang="en-US" i="1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lvl="2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j = </a:t>
            </a:r>
            <a:r>
              <a:rPr lang="en-US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index of color that does not appear in any neighbor of 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kern="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2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i="1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color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kern="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  <a:r>
              <a:rPr lang="en-US" kern="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kern="0" baseline="-25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cxnSp>
        <p:nvCxnSpPr>
          <p:cNvPr id="64" name="Straight Connector 63"/>
          <p:cNvCxnSpPr/>
          <p:nvPr/>
        </p:nvCxnSpPr>
        <p:spPr bwMode="auto">
          <a:xfrm>
            <a:off x="3275842" y="4185159"/>
            <a:ext cx="0" cy="1488725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>
            <a:off x="3275842" y="4185159"/>
            <a:ext cx="921720" cy="1488725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/>
          <p:nvPr/>
        </p:nvCxnSpPr>
        <p:spPr bwMode="auto">
          <a:xfrm>
            <a:off x="5119282" y="4185159"/>
            <a:ext cx="0" cy="1488725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/>
          <p:cNvCxnSpPr/>
          <p:nvPr/>
        </p:nvCxnSpPr>
        <p:spPr bwMode="auto">
          <a:xfrm>
            <a:off x="3275842" y="4185159"/>
            <a:ext cx="1843440" cy="1488725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/>
          <p:nvPr/>
        </p:nvCxnSpPr>
        <p:spPr bwMode="auto">
          <a:xfrm>
            <a:off x="4197562" y="4185159"/>
            <a:ext cx="1843440" cy="1488725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/>
          <p:cNvCxnSpPr/>
          <p:nvPr/>
        </p:nvCxnSpPr>
        <p:spPr bwMode="auto">
          <a:xfrm flipH="1">
            <a:off x="5119282" y="4223564"/>
            <a:ext cx="921720" cy="1450320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/>
          <p:cNvCxnSpPr/>
          <p:nvPr/>
        </p:nvCxnSpPr>
        <p:spPr bwMode="auto">
          <a:xfrm flipH="1">
            <a:off x="4197562" y="4223564"/>
            <a:ext cx="1843441" cy="1450320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>
            <a:stCxn id="74" idx="2"/>
          </p:cNvCxnSpPr>
          <p:nvPr/>
        </p:nvCxnSpPr>
        <p:spPr bwMode="auto">
          <a:xfrm flipH="1">
            <a:off x="3286434" y="4197100"/>
            <a:ext cx="937380" cy="1506655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Freeform 71"/>
          <p:cNvSpPr/>
          <p:nvPr/>
        </p:nvSpPr>
        <p:spPr bwMode="auto">
          <a:xfrm>
            <a:off x="4208505" y="5678733"/>
            <a:ext cx="1839817" cy="484742"/>
          </a:xfrm>
          <a:custGeom>
            <a:avLst/>
            <a:gdLst>
              <a:gd name="connsiteX0" fmla="*/ 0 w 1839817"/>
              <a:gd name="connsiteY0" fmla="*/ 0 h 484742"/>
              <a:gd name="connsiteX1" fmla="*/ 947451 w 1839817"/>
              <a:gd name="connsiteY1" fmla="*/ 484742 h 484742"/>
              <a:gd name="connsiteX2" fmla="*/ 1839817 w 1839817"/>
              <a:gd name="connsiteY2" fmla="*/ 0 h 48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9817" h="484742">
                <a:moveTo>
                  <a:pt x="0" y="0"/>
                </a:moveTo>
                <a:cubicBezTo>
                  <a:pt x="320407" y="242371"/>
                  <a:pt x="640815" y="484742"/>
                  <a:pt x="947451" y="484742"/>
                </a:cubicBezTo>
                <a:cubicBezTo>
                  <a:pt x="1254087" y="484742"/>
                  <a:pt x="1546952" y="242371"/>
                  <a:pt x="1839817" y="0"/>
                </a:cubicBezTo>
              </a:path>
            </a:pathLst>
          </a:cu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160627" y="3895849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a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082347" y="3907790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b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985135" y="3891111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906855" y="3907790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d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160627" y="5696663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082347" y="5678733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f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985135" y="5691925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g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906855" y="5678733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h</a:t>
            </a:r>
          </a:p>
        </p:txBody>
      </p:sp>
      <p:cxnSp>
        <p:nvCxnSpPr>
          <p:cNvPr id="81" name="Straight Connector 80"/>
          <p:cNvCxnSpPr/>
          <p:nvPr/>
        </p:nvCxnSpPr>
        <p:spPr bwMode="auto">
          <a:xfrm flipH="1">
            <a:off x="4223814" y="4185159"/>
            <a:ext cx="895470" cy="0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/>
          <p:nvPr/>
        </p:nvCxnSpPr>
        <p:spPr bwMode="auto">
          <a:xfrm flipH="1">
            <a:off x="4208506" y="5682954"/>
            <a:ext cx="1839816" cy="0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Rectangle 82"/>
          <p:cNvSpPr/>
          <p:nvPr/>
        </p:nvSpPr>
        <p:spPr>
          <a:xfrm>
            <a:off x="3112610" y="3662394"/>
            <a:ext cx="42850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1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28282" y="3659430"/>
            <a:ext cx="42850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1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950002" y="3662394"/>
            <a:ext cx="42850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2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839365" y="3662394"/>
            <a:ext cx="42850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1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112610" y="5968043"/>
            <a:ext cx="42850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2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028282" y="5965079"/>
            <a:ext cx="42850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2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950002" y="5968043"/>
            <a:ext cx="428503" cy="289310"/>
          </a:xfrm>
          <a:prstGeom prst="rect">
            <a:avLst/>
          </a:prstGeom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3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839365" y="5968043"/>
            <a:ext cx="42850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4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3048000" y="3657545"/>
            <a:ext cx="523039" cy="51567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3957723" y="3672457"/>
            <a:ext cx="523039" cy="51567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4893630" y="3659810"/>
            <a:ext cx="523039" cy="515673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5779223" y="3688688"/>
            <a:ext cx="523039" cy="51567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3044383" y="5724381"/>
            <a:ext cx="523039" cy="515673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3977641" y="5713664"/>
            <a:ext cx="523039" cy="515673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4870888" y="5701135"/>
            <a:ext cx="523039" cy="515673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5797745" y="5696663"/>
            <a:ext cx="523039" cy="515673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904108" y="3311703"/>
            <a:ext cx="1629676" cy="12696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Is 4 the chromatic number of this graph?</a:t>
            </a:r>
            <a:endParaRPr lang="en-ZA" dirty="0">
              <a:solidFill>
                <a:srgbClr val="FFFF00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904108" y="4893833"/>
            <a:ext cx="1629676" cy="12696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Can we do better?</a:t>
            </a:r>
            <a:endParaRPr lang="en-ZA" dirty="0">
              <a:solidFill>
                <a:srgbClr val="FFFF00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877082" y="3311703"/>
            <a:ext cx="1629676" cy="12696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Does the order of colours matter?</a:t>
            </a:r>
            <a:endParaRPr lang="en-ZA" dirty="0">
              <a:solidFill>
                <a:srgbClr val="FFFF00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875008" y="4893833"/>
            <a:ext cx="1629676" cy="1269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Does the order of vertices matter?</a:t>
            </a:r>
            <a:endParaRPr lang="en-ZA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62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7084" y="83351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Graph </a:t>
            </a:r>
            <a:r>
              <a:rPr lang="en-ZA" dirty="0" smtClean="0"/>
              <a:t>colouring</a:t>
            </a:r>
            <a:endParaRPr lang="en-ZA" dirty="0"/>
          </a:p>
        </p:txBody>
      </p:sp>
      <p:cxnSp>
        <p:nvCxnSpPr>
          <p:cNvPr id="64" name="Straight Connector 63"/>
          <p:cNvCxnSpPr/>
          <p:nvPr/>
        </p:nvCxnSpPr>
        <p:spPr bwMode="auto">
          <a:xfrm>
            <a:off x="5691871" y="4243882"/>
            <a:ext cx="0" cy="1488725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>
            <a:off x="5691871" y="4243882"/>
            <a:ext cx="921720" cy="1488725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/>
          <p:nvPr/>
        </p:nvCxnSpPr>
        <p:spPr bwMode="auto">
          <a:xfrm>
            <a:off x="7535311" y="4243882"/>
            <a:ext cx="0" cy="1488725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/>
          <p:cNvCxnSpPr/>
          <p:nvPr/>
        </p:nvCxnSpPr>
        <p:spPr bwMode="auto">
          <a:xfrm>
            <a:off x="5691871" y="4243882"/>
            <a:ext cx="1843440" cy="1488725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/>
          <p:nvPr/>
        </p:nvCxnSpPr>
        <p:spPr bwMode="auto">
          <a:xfrm>
            <a:off x="6613591" y="4243882"/>
            <a:ext cx="1843440" cy="1488725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/>
        </p:spPr>
      </p:cxnSp>
      <p:cxnSp>
        <p:nvCxnSpPr>
          <p:cNvPr id="69" name="Straight Connector 68"/>
          <p:cNvCxnSpPr/>
          <p:nvPr/>
        </p:nvCxnSpPr>
        <p:spPr bwMode="auto">
          <a:xfrm flipH="1">
            <a:off x="7535311" y="4282287"/>
            <a:ext cx="921720" cy="1450320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/>
          <p:cNvCxnSpPr/>
          <p:nvPr/>
        </p:nvCxnSpPr>
        <p:spPr bwMode="auto">
          <a:xfrm flipH="1">
            <a:off x="6613591" y="4282287"/>
            <a:ext cx="1843441" cy="1450320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>
            <a:stCxn id="74" idx="2"/>
          </p:cNvCxnSpPr>
          <p:nvPr/>
        </p:nvCxnSpPr>
        <p:spPr bwMode="auto">
          <a:xfrm flipH="1">
            <a:off x="5702463" y="4255823"/>
            <a:ext cx="937380" cy="1506655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Freeform 71"/>
          <p:cNvSpPr/>
          <p:nvPr/>
        </p:nvSpPr>
        <p:spPr bwMode="auto">
          <a:xfrm>
            <a:off x="6624534" y="5737456"/>
            <a:ext cx="1839817" cy="484742"/>
          </a:xfrm>
          <a:custGeom>
            <a:avLst/>
            <a:gdLst>
              <a:gd name="connsiteX0" fmla="*/ 0 w 1839817"/>
              <a:gd name="connsiteY0" fmla="*/ 0 h 484742"/>
              <a:gd name="connsiteX1" fmla="*/ 947451 w 1839817"/>
              <a:gd name="connsiteY1" fmla="*/ 484742 h 484742"/>
              <a:gd name="connsiteX2" fmla="*/ 1839817 w 1839817"/>
              <a:gd name="connsiteY2" fmla="*/ 0 h 48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9817" h="484742">
                <a:moveTo>
                  <a:pt x="0" y="0"/>
                </a:moveTo>
                <a:cubicBezTo>
                  <a:pt x="320407" y="242371"/>
                  <a:pt x="640815" y="484742"/>
                  <a:pt x="947451" y="484742"/>
                </a:cubicBezTo>
                <a:cubicBezTo>
                  <a:pt x="1254087" y="484742"/>
                  <a:pt x="1546952" y="242371"/>
                  <a:pt x="1839817" y="0"/>
                </a:cubicBezTo>
              </a:path>
            </a:pathLst>
          </a:cu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576656" y="3954572"/>
            <a:ext cx="282933" cy="289310"/>
          </a:xfrm>
          <a:prstGeom prst="rect">
            <a:avLst/>
          </a:prstGeom>
          <a:ln w="12700">
            <a:noFill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a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498376" y="3966513"/>
            <a:ext cx="282933" cy="289310"/>
          </a:xfrm>
          <a:prstGeom prst="rect">
            <a:avLst/>
          </a:prstGeom>
          <a:ln w="12700">
            <a:noFill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b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401164" y="3949834"/>
            <a:ext cx="282933" cy="289310"/>
          </a:xfrm>
          <a:prstGeom prst="rect">
            <a:avLst/>
          </a:prstGeom>
          <a:ln w="12700">
            <a:noFill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322884" y="3966513"/>
            <a:ext cx="282933" cy="289310"/>
          </a:xfrm>
          <a:prstGeom prst="rect">
            <a:avLst/>
          </a:prstGeom>
          <a:ln w="12700">
            <a:noFill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d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576656" y="5755386"/>
            <a:ext cx="282933" cy="289310"/>
          </a:xfrm>
          <a:prstGeom prst="rect">
            <a:avLst/>
          </a:prstGeom>
          <a:ln w="12700">
            <a:noFill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498376" y="5737456"/>
            <a:ext cx="282933" cy="289310"/>
          </a:xfrm>
          <a:prstGeom prst="rect">
            <a:avLst/>
          </a:prstGeom>
          <a:ln w="12700">
            <a:noFill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f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401164" y="5750648"/>
            <a:ext cx="282933" cy="289310"/>
          </a:xfrm>
          <a:prstGeom prst="rect">
            <a:avLst/>
          </a:prstGeom>
          <a:ln w="12700">
            <a:noFill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g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322884" y="5737456"/>
            <a:ext cx="282933" cy="289310"/>
          </a:xfrm>
          <a:prstGeom prst="rect">
            <a:avLst/>
          </a:prstGeom>
          <a:ln w="12700">
            <a:noFill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h</a:t>
            </a:r>
          </a:p>
        </p:txBody>
      </p:sp>
      <p:cxnSp>
        <p:nvCxnSpPr>
          <p:cNvPr id="81" name="Straight Connector 80"/>
          <p:cNvCxnSpPr/>
          <p:nvPr/>
        </p:nvCxnSpPr>
        <p:spPr bwMode="auto">
          <a:xfrm flipH="1">
            <a:off x="6639843" y="4243882"/>
            <a:ext cx="895470" cy="0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/>
          <p:nvPr/>
        </p:nvCxnSpPr>
        <p:spPr bwMode="auto">
          <a:xfrm flipH="1">
            <a:off x="6624535" y="5741677"/>
            <a:ext cx="1839816" cy="0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Rectangle 82"/>
          <p:cNvSpPr/>
          <p:nvPr/>
        </p:nvSpPr>
        <p:spPr>
          <a:xfrm>
            <a:off x="5528639" y="3721117"/>
            <a:ext cx="428503" cy="289310"/>
          </a:xfrm>
          <a:prstGeom prst="rect">
            <a:avLst/>
          </a:prstGeom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1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444311" y="3718153"/>
            <a:ext cx="428503" cy="289310"/>
          </a:xfrm>
          <a:prstGeom prst="rect">
            <a:avLst/>
          </a:prstGeom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1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366031" y="3721117"/>
            <a:ext cx="428503" cy="289310"/>
          </a:xfrm>
          <a:prstGeom prst="rect">
            <a:avLst/>
          </a:prstGeom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2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255394" y="3721117"/>
            <a:ext cx="428503" cy="289310"/>
          </a:xfrm>
          <a:prstGeom prst="rect">
            <a:avLst/>
          </a:prstGeom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1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528639" y="6026766"/>
            <a:ext cx="428503" cy="289310"/>
          </a:xfrm>
          <a:prstGeom prst="rect">
            <a:avLst/>
          </a:prstGeom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2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44311" y="6023802"/>
            <a:ext cx="428503" cy="289310"/>
          </a:xfrm>
          <a:prstGeom prst="rect">
            <a:avLst/>
          </a:prstGeom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2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366031" y="6026766"/>
            <a:ext cx="428503" cy="289310"/>
          </a:xfrm>
          <a:prstGeom prst="rect">
            <a:avLst/>
          </a:prstGeom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3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255394" y="6026766"/>
            <a:ext cx="428503" cy="289310"/>
          </a:xfrm>
          <a:prstGeom prst="rect">
            <a:avLst/>
          </a:prstGeom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4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464029" y="3716268"/>
            <a:ext cx="523039" cy="51567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6373752" y="3731180"/>
            <a:ext cx="523039" cy="51567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7309659" y="3718533"/>
            <a:ext cx="523039" cy="515673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8195252" y="3747411"/>
            <a:ext cx="523039" cy="51567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5460412" y="5783104"/>
            <a:ext cx="523039" cy="515673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6393670" y="5772387"/>
            <a:ext cx="523039" cy="515673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7286917" y="5759858"/>
            <a:ext cx="523039" cy="515673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8213774" y="5755386"/>
            <a:ext cx="523039" cy="515673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54860" y="2047162"/>
                <a:ext cx="8224222" cy="104644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prstClr val="black"/>
                    </a:solidFill>
                  </a:rPr>
                  <a:t>Theorem</a:t>
                </a:r>
                <a:r>
                  <a:rPr lang="en-US" dirty="0">
                    <a:solidFill>
                      <a:prstClr val="black"/>
                    </a:solidFill>
                  </a:rPr>
                  <a:t>. For the sequential coloring algorithm, the number of colors needed to color the graph, </a:t>
                </a:r>
              </a:p>
              <a:p>
                <a:pPr algn="ctr"/>
                <a:r>
                  <a:rPr lang="en-US" i="1" dirty="0">
                    <a:solidFill>
                      <a:prstClr val="black"/>
                    </a:solidFill>
                    <a:sym typeface="WP Greek Century"/>
                  </a:rPr>
                  <a:t>χ</a:t>
                </a:r>
                <a:r>
                  <a:rPr lang="en-US" dirty="0">
                    <a:solidFill>
                      <a:prstClr val="black"/>
                    </a:solidFill>
                  </a:rPr>
                  <a:t>(</a:t>
                </a:r>
                <a:r>
                  <a:rPr lang="en-US" i="1" dirty="0">
                    <a:solidFill>
                      <a:prstClr val="black"/>
                    </a:solidFill>
                  </a:rPr>
                  <a:t>G</a:t>
                </a:r>
                <a:r>
                  <a:rPr lang="en-US" dirty="0">
                    <a:solidFill>
                      <a:prstClr val="black"/>
                    </a:solidFill>
                  </a:rPr>
                  <a:t>) ≤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ZA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prstClr val="black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prstClr val="black"/>
                            </a:solidFill>
                          </a:rPr>
                          <m:t>deg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kern="0" dirty="0">
                            <a:solidFill>
                              <a:prstClr val="black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kern="0" baseline="-25000" dirty="0">
                            <a:solidFill>
                              <a:prstClr val="black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) + 1}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.</a:t>
                </a:r>
              </a:p>
              <a:p>
                <a:pPr algn="ctr"/>
                <a:endParaRPr lang="en-US" sz="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60" y="2047162"/>
                <a:ext cx="8224222" cy="1046440"/>
              </a:xfrm>
              <a:prstGeom prst="rect">
                <a:avLst/>
              </a:prstGeom>
              <a:blipFill rotWithShape="0">
                <a:blip r:embed="rId3"/>
                <a:stretch>
                  <a:fillRect l="-518" t="-289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654860" y="830628"/>
                <a:ext cx="8224222" cy="104644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When </a:t>
                </a:r>
                <a:r>
                  <a:rPr lang="en-ZA" dirty="0">
                    <a:solidFill>
                      <a:prstClr val="black"/>
                    </a:solidFill>
                  </a:rPr>
                  <a:t>colouring</a:t>
                </a:r>
                <a:r>
                  <a:rPr lang="en-US" dirty="0">
                    <a:solidFill>
                      <a:prstClr val="black"/>
                    </a:solidFill>
                  </a:rPr>
                  <a:t> vertex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kern="0" dirty="0">
                        <a:solidFill>
                          <a:srgbClr val="4472C4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v</m:t>
                    </m:r>
                    <m:r>
                      <m:rPr>
                        <m:nor/>
                      </m:rPr>
                      <a:rPr lang="en-US" kern="0" baseline="-25000" dirty="0">
                        <a:solidFill>
                          <a:srgbClr val="4472C4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i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at most </a:t>
                </a:r>
                <a:r>
                  <a:rPr lang="en-US" dirty="0">
                    <a:solidFill>
                      <a:srgbClr val="4472C4"/>
                    </a:solidFill>
                  </a:rPr>
                  <a:t>min{</a:t>
                </a:r>
                <a:r>
                  <a:rPr lang="en-US" dirty="0" err="1">
                    <a:solidFill>
                      <a:srgbClr val="4472C4"/>
                    </a:solidFill>
                  </a:rPr>
                  <a:t>i</a:t>
                </a:r>
                <a:r>
                  <a:rPr lang="en-US" dirty="0">
                    <a:solidFill>
                      <a:srgbClr val="4472C4"/>
                    </a:solidFill>
                  </a:rPr>
                  <a:t> – 1,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rgbClr val="4472C4"/>
                        </a:solidFill>
                      </a:rPr>
                      <m:t>deg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4472C4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kern="0" dirty="0">
                        <a:solidFill>
                          <a:srgbClr val="4472C4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v</m:t>
                    </m:r>
                    <m:r>
                      <m:rPr>
                        <m:nor/>
                      </m:rPr>
                      <a:rPr lang="en-US" kern="0" baseline="-25000" dirty="0">
                        <a:solidFill>
                          <a:srgbClr val="4472C4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i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4472C4"/>
                        </a:solidFill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4472C4"/>
                    </a:solidFill>
                  </a:rPr>
                  <a:t>}</a:t>
                </a:r>
                <a:r>
                  <a:rPr lang="en-US" dirty="0">
                    <a:solidFill>
                      <a:prstClr val="black"/>
                    </a:solidFill>
                  </a:rPr>
                  <a:t> of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its </a:t>
                </a:r>
                <a:r>
                  <a:rPr lang="en-ZA" dirty="0" smtClean="0">
                    <a:solidFill>
                      <a:prstClr val="black"/>
                    </a:solidFill>
                  </a:rPr>
                  <a:t>neighbours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already have </a:t>
                </a:r>
                <a:r>
                  <a:rPr lang="en-ZA" dirty="0">
                    <a:solidFill>
                      <a:prstClr val="black"/>
                    </a:solidFill>
                  </a:rPr>
                  <a:t>colours</a:t>
                </a:r>
                <a:r>
                  <a:rPr lang="en-US" dirty="0">
                    <a:solidFill>
                      <a:prstClr val="black"/>
                    </a:solidFill>
                  </a:rPr>
                  <a:t>. </a:t>
                </a:r>
                <a:endParaRPr lang="en-US" dirty="0" smtClean="0">
                  <a:solidFill>
                    <a:prstClr val="black"/>
                  </a:solidFill>
                </a:endParaRPr>
              </a:p>
              <a:p>
                <a:r>
                  <a:rPr lang="en-US" dirty="0" smtClean="0">
                    <a:solidFill>
                      <a:prstClr val="black"/>
                    </a:solidFill>
                  </a:rPr>
                  <a:t>Therefore</a:t>
                </a:r>
                <a:r>
                  <a:rPr lang="en-US" dirty="0">
                    <a:solidFill>
                      <a:prstClr val="black"/>
                    </a:solidFill>
                  </a:rPr>
                  <a:t>, the color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kern="0" dirty="0">
                        <a:solidFill>
                          <a:srgbClr val="4472C4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v</m:t>
                    </m:r>
                    <m:r>
                      <m:rPr>
                        <m:nor/>
                      </m:rPr>
                      <a:rPr lang="en-US" kern="0" baseline="-25000" dirty="0">
                        <a:solidFill>
                          <a:srgbClr val="4472C4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i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is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at most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min{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i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rgbClr val="FF0000"/>
                        </a:solidFill>
                      </a:rPr>
                      <m:t>deg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kern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v</m:t>
                    </m:r>
                    <m:r>
                      <m:rPr>
                        <m:nor/>
                      </m:rPr>
                      <a:rPr lang="en-US" kern="0" baseline="-250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i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)</m:t>
                    </m:r>
                    <m:r>
                      <m:rPr>
                        <m:nor/>
                      </m:rPr>
                      <a:rPr lang="en-ZA" dirty="0">
                        <a:solidFill>
                          <a:srgbClr val="FF0000"/>
                        </a:solidFill>
                      </a:rPr>
                      <m:t> + 1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} </a:t>
                </a:r>
              </a:p>
              <a:p>
                <a:pPr algn="ctr"/>
                <a:endParaRPr lang="en-US" sz="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60" y="830628"/>
                <a:ext cx="8224222" cy="1046440"/>
              </a:xfrm>
              <a:prstGeom prst="rect">
                <a:avLst/>
              </a:prstGeom>
              <a:blipFill rotWithShape="0">
                <a:blip r:embed="rId4"/>
                <a:stretch>
                  <a:fillRect l="-518" t="-229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654860" y="3281231"/>
            <a:ext cx="4554386" cy="203132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sym typeface="WP Greek Century"/>
              </a:rPr>
              <a:t>χ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i="1" dirty="0">
                <a:solidFill>
                  <a:prstClr val="black"/>
                </a:solidFill>
              </a:rPr>
              <a:t>G</a:t>
            </a:r>
            <a:r>
              <a:rPr lang="en-US" dirty="0">
                <a:solidFill>
                  <a:prstClr val="black"/>
                </a:solidFill>
              </a:rPr>
              <a:t>) ≤ </a:t>
            </a:r>
            <a:r>
              <a:rPr lang="en-US" dirty="0">
                <a:solidFill>
                  <a:srgbClr val="FF0000"/>
                </a:solidFill>
              </a:rPr>
              <a:t>max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4472C4"/>
                </a:solidFill>
              </a:rPr>
              <a:t>min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i="1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i="1" dirty="0" err="1">
                <a:solidFill>
                  <a:prstClr val="black"/>
                </a:solidFill>
              </a:rPr>
              <a:t>deg</a:t>
            </a:r>
            <a:r>
              <a:rPr lang="en-US" dirty="0">
                <a:solidFill>
                  <a:prstClr val="black"/>
                </a:solidFill>
              </a:rPr>
              <a:t>( ) + 1) </a:t>
            </a:r>
          </a:p>
          <a:p>
            <a:r>
              <a:rPr lang="en-US" dirty="0">
                <a:solidFill>
                  <a:prstClr val="black"/>
                </a:solidFill>
              </a:rPr>
              <a:t>        = </a:t>
            </a:r>
            <a:r>
              <a:rPr lang="en-US" dirty="0">
                <a:solidFill>
                  <a:srgbClr val="FF0000"/>
                </a:solidFill>
              </a:rPr>
              <a:t>max</a:t>
            </a:r>
            <a:r>
              <a:rPr lang="en-US" b="1" dirty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srgbClr val="4472C4"/>
                </a:solidFill>
              </a:rPr>
              <a:t>min</a:t>
            </a:r>
            <a:r>
              <a:rPr lang="en-US" dirty="0">
                <a:solidFill>
                  <a:prstClr val="black"/>
                </a:solidFill>
              </a:rPr>
              <a:t>(1, 4), </a:t>
            </a:r>
            <a:r>
              <a:rPr lang="en-US" dirty="0">
                <a:solidFill>
                  <a:srgbClr val="4472C4"/>
                </a:solidFill>
              </a:rPr>
              <a:t>min</a:t>
            </a:r>
            <a:r>
              <a:rPr lang="en-US" dirty="0">
                <a:solidFill>
                  <a:prstClr val="black"/>
                </a:solidFill>
              </a:rPr>
              <a:t>(2, 4), </a:t>
            </a:r>
          </a:p>
          <a:p>
            <a:r>
              <a:rPr lang="en-US" dirty="0">
                <a:solidFill>
                  <a:prstClr val="black"/>
                </a:solidFill>
              </a:rPr>
              <a:t>           </a:t>
            </a:r>
            <a:r>
              <a:rPr lang="en-US" dirty="0">
                <a:solidFill>
                  <a:srgbClr val="4472C4"/>
                </a:solidFill>
              </a:rPr>
              <a:t>min</a:t>
            </a:r>
            <a:r>
              <a:rPr lang="en-US" dirty="0">
                <a:solidFill>
                  <a:prstClr val="black"/>
                </a:solidFill>
              </a:rPr>
              <a:t>(3, 3), </a:t>
            </a:r>
            <a:r>
              <a:rPr lang="en-US" dirty="0">
                <a:solidFill>
                  <a:srgbClr val="4472C4"/>
                </a:solidFill>
              </a:rPr>
              <a:t>min</a:t>
            </a:r>
            <a:r>
              <a:rPr lang="en-US" dirty="0">
                <a:solidFill>
                  <a:prstClr val="black"/>
                </a:solidFill>
              </a:rPr>
              <a:t>(4, 3), </a:t>
            </a:r>
          </a:p>
          <a:p>
            <a:r>
              <a:rPr lang="en-US" dirty="0">
                <a:solidFill>
                  <a:prstClr val="black"/>
                </a:solidFill>
              </a:rPr>
              <a:t>           </a:t>
            </a:r>
            <a:r>
              <a:rPr lang="en-US" dirty="0">
                <a:solidFill>
                  <a:srgbClr val="4472C4"/>
                </a:solidFill>
              </a:rPr>
              <a:t>min</a:t>
            </a:r>
            <a:r>
              <a:rPr lang="en-US" dirty="0">
                <a:solidFill>
                  <a:prstClr val="black"/>
                </a:solidFill>
              </a:rPr>
              <a:t>(5, 3), </a:t>
            </a:r>
            <a:r>
              <a:rPr lang="en-US" dirty="0">
                <a:solidFill>
                  <a:srgbClr val="4472C4"/>
                </a:solidFill>
              </a:rPr>
              <a:t>min</a:t>
            </a:r>
            <a:r>
              <a:rPr lang="en-US" dirty="0">
                <a:solidFill>
                  <a:prstClr val="black"/>
                </a:solidFill>
              </a:rPr>
              <a:t>(6, 5), </a:t>
            </a:r>
          </a:p>
          <a:p>
            <a:r>
              <a:rPr lang="en-US" dirty="0">
                <a:solidFill>
                  <a:prstClr val="black"/>
                </a:solidFill>
              </a:rPr>
              <a:t>           </a:t>
            </a:r>
            <a:r>
              <a:rPr lang="en-US" dirty="0">
                <a:solidFill>
                  <a:srgbClr val="4472C4"/>
                </a:solidFill>
              </a:rPr>
              <a:t>min</a:t>
            </a:r>
            <a:r>
              <a:rPr lang="en-US" dirty="0">
                <a:solidFill>
                  <a:prstClr val="black"/>
                </a:solidFill>
              </a:rPr>
              <a:t>(7, 6), </a:t>
            </a:r>
            <a:r>
              <a:rPr lang="en-US" dirty="0">
                <a:solidFill>
                  <a:srgbClr val="4472C4"/>
                </a:solidFill>
              </a:rPr>
              <a:t>min</a:t>
            </a:r>
            <a:r>
              <a:rPr lang="en-US" dirty="0">
                <a:solidFill>
                  <a:prstClr val="black"/>
                </a:solidFill>
              </a:rPr>
              <a:t>(8, 4)</a:t>
            </a:r>
            <a:r>
              <a:rPr lang="en-US" b="1" dirty="0">
                <a:solidFill>
                  <a:prstClr val="black"/>
                </a:solidFill>
              </a:rPr>
              <a:t>)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</a:rPr>
              <a:t>        = </a:t>
            </a:r>
            <a:r>
              <a:rPr lang="en-US" dirty="0">
                <a:solidFill>
                  <a:srgbClr val="FF0000"/>
                </a:solidFill>
              </a:rPr>
              <a:t>max</a:t>
            </a:r>
            <a:r>
              <a:rPr lang="en-US" dirty="0">
                <a:solidFill>
                  <a:prstClr val="black"/>
                </a:solidFill>
              </a:rPr>
              <a:t>(1, 2, 3, 3, 3, 5, 6, 4) </a:t>
            </a:r>
          </a:p>
          <a:p>
            <a:r>
              <a:rPr lang="en-US" dirty="0">
                <a:solidFill>
                  <a:prstClr val="black"/>
                </a:solidFill>
              </a:rPr>
              <a:t>        = 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54860" y="5456607"/>
            <a:ext cx="4551588" cy="104644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We want </a:t>
            </a:r>
            <a:r>
              <a:rPr lang="en-US" i="1" dirty="0">
                <a:solidFill>
                  <a:srgbClr val="7030A0"/>
                </a:solidFill>
                <a:sym typeface="WP Greek Century"/>
              </a:rPr>
              <a:t>χ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i="1" dirty="0">
                <a:solidFill>
                  <a:srgbClr val="7030A0"/>
                </a:solidFill>
              </a:rPr>
              <a:t>G</a:t>
            </a:r>
            <a:r>
              <a:rPr lang="en-US" dirty="0">
                <a:solidFill>
                  <a:srgbClr val="7030A0"/>
                </a:solidFill>
              </a:rPr>
              <a:t>)</a:t>
            </a:r>
            <a:r>
              <a:rPr lang="en-US" dirty="0">
                <a:solidFill>
                  <a:prstClr val="black"/>
                </a:solidFill>
              </a:rPr>
              <a:t> to be as small as possible – how can we arrange the vertices to minimize </a:t>
            </a:r>
            <a:r>
              <a:rPr lang="en-US" i="1" dirty="0">
                <a:solidFill>
                  <a:srgbClr val="7030A0"/>
                </a:solidFill>
                <a:sym typeface="WP Greek Century"/>
              </a:rPr>
              <a:t>χ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i="1" dirty="0">
                <a:solidFill>
                  <a:srgbClr val="7030A0"/>
                </a:solidFill>
              </a:rPr>
              <a:t>G</a:t>
            </a:r>
            <a:r>
              <a:rPr lang="en-US" dirty="0">
                <a:solidFill>
                  <a:srgbClr val="7030A0"/>
                </a:solidFill>
              </a:rPr>
              <a:t>)</a:t>
            </a:r>
            <a:r>
              <a:rPr lang="en-US" dirty="0">
                <a:solidFill>
                  <a:prstClr val="black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440194" y="57652"/>
            <a:ext cx="4438887" cy="7071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err="1" smtClean="0">
                <a:solidFill>
                  <a:prstClr val="white"/>
                </a:solidFill>
              </a:rPr>
              <a:t>deg</a:t>
            </a:r>
            <a:r>
              <a:rPr lang="en-ZA" b="1" dirty="0" smtClean="0">
                <a:solidFill>
                  <a:prstClr val="white"/>
                </a:solidFill>
              </a:rPr>
              <a:t>(v)</a:t>
            </a:r>
            <a:r>
              <a:rPr lang="en-ZA" dirty="0" smtClean="0">
                <a:solidFill>
                  <a:prstClr val="white"/>
                </a:solidFill>
              </a:rPr>
              <a:t>: degree of a vertex, i.e. number of neighbours</a:t>
            </a:r>
            <a:endParaRPr lang="en-ZA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59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6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7084" y="83351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Graph </a:t>
            </a:r>
            <a:r>
              <a:rPr lang="en-ZA" dirty="0" smtClean="0"/>
              <a:t>colouring</a:t>
            </a:r>
            <a:endParaRPr lang="en-ZA" dirty="0"/>
          </a:p>
        </p:txBody>
      </p:sp>
      <p:cxnSp>
        <p:nvCxnSpPr>
          <p:cNvPr id="64" name="Straight Connector 63"/>
          <p:cNvCxnSpPr/>
          <p:nvPr/>
        </p:nvCxnSpPr>
        <p:spPr bwMode="auto">
          <a:xfrm>
            <a:off x="5691871" y="4243882"/>
            <a:ext cx="0" cy="1488725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>
            <a:off x="5691871" y="4243882"/>
            <a:ext cx="921720" cy="1488725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/>
          <p:nvPr/>
        </p:nvCxnSpPr>
        <p:spPr bwMode="auto">
          <a:xfrm>
            <a:off x="7535311" y="4243882"/>
            <a:ext cx="0" cy="1488725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/>
          <p:cNvCxnSpPr/>
          <p:nvPr/>
        </p:nvCxnSpPr>
        <p:spPr bwMode="auto">
          <a:xfrm>
            <a:off x="5691871" y="4243882"/>
            <a:ext cx="1843440" cy="1488725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/>
          <p:nvPr/>
        </p:nvCxnSpPr>
        <p:spPr bwMode="auto">
          <a:xfrm>
            <a:off x="6613591" y="4243882"/>
            <a:ext cx="1843440" cy="1488725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/>
          <p:cNvCxnSpPr/>
          <p:nvPr/>
        </p:nvCxnSpPr>
        <p:spPr bwMode="auto">
          <a:xfrm flipH="1">
            <a:off x="7535311" y="4282287"/>
            <a:ext cx="921720" cy="1450320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/>
          <p:cNvCxnSpPr/>
          <p:nvPr/>
        </p:nvCxnSpPr>
        <p:spPr bwMode="auto">
          <a:xfrm flipH="1">
            <a:off x="6613591" y="4282287"/>
            <a:ext cx="1843441" cy="1450320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>
            <a:stCxn id="74" idx="2"/>
          </p:cNvCxnSpPr>
          <p:nvPr/>
        </p:nvCxnSpPr>
        <p:spPr bwMode="auto">
          <a:xfrm flipH="1">
            <a:off x="5702463" y="4255823"/>
            <a:ext cx="937380" cy="1506655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Freeform 71"/>
          <p:cNvSpPr/>
          <p:nvPr/>
        </p:nvSpPr>
        <p:spPr bwMode="auto">
          <a:xfrm>
            <a:off x="6624534" y="5737456"/>
            <a:ext cx="1839817" cy="484742"/>
          </a:xfrm>
          <a:custGeom>
            <a:avLst/>
            <a:gdLst>
              <a:gd name="connsiteX0" fmla="*/ 0 w 1839817"/>
              <a:gd name="connsiteY0" fmla="*/ 0 h 484742"/>
              <a:gd name="connsiteX1" fmla="*/ 947451 w 1839817"/>
              <a:gd name="connsiteY1" fmla="*/ 484742 h 484742"/>
              <a:gd name="connsiteX2" fmla="*/ 1839817 w 1839817"/>
              <a:gd name="connsiteY2" fmla="*/ 0 h 48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9817" h="484742">
                <a:moveTo>
                  <a:pt x="0" y="0"/>
                </a:moveTo>
                <a:cubicBezTo>
                  <a:pt x="320407" y="242371"/>
                  <a:pt x="640815" y="484742"/>
                  <a:pt x="947451" y="484742"/>
                </a:cubicBezTo>
                <a:cubicBezTo>
                  <a:pt x="1254087" y="484742"/>
                  <a:pt x="1546952" y="242371"/>
                  <a:pt x="1839817" y="0"/>
                </a:cubicBezTo>
              </a:path>
            </a:pathLst>
          </a:cu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576656" y="3954572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a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498376" y="3966513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b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401164" y="3949834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322884" y="3966513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d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576656" y="5755386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498376" y="5737456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f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401164" y="5750648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g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322884" y="5737456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h</a:t>
            </a:r>
          </a:p>
        </p:txBody>
      </p:sp>
      <p:cxnSp>
        <p:nvCxnSpPr>
          <p:cNvPr id="81" name="Straight Connector 80"/>
          <p:cNvCxnSpPr/>
          <p:nvPr/>
        </p:nvCxnSpPr>
        <p:spPr bwMode="auto">
          <a:xfrm flipH="1">
            <a:off x="6639843" y="4243882"/>
            <a:ext cx="895470" cy="0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/>
          <p:nvPr/>
        </p:nvCxnSpPr>
        <p:spPr bwMode="auto">
          <a:xfrm flipH="1">
            <a:off x="6624535" y="5741677"/>
            <a:ext cx="1839816" cy="0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Rectangle 82"/>
          <p:cNvSpPr/>
          <p:nvPr/>
        </p:nvSpPr>
        <p:spPr>
          <a:xfrm>
            <a:off x="5528639" y="3721117"/>
            <a:ext cx="42850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1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444311" y="3718153"/>
            <a:ext cx="42850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1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366031" y="3721117"/>
            <a:ext cx="42850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2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255394" y="3721117"/>
            <a:ext cx="42850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1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528639" y="6026766"/>
            <a:ext cx="42850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2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44311" y="6023802"/>
            <a:ext cx="42850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2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366031" y="6026766"/>
            <a:ext cx="42850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3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255394" y="6026766"/>
            <a:ext cx="42850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4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464029" y="3716268"/>
            <a:ext cx="523039" cy="51567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6373752" y="3731180"/>
            <a:ext cx="523039" cy="51567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7309659" y="3718533"/>
            <a:ext cx="523039" cy="515673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8195252" y="3747411"/>
            <a:ext cx="523039" cy="51567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5460412" y="5783104"/>
            <a:ext cx="523039" cy="515673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6393670" y="5772387"/>
            <a:ext cx="523039" cy="515673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7286917" y="5759858"/>
            <a:ext cx="523039" cy="515673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8213774" y="5755386"/>
            <a:ext cx="523039" cy="515673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47084" y="918421"/>
                <a:ext cx="8224222" cy="104644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prstClr val="black"/>
                    </a:solidFill>
                  </a:rPr>
                  <a:t>Theorem</a:t>
                </a:r>
                <a:r>
                  <a:rPr lang="en-US" dirty="0">
                    <a:solidFill>
                      <a:prstClr val="black"/>
                    </a:solidFill>
                  </a:rPr>
                  <a:t>. For the sequential coloring algorithm, the number of colors needed to color the graph, </a:t>
                </a:r>
              </a:p>
              <a:p>
                <a:pPr algn="ctr"/>
                <a:r>
                  <a:rPr lang="en-US" i="1" dirty="0">
                    <a:solidFill>
                      <a:prstClr val="black"/>
                    </a:solidFill>
                    <a:sym typeface="WP Greek Century"/>
                  </a:rPr>
                  <a:t>χ</a:t>
                </a:r>
                <a:r>
                  <a:rPr lang="en-US" dirty="0">
                    <a:solidFill>
                      <a:prstClr val="black"/>
                    </a:solidFill>
                  </a:rPr>
                  <a:t>(</a:t>
                </a:r>
                <a:r>
                  <a:rPr lang="en-US" i="1" dirty="0">
                    <a:solidFill>
                      <a:prstClr val="black"/>
                    </a:solidFill>
                  </a:rPr>
                  <a:t>G</a:t>
                </a:r>
                <a:r>
                  <a:rPr lang="en-US" dirty="0">
                    <a:solidFill>
                      <a:prstClr val="black"/>
                    </a:solidFill>
                  </a:rPr>
                  <a:t>) ≤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ZA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prstClr val="black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prstClr val="black"/>
                            </a:solidFill>
                          </a:rPr>
                          <m:t>deg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kern="0" dirty="0">
                            <a:solidFill>
                              <a:prstClr val="black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kern="0" baseline="-25000" dirty="0">
                            <a:solidFill>
                              <a:prstClr val="black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black"/>
                            </a:solidFill>
                          </a:rPr>
                          <m:t>) + 1}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.</a:t>
                </a:r>
              </a:p>
              <a:p>
                <a:pPr algn="ctr"/>
                <a:endParaRPr lang="en-US" sz="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84" y="918421"/>
                <a:ext cx="8224222" cy="1046440"/>
              </a:xfrm>
              <a:prstGeom prst="rect">
                <a:avLst/>
              </a:prstGeom>
              <a:blipFill rotWithShape="0">
                <a:blip r:embed="rId3"/>
                <a:stretch>
                  <a:fillRect l="-518" t="-289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647084" y="2099826"/>
                <a:ext cx="8224222" cy="132343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What if we put vertices with </a:t>
                </a:r>
                <a:r>
                  <a:rPr lang="en-US" dirty="0">
                    <a:solidFill>
                      <a:srgbClr val="0070C0"/>
                    </a:solidFill>
                  </a:rPr>
                  <a:t>largest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rgbClr val="4472C4"/>
                        </a:solidFill>
                      </a:rPr>
                      <m:t>deg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4472C4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kern="0" dirty="0">
                        <a:solidFill>
                          <a:srgbClr val="4472C4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v</m:t>
                    </m:r>
                    <m:r>
                      <m:rPr>
                        <m:nor/>
                      </m:rPr>
                      <a:rPr lang="en-US" kern="0" baseline="-25000" dirty="0">
                        <a:solidFill>
                          <a:srgbClr val="4472C4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i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4472C4"/>
                        </a:solidFill>
                      </a:rPr>
                      <m:t>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u="sng" dirty="0">
                    <a:solidFill>
                      <a:prstClr val="black"/>
                    </a:solidFill>
                  </a:rPr>
                  <a:t>first</a:t>
                </a:r>
                <a:r>
                  <a:rPr lang="en-US" dirty="0">
                    <a:solidFill>
                      <a:prstClr val="black"/>
                    </a:solidFill>
                  </a:rPr>
                  <a:t>, and </a:t>
                </a:r>
                <a:r>
                  <a:rPr lang="en-US" dirty="0">
                    <a:solidFill>
                      <a:srgbClr val="FF0000"/>
                    </a:solidFill>
                  </a:rPr>
                  <a:t>smallest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rgbClr val="FF0000"/>
                        </a:solidFill>
                      </a:rPr>
                      <m:t>deg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kern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v</m:t>
                    </m:r>
                    <m:r>
                      <m:rPr>
                        <m:nor/>
                      </m:rPr>
                      <a:rPr lang="en-US" kern="0" baseline="-250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i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u="sng" dirty="0">
                    <a:solidFill>
                      <a:prstClr val="black"/>
                    </a:solidFill>
                  </a:rPr>
                  <a:t>last</a:t>
                </a:r>
                <a:r>
                  <a:rPr lang="en-US" dirty="0">
                    <a:solidFill>
                      <a:prstClr val="black"/>
                    </a:solidFill>
                  </a:rPr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In the beginning, </a:t>
                </a:r>
                <a:r>
                  <a:rPr lang="en-US" dirty="0" err="1">
                    <a:solidFill>
                      <a:srgbClr val="ED7D31"/>
                    </a:solidFill>
                  </a:rPr>
                  <a:t>i</a:t>
                </a:r>
                <a:r>
                  <a:rPr lang="en-US" dirty="0">
                    <a:solidFill>
                      <a:srgbClr val="ED7D31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will be chosen over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rgbClr val="ED7D31"/>
                        </a:solidFill>
                      </a:rPr>
                      <m:t>deg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ED7D31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kern="0" dirty="0">
                        <a:solidFill>
                          <a:srgbClr val="ED7D3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v</m:t>
                    </m:r>
                    <m:r>
                      <m:rPr>
                        <m:nor/>
                      </m:rPr>
                      <a:rPr lang="en-US" kern="0" baseline="-25000" dirty="0">
                        <a:solidFill>
                          <a:srgbClr val="ED7D3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i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ED7D31"/>
                        </a:solidFill>
                      </a:rPr>
                      <m:t>)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in </a:t>
                </a:r>
                <a:r>
                  <a:rPr lang="en-US" dirty="0">
                    <a:solidFill>
                      <a:srgbClr val="7030A0"/>
                    </a:solidFill>
                  </a:rPr>
                  <a:t>min{</a:t>
                </a:r>
                <a:r>
                  <a:rPr lang="en-US" dirty="0" err="1">
                    <a:solidFill>
                      <a:srgbClr val="7030A0"/>
                    </a:solidFill>
                  </a:rPr>
                  <a:t>i</a:t>
                </a:r>
                <a:r>
                  <a:rPr lang="en-US" dirty="0">
                    <a:solidFill>
                      <a:srgbClr val="7030A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rgbClr val="7030A0"/>
                        </a:solidFill>
                      </a:rPr>
                      <m:t>deg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kern="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v</m:t>
                    </m:r>
                    <m:r>
                      <m:rPr>
                        <m:nor/>
                      </m:rPr>
                      <a:rPr lang="en-US" kern="0" baseline="-250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i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)</m:t>
                    </m:r>
                    <m:r>
                      <m:rPr>
                        <m:nor/>
                      </m:rPr>
                      <a:rPr lang="en-ZA" dirty="0">
                        <a:solidFill>
                          <a:srgbClr val="7030A0"/>
                        </a:solidFill>
                      </a:rPr>
                      <m:t> + 1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}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In the end,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rgbClr val="ED7D31"/>
                        </a:solidFill>
                      </a:rPr>
                      <m:t>deg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ED7D31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kern="0" dirty="0">
                        <a:solidFill>
                          <a:srgbClr val="ED7D3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v</m:t>
                    </m:r>
                    <m:r>
                      <m:rPr>
                        <m:nor/>
                      </m:rPr>
                      <a:rPr lang="en-US" kern="0" baseline="-25000" dirty="0">
                        <a:solidFill>
                          <a:srgbClr val="ED7D3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i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ED7D31"/>
                        </a:solidFill>
                      </a:rPr>
                      <m:t>)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will be chosen over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ZA" i="1" dirty="0">
                        <a:solidFill>
                          <a:srgbClr val="ED7D31"/>
                        </a:solidFill>
                      </a:rPr>
                      <m:t>i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in </a:t>
                </a:r>
                <a:r>
                  <a:rPr lang="en-US" dirty="0">
                    <a:solidFill>
                      <a:srgbClr val="7030A0"/>
                    </a:solidFill>
                  </a:rPr>
                  <a:t>min{</a:t>
                </a:r>
                <a:r>
                  <a:rPr lang="en-US" dirty="0" err="1">
                    <a:solidFill>
                      <a:srgbClr val="7030A0"/>
                    </a:solidFill>
                  </a:rPr>
                  <a:t>i</a:t>
                </a:r>
                <a:r>
                  <a:rPr lang="en-US" dirty="0">
                    <a:solidFill>
                      <a:srgbClr val="7030A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rgbClr val="7030A0"/>
                        </a:solidFill>
                      </a:rPr>
                      <m:t>deg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kern="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v</m:t>
                    </m:r>
                    <m:r>
                      <m:rPr>
                        <m:nor/>
                      </m:rPr>
                      <a:rPr lang="en-US" kern="0" baseline="-250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m:t>i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)</m:t>
                    </m:r>
                    <m:r>
                      <m:rPr>
                        <m:nor/>
                      </m:rPr>
                      <a:rPr lang="en-ZA" dirty="0">
                        <a:solidFill>
                          <a:srgbClr val="7030A0"/>
                        </a:solidFill>
                      </a:rPr>
                      <m:t> + 1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} 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algn="ctr"/>
                <a:endParaRPr lang="en-US" sz="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84" y="2099826"/>
                <a:ext cx="8224222" cy="1323439"/>
              </a:xfrm>
              <a:prstGeom prst="rect">
                <a:avLst/>
              </a:prstGeom>
              <a:blipFill rotWithShape="0">
                <a:blip r:embed="rId4"/>
                <a:stretch>
                  <a:fillRect l="-518" t="-181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654860" y="3573663"/>
            <a:ext cx="4554386" cy="203132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sym typeface="WP Greek Century"/>
              </a:rPr>
              <a:t>χ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i="1" dirty="0">
                <a:solidFill>
                  <a:prstClr val="black"/>
                </a:solidFill>
              </a:rPr>
              <a:t>G</a:t>
            </a:r>
            <a:r>
              <a:rPr lang="en-US" dirty="0">
                <a:solidFill>
                  <a:prstClr val="black"/>
                </a:solidFill>
              </a:rPr>
              <a:t>) ≤ </a:t>
            </a:r>
            <a:r>
              <a:rPr lang="en-US" dirty="0">
                <a:solidFill>
                  <a:srgbClr val="FF0000"/>
                </a:solidFill>
              </a:rPr>
              <a:t>max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4472C4"/>
                </a:solidFill>
              </a:rPr>
              <a:t>min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i="1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i="1" dirty="0" err="1">
                <a:solidFill>
                  <a:prstClr val="black"/>
                </a:solidFill>
              </a:rPr>
              <a:t>deg</a:t>
            </a:r>
            <a:r>
              <a:rPr lang="en-US" dirty="0">
                <a:solidFill>
                  <a:prstClr val="black"/>
                </a:solidFill>
              </a:rPr>
              <a:t>( ) + 1) </a:t>
            </a:r>
          </a:p>
          <a:p>
            <a:r>
              <a:rPr lang="en-US" dirty="0">
                <a:solidFill>
                  <a:prstClr val="black"/>
                </a:solidFill>
              </a:rPr>
              <a:t>        = </a:t>
            </a:r>
            <a:r>
              <a:rPr lang="en-US" dirty="0">
                <a:solidFill>
                  <a:srgbClr val="FF0000"/>
                </a:solidFill>
              </a:rPr>
              <a:t>max</a:t>
            </a:r>
            <a:r>
              <a:rPr lang="en-US" b="1" dirty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srgbClr val="4472C4"/>
                </a:solidFill>
              </a:rPr>
              <a:t>min</a:t>
            </a:r>
            <a:r>
              <a:rPr lang="en-US" dirty="0">
                <a:solidFill>
                  <a:prstClr val="black"/>
                </a:solidFill>
              </a:rPr>
              <a:t>(1, 6), </a:t>
            </a:r>
            <a:r>
              <a:rPr lang="en-US" dirty="0">
                <a:solidFill>
                  <a:srgbClr val="4472C4"/>
                </a:solidFill>
              </a:rPr>
              <a:t>min</a:t>
            </a:r>
            <a:r>
              <a:rPr lang="en-US" dirty="0">
                <a:solidFill>
                  <a:prstClr val="black"/>
                </a:solidFill>
              </a:rPr>
              <a:t>(2, 5), </a:t>
            </a:r>
          </a:p>
          <a:p>
            <a:r>
              <a:rPr lang="en-US" dirty="0">
                <a:solidFill>
                  <a:prstClr val="black"/>
                </a:solidFill>
              </a:rPr>
              <a:t>           </a:t>
            </a:r>
            <a:r>
              <a:rPr lang="en-US" dirty="0">
                <a:solidFill>
                  <a:srgbClr val="4472C4"/>
                </a:solidFill>
              </a:rPr>
              <a:t>min</a:t>
            </a:r>
            <a:r>
              <a:rPr lang="en-US" dirty="0">
                <a:solidFill>
                  <a:prstClr val="black"/>
                </a:solidFill>
              </a:rPr>
              <a:t>(3, 4), </a:t>
            </a:r>
            <a:r>
              <a:rPr lang="en-US" dirty="0">
                <a:solidFill>
                  <a:srgbClr val="4472C4"/>
                </a:solidFill>
              </a:rPr>
              <a:t>min</a:t>
            </a:r>
            <a:r>
              <a:rPr lang="en-US" dirty="0">
                <a:solidFill>
                  <a:prstClr val="black"/>
                </a:solidFill>
              </a:rPr>
              <a:t>(4, 4), </a:t>
            </a:r>
          </a:p>
          <a:p>
            <a:r>
              <a:rPr lang="en-US" dirty="0">
                <a:solidFill>
                  <a:prstClr val="black"/>
                </a:solidFill>
              </a:rPr>
              <a:t>           </a:t>
            </a:r>
            <a:r>
              <a:rPr lang="en-US" dirty="0">
                <a:solidFill>
                  <a:srgbClr val="4472C4"/>
                </a:solidFill>
              </a:rPr>
              <a:t>min</a:t>
            </a:r>
            <a:r>
              <a:rPr lang="en-US" dirty="0">
                <a:solidFill>
                  <a:prstClr val="black"/>
                </a:solidFill>
              </a:rPr>
              <a:t>(5, 4), </a:t>
            </a:r>
            <a:r>
              <a:rPr lang="en-US" dirty="0">
                <a:solidFill>
                  <a:srgbClr val="4472C4"/>
                </a:solidFill>
              </a:rPr>
              <a:t>min</a:t>
            </a:r>
            <a:r>
              <a:rPr lang="en-US" dirty="0">
                <a:solidFill>
                  <a:prstClr val="black"/>
                </a:solidFill>
              </a:rPr>
              <a:t>(6, 3), </a:t>
            </a:r>
          </a:p>
          <a:p>
            <a:r>
              <a:rPr lang="en-US" dirty="0">
                <a:solidFill>
                  <a:prstClr val="black"/>
                </a:solidFill>
              </a:rPr>
              <a:t>           </a:t>
            </a:r>
            <a:r>
              <a:rPr lang="en-US" dirty="0">
                <a:solidFill>
                  <a:srgbClr val="4472C4"/>
                </a:solidFill>
              </a:rPr>
              <a:t>min</a:t>
            </a:r>
            <a:r>
              <a:rPr lang="en-US" dirty="0">
                <a:solidFill>
                  <a:prstClr val="black"/>
                </a:solidFill>
              </a:rPr>
              <a:t>(7, 3), </a:t>
            </a:r>
            <a:r>
              <a:rPr lang="en-US" dirty="0">
                <a:solidFill>
                  <a:srgbClr val="4472C4"/>
                </a:solidFill>
              </a:rPr>
              <a:t>min</a:t>
            </a:r>
            <a:r>
              <a:rPr lang="en-US" dirty="0">
                <a:solidFill>
                  <a:prstClr val="black"/>
                </a:solidFill>
              </a:rPr>
              <a:t>(8, 3)</a:t>
            </a:r>
            <a:r>
              <a:rPr lang="en-US" b="1" dirty="0">
                <a:solidFill>
                  <a:prstClr val="black"/>
                </a:solidFill>
              </a:rPr>
              <a:t>)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</a:rPr>
              <a:t>        = </a:t>
            </a:r>
            <a:r>
              <a:rPr lang="en-US" dirty="0">
                <a:solidFill>
                  <a:srgbClr val="FF0000"/>
                </a:solidFill>
              </a:rPr>
              <a:t>max</a:t>
            </a:r>
            <a:r>
              <a:rPr lang="en-US" dirty="0">
                <a:solidFill>
                  <a:prstClr val="black"/>
                </a:solidFill>
              </a:rPr>
              <a:t>(1, 2, 3, 4, 4, 3, 3, 3) </a:t>
            </a:r>
          </a:p>
          <a:p>
            <a:r>
              <a:rPr lang="en-US" dirty="0">
                <a:solidFill>
                  <a:prstClr val="black"/>
                </a:solidFill>
              </a:rPr>
              <a:t>        = 4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54859" y="5604988"/>
            <a:ext cx="4551588" cy="104644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We </a:t>
            </a:r>
            <a:r>
              <a:rPr lang="en-ZA" dirty="0" smtClean="0">
                <a:solidFill>
                  <a:prstClr val="black"/>
                </a:solidFill>
              </a:rPr>
              <a:t>can now re-write sequential colouring algorithm, ordering vertices according to their degrees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7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7084" y="83351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Graph </a:t>
            </a:r>
            <a:r>
              <a:rPr lang="en-ZA" dirty="0" smtClean="0"/>
              <a:t>colouring: Largest first</a:t>
            </a:r>
            <a:endParaRPr lang="en-ZA" dirty="0"/>
          </a:p>
        </p:txBody>
      </p:sp>
      <p:sp>
        <p:nvSpPr>
          <p:cNvPr id="63" name="Rectangle 62"/>
          <p:cNvSpPr/>
          <p:nvPr/>
        </p:nvSpPr>
        <p:spPr>
          <a:xfrm>
            <a:off x="724930" y="901263"/>
            <a:ext cx="8175813" cy="1698927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sequentialColoringAlgorithm(graph = (</a:t>
            </a:r>
            <a:r>
              <a:rPr lang="en-US" i="1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i="1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457200" lvl="2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vertices in </a:t>
            </a:r>
            <a:r>
              <a:rPr lang="en-US" i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descending</a:t>
            </a:r>
            <a:r>
              <a:rPr lang="en-US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i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(v):</a:t>
            </a:r>
            <a:r>
              <a:rPr lang="en-US" i="1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kern="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</a:t>
            </a:r>
            <a:r>
              <a:rPr lang="en-US" kern="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..., </a:t>
            </a:r>
            <a:r>
              <a:rPr lang="en-US" kern="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kern="0" baseline="-25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i="1" kern="0" baseline="-25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kern="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2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 colors in a certain order</a:t>
            </a:r>
            <a:r>
              <a:rPr lang="en-US" i="1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kern="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</a:t>
            </a:r>
            <a:r>
              <a:rPr lang="en-US" kern="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..., </a:t>
            </a:r>
            <a:r>
              <a:rPr lang="en-US" kern="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i="1" kern="0" baseline="-25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1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kern="0" dirty="0">
                <a:solidFill>
                  <a:srgbClr val="4472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 </a:t>
            </a:r>
            <a:r>
              <a:rPr lang="en-US" i="1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  <a:r>
              <a:rPr lang="en-US" i="1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lvl="2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j = </a:t>
            </a:r>
            <a:r>
              <a:rPr lang="en-US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index of color that does not appear in any neighbor of 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kern="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2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i="1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color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kern="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  <a:r>
              <a:rPr lang="en-US" kern="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kern="0" baseline="-25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cxnSp>
        <p:nvCxnSpPr>
          <p:cNvPr id="43" name="Straight Connector 42"/>
          <p:cNvCxnSpPr/>
          <p:nvPr/>
        </p:nvCxnSpPr>
        <p:spPr bwMode="auto">
          <a:xfrm flipH="1">
            <a:off x="3564306" y="3377422"/>
            <a:ext cx="763" cy="1503909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/>
          <p:nvPr/>
        </p:nvCxnSpPr>
        <p:spPr bwMode="auto">
          <a:xfrm>
            <a:off x="3565069" y="3377422"/>
            <a:ext cx="921720" cy="1488725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/>
          <p:cNvCxnSpPr/>
          <p:nvPr/>
        </p:nvCxnSpPr>
        <p:spPr bwMode="auto">
          <a:xfrm>
            <a:off x="5408509" y="3377422"/>
            <a:ext cx="0" cy="1488725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3565069" y="3377422"/>
            <a:ext cx="1843440" cy="1488725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/>
          <p:cNvCxnSpPr/>
          <p:nvPr/>
        </p:nvCxnSpPr>
        <p:spPr bwMode="auto">
          <a:xfrm>
            <a:off x="4509186" y="3376381"/>
            <a:ext cx="1821043" cy="1489766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 flipH="1">
            <a:off x="5408509" y="3415827"/>
            <a:ext cx="921720" cy="1450320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 flipH="1">
            <a:off x="4490136" y="3415827"/>
            <a:ext cx="1840095" cy="1457884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/>
          <p:nvPr/>
        </p:nvCxnSpPr>
        <p:spPr bwMode="auto">
          <a:xfrm flipH="1">
            <a:off x="3568116" y="3359492"/>
            <a:ext cx="944925" cy="1521839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Freeform 50"/>
          <p:cNvSpPr/>
          <p:nvPr/>
        </p:nvSpPr>
        <p:spPr bwMode="auto">
          <a:xfrm>
            <a:off x="4497732" y="4870996"/>
            <a:ext cx="1839817" cy="484742"/>
          </a:xfrm>
          <a:custGeom>
            <a:avLst/>
            <a:gdLst>
              <a:gd name="connsiteX0" fmla="*/ 0 w 1839817"/>
              <a:gd name="connsiteY0" fmla="*/ 0 h 484742"/>
              <a:gd name="connsiteX1" fmla="*/ 947451 w 1839817"/>
              <a:gd name="connsiteY1" fmla="*/ 484742 h 484742"/>
              <a:gd name="connsiteX2" fmla="*/ 1839817 w 1839817"/>
              <a:gd name="connsiteY2" fmla="*/ 0 h 48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9817" h="484742">
                <a:moveTo>
                  <a:pt x="0" y="0"/>
                </a:moveTo>
                <a:cubicBezTo>
                  <a:pt x="320407" y="242371"/>
                  <a:pt x="640815" y="484742"/>
                  <a:pt x="947451" y="484742"/>
                </a:cubicBezTo>
                <a:cubicBezTo>
                  <a:pt x="1254087" y="484742"/>
                  <a:pt x="1546952" y="242371"/>
                  <a:pt x="1839817" y="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49854" y="3088112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a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274362" y="3083374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49854" y="4873406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371574" y="4870996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f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274362" y="4873406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196082" y="4870996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h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 flipH="1">
            <a:off x="4513041" y="3377422"/>
            <a:ext cx="895470" cy="0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/>
          <p:nvPr/>
        </p:nvCxnSpPr>
        <p:spPr bwMode="auto">
          <a:xfrm flipH="1">
            <a:off x="4497733" y="4875217"/>
            <a:ext cx="1839816" cy="0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Rectangle 59"/>
          <p:cNvSpPr/>
          <p:nvPr/>
        </p:nvSpPr>
        <p:spPr>
          <a:xfrm>
            <a:off x="4371574" y="3100053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b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196082" y="3100053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d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426144" y="5742112"/>
            <a:ext cx="282933" cy="535531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g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848599" y="5745581"/>
            <a:ext cx="282933" cy="535531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f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4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280666" y="5742138"/>
            <a:ext cx="282933" cy="535531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a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3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678814" y="5742138"/>
            <a:ext cx="282933" cy="535531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b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3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99267" y="5740109"/>
            <a:ext cx="282933" cy="535531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h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507057" y="5737343"/>
            <a:ext cx="282933" cy="535531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2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866335" y="5731871"/>
            <a:ext cx="282933" cy="535531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d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254016" y="5729105"/>
            <a:ext cx="282933" cy="535531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e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2</a:t>
            </a:r>
          </a:p>
        </p:txBody>
      </p:sp>
      <p:cxnSp>
        <p:nvCxnSpPr>
          <p:cNvPr id="110" name="Straight Arrow Connector 109"/>
          <p:cNvCxnSpPr/>
          <p:nvPr/>
        </p:nvCxnSpPr>
        <p:spPr bwMode="auto">
          <a:xfrm flipV="1">
            <a:off x="3563799" y="6199789"/>
            <a:ext cx="5296" cy="307240"/>
          </a:xfrm>
          <a:prstGeom prst="straightConnector1">
            <a:avLst/>
          </a:prstGeom>
          <a:solidFill>
            <a:srgbClr val="6076B4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Rectangle 110"/>
          <p:cNvSpPr/>
          <p:nvPr/>
        </p:nvSpPr>
        <p:spPr>
          <a:xfrm>
            <a:off x="5220020" y="5098364"/>
            <a:ext cx="42850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1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298789" y="5080434"/>
            <a:ext cx="42850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2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cxnSp>
        <p:nvCxnSpPr>
          <p:cNvPr id="113" name="Straight Arrow Connector 112"/>
          <p:cNvCxnSpPr/>
          <p:nvPr/>
        </p:nvCxnSpPr>
        <p:spPr bwMode="auto">
          <a:xfrm flipV="1">
            <a:off x="3981776" y="6194179"/>
            <a:ext cx="5296" cy="307240"/>
          </a:xfrm>
          <a:prstGeom prst="straightConnector1">
            <a:avLst/>
          </a:prstGeom>
          <a:solidFill>
            <a:srgbClr val="6076B4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Straight Arrow Connector 113"/>
          <p:cNvCxnSpPr/>
          <p:nvPr/>
        </p:nvCxnSpPr>
        <p:spPr bwMode="auto">
          <a:xfrm flipV="1">
            <a:off x="4419378" y="6194179"/>
            <a:ext cx="5296" cy="307240"/>
          </a:xfrm>
          <a:prstGeom prst="straightConnector1">
            <a:avLst/>
          </a:prstGeom>
          <a:solidFill>
            <a:srgbClr val="6076B4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Straight Arrow Connector 114"/>
          <p:cNvCxnSpPr/>
          <p:nvPr/>
        </p:nvCxnSpPr>
        <p:spPr bwMode="auto">
          <a:xfrm flipV="1">
            <a:off x="4820280" y="6199789"/>
            <a:ext cx="5296" cy="307240"/>
          </a:xfrm>
          <a:prstGeom prst="straightConnector1">
            <a:avLst/>
          </a:prstGeom>
          <a:solidFill>
            <a:srgbClr val="6076B4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Straight Arrow Connector 115"/>
          <p:cNvCxnSpPr/>
          <p:nvPr/>
        </p:nvCxnSpPr>
        <p:spPr bwMode="auto">
          <a:xfrm flipV="1">
            <a:off x="5220438" y="6184598"/>
            <a:ext cx="5296" cy="307240"/>
          </a:xfrm>
          <a:prstGeom prst="straightConnector1">
            <a:avLst/>
          </a:prstGeom>
          <a:solidFill>
            <a:srgbClr val="6076B4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Arrow Connector 116"/>
          <p:cNvCxnSpPr/>
          <p:nvPr/>
        </p:nvCxnSpPr>
        <p:spPr bwMode="auto">
          <a:xfrm flipV="1">
            <a:off x="5645875" y="6194179"/>
            <a:ext cx="5296" cy="307240"/>
          </a:xfrm>
          <a:prstGeom prst="straightConnector1">
            <a:avLst/>
          </a:prstGeom>
          <a:solidFill>
            <a:srgbClr val="6076B4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Arrow Connector 117"/>
          <p:cNvCxnSpPr/>
          <p:nvPr/>
        </p:nvCxnSpPr>
        <p:spPr bwMode="auto">
          <a:xfrm flipV="1">
            <a:off x="6007801" y="6179706"/>
            <a:ext cx="5296" cy="307240"/>
          </a:xfrm>
          <a:prstGeom prst="straightConnector1">
            <a:avLst/>
          </a:prstGeom>
          <a:solidFill>
            <a:srgbClr val="6076B4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Straight Arrow Connector 118"/>
          <p:cNvCxnSpPr/>
          <p:nvPr/>
        </p:nvCxnSpPr>
        <p:spPr bwMode="auto">
          <a:xfrm flipV="1">
            <a:off x="6390186" y="6179706"/>
            <a:ext cx="5296" cy="307240"/>
          </a:xfrm>
          <a:prstGeom prst="straightConnector1">
            <a:avLst/>
          </a:prstGeom>
          <a:solidFill>
            <a:srgbClr val="6076B4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Rectangle 119"/>
          <p:cNvSpPr/>
          <p:nvPr/>
        </p:nvSpPr>
        <p:spPr>
          <a:xfrm>
            <a:off x="3377068" y="2852944"/>
            <a:ext cx="42850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3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272537" y="2852944"/>
            <a:ext cx="42850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1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146851" y="5083361"/>
            <a:ext cx="42850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3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203389" y="2852944"/>
            <a:ext cx="42850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2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123297" y="2855871"/>
            <a:ext cx="42850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3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377067" y="5083361"/>
            <a:ext cx="42850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2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5158440" y="4873406"/>
            <a:ext cx="523039" cy="51567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4248755" y="4876724"/>
            <a:ext cx="523039" cy="515673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3311193" y="2858311"/>
            <a:ext cx="523039" cy="515673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5165852" y="2854899"/>
            <a:ext cx="523039" cy="515673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4224192" y="2850131"/>
            <a:ext cx="523039" cy="51567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076030" y="4872001"/>
            <a:ext cx="523039" cy="515673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063106" y="2874695"/>
            <a:ext cx="523039" cy="515673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3326993" y="4888590"/>
            <a:ext cx="523039" cy="515673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920503" y="3485590"/>
            <a:ext cx="1885665" cy="12696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Improvement: we used 3 colours instead of 4</a:t>
            </a:r>
            <a:endParaRPr lang="en-ZA" dirty="0">
              <a:solidFill>
                <a:srgbClr val="FFFF00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6996973" y="3189403"/>
            <a:ext cx="1629676" cy="7527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Can we do better?</a:t>
            </a:r>
            <a:endParaRPr lang="en-ZA" dirty="0">
              <a:solidFill>
                <a:srgbClr val="FFFF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6811764" y="4174238"/>
            <a:ext cx="2000093" cy="18640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What if we use other criteria besides </a:t>
            </a:r>
            <a:r>
              <a:rPr lang="en-ZA" dirty="0" smtClean="0">
                <a:solidFill>
                  <a:prstClr val="white"/>
                </a:solidFill>
              </a:rPr>
              <a:t>vertex </a:t>
            </a:r>
            <a:r>
              <a:rPr lang="en-ZA" dirty="0">
                <a:solidFill>
                  <a:prstClr val="white"/>
                </a:solidFill>
              </a:rPr>
              <a:t>degree to sort the vertices? </a:t>
            </a:r>
            <a:endParaRPr lang="en-ZA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62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1" grpId="0"/>
      <p:bldP spid="112" grpId="0"/>
      <p:bldP spid="120" grpId="0"/>
      <p:bldP spid="121" grpId="0"/>
      <p:bldP spid="122" grpId="0"/>
      <p:bldP spid="123" grpId="0"/>
      <p:bldP spid="124" grpId="0"/>
      <p:bldP spid="125" grpId="0"/>
      <p:bldP spid="126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7084" y="83351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Graph </a:t>
            </a:r>
            <a:r>
              <a:rPr lang="en-ZA" dirty="0" smtClean="0"/>
              <a:t>colouring: </a:t>
            </a:r>
            <a:r>
              <a:rPr lang="en-ZA" dirty="0" err="1" smtClean="0"/>
              <a:t>Brelaz</a:t>
            </a:r>
            <a:r>
              <a:rPr lang="en-ZA" dirty="0" smtClean="0"/>
              <a:t> algorithm</a:t>
            </a:r>
            <a:endParaRPr lang="en-ZA" dirty="0"/>
          </a:p>
        </p:txBody>
      </p:sp>
      <p:cxnSp>
        <p:nvCxnSpPr>
          <p:cNvPr id="43" name="Straight Connector 42"/>
          <p:cNvCxnSpPr/>
          <p:nvPr/>
        </p:nvCxnSpPr>
        <p:spPr bwMode="auto">
          <a:xfrm flipH="1">
            <a:off x="3399549" y="4409406"/>
            <a:ext cx="763" cy="1503909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/>
          <p:nvPr/>
        </p:nvCxnSpPr>
        <p:spPr bwMode="auto">
          <a:xfrm>
            <a:off x="3400312" y="4409406"/>
            <a:ext cx="921720" cy="1488725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/>
          <p:cNvCxnSpPr/>
          <p:nvPr/>
        </p:nvCxnSpPr>
        <p:spPr bwMode="auto">
          <a:xfrm>
            <a:off x="5243752" y="4409406"/>
            <a:ext cx="0" cy="1488725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3400312" y="4409406"/>
            <a:ext cx="1843440" cy="1488725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/>
          <p:cNvCxnSpPr/>
          <p:nvPr/>
        </p:nvCxnSpPr>
        <p:spPr bwMode="auto">
          <a:xfrm>
            <a:off x="4344429" y="4408365"/>
            <a:ext cx="1821043" cy="1489766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 flipH="1">
            <a:off x="5243752" y="4447811"/>
            <a:ext cx="921720" cy="1450320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 flipH="1">
            <a:off x="4325379" y="4447811"/>
            <a:ext cx="1840095" cy="1457884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/>
          <p:nvPr/>
        </p:nvCxnSpPr>
        <p:spPr bwMode="auto">
          <a:xfrm flipH="1">
            <a:off x="3403359" y="4391476"/>
            <a:ext cx="944925" cy="1521839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Freeform 50"/>
          <p:cNvSpPr/>
          <p:nvPr/>
        </p:nvSpPr>
        <p:spPr bwMode="auto">
          <a:xfrm>
            <a:off x="4332975" y="5902980"/>
            <a:ext cx="1839817" cy="484742"/>
          </a:xfrm>
          <a:custGeom>
            <a:avLst/>
            <a:gdLst>
              <a:gd name="connsiteX0" fmla="*/ 0 w 1839817"/>
              <a:gd name="connsiteY0" fmla="*/ 0 h 484742"/>
              <a:gd name="connsiteX1" fmla="*/ 947451 w 1839817"/>
              <a:gd name="connsiteY1" fmla="*/ 484742 h 484742"/>
              <a:gd name="connsiteX2" fmla="*/ 1839817 w 1839817"/>
              <a:gd name="connsiteY2" fmla="*/ 0 h 48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9817" h="484742">
                <a:moveTo>
                  <a:pt x="0" y="0"/>
                </a:moveTo>
                <a:cubicBezTo>
                  <a:pt x="320407" y="242371"/>
                  <a:pt x="640815" y="484742"/>
                  <a:pt x="947451" y="484742"/>
                </a:cubicBezTo>
                <a:cubicBezTo>
                  <a:pt x="1254087" y="484742"/>
                  <a:pt x="1546952" y="242371"/>
                  <a:pt x="1839817" y="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285097" y="4120096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a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109605" y="4115358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285097" y="5905390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206817" y="5902980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f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109605" y="5905390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031325" y="5902980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h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 flipH="1">
            <a:off x="4348284" y="4409406"/>
            <a:ext cx="895470" cy="0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/>
          <p:nvPr/>
        </p:nvCxnSpPr>
        <p:spPr bwMode="auto">
          <a:xfrm flipH="1">
            <a:off x="4332976" y="5907201"/>
            <a:ext cx="1839816" cy="0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Rectangle 59"/>
          <p:cNvSpPr/>
          <p:nvPr/>
        </p:nvSpPr>
        <p:spPr>
          <a:xfrm>
            <a:off x="4206817" y="4132037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b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031325" y="4132037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d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055263" y="6130348"/>
            <a:ext cx="42850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1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134032" y="6112418"/>
            <a:ext cx="42850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2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212311" y="3884928"/>
            <a:ext cx="42850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3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107780" y="3884928"/>
            <a:ext cx="42850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1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982094" y="6115345"/>
            <a:ext cx="42850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3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038632" y="3884928"/>
            <a:ext cx="42850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2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958540" y="3887855"/>
            <a:ext cx="42850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3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212310" y="6115345"/>
            <a:ext cx="42850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2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4993683" y="5905390"/>
            <a:ext cx="523039" cy="51567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4083998" y="5908708"/>
            <a:ext cx="523039" cy="515673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3146436" y="3890295"/>
            <a:ext cx="523039" cy="515673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5001095" y="3886883"/>
            <a:ext cx="523039" cy="515673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4059435" y="3882115"/>
            <a:ext cx="523039" cy="51567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5911273" y="5903985"/>
            <a:ext cx="523039" cy="515673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5898349" y="3906679"/>
            <a:ext cx="523039" cy="515673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3162236" y="5920574"/>
            <a:ext cx="523039" cy="515673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64" name="Content Placeholder 13"/>
          <p:cNvSpPr>
            <a:spLocks noGrp="1"/>
          </p:cNvSpPr>
          <p:nvPr>
            <p:ph idx="1"/>
          </p:nvPr>
        </p:nvSpPr>
        <p:spPr>
          <a:xfrm>
            <a:off x="628649" y="840260"/>
            <a:ext cx="8185837" cy="3079412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 err="1" smtClean="0">
                <a:ea typeface="新細明體" charset="-120"/>
              </a:rPr>
              <a:t>Brelaz</a:t>
            </a:r>
            <a:r>
              <a:rPr kumimoji="1" lang="en-ZA" altLang="zh-TW" sz="2000" dirty="0" smtClean="0">
                <a:ea typeface="新細明體" charset="-120"/>
              </a:rPr>
              <a:t> (1979) suggested using </a:t>
            </a:r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saturation degree </a:t>
            </a:r>
            <a:r>
              <a:rPr kumimoji="1" lang="en-ZA" altLang="zh-TW" sz="2000" dirty="0" smtClean="0">
                <a:ea typeface="新細明體" charset="-120"/>
              </a:rPr>
              <a:t>and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uncoloured degree </a:t>
            </a:r>
            <a:r>
              <a:rPr kumimoji="1" lang="en-ZA" altLang="zh-TW" sz="2000" dirty="0" smtClean="0">
                <a:ea typeface="新細明體" charset="-120"/>
              </a:rPr>
              <a:t>to order vertices</a:t>
            </a:r>
          </a:p>
          <a:p>
            <a:pPr lvl="1"/>
            <a:r>
              <a:rPr kumimoji="1" lang="en-ZA" altLang="zh-TW" sz="1700" dirty="0" smtClean="0">
                <a:solidFill>
                  <a:srgbClr val="0070C0"/>
                </a:solidFill>
                <a:ea typeface="新細明體" charset="-120"/>
              </a:rPr>
              <a:t>Saturation degree</a:t>
            </a:r>
            <a:r>
              <a:rPr kumimoji="1" lang="en-ZA" altLang="zh-TW" sz="1700" dirty="0" smtClean="0">
                <a:ea typeface="新細明體" charset="-120"/>
              </a:rPr>
              <a:t> of v: Number of different colours used to colour v’s neighbours</a:t>
            </a:r>
          </a:p>
          <a:p>
            <a:pPr lvl="1"/>
            <a:r>
              <a:rPr lang="en-US" sz="1700" dirty="0" err="1" smtClean="0">
                <a:solidFill>
                  <a:srgbClr val="FF0000"/>
                </a:solidFill>
              </a:rPr>
              <a:t>Uncoloured</a:t>
            </a:r>
            <a:r>
              <a:rPr lang="en-US" sz="1700" dirty="0" smtClean="0">
                <a:solidFill>
                  <a:srgbClr val="FF0000"/>
                </a:solidFill>
              </a:rPr>
              <a:t> degree </a:t>
            </a:r>
            <a:r>
              <a:rPr lang="en-US" sz="1700" dirty="0"/>
              <a:t>of </a:t>
            </a:r>
            <a:r>
              <a:rPr lang="en-US" sz="1700" dirty="0" smtClean="0"/>
              <a:t>v: Number of </a:t>
            </a:r>
            <a:r>
              <a:rPr lang="en-ZA" sz="1700" noProof="1" smtClean="0"/>
              <a:t>uncoloured neighbours </a:t>
            </a:r>
            <a:r>
              <a:rPr lang="en-US" sz="1700" dirty="0" smtClean="0"/>
              <a:t>of v </a:t>
            </a:r>
          </a:p>
          <a:p>
            <a:pPr lvl="1"/>
            <a:r>
              <a:rPr lang="en-US" sz="1700" dirty="0" smtClean="0"/>
              <a:t>Saturation degree is initialized to zero for all vertices</a:t>
            </a:r>
          </a:p>
          <a:p>
            <a:pPr lvl="1"/>
            <a:r>
              <a:rPr lang="en-US" sz="1700" dirty="0" err="1" smtClean="0"/>
              <a:t>Uncoloured</a:t>
            </a:r>
            <a:r>
              <a:rPr lang="en-US" sz="1700" dirty="0" smtClean="0"/>
              <a:t> degree is initialized to </a:t>
            </a:r>
            <a:r>
              <a:rPr lang="en-US" sz="1700" dirty="0" err="1" smtClean="0"/>
              <a:t>deg</a:t>
            </a:r>
            <a:r>
              <a:rPr lang="en-US" sz="1700" dirty="0" smtClean="0"/>
              <a:t>(v)</a:t>
            </a:r>
          </a:p>
          <a:p>
            <a:pPr lvl="1"/>
            <a:r>
              <a:rPr lang="en-US" sz="1700" dirty="0" smtClean="0"/>
              <a:t>Both are updated at every </a:t>
            </a:r>
            <a:r>
              <a:rPr lang="en-US" sz="1700" dirty="0" err="1" smtClean="0"/>
              <a:t>interation</a:t>
            </a:r>
            <a:endParaRPr lang="en-US" sz="1700" dirty="0" smtClean="0"/>
          </a:p>
          <a:p>
            <a:r>
              <a:rPr lang="en-US" sz="2000" dirty="0" smtClean="0">
                <a:solidFill>
                  <a:schemeClr val="accent6"/>
                </a:solidFill>
              </a:rPr>
              <a:t>Especially useful when many vertices have the same degree</a:t>
            </a:r>
          </a:p>
          <a:p>
            <a:pPr lvl="0"/>
            <a:endParaRPr kumimoji="1" lang="en-ZA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664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7084" y="83351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Graph </a:t>
            </a:r>
            <a:r>
              <a:rPr lang="en-ZA" dirty="0" smtClean="0"/>
              <a:t>colouring: </a:t>
            </a:r>
            <a:r>
              <a:rPr lang="en-ZA" dirty="0" err="1" smtClean="0"/>
              <a:t>Brelaz</a:t>
            </a:r>
            <a:r>
              <a:rPr lang="en-ZA" dirty="0" smtClean="0"/>
              <a:t> algorithm</a:t>
            </a:r>
            <a:endParaRPr lang="en-ZA" dirty="0"/>
          </a:p>
        </p:txBody>
      </p:sp>
      <p:sp>
        <p:nvSpPr>
          <p:cNvPr id="118" name="Rectangle 117"/>
          <p:cNvSpPr/>
          <p:nvPr/>
        </p:nvSpPr>
        <p:spPr bwMode="auto">
          <a:xfrm>
            <a:off x="5895929" y="6113571"/>
            <a:ext cx="322147" cy="20809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4950711" y="6153608"/>
            <a:ext cx="322147" cy="20809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4052489" y="6113571"/>
            <a:ext cx="322147" cy="20809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3130769" y="6113571"/>
            <a:ext cx="322147" cy="20809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5895929" y="4348573"/>
            <a:ext cx="322147" cy="20809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4950711" y="4348573"/>
            <a:ext cx="322147" cy="20809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4052489" y="4348573"/>
            <a:ext cx="322147" cy="20809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3130769" y="4348573"/>
            <a:ext cx="322147" cy="20809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cxnSp>
        <p:nvCxnSpPr>
          <p:cNvPr id="140" name="Straight Connector 139"/>
          <p:cNvCxnSpPr/>
          <p:nvPr/>
        </p:nvCxnSpPr>
        <p:spPr bwMode="auto">
          <a:xfrm>
            <a:off x="3275798" y="4606805"/>
            <a:ext cx="0" cy="1488725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/>
          <p:nvPr/>
        </p:nvCxnSpPr>
        <p:spPr bwMode="auto">
          <a:xfrm>
            <a:off x="3275798" y="4606805"/>
            <a:ext cx="921720" cy="1488725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/>
          <p:nvPr/>
        </p:nvCxnSpPr>
        <p:spPr bwMode="auto">
          <a:xfrm>
            <a:off x="5119238" y="4606805"/>
            <a:ext cx="0" cy="1488725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/>
          <p:nvPr/>
        </p:nvCxnSpPr>
        <p:spPr bwMode="auto">
          <a:xfrm>
            <a:off x="3275798" y="4606805"/>
            <a:ext cx="1843440" cy="1488725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/>
          <p:nvPr/>
        </p:nvCxnSpPr>
        <p:spPr bwMode="auto">
          <a:xfrm>
            <a:off x="4197518" y="4606805"/>
            <a:ext cx="1843440" cy="1488725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/>
          <p:nvPr/>
        </p:nvCxnSpPr>
        <p:spPr bwMode="auto">
          <a:xfrm flipH="1">
            <a:off x="5119238" y="4645210"/>
            <a:ext cx="921720" cy="1450320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/>
          <p:nvPr/>
        </p:nvCxnSpPr>
        <p:spPr bwMode="auto">
          <a:xfrm flipH="1">
            <a:off x="4197518" y="4645210"/>
            <a:ext cx="1843441" cy="1450320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/>
          <p:nvPr/>
        </p:nvCxnSpPr>
        <p:spPr bwMode="auto">
          <a:xfrm flipH="1">
            <a:off x="3283636" y="4595071"/>
            <a:ext cx="937380" cy="1506655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Freeform 147"/>
          <p:cNvSpPr/>
          <p:nvPr/>
        </p:nvSpPr>
        <p:spPr bwMode="auto">
          <a:xfrm>
            <a:off x="4208461" y="6100379"/>
            <a:ext cx="1839817" cy="484742"/>
          </a:xfrm>
          <a:custGeom>
            <a:avLst/>
            <a:gdLst>
              <a:gd name="connsiteX0" fmla="*/ 0 w 1839817"/>
              <a:gd name="connsiteY0" fmla="*/ 0 h 484742"/>
              <a:gd name="connsiteX1" fmla="*/ 947451 w 1839817"/>
              <a:gd name="connsiteY1" fmla="*/ 484742 h 484742"/>
              <a:gd name="connsiteX2" fmla="*/ 1839817 w 1839817"/>
              <a:gd name="connsiteY2" fmla="*/ 0 h 48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9817" h="484742">
                <a:moveTo>
                  <a:pt x="0" y="0"/>
                </a:moveTo>
                <a:cubicBezTo>
                  <a:pt x="320407" y="242371"/>
                  <a:pt x="640815" y="484742"/>
                  <a:pt x="947451" y="484742"/>
                </a:cubicBezTo>
                <a:cubicBezTo>
                  <a:pt x="1254087" y="484742"/>
                  <a:pt x="1546952" y="242371"/>
                  <a:pt x="1839817" y="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160583" y="4317495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a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4985091" y="4312757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c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3160583" y="6072391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e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4082303" y="6100379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f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4985091" y="6092866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g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906811" y="6100379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h</a:t>
            </a:r>
          </a:p>
        </p:txBody>
      </p:sp>
      <p:cxnSp>
        <p:nvCxnSpPr>
          <p:cNvPr id="155" name="Straight Connector 154"/>
          <p:cNvCxnSpPr/>
          <p:nvPr/>
        </p:nvCxnSpPr>
        <p:spPr bwMode="auto">
          <a:xfrm flipH="1">
            <a:off x="4223770" y="4606805"/>
            <a:ext cx="895470" cy="0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Straight Connector 155"/>
          <p:cNvCxnSpPr/>
          <p:nvPr/>
        </p:nvCxnSpPr>
        <p:spPr bwMode="auto">
          <a:xfrm flipH="1">
            <a:off x="4208462" y="6104600"/>
            <a:ext cx="1839816" cy="0"/>
          </a:xfrm>
          <a:prstGeom prst="line">
            <a:avLst/>
          </a:prstGeom>
          <a:solidFill>
            <a:srgbClr val="6076B4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7" name="Rectangle 156"/>
          <p:cNvSpPr/>
          <p:nvPr/>
        </p:nvSpPr>
        <p:spPr>
          <a:xfrm>
            <a:off x="4082303" y="4329436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b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5906811" y="4329436"/>
            <a:ext cx="2829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d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4793066" y="6327747"/>
            <a:ext cx="649349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(0,5)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3919151" y="6309817"/>
            <a:ext cx="605080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(0,4)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997431" y="4082327"/>
            <a:ext cx="643485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(0,3)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3948156" y="4082327"/>
            <a:ext cx="579370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(0,3)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5714786" y="6312744"/>
            <a:ext cx="625306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(0,3)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4793066" y="4082327"/>
            <a:ext cx="665980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(0,2)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5718811" y="4085254"/>
            <a:ext cx="687265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(0,2)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2949626" y="6312744"/>
            <a:ext cx="64348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(0,2)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457843" y="831381"/>
            <a:ext cx="8607425" cy="3046988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500" kern="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BrelazColoringAlgorithm</a:t>
            </a:r>
            <a:r>
              <a:rPr lang="en-US" sz="15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(graph)</a:t>
            </a:r>
          </a:p>
          <a:p>
            <a:pPr marL="274320" lvl="1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5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5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i="1" kern="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each vertex</a:t>
            </a:r>
            <a:r>
              <a:rPr lang="en-US" sz="1500" kern="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500" b="1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  <a:p>
            <a:pPr marL="548640" lvl="2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500" kern="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saturationDeg</a:t>
            </a:r>
            <a:r>
              <a:rPr lang="en-US" sz="15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= 0; </a:t>
            </a:r>
            <a:r>
              <a:rPr lang="en-US" sz="1500" kern="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500" kern="0" dirty="0">
                <a:solidFill>
                  <a:srgbClr val="70AD47"/>
                </a:solidFill>
                <a:latin typeface="Times New Roman" pitchFamily="18" charset="0"/>
                <a:cs typeface="Arial" pitchFamily="34" charset="0"/>
              </a:rPr>
              <a:t>// the number of different colors used to color neighbors of </a:t>
            </a:r>
            <a:r>
              <a:rPr lang="en-US" sz="1500" kern="0" dirty="0">
                <a:solidFill>
                  <a:srgbClr val="70AD47"/>
                </a:solidFill>
                <a:latin typeface="Palatino Linotype"/>
                <a:cs typeface="Arial" pitchFamily="34" charset="0"/>
              </a:rPr>
              <a:t>v</a:t>
            </a:r>
            <a:r>
              <a:rPr lang="en-US" sz="1500" kern="0" dirty="0">
                <a:solidFill>
                  <a:srgbClr val="70AD47"/>
                </a:solidFill>
                <a:latin typeface="Times New Roman" pitchFamily="18" charset="0"/>
                <a:cs typeface="Arial" pitchFamily="34" charset="0"/>
              </a:rPr>
              <a:t>;</a:t>
            </a:r>
          </a:p>
          <a:p>
            <a:pPr marL="548640" lvl="2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500" kern="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uncoloredDeg</a:t>
            </a:r>
            <a:r>
              <a:rPr lang="en-US" sz="15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= </a:t>
            </a:r>
            <a:r>
              <a:rPr lang="en-US" sz="1500" kern="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5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(v); </a:t>
            </a:r>
            <a:r>
              <a:rPr lang="en-US" sz="1500" kern="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500" kern="0" dirty="0">
                <a:solidFill>
                  <a:srgbClr val="70AD47"/>
                </a:solidFill>
                <a:latin typeface="Times New Roman" pitchFamily="18" charset="0"/>
                <a:cs typeface="Arial" pitchFamily="34" charset="0"/>
              </a:rPr>
              <a:t>// the number of uncolored vertices adjacent to </a:t>
            </a:r>
            <a:r>
              <a:rPr lang="en-US" sz="1500" kern="0" dirty="0">
                <a:solidFill>
                  <a:srgbClr val="70AD47"/>
                </a:solidFill>
                <a:latin typeface="Palatino Linotype"/>
                <a:cs typeface="Arial" pitchFamily="34" charset="0"/>
              </a:rPr>
              <a:t>v</a:t>
            </a:r>
            <a:r>
              <a:rPr lang="en-US" sz="1500" kern="0" dirty="0">
                <a:solidFill>
                  <a:srgbClr val="70AD47"/>
                </a:solidFill>
                <a:latin typeface="Times New Roman" pitchFamily="18" charset="0"/>
                <a:cs typeface="Arial" pitchFamily="34" charset="0"/>
              </a:rPr>
              <a:t>;</a:t>
            </a:r>
          </a:p>
          <a:p>
            <a:pPr marL="274320" lvl="1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500" i="1" kern="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put colors in a certain order </a:t>
            </a:r>
            <a:r>
              <a:rPr lang="en-US" sz="1500" kern="0" dirty="0">
                <a:solidFill>
                  <a:prstClr val="black"/>
                </a:solidFill>
                <a:latin typeface="Palatino Linotype"/>
                <a:cs typeface="Arial" pitchFamily="34" charset="0"/>
              </a:rPr>
              <a:t>c</a:t>
            </a:r>
            <a:r>
              <a:rPr lang="en-US" sz="1500" kern="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1500" kern="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, </a:t>
            </a:r>
            <a:r>
              <a:rPr lang="en-US" sz="1500" kern="0" dirty="0">
                <a:solidFill>
                  <a:prstClr val="black"/>
                </a:solidFill>
                <a:latin typeface="Palatino Linotype"/>
                <a:cs typeface="Arial" pitchFamily="34" charset="0"/>
              </a:rPr>
              <a:t>c</a:t>
            </a:r>
            <a:r>
              <a:rPr lang="en-US" sz="1500" kern="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1500" kern="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, ..., </a:t>
            </a:r>
            <a:r>
              <a:rPr lang="en-US" sz="1500" kern="0" dirty="0" err="1">
                <a:solidFill>
                  <a:prstClr val="black"/>
                </a:solidFill>
                <a:latin typeface="Palatino Linotype"/>
                <a:cs typeface="Arial" pitchFamily="34" charset="0"/>
              </a:rPr>
              <a:t>c</a:t>
            </a:r>
            <a:r>
              <a:rPr lang="en-US" sz="1500" i="1" kern="0" baseline="-25000" dirty="0" err="1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k</a:t>
            </a:r>
            <a:r>
              <a:rPr lang="en-US" sz="1500" kern="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;</a:t>
            </a:r>
          </a:p>
          <a:p>
            <a:pPr marL="274320" lvl="1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5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5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i="1" kern="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not all vertices are processed</a:t>
            </a:r>
            <a:endParaRPr lang="en-US" sz="1500" kern="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  <a:p>
            <a:pPr marL="548640" lvl="2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500" kern="0" dirty="0">
                <a:solidFill>
                  <a:prstClr val="black"/>
                </a:solidFill>
                <a:latin typeface="Palatino Linotype"/>
                <a:cs typeface="Arial" pitchFamily="34" charset="0"/>
              </a:rPr>
              <a:t>v</a:t>
            </a:r>
            <a:r>
              <a:rPr lang="en-US" sz="1500" kern="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 = </a:t>
            </a:r>
            <a:r>
              <a:rPr lang="en-US" sz="1500" i="1" kern="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a vertex with </a:t>
            </a:r>
            <a:r>
              <a:rPr lang="en-US" sz="1500" i="1" kern="0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maximum uncolored degree</a:t>
            </a:r>
            <a:r>
              <a:rPr lang="en-US" sz="1500" i="1" kern="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 out of the vertices with</a:t>
            </a:r>
            <a:r>
              <a:rPr lang="en-US" sz="1500" i="1" kern="0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500" i="1" kern="0" dirty="0">
                <a:solidFill>
                  <a:srgbClr val="0070C0"/>
                </a:solidFill>
                <a:latin typeface="Times New Roman" pitchFamily="18" charset="0"/>
                <a:cs typeface="Arial" pitchFamily="34" charset="0"/>
              </a:rPr>
              <a:t>highest saturation degree</a:t>
            </a:r>
            <a:r>
              <a:rPr lang="en-US" sz="1500" kern="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;</a:t>
            </a:r>
          </a:p>
          <a:p>
            <a:pPr marL="548640" lvl="2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500" kern="0" dirty="0">
                <a:solidFill>
                  <a:prstClr val="black"/>
                </a:solidFill>
                <a:latin typeface="Palatino Linotype"/>
                <a:cs typeface="Arial" pitchFamily="34" charset="0"/>
              </a:rPr>
              <a:t>j</a:t>
            </a:r>
            <a:r>
              <a:rPr lang="en-US" sz="1500" kern="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 = </a:t>
            </a:r>
            <a:r>
              <a:rPr lang="en-US" sz="1500" i="1" kern="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the smallest index of color that does not appear in any neighbor of</a:t>
            </a:r>
            <a:r>
              <a:rPr lang="en-US" sz="1500" kern="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500" kern="0" dirty="0">
                <a:solidFill>
                  <a:prstClr val="black"/>
                </a:solidFill>
                <a:latin typeface="Palatino Linotype"/>
                <a:cs typeface="Arial" pitchFamily="34" charset="0"/>
              </a:rPr>
              <a:t>v</a:t>
            </a:r>
            <a:r>
              <a:rPr lang="en-US" sz="1500" kern="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;</a:t>
            </a:r>
          </a:p>
          <a:p>
            <a:pPr marL="548640" lvl="2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500" kern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500" i="1" kern="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each uncolored vertex</a:t>
            </a:r>
            <a:r>
              <a:rPr lang="en-US" sz="1500" kern="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500" b="1" kern="0" dirty="0">
                <a:solidFill>
                  <a:srgbClr val="FF0000"/>
                </a:solidFill>
                <a:latin typeface="Palatino Linotype"/>
                <a:cs typeface="Arial" pitchFamily="34" charset="0"/>
              </a:rPr>
              <a:t>u</a:t>
            </a:r>
            <a:r>
              <a:rPr lang="en-US" sz="1500" kern="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500" i="1" kern="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adjacent to </a:t>
            </a:r>
            <a:r>
              <a:rPr lang="en-US" sz="1500" b="1" kern="0" dirty="0">
                <a:solidFill>
                  <a:srgbClr val="FF0000"/>
                </a:solidFill>
                <a:latin typeface="Palatino Linotype"/>
                <a:cs typeface="Arial" pitchFamily="34" charset="0"/>
              </a:rPr>
              <a:t>v</a:t>
            </a:r>
          </a:p>
          <a:p>
            <a:pPr marL="822960" lvl="3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500" kern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500" kern="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500" i="1" kern="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no vertex adjacent to </a:t>
            </a:r>
            <a:r>
              <a:rPr lang="en-US" sz="1500" b="1" kern="0" dirty="0">
                <a:solidFill>
                  <a:srgbClr val="FF0000"/>
                </a:solidFill>
                <a:latin typeface="Palatino Linotype"/>
                <a:cs typeface="Arial" pitchFamily="34" charset="0"/>
              </a:rPr>
              <a:t>u</a:t>
            </a:r>
            <a:r>
              <a:rPr lang="en-US" sz="1500" kern="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500" i="1" kern="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is assigned color </a:t>
            </a:r>
            <a:r>
              <a:rPr lang="en-US" sz="1500" b="1" kern="0" dirty="0" err="1">
                <a:solidFill>
                  <a:srgbClr val="FF0000"/>
                </a:solidFill>
                <a:latin typeface="Palatino Linotype"/>
                <a:cs typeface="Arial" pitchFamily="34" charset="0"/>
              </a:rPr>
              <a:t>c</a:t>
            </a:r>
            <a:r>
              <a:rPr lang="en-US" sz="1500" b="1" kern="0" baseline="-25000" dirty="0" err="1">
                <a:solidFill>
                  <a:srgbClr val="FF0000"/>
                </a:solidFill>
                <a:latin typeface="Palatino Linotype"/>
                <a:cs typeface="Arial" pitchFamily="34" charset="0"/>
              </a:rPr>
              <a:t>j</a:t>
            </a:r>
            <a:endParaRPr lang="en-US" sz="1500" b="1" kern="0" dirty="0">
              <a:solidFill>
                <a:srgbClr val="FF0000"/>
              </a:solidFill>
              <a:latin typeface="Palatino Linotype"/>
              <a:cs typeface="Arial" pitchFamily="34" charset="0"/>
            </a:endParaRPr>
          </a:p>
          <a:p>
            <a:pPr marL="1097280" lvl="4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500" kern="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saturationDeg</a:t>
            </a:r>
            <a:r>
              <a:rPr lang="en-US" sz="15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(u)++;</a:t>
            </a:r>
          </a:p>
          <a:p>
            <a:pPr marL="822960" lvl="3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500" kern="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uncoloredDeg</a:t>
            </a:r>
            <a:r>
              <a:rPr lang="en-US" sz="15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(u)--;</a:t>
            </a:r>
          </a:p>
          <a:p>
            <a:pPr marL="548640" lvl="2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5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color(v) = </a:t>
            </a:r>
            <a:r>
              <a:rPr lang="en-US" sz="1500" kern="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500" kern="0" baseline="-25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5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3001456" y="4095806"/>
            <a:ext cx="643485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(1,2)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4797091" y="4075331"/>
            <a:ext cx="665980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(1,1)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5722836" y="4095806"/>
            <a:ext cx="687265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(1,1)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707985" y="6302821"/>
            <a:ext cx="625306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(1,2)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3913776" y="6302821"/>
            <a:ext cx="605080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(1,3)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4701348" y="6323296"/>
            <a:ext cx="78703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(0,5,c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)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2992056" y="4075331"/>
            <a:ext cx="643485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(2,1)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5718811" y="4075331"/>
            <a:ext cx="687265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(2,0)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5707985" y="6302821"/>
            <a:ext cx="625306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(2,1)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3756131" y="6302821"/>
            <a:ext cx="848935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(1,3,c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)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2949625" y="6309817"/>
            <a:ext cx="64348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(1,1)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2838436" y="4075331"/>
            <a:ext cx="916345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(2,1,c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3</a:t>
            </a: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)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3952181" y="4075331"/>
            <a:ext cx="579370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(1,2)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603596" y="6302821"/>
            <a:ext cx="844910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(2,1,c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3</a:t>
            </a: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)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603596" y="4085254"/>
            <a:ext cx="960125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(2,0,c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3</a:t>
            </a: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)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2956426" y="6317580"/>
            <a:ext cx="64348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(2,0)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3825966" y="4075331"/>
            <a:ext cx="817505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(1,2,c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)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2895142" y="6317580"/>
            <a:ext cx="833910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(2,0,c</a:t>
            </a:r>
            <a:r>
              <a:rPr lang="en-US" sz="1600" baseline="-25000" dirty="0" smtClean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)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4643471" y="4075331"/>
            <a:ext cx="1020803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(0,1,c</a:t>
            </a:r>
            <a:r>
              <a:rPr lang="en-US" sz="1600" baseline="-25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)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4797091" y="4075331"/>
            <a:ext cx="665980" cy="28931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(1,0)</a:t>
            </a:r>
          </a:p>
        </p:txBody>
      </p:sp>
      <p:sp>
        <p:nvSpPr>
          <p:cNvPr id="188" name="Oval 187"/>
          <p:cNvSpPr/>
          <p:nvPr/>
        </p:nvSpPr>
        <p:spPr>
          <a:xfrm>
            <a:off x="2940311" y="3905788"/>
            <a:ext cx="727892" cy="7129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4765284" y="3904312"/>
            <a:ext cx="727892" cy="7129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5707985" y="3932251"/>
            <a:ext cx="727892" cy="7129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3815271" y="6005222"/>
            <a:ext cx="727892" cy="7129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5655963" y="6025697"/>
            <a:ext cx="727892" cy="7129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4726833" y="6033512"/>
            <a:ext cx="751203" cy="70514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3824998" y="6005222"/>
            <a:ext cx="751203" cy="705143"/>
          </a:xfrm>
          <a:prstGeom prst="ellipse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2940311" y="3925344"/>
            <a:ext cx="751203" cy="705143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5654211" y="6038508"/>
            <a:ext cx="751203" cy="705143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5689803" y="3949205"/>
            <a:ext cx="751203" cy="705143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3849196" y="3889629"/>
            <a:ext cx="751203" cy="70514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4760633" y="3900838"/>
            <a:ext cx="751203" cy="705143"/>
          </a:xfrm>
          <a:prstGeom prst="ellipse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2928613" y="6013037"/>
            <a:ext cx="751203" cy="705143"/>
          </a:xfrm>
          <a:prstGeom prst="ellipse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655343" y="4556666"/>
            <a:ext cx="2088765" cy="14690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Same colouring was discovered with “largest first” ordering</a:t>
            </a:r>
            <a:endParaRPr lang="en-ZA" dirty="0">
              <a:solidFill>
                <a:srgbClr val="FFFF00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6814569" y="4556666"/>
            <a:ext cx="2000093" cy="14690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What if all vertices had the same degree?</a:t>
            </a:r>
            <a:endParaRPr lang="en-ZA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63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8" grpId="1" animBg="1"/>
      <p:bldP spid="119" grpId="0" animBg="1"/>
      <p:bldP spid="119" grpId="1" animBg="1"/>
      <p:bldP spid="127" grpId="0" animBg="1"/>
      <p:bldP spid="127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59" grpId="0"/>
      <p:bldP spid="159" grpId="1"/>
      <p:bldP spid="160" grpId="0"/>
      <p:bldP spid="160" grpId="1"/>
      <p:bldP spid="161" grpId="0"/>
      <p:bldP spid="161" grpId="1"/>
      <p:bldP spid="162" grpId="0"/>
      <p:bldP spid="162" grpId="1"/>
      <p:bldP spid="163" grpId="0"/>
      <p:bldP spid="163" grpId="1"/>
      <p:bldP spid="164" grpId="0"/>
      <p:bldP spid="164" grpId="1"/>
      <p:bldP spid="165" grpId="0"/>
      <p:bldP spid="165" grpId="1"/>
      <p:bldP spid="166" grpId="0"/>
      <p:bldP spid="166" grpId="1"/>
      <p:bldP spid="168" grpId="0"/>
      <p:bldP spid="168" grpId="1"/>
      <p:bldP spid="169" grpId="0"/>
      <p:bldP spid="169" grpId="1"/>
      <p:bldP spid="170" grpId="0"/>
      <p:bldP spid="170" grpId="1"/>
      <p:bldP spid="171" grpId="0"/>
      <p:bldP spid="171" grpId="1"/>
      <p:bldP spid="172" grpId="0"/>
      <p:bldP spid="172" grpId="1"/>
      <p:bldP spid="173" grpId="0"/>
      <p:bldP spid="174" grpId="0"/>
      <p:bldP spid="174" grpId="1"/>
      <p:bldP spid="175" grpId="0"/>
      <p:bldP spid="175" grpId="1"/>
      <p:bldP spid="176" grpId="0"/>
      <p:bldP spid="176" grpId="1"/>
      <p:bldP spid="177" grpId="0"/>
      <p:bldP spid="178" grpId="0"/>
      <p:bldP spid="178" grpId="1"/>
      <p:bldP spid="179" grpId="0"/>
      <p:bldP spid="180" grpId="0"/>
      <p:bldP spid="180" grpId="1"/>
      <p:bldP spid="181" grpId="0"/>
      <p:bldP spid="182" grpId="0"/>
      <p:bldP spid="183" grpId="0"/>
      <p:bldP spid="183" grpId="1"/>
      <p:bldP spid="184" grpId="0"/>
      <p:bldP spid="185" grpId="0"/>
      <p:bldP spid="186" grpId="0"/>
      <p:bldP spid="187" grpId="0"/>
      <p:bldP spid="187" grpId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1133</Words>
  <Application>Microsoft Office PowerPoint</Application>
  <PresentationFormat>On-screen Show (4:3)</PresentationFormat>
  <Paragraphs>322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Cambria Math</vt:lpstr>
      <vt:lpstr>Century Gothic</vt:lpstr>
      <vt:lpstr>Consolas</vt:lpstr>
      <vt:lpstr>Palatino Linotype</vt:lpstr>
      <vt:lpstr>Times New Roman</vt:lpstr>
      <vt:lpstr>Wingdings</vt:lpstr>
      <vt:lpstr>WP Greek Century</vt:lpstr>
      <vt:lpstr>Office Theme</vt:lpstr>
      <vt:lpstr>Presentation level design</vt:lpstr>
      <vt:lpstr>Graph Colouring</vt:lpstr>
      <vt:lpstr>Graph colouring</vt:lpstr>
      <vt:lpstr>Graph colouring</vt:lpstr>
      <vt:lpstr>Graph colouring</vt:lpstr>
      <vt:lpstr>Graph colouring</vt:lpstr>
      <vt:lpstr>Graph colouring</vt:lpstr>
      <vt:lpstr>Graph colouring: Largest first</vt:lpstr>
      <vt:lpstr>Graph colouring: Brelaz algorithm</vt:lpstr>
      <vt:lpstr>Graph colouring: Brelaz algorithm</vt:lpstr>
      <vt:lpstr>Graph colouring</vt:lpstr>
    </vt:vector>
  </TitlesOfParts>
  <Company>University of Pretoria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colouring</dc:title>
  <dc:creator>User</dc:creator>
  <cp:lastModifiedBy>User</cp:lastModifiedBy>
  <cp:revision>12</cp:revision>
  <dcterms:created xsi:type="dcterms:W3CDTF">2016-05-05T11:34:00Z</dcterms:created>
  <dcterms:modified xsi:type="dcterms:W3CDTF">2020-05-26T07:36:38Z</dcterms:modified>
</cp:coreProperties>
</file>