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9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1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A896-54EA-45DB-B8D6-4D11C6D568E4}" type="datetimeFigureOut">
              <a:rPr lang="en-ZA" smtClean="0"/>
              <a:t>2020/05/28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7106B-26FD-4B8E-836B-636E705231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152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69421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10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7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4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54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774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2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1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2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99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6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8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4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9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1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Chapter 9 (Sorting): </a:t>
            </a:r>
            <a:br>
              <a:rPr lang="en-US" dirty="0" smtClean="0"/>
            </a:br>
            <a:r>
              <a:rPr lang="en-US" dirty="0" smtClean="0"/>
              <a:t>Elementary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Bubble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7316"/>
            <a:ext cx="7886700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bubbleSort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data.length-2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j = data.length-1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 to i+1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if elements in positions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j-1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are out of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order, </a:t>
            </a:r>
            <a:endParaRPr lang="en-ZA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	        swap them;</a:t>
            </a:r>
          </a:p>
        </p:txBody>
      </p:sp>
      <p:graphicFrame>
        <p:nvGraphicFramePr>
          <p:cNvPr id="98" name="Group 20"/>
          <p:cNvGraphicFramePr>
            <a:graphicFrameLocks/>
          </p:cNvGraphicFramePr>
          <p:nvPr>
            <p:extLst/>
          </p:nvPr>
        </p:nvGraphicFramePr>
        <p:xfrm>
          <a:off x="1747838" y="3314915"/>
          <a:ext cx="369887" cy="2286000"/>
        </p:xfrm>
        <a:graphic>
          <a:graphicData uri="http://schemas.openxmlformats.org/drawingml/2006/table">
            <a:tbl>
              <a:tblPr/>
              <a:tblGrid>
                <a:gridCol w="3698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" name="Freeform 24"/>
          <p:cNvSpPr>
            <a:spLocks/>
          </p:cNvSpPr>
          <p:nvPr/>
        </p:nvSpPr>
        <p:spPr bwMode="auto">
          <a:xfrm>
            <a:off x="2151063" y="492781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Freeform 25"/>
          <p:cNvSpPr>
            <a:spLocks/>
          </p:cNvSpPr>
          <p:nvPr/>
        </p:nvSpPr>
        <p:spPr bwMode="auto">
          <a:xfrm>
            <a:off x="2151063" y="4467440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Freeform 26"/>
          <p:cNvSpPr>
            <a:spLocks/>
          </p:cNvSpPr>
          <p:nvPr/>
        </p:nvSpPr>
        <p:spPr bwMode="auto">
          <a:xfrm>
            <a:off x="2151063" y="400706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Freeform 28"/>
          <p:cNvSpPr>
            <a:spLocks/>
          </p:cNvSpPr>
          <p:nvPr/>
        </p:nvSpPr>
        <p:spPr bwMode="auto">
          <a:xfrm>
            <a:off x="2151063" y="400706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747838" y="42404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1747838" y="37752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105" name="Group 164"/>
          <p:cNvGraphicFramePr>
            <a:graphicFrameLocks noGrp="1"/>
          </p:cNvGraphicFramePr>
          <p:nvPr>
            <p:extLst/>
          </p:nvPr>
        </p:nvGraphicFramePr>
        <p:xfrm>
          <a:off x="2900363" y="3314915"/>
          <a:ext cx="369887" cy="2311400"/>
        </p:xfrm>
        <a:graphic>
          <a:graphicData uri="http://schemas.openxmlformats.org/drawingml/2006/table">
            <a:tbl>
              <a:tblPr/>
              <a:tblGrid>
                <a:gridCol w="3698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Freeform 57"/>
          <p:cNvSpPr>
            <a:spLocks/>
          </p:cNvSpPr>
          <p:nvPr/>
        </p:nvSpPr>
        <p:spPr bwMode="auto">
          <a:xfrm>
            <a:off x="3303588" y="3546690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Freeform 58"/>
          <p:cNvSpPr>
            <a:spLocks/>
          </p:cNvSpPr>
          <p:nvPr/>
        </p:nvSpPr>
        <p:spPr bwMode="auto">
          <a:xfrm>
            <a:off x="3302000" y="3546690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2900363" y="37752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109" name="Text Box 60"/>
          <p:cNvSpPr txBox="1">
            <a:spLocks noChangeArrowheads="1"/>
          </p:cNvSpPr>
          <p:nvPr/>
        </p:nvSpPr>
        <p:spPr bwMode="auto">
          <a:xfrm>
            <a:off x="2900363" y="33180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graphicFrame>
        <p:nvGraphicFramePr>
          <p:cNvPr id="110" name="Group 75"/>
          <p:cNvGraphicFramePr>
            <a:graphicFrameLocks noGrp="1"/>
          </p:cNvGraphicFramePr>
          <p:nvPr>
            <p:extLst/>
          </p:nvPr>
        </p:nvGraphicFramePr>
        <p:xfrm>
          <a:off x="4052888" y="3314915"/>
          <a:ext cx="369887" cy="2286000"/>
        </p:xfrm>
        <a:graphic>
          <a:graphicData uri="http://schemas.openxmlformats.org/drawingml/2006/table">
            <a:tbl>
              <a:tblPr/>
              <a:tblGrid>
                <a:gridCol w="3698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Freeform 81"/>
          <p:cNvSpPr>
            <a:spLocks/>
          </p:cNvSpPr>
          <p:nvPr/>
        </p:nvSpPr>
        <p:spPr bwMode="auto">
          <a:xfrm>
            <a:off x="4456113" y="4473790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Freeform 82"/>
          <p:cNvSpPr>
            <a:spLocks/>
          </p:cNvSpPr>
          <p:nvPr/>
        </p:nvSpPr>
        <p:spPr bwMode="auto">
          <a:xfrm>
            <a:off x="4456113" y="4472202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Text Box 83"/>
          <p:cNvSpPr txBox="1">
            <a:spLocks noChangeArrowheads="1"/>
          </p:cNvSpPr>
          <p:nvPr/>
        </p:nvSpPr>
        <p:spPr bwMode="auto">
          <a:xfrm>
            <a:off x="4052888" y="47023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3</a:t>
            </a:r>
          </a:p>
        </p:txBody>
      </p:sp>
      <p:sp>
        <p:nvSpPr>
          <p:cNvPr id="114" name="Text Box 84"/>
          <p:cNvSpPr txBox="1">
            <a:spLocks noChangeArrowheads="1"/>
          </p:cNvSpPr>
          <p:nvPr/>
        </p:nvSpPr>
        <p:spPr bwMode="auto">
          <a:xfrm>
            <a:off x="4052888" y="42451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115" name="Freeform 85"/>
          <p:cNvSpPr>
            <a:spLocks/>
          </p:cNvSpPr>
          <p:nvPr/>
        </p:nvSpPr>
        <p:spPr bwMode="auto">
          <a:xfrm>
            <a:off x="4456113" y="492781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6" name="Group 104"/>
          <p:cNvGraphicFramePr>
            <a:graphicFrameLocks noGrp="1"/>
          </p:cNvGraphicFramePr>
          <p:nvPr>
            <p:extLst/>
          </p:nvPr>
        </p:nvGraphicFramePr>
        <p:xfrm>
          <a:off x="5203825" y="3314915"/>
          <a:ext cx="369888" cy="2286000"/>
        </p:xfrm>
        <a:graphic>
          <a:graphicData uri="http://schemas.openxmlformats.org/drawingml/2006/table">
            <a:tbl>
              <a:tblPr/>
              <a:tblGrid>
                <a:gridCol w="36988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Freeform 100"/>
          <p:cNvSpPr>
            <a:spLocks/>
          </p:cNvSpPr>
          <p:nvPr/>
        </p:nvSpPr>
        <p:spPr bwMode="auto">
          <a:xfrm>
            <a:off x="5607050" y="4929402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Freeform 101"/>
          <p:cNvSpPr>
            <a:spLocks/>
          </p:cNvSpPr>
          <p:nvPr/>
        </p:nvSpPr>
        <p:spPr bwMode="auto">
          <a:xfrm>
            <a:off x="5607050" y="4927815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Text Box 102"/>
          <p:cNvSpPr txBox="1">
            <a:spLocks noChangeArrowheads="1"/>
          </p:cNvSpPr>
          <p:nvPr/>
        </p:nvSpPr>
        <p:spPr bwMode="auto">
          <a:xfrm>
            <a:off x="5203825" y="51580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20" name="Text Box 103"/>
          <p:cNvSpPr txBox="1">
            <a:spLocks noChangeArrowheads="1"/>
          </p:cNvSpPr>
          <p:nvPr/>
        </p:nvSpPr>
        <p:spPr bwMode="auto">
          <a:xfrm>
            <a:off x="5203825" y="47008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121" name="Freeform 105"/>
          <p:cNvSpPr>
            <a:spLocks/>
          </p:cNvSpPr>
          <p:nvPr/>
        </p:nvSpPr>
        <p:spPr bwMode="auto">
          <a:xfrm>
            <a:off x="4456113" y="394991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Freeform 106"/>
          <p:cNvSpPr>
            <a:spLocks/>
          </p:cNvSpPr>
          <p:nvPr/>
        </p:nvSpPr>
        <p:spPr bwMode="auto">
          <a:xfrm>
            <a:off x="5607050" y="4408702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23" name="Group 121"/>
          <p:cNvGraphicFramePr>
            <a:graphicFrameLocks noGrp="1"/>
          </p:cNvGraphicFramePr>
          <p:nvPr>
            <p:extLst/>
          </p:nvPr>
        </p:nvGraphicFramePr>
        <p:xfrm>
          <a:off x="6356350" y="3341902"/>
          <a:ext cx="369888" cy="2286000"/>
        </p:xfrm>
        <a:graphic>
          <a:graphicData uri="http://schemas.openxmlformats.org/drawingml/2006/table">
            <a:tbl>
              <a:tblPr/>
              <a:tblGrid>
                <a:gridCol w="36988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" name="Freeform 122"/>
          <p:cNvSpPr>
            <a:spLocks/>
          </p:cNvSpPr>
          <p:nvPr/>
        </p:nvSpPr>
        <p:spPr bwMode="auto">
          <a:xfrm>
            <a:off x="6761163" y="4954802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25" name="Group 179"/>
          <p:cNvGraphicFramePr>
            <a:graphicFrameLocks noGrp="1"/>
          </p:cNvGraphicFramePr>
          <p:nvPr>
            <p:extLst/>
          </p:nvPr>
        </p:nvGraphicFramePr>
        <p:xfrm>
          <a:off x="7508875" y="3341902"/>
          <a:ext cx="369888" cy="2286000"/>
        </p:xfrm>
        <a:graphic>
          <a:graphicData uri="http://schemas.openxmlformats.org/drawingml/2006/table">
            <a:tbl>
              <a:tblPr/>
              <a:tblGrid>
                <a:gridCol w="36988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Group 156"/>
          <p:cNvGraphicFramePr>
            <a:graphicFrameLocks noGrp="1"/>
          </p:cNvGraphicFramePr>
          <p:nvPr>
            <p:extLst/>
          </p:nvPr>
        </p:nvGraphicFramePr>
        <p:xfrm>
          <a:off x="628650" y="3314915"/>
          <a:ext cx="369888" cy="2311400"/>
        </p:xfrm>
        <a:graphic>
          <a:graphicData uri="http://schemas.openxmlformats.org/drawingml/2006/table">
            <a:tbl>
              <a:tblPr/>
              <a:tblGrid>
                <a:gridCol w="36988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" name="Line 154"/>
          <p:cNvSpPr>
            <a:spLocks noChangeShapeType="1"/>
          </p:cNvSpPr>
          <p:nvPr/>
        </p:nvSpPr>
        <p:spPr bwMode="auto">
          <a:xfrm>
            <a:off x="998538" y="400706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Line 155"/>
          <p:cNvSpPr>
            <a:spLocks noChangeShapeType="1"/>
          </p:cNvSpPr>
          <p:nvPr/>
        </p:nvSpPr>
        <p:spPr bwMode="auto">
          <a:xfrm flipV="1">
            <a:off x="998538" y="400706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Line 157"/>
          <p:cNvSpPr>
            <a:spLocks noChangeShapeType="1"/>
          </p:cNvSpPr>
          <p:nvPr/>
        </p:nvSpPr>
        <p:spPr bwMode="auto">
          <a:xfrm>
            <a:off x="2151063" y="360384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158"/>
          <p:cNvSpPr>
            <a:spLocks noChangeShapeType="1"/>
          </p:cNvSpPr>
          <p:nvPr/>
        </p:nvSpPr>
        <p:spPr bwMode="auto">
          <a:xfrm flipV="1">
            <a:off x="2151063" y="360384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Line 159"/>
          <p:cNvSpPr>
            <a:spLocks noChangeShapeType="1"/>
          </p:cNvSpPr>
          <p:nvPr/>
        </p:nvSpPr>
        <p:spPr bwMode="auto">
          <a:xfrm>
            <a:off x="3303588" y="446744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3303588" y="446744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Line 161"/>
          <p:cNvSpPr>
            <a:spLocks noChangeShapeType="1"/>
          </p:cNvSpPr>
          <p:nvPr/>
        </p:nvSpPr>
        <p:spPr bwMode="auto">
          <a:xfrm>
            <a:off x="4454525" y="498496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Line 162"/>
          <p:cNvSpPr>
            <a:spLocks noChangeShapeType="1"/>
          </p:cNvSpPr>
          <p:nvPr/>
        </p:nvSpPr>
        <p:spPr bwMode="auto">
          <a:xfrm flipV="1">
            <a:off x="4454525" y="498496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5" name="Group 165"/>
          <p:cNvGraphicFramePr>
            <a:graphicFrameLocks noGrp="1"/>
          </p:cNvGraphicFramePr>
          <p:nvPr>
            <p:extLst/>
          </p:nvPr>
        </p:nvGraphicFramePr>
        <p:xfrm>
          <a:off x="8542338" y="3314915"/>
          <a:ext cx="369887" cy="2286000"/>
        </p:xfrm>
        <a:graphic>
          <a:graphicData uri="http://schemas.openxmlformats.org/drawingml/2006/table">
            <a:tbl>
              <a:tblPr/>
              <a:tblGrid>
                <a:gridCol w="3698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4489406" y="252582"/>
            <a:ext cx="4353552" cy="83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Main idea: swap neighbour elements if they are out of order</a:t>
            </a:r>
          </a:p>
        </p:txBody>
      </p:sp>
    </p:spTree>
    <p:extLst>
      <p:ext uri="{BB962C8B-B14F-4D97-AF65-F5344CB8AC3E}">
        <p14:creationId xmlns:p14="http://schemas.microsoft.com/office/powerpoint/2010/main" val="40660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3237E-6 C 0.02291 -0.01341 0.046 -0.02659 0.046 -0.03769 C 0.046 -0.04879 0.02291 -0.05781 3.33333E-6 -0.06659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50289E-6 C -0.01893 0.01041 -0.03785 0.02104 -0.03802 0.03214 C -0.0382 0.04324 -0.01997 0.05526 -0.00156 0.06752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33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1.50289E-6 C 0.02465 -0.01341 0.04774 -0.02659 0.04774 -0.03769 C 0.04774 -0.04878 0.02465 -0.0578 0.00173 -0.06659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0.01892 0.01018 -0.03784 0.02106 -0.03802 0.03194 C -0.03819 0.04305 -0.01996 0.05486 -0.00156 0.06713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33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3237E-6 C 0.02291 -0.01341 0.046 -0.02659 0.046 -0.03769 C 0.046 -0.04879 0.02291 -0.05781 3.33333E-6 -0.06659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2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C -0.01892 0.01019 -0.03785 0.02083 -0.03802 0.03171 C -0.03819 0.04259 -0.01997 0.05417 -0.00156 0.0662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3237E-6 C 0.02291 -0.01341 0.046 -0.02659 0.046 -0.03769 C 0.046 -0.04879 0.02291 -0.05781 3.33333E-6 -0.06659 " pathEditMode="relative" rAng="0" ptsTypes="aaA">
                                      <p:cBhvr>
                                        <p:cTn id="13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2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C -0.01893 0.01018 -0.03785 0.02106 -0.03802 0.03194 C -0.0382 0.04282 -0.01997 0.05463 -0.00156 0.06689 " pathEditMode="relative" rAng="0" ptsTypes="aaA">
                                      <p:cBhvr>
                                        <p:cTn id="14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07" grpId="0" animBg="1"/>
      <p:bldP spid="107" grpId="1" animBg="1"/>
      <p:bldP spid="108" grpId="0"/>
      <p:bldP spid="108" grpId="1"/>
      <p:bldP spid="109" grpId="0"/>
      <p:bldP spid="111" grpId="0" animBg="1"/>
      <p:bldP spid="111" grpId="1" animBg="1"/>
      <p:bldP spid="112" grpId="0" animBg="1"/>
      <p:bldP spid="112" grpId="1" animBg="1"/>
      <p:bldP spid="113" grpId="0"/>
      <p:bldP spid="113" grpId="1"/>
      <p:bldP spid="113" grpId="2"/>
      <p:bldP spid="114" grpId="0"/>
      <p:bldP spid="115" grpId="0" animBg="1"/>
      <p:bldP spid="115" grpId="1" animBg="1"/>
      <p:bldP spid="117" grpId="0" animBg="1"/>
      <p:bldP spid="117" grpId="1" animBg="1"/>
      <p:bldP spid="118" grpId="0" animBg="1"/>
      <p:bldP spid="118" grpId="1" animBg="1"/>
      <p:bldP spid="119" grpId="0"/>
      <p:bldP spid="119" grpId="1"/>
      <p:bldP spid="119" grpId="2"/>
      <p:bldP spid="120" grpId="0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Bubble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7316"/>
            <a:ext cx="5475588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bubbleSort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n-2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 down to i+1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if elements in positions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ZA" sz="18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j-1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ZA" sz="18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are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out of 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order, swap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them;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894042" y="135319"/>
            <a:ext cx="94309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</a:rPr>
              <a:t>n </a:t>
            </a:r>
            <a:r>
              <a:rPr lang="en-US" sz="2000" dirty="0" smtClean="0">
                <a:solidFill>
                  <a:prstClr val="black"/>
                </a:solidFill>
              </a:rPr>
              <a:t>– 1)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63010" y="586956"/>
            <a:ext cx="2205165" cy="1006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outer loop execute?</a:t>
            </a:r>
          </a:p>
        </p:txBody>
      </p:sp>
      <p:sp>
        <p:nvSpPr>
          <p:cNvPr id="44" name="Right Arrow 43"/>
          <p:cNvSpPr/>
          <p:nvPr/>
        </p:nvSpPr>
        <p:spPr>
          <a:xfrm rot="10800000">
            <a:off x="3366443" y="1248290"/>
            <a:ext cx="2894384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826" y="1617746"/>
            <a:ext cx="2029430" cy="10065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inner loop execute?</a:t>
            </a:r>
          </a:p>
        </p:txBody>
      </p:sp>
      <p:sp>
        <p:nvSpPr>
          <p:cNvPr id="46" name="Right Arrow 45"/>
          <p:cNvSpPr/>
          <p:nvPr/>
        </p:nvSpPr>
        <p:spPr>
          <a:xfrm rot="10800000">
            <a:off x="4394263" y="1593501"/>
            <a:ext cx="1866563" cy="4482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5647553" y="2797337"/>
            <a:ext cx="349644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n </a:t>
            </a:r>
            <a:r>
              <a:rPr lang="en-US" sz="2000" dirty="0">
                <a:solidFill>
                  <a:prstClr val="black"/>
                </a:solidFill>
              </a:rPr>
              <a:t>– </a:t>
            </a:r>
            <a:r>
              <a:rPr lang="en-US" sz="2000" dirty="0" smtClean="0">
                <a:solidFill>
                  <a:prstClr val="black"/>
                </a:solidFill>
              </a:rPr>
              <a:t>1) ,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n </a:t>
            </a:r>
            <a:r>
              <a:rPr lang="en-US" sz="2000" dirty="0">
                <a:solidFill>
                  <a:prstClr val="black"/>
                </a:solidFill>
              </a:rPr>
              <a:t>– </a:t>
            </a:r>
            <a:r>
              <a:rPr lang="en-US" sz="2000" dirty="0" smtClean="0">
                <a:solidFill>
                  <a:prstClr val="black"/>
                </a:solidFill>
              </a:rPr>
              <a:t>2), </a:t>
            </a:r>
            <a:r>
              <a:rPr lang="en-US" sz="2000" dirty="0">
                <a:solidFill>
                  <a:prstClr val="black"/>
                </a:solidFill>
              </a:rPr>
              <a:t>… </a:t>
            </a:r>
            <a:r>
              <a:rPr lang="en-US" sz="2000" dirty="0" smtClean="0">
                <a:solidFill>
                  <a:prstClr val="black"/>
                </a:solidFill>
              </a:rPr>
              <a:t> 2, 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48" name="Group 96"/>
          <p:cNvGraphicFramePr>
            <a:graphicFrameLocks noGrp="1"/>
          </p:cNvGraphicFramePr>
          <p:nvPr>
            <p:extLst/>
          </p:nvPr>
        </p:nvGraphicFramePr>
        <p:xfrm>
          <a:off x="2047247" y="4696749"/>
          <a:ext cx="6845642" cy="187801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85278"/>
                <a:gridCol w="1654399"/>
                <a:gridCol w="1517205"/>
                <a:gridCol w="1688760"/>
              </a:tblGrid>
              <a:tr h="523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 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(ordered)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(random)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 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(reversed)</a:t>
                      </a:r>
                    </a:p>
                  </a:txBody>
                  <a:tcPr horzOverflow="overflow"/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2" y="2870309"/>
            <a:ext cx="1235662" cy="3195941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063723" y="3371789"/>
            <a:ext cx="3941660" cy="9611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Does the number of movements differ from the number of comparisons?</a:t>
            </a:r>
          </a:p>
        </p:txBody>
      </p:sp>
    </p:spTree>
    <p:extLst>
      <p:ext uri="{BB962C8B-B14F-4D97-AF65-F5344CB8AC3E}">
        <p14:creationId xmlns:p14="http://schemas.microsoft.com/office/powerpoint/2010/main" val="26593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699" y="192134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Who’s the fastest of them all?</a:t>
            </a:r>
            <a:endParaRPr lang="en-ZA" dirty="0"/>
          </a:p>
        </p:txBody>
      </p:sp>
      <p:graphicFrame>
        <p:nvGraphicFramePr>
          <p:cNvPr id="22" name="Group 9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72131" y="1068968"/>
          <a:ext cx="4226011" cy="138614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18524"/>
                <a:gridCol w="837743"/>
                <a:gridCol w="957421"/>
                <a:gridCol w="1112323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insertion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60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comp.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468082"/>
              </p:ext>
            </p:extLst>
          </p:nvPr>
        </p:nvGraphicFramePr>
        <p:xfrm>
          <a:off x="4838185" y="1061981"/>
          <a:ext cx="4226011" cy="13928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1326"/>
                <a:gridCol w="849939"/>
                <a:gridCol w="930876"/>
                <a:gridCol w="1103870"/>
              </a:tblGrid>
              <a:tr h="448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4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469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4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057065"/>
              </p:ext>
            </p:extLst>
          </p:nvPr>
        </p:nvGraphicFramePr>
        <p:xfrm>
          <a:off x="2677297" y="2577541"/>
          <a:ext cx="4226011" cy="11887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18054"/>
                <a:gridCol w="881449"/>
                <a:gridCol w="922638"/>
                <a:gridCol w="110387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bubble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9" y="3833385"/>
            <a:ext cx="4456669" cy="29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37968"/>
            <a:ext cx="7886700" cy="5820032"/>
          </a:xfrm>
        </p:spPr>
        <p:txBody>
          <a:bodyPr>
            <a:normAutofit/>
          </a:bodyPr>
          <a:lstStyle/>
          <a:p>
            <a:r>
              <a:rPr lang="en-ZA" dirty="0" smtClean="0"/>
              <a:t>Because every element that is not in its right place is painstakingly swapped with other elements </a:t>
            </a:r>
            <a:r>
              <a:rPr lang="en-ZA" dirty="0" smtClean="0">
                <a:solidFill>
                  <a:schemeClr val="accent5"/>
                </a:solidFill>
              </a:rPr>
              <a:t>one-by-one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>
                <a:solidFill>
                  <a:srgbClr val="FF0000"/>
                </a:solidFill>
              </a:rPr>
              <a:t>Big elements move to their right places quite fast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But small elements take forever to get to </a:t>
            </a:r>
            <a:br>
              <a:rPr lang="en-ZA" dirty="0" smtClean="0">
                <a:solidFill>
                  <a:srgbClr val="00B050"/>
                </a:solidFill>
              </a:rPr>
            </a:br>
            <a:r>
              <a:rPr lang="en-ZA" dirty="0" smtClean="0">
                <a:solidFill>
                  <a:srgbClr val="00B050"/>
                </a:solidFill>
              </a:rPr>
              <a:t>the start…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Can we speed up the “turtles”?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Idea</a:t>
            </a:r>
            <a:r>
              <a:rPr lang="en-ZA" dirty="0" smtClean="0"/>
              <a:t>: what if, instead of comparing </a:t>
            </a:r>
            <a:br>
              <a:rPr lang="en-ZA" dirty="0" smtClean="0"/>
            </a:br>
            <a:r>
              <a:rPr lang="en-ZA" dirty="0" smtClean="0"/>
              <a:t>adjacent elements, we compare every </a:t>
            </a:r>
            <a:br>
              <a:rPr lang="en-ZA" dirty="0" smtClean="0"/>
            </a:br>
            <a:r>
              <a:rPr lang="en-ZA" dirty="0" smtClean="0"/>
              <a:t>third element?</a:t>
            </a:r>
          </a:p>
          <a:p>
            <a:r>
              <a:rPr lang="en-ZA" b="1" dirty="0" smtClean="0">
                <a:solidFill>
                  <a:srgbClr val="7030A0"/>
                </a:solidFill>
              </a:rPr>
              <a:t>Comb sort</a:t>
            </a:r>
            <a:r>
              <a:rPr lang="en-ZA" dirty="0" smtClean="0">
                <a:solidFill>
                  <a:srgbClr val="7030A0"/>
                </a:solidFill>
              </a:rPr>
              <a:t>: start with sparse comparisons,</a:t>
            </a:r>
            <a:br>
              <a:rPr lang="en-ZA" dirty="0" smtClean="0">
                <a:solidFill>
                  <a:srgbClr val="7030A0"/>
                </a:solidFill>
              </a:rPr>
            </a:br>
            <a:r>
              <a:rPr lang="en-ZA" dirty="0" smtClean="0">
                <a:solidFill>
                  <a:srgbClr val="7030A0"/>
                </a:solidFill>
              </a:rPr>
              <a:t>decrease the gap over time</a:t>
            </a:r>
          </a:p>
          <a:p>
            <a:endParaRPr lang="en-ZA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Why is bubble sort so slow?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48" y="1665069"/>
            <a:ext cx="3290501" cy="1974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79" y="4313923"/>
            <a:ext cx="2562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258037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Comb Sort</a:t>
            </a:r>
            <a:endParaRPr lang="en-ZA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52217" y="1037968"/>
            <a:ext cx="6307610" cy="39980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combSort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(data[ 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gap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ZA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will be our shrinking gap</a:t>
            </a: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swapped = false </a:t>
            </a:r>
            <a:r>
              <a:rPr lang="en-ZA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ZA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 when no swaps happen</a:t>
            </a:r>
            <a:endParaRPr lang="en-Z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gap &gt; 1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swapped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swapped =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gap &gt; 1 then</a:t>
            </a: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gap = floor(gap/</a:t>
            </a:r>
            <a:r>
              <a:rPr lang="en-ZA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ZA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shrink!</a:t>
            </a:r>
            <a:endParaRPr lang="en-Z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+ gap &lt;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Z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gap]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 data[</a:t>
            </a:r>
            <a:r>
              <a:rPr lang="en-ZA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data[</a:t>
            </a:r>
            <a:r>
              <a:rPr lang="en-ZA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gap]</a:t>
            </a:r>
          </a:p>
          <a:p>
            <a:pPr>
              <a:buNone/>
            </a:pP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endParaRPr lang="en-ZA" sz="1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9056302">
            <a:off x="4416754" y="2115976"/>
            <a:ext cx="2464183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6558606" y="1146372"/>
            <a:ext cx="2205165" cy="1006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Shrinking the gap step</a:t>
            </a:r>
            <a:endParaRPr lang="en-ZA" dirty="0"/>
          </a:p>
        </p:txBody>
      </p:sp>
      <p:sp>
        <p:nvSpPr>
          <p:cNvPr id="13" name="Right Arrow 12"/>
          <p:cNvSpPr/>
          <p:nvPr/>
        </p:nvSpPr>
        <p:spPr>
          <a:xfrm rot="8312176">
            <a:off x="5619541" y="3499923"/>
            <a:ext cx="1704878" cy="4482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6768670" y="2508457"/>
            <a:ext cx="2205165" cy="1006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Bubble sort step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752217" y="5202055"/>
            <a:ext cx="2205165" cy="1006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How many times will the outer loop execute?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5819965" y="5202055"/>
            <a:ext cx="2029430" cy="10065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How many times will the inner loop execute?</a:t>
            </a:r>
            <a:endParaRPr lang="en-ZA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979283" y="6294028"/>
            <a:ext cx="3710794" cy="42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n - n/</a:t>
            </a:r>
            <a:r>
              <a:rPr lang="en-US" sz="2000" dirty="0" smtClean="0"/>
              <a:t>1.3), (</a:t>
            </a:r>
            <a:r>
              <a:rPr lang="en-US" sz="2000" i="1" dirty="0"/>
              <a:t>n - </a:t>
            </a:r>
            <a:r>
              <a:rPr lang="en-US" sz="2000" i="1" dirty="0" smtClean="0"/>
              <a:t>n/</a:t>
            </a:r>
            <a:r>
              <a:rPr lang="en-US" sz="2000" dirty="0" smtClean="0"/>
              <a:t>1.3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), </a:t>
            </a:r>
            <a:r>
              <a:rPr lang="en-US" sz="2000" dirty="0"/>
              <a:t>… </a:t>
            </a:r>
            <a:r>
              <a:rPr lang="en-US" sz="2000" dirty="0" smtClean="0"/>
              <a:t>,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433384" y="6302586"/>
            <a:ext cx="1523998" cy="42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 smtClean="0"/>
              <a:t>log n?</a:t>
            </a:r>
          </a:p>
        </p:txBody>
      </p:sp>
    </p:spTree>
    <p:extLst>
      <p:ext uri="{BB962C8B-B14F-4D97-AF65-F5344CB8AC3E}">
        <p14:creationId xmlns:p14="http://schemas.microsoft.com/office/powerpoint/2010/main" val="3971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258037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Comb Sort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1278976" y="1278921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33 98 74 13 55 20 77 45 64 83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8279" y="1029731"/>
            <a:ext cx="2205165" cy="722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gap = 10</a:t>
            </a:r>
          </a:p>
          <a:p>
            <a:pPr algn="ctr"/>
            <a:r>
              <a:rPr lang="en-ZA" dirty="0">
                <a:solidFill>
                  <a:prstClr val="black"/>
                </a:solidFill>
              </a:rPr>
              <a:t>gap/1.3 = 7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8975" y="19516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74 13 55 20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974" y="232100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8974" y="267386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20 77 45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8974" y="3026719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33 64 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13 55 20 77 45 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98279" y="3157153"/>
            <a:ext cx="2205165" cy="722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gap/1.3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8974" y="366651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74 13 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45 98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8973" y="403584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74 13 55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45 98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8973" y="437909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20 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13 55 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98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78972" y="4714101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20 64 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13 55 33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8971" y="5043084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20 64 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13 55 33 77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78970" y="537809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20 64 45 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 33 77 74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8969" y="56971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20 64 45 13 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 77 74 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6" grpId="0"/>
      <p:bldP spid="7" grpId="0"/>
      <p:bldP spid="9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258037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Comb Sort</a:t>
            </a:r>
            <a:endParaRPr lang="en-ZA" dirty="0"/>
          </a:p>
        </p:txBody>
      </p:sp>
      <p:sp>
        <p:nvSpPr>
          <p:cNvPr id="16" name="Rectangle 15"/>
          <p:cNvSpPr/>
          <p:nvPr/>
        </p:nvSpPr>
        <p:spPr>
          <a:xfrm>
            <a:off x="5808809" y="996780"/>
            <a:ext cx="2205165" cy="722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gap/1.3 =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917" y="4466969"/>
            <a:ext cx="2205165" cy="722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gap/1.3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167" y="910079"/>
            <a:ext cx="472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 33 77 74 98 83</a:t>
            </a:r>
          </a:p>
          <a:p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45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 33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20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20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20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20 64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13 55 33 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13 55 33 20 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13 55 33 20 64 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13 55 33 20 64 45 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5459" y="389164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20 64 45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45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45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13 20 33 45 64 55 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13 20 33 45 64 55 77 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  <a:endParaRPr lang="en-ZA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258037"/>
            <a:ext cx="7886700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Comb Sort</a:t>
            </a:r>
            <a:endParaRPr lang="en-ZA" dirty="0"/>
          </a:p>
        </p:txBody>
      </p:sp>
      <p:sp>
        <p:nvSpPr>
          <p:cNvPr id="16" name="Rectangle 15"/>
          <p:cNvSpPr/>
          <p:nvPr/>
        </p:nvSpPr>
        <p:spPr>
          <a:xfrm>
            <a:off x="3205652" y="1150812"/>
            <a:ext cx="2205165" cy="722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gap/1.3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23313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33 45 64 55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45 64 55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64 55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55 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77 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13 20 33 45 55 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74 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13 20 33 45 55 64 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13 20 33 45 55 64 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98 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13 20 33 45 55 64 74 77 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dirty="0">
                <a:solidFill>
                  <a:srgbClr val="FF0000"/>
                </a:solidFill>
                <a:latin typeface="Courier new" panose="02070309020205020404" pitchFamily="49" charset="0"/>
              </a:rPr>
              <a:t>83</a:t>
            </a:r>
          </a:p>
          <a:p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13 20 33 45 55 64 74 77 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83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98</a:t>
            </a:r>
          </a:p>
          <a:p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13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20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33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45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55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64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74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77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83</a:t>
            </a:r>
            <a:r>
              <a:rPr lang="en-ZA" b="1" dirty="0">
                <a:solidFill>
                  <a:srgbClr val="565A5F"/>
                </a:solidFill>
                <a:latin typeface="Courier new" panose="02070309020205020404" pitchFamily="49" charset="0"/>
              </a:rPr>
              <a:t> </a:t>
            </a:r>
            <a:r>
              <a:rPr lang="en-ZA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98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0236" y="1150812"/>
            <a:ext cx="2205165" cy="722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Efficiency?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0236" y="2028141"/>
            <a:ext cx="2205165" cy="7223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Best: O(n </a:t>
            </a:r>
            <a:r>
              <a:rPr lang="en-ZA" dirty="0" err="1">
                <a:solidFill>
                  <a:prstClr val="black"/>
                </a:solidFill>
              </a:rPr>
              <a:t>lg</a:t>
            </a:r>
            <a:r>
              <a:rPr lang="en-ZA" dirty="0">
                <a:solidFill>
                  <a:prstClr val="black"/>
                </a:solidFill>
              </a:rPr>
              <a:t> 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0236" y="2931434"/>
            <a:ext cx="2205165" cy="7223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Worst: O(</a:t>
            </a:r>
            <a:r>
              <a:rPr lang="en-US" dirty="0">
                <a:solidFill>
                  <a:prstClr val="black"/>
                </a:solidFill>
              </a:rPr>
              <a:t>n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ZA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9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r>
              <a:rPr lang="en-ZA" dirty="0" smtClean="0"/>
              <a:t>Why do we sort data?</a:t>
            </a:r>
          </a:p>
          <a:p>
            <a:pPr lvl="1"/>
            <a:r>
              <a:rPr lang="en-ZA" dirty="0" smtClean="0"/>
              <a:t>Because it makes searching so much easier!</a:t>
            </a:r>
            <a:endParaRPr lang="en-ZA" dirty="0"/>
          </a:p>
          <a:p>
            <a:pPr lvl="1"/>
            <a:r>
              <a:rPr lang="en-ZA" dirty="0" smtClean="0"/>
              <a:t>Suppose we’re looking for a student number…</a:t>
            </a:r>
          </a:p>
          <a:p>
            <a:pPr lvl="1"/>
            <a:endParaRPr lang="en-ZA" dirty="0"/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15367822 15990400 14367789 15562890 15782200 15378830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14367789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15367822 </a:t>
            </a: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15378830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15562890 15782200 15990400 </a:t>
            </a:r>
            <a:endParaRPr lang="en-Z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ZA" dirty="0"/>
          </a:p>
          <a:p>
            <a:pPr lvl="1"/>
            <a:r>
              <a:rPr lang="en-ZA" dirty="0" smtClean="0"/>
              <a:t>For a human, sorted data is easier to comprehend and process</a:t>
            </a:r>
          </a:p>
          <a:p>
            <a:pPr lvl="1"/>
            <a:r>
              <a:rPr lang="en-ZA" dirty="0" smtClean="0"/>
              <a:t>A computer, having no consciousness, does not care… But sorted data means we can find an item much more efficiently: consider </a:t>
            </a:r>
            <a:r>
              <a:rPr lang="en-ZA" dirty="0" smtClean="0">
                <a:solidFill>
                  <a:srgbClr val="FF0000"/>
                </a:solidFill>
              </a:rPr>
              <a:t>binary search</a:t>
            </a:r>
          </a:p>
          <a:p>
            <a:pPr lvl="1"/>
            <a:r>
              <a:rPr lang="en-ZA" dirty="0" smtClean="0"/>
              <a:t>Some algorithms rely on data being sorted</a:t>
            </a:r>
          </a:p>
          <a:p>
            <a:pPr lvl="1"/>
            <a:r>
              <a:rPr lang="en-ZA" dirty="0" smtClean="0"/>
              <a:t>Some data structures rely on sorted data</a:t>
            </a:r>
          </a:p>
          <a:p>
            <a:pPr lvl="1"/>
            <a:r>
              <a:rPr lang="en-ZA" dirty="0" smtClean="0"/>
              <a:t>Sorting is important, and we need good algorithms for it!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6937"/>
          </a:xfrm>
        </p:spPr>
        <p:txBody>
          <a:bodyPr/>
          <a:lstStyle/>
          <a:p>
            <a:r>
              <a:rPr lang="en-ZA" dirty="0" smtClean="0"/>
              <a:t>Sorting is important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2" y="182607"/>
            <a:ext cx="2073185" cy="20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r>
              <a:rPr lang="en-ZA" dirty="0" smtClean="0"/>
              <a:t>Fast execution!</a:t>
            </a:r>
          </a:p>
          <a:p>
            <a:r>
              <a:rPr lang="en-ZA" dirty="0" smtClean="0"/>
              <a:t>I.e., if time is defined as </a:t>
            </a:r>
            <a:r>
              <a:rPr lang="en-ZA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f(n)</a:t>
            </a:r>
            <a:r>
              <a:rPr lang="en-Z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dirty="0" smtClean="0"/>
              <a:t>we want </a:t>
            </a:r>
            <a:r>
              <a:rPr lang="en-ZA" dirty="0" smtClean="0">
                <a:solidFill>
                  <a:schemeClr val="accent1"/>
                </a:solidFill>
              </a:rPr>
              <a:t>time</a:t>
            </a:r>
            <a:r>
              <a:rPr lang="en-ZA" dirty="0" smtClean="0"/>
              <a:t> to increase </a:t>
            </a:r>
            <a:r>
              <a:rPr lang="en-ZA" dirty="0" smtClean="0">
                <a:solidFill>
                  <a:schemeClr val="accent6"/>
                </a:solidFill>
              </a:rPr>
              <a:t>as slowly as possible</a:t>
            </a:r>
            <a:r>
              <a:rPr lang="en-ZA" dirty="0" smtClean="0"/>
              <a:t> as n, </a:t>
            </a:r>
            <a:r>
              <a:rPr lang="en-ZA" dirty="0" smtClean="0">
                <a:solidFill>
                  <a:schemeClr val="accent2"/>
                </a:solidFill>
              </a:rPr>
              <a:t>number of items</a:t>
            </a:r>
            <a:r>
              <a:rPr lang="en-ZA" dirty="0" smtClean="0"/>
              <a:t>, increases</a:t>
            </a:r>
          </a:p>
          <a:p>
            <a:r>
              <a:rPr lang="en-ZA" dirty="0" smtClean="0">
                <a:solidFill>
                  <a:schemeClr val="accent5"/>
                </a:solidFill>
              </a:rPr>
              <a:t>Big-O</a:t>
            </a:r>
            <a:r>
              <a:rPr lang="en-ZA" dirty="0" smtClean="0"/>
              <a:t> complexity can be used to estimate time efficiency of sorting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What actions constitute sorting?</a:t>
            </a:r>
          </a:p>
          <a:p>
            <a:pPr lvl="1"/>
            <a:r>
              <a:rPr lang="en-ZA" dirty="0" smtClean="0"/>
              <a:t>Comparisons</a:t>
            </a:r>
          </a:p>
          <a:p>
            <a:pPr lvl="1"/>
            <a:r>
              <a:rPr lang="en-ZA" dirty="0" smtClean="0"/>
              <a:t>Movements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693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makes a good sorting algorithm?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2830286" y="4572000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4079966" y="4572000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329646" y="4571999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8" name="Curved Connector 7"/>
          <p:cNvCxnSpPr>
            <a:stCxn id="4" idx="4"/>
            <a:endCxn id="5" idx="4"/>
          </p:cNvCxnSpPr>
          <p:nvPr/>
        </p:nvCxnSpPr>
        <p:spPr>
          <a:xfrm rot="16200000" flipH="1">
            <a:off x="3807823" y="4635137"/>
            <a:ext cx="12700" cy="1249680"/>
          </a:xfrm>
          <a:prstGeom prst="curvedConnector3">
            <a:avLst>
              <a:gd name="adj1" fmla="val 4954283"/>
            </a:avLst>
          </a:prstGeom>
          <a:ln w="25400">
            <a:prstDash val="sysDash"/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7 L -0.0368 0.03912 C -0.04444 0.04814 -0.05607 0.05324 -0.06805 0.05324 C -0.08159 0.05324 -0.09271 0.04814 -0.10034 0.03912 L -0.13663 -0.0007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0" y="26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07 L 0.03698 -0.04144 C 0.04479 -0.05047 0.05642 -0.05533 0.06858 -0.05533 C 0.08247 -0.05533 0.09358 -0.05047 0.10139 -0.04144 L 0.13854 -0.0007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r>
              <a:rPr lang="en-ZA" dirty="0" smtClean="0"/>
              <a:t>The number of actions will depend on the order of elements</a:t>
            </a:r>
          </a:p>
          <a:p>
            <a:r>
              <a:rPr lang="en-ZA" dirty="0" smtClean="0">
                <a:solidFill>
                  <a:schemeClr val="accent5"/>
                </a:solidFill>
              </a:rPr>
              <a:t>Consider:</a:t>
            </a: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r>
              <a:rPr lang="en-ZA" dirty="0" smtClean="0"/>
              <a:t>We want an algorithm that performs the best in </a:t>
            </a:r>
            <a:r>
              <a:rPr lang="en-ZA" b="1" dirty="0" smtClean="0"/>
              <a:t>all</a:t>
            </a:r>
            <a:r>
              <a:rPr lang="en-ZA" dirty="0" smtClean="0"/>
              <a:t> cases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693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makes a good sorting algorithm?</a:t>
            </a:r>
            <a:endParaRPr lang="en-ZA" dirty="0"/>
          </a:p>
        </p:txBody>
      </p:sp>
      <p:sp>
        <p:nvSpPr>
          <p:cNvPr id="4" name="Oval 3"/>
          <p:cNvSpPr/>
          <p:nvPr/>
        </p:nvSpPr>
        <p:spPr>
          <a:xfrm>
            <a:off x="3040652" y="2447109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4290332" y="2447107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540012" y="2447108"/>
            <a:ext cx="705394" cy="6879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540012" y="3531326"/>
            <a:ext cx="705394" cy="6879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4290332" y="3531327"/>
            <a:ext cx="705394" cy="6879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040652" y="3531327"/>
            <a:ext cx="705394" cy="6879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5540012" y="4615541"/>
            <a:ext cx="705394" cy="6879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3040652" y="4615541"/>
            <a:ext cx="705394" cy="6879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290332" y="4615541"/>
            <a:ext cx="705394" cy="6879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5473" y="2447107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Every element needs to move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5472" y="3531326"/>
            <a:ext cx="1914253" cy="68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Only 5 and 3 need to move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5472" y="4615540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No elements need to move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1097" y="2447107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Worst case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01096" y="3531326"/>
            <a:ext cx="1914253" cy="68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Average 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01096" y="4615540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Best case</a:t>
            </a:r>
          </a:p>
        </p:txBody>
      </p:sp>
    </p:spTree>
    <p:extLst>
      <p:ext uri="{BB962C8B-B14F-4D97-AF65-F5344CB8AC3E}">
        <p14:creationId xmlns:p14="http://schemas.microsoft.com/office/powerpoint/2010/main" val="41246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Insertion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864104"/>
            <a:ext cx="7886700" cy="2668423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(data[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data.length-1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j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&gt;= 0 &amp;&amp; data[j] &gt;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data[j + 1] = data[j]; </a:t>
            </a:r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j--;</a:t>
            </a:r>
          </a:p>
          <a:p>
            <a:pPr>
              <a:buNone/>
            </a:pP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data[j + 1]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10"/>
          <p:cNvGraphicFramePr>
            <a:graphicFrameLocks noGrp="1"/>
          </p:cNvGraphicFramePr>
          <p:nvPr>
            <p:extLst/>
          </p:nvPr>
        </p:nvGraphicFramePr>
        <p:xfrm>
          <a:off x="3680278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8"/>
          <p:cNvGraphicFramePr>
            <a:graphicFrameLocks/>
          </p:cNvGraphicFramePr>
          <p:nvPr>
            <p:extLst/>
          </p:nvPr>
        </p:nvGraphicFramePr>
        <p:xfrm>
          <a:off x="1378403" y="4114279"/>
          <a:ext cx="381000" cy="2286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378403" y="45714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graphicFrame>
        <p:nvGraphicFramePr>
          <p:cNvPr id="8" name="Group 78"/>
          <p:cNvGraphicFramePr>
            <a:graphicFrameLocks noGrp="1"/>
          </p:cNvGraphicFramePr>
          <p:nvPr>
            <p:extLst/>
          </p:nvPr>
        </p:nvGraphicFramePr>
        <p:xfrm>
          <a:off x="2156278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2156278" y="45714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>
            <p:extLst/>
          </p:nvPr>
        </p:nvGraphicFramePr>
        <p:xfrm>
          <a:off x="2918278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2918278" y="41142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2</a:t>
            </a: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2918278" y="45714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13" name="Text Box 109"/>
          <p:cNvSpPr txBox="1">
            <a:spLocks noChangeArrowheads="1"/>
          </p:cNvSpPr>
          <p:nvPr/>
        </p:nvSpPr>
        <p:spPr bwMode="auto">
          <a:xfrm>
            <a:off x="3680278" y="41142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2</a:t>
            </a:r>
          </a:p>
        </p:txBody>
      </p:sp>
      <p:graphicFrame>
        <p:nvGraphicFramePr>
          <p:cNvPr id="14" name="Group 129"/>
          <p:cNvGraphicFramePr>
            <a:graphicFrameLocks noGrp="1"/>
          </p:cNvGraphicFramePr>
          <p:nvPr>
            <p:extLst/>
          </p:nvPr>
        </p:nvGraphicFramePr>
        <p:xfrm>
          <a:off x="4451803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144"/>
          <p:cNvSpPr txBox="1">
            <a:spLocks noChangeArrowheads="1"/>
          </p:cNvSpPr>
          <p:nvPr/>
        </p:nvSpPr>
        <p:spPr bwMode="auto">
          <a:xfrm>
            <a:off x="4451803" y="50286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16" name="Text Box 145"/>
          <p:cNvSpPr txBox="1">
            <a:spLocks noChangeArrowheads="1"/>
          </p:cNvSpPr>
          <p:nvPr/>
        </p:nvSpPr>
        <p:spPr bwMode="auto">
          <a:xfrm>
            <a:off x="4456566" y="54858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3</a:t>
            </a:r>
          </a:p>
        </p:txBody>
      </p:sp>
      <p:graphicFrame>
        <p:nvGraphicFramePr>
          <p:cNvPr id="17" name="Group 179"/>
          <p:cNvGraphicFramePr>
            <a:graphicFrameLocks noGrp="1"/>
          </p:cNvGraphicFramePr>
          <p:nvPr>
            <p:extLst/>
          </p:nvPr>
        </p:nvGraphicFramePr>
        <p:xfrm>
          <a:off x="6040891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193"/>
          <p:cNvSpPr txBox="1">
            <a:spLocks noChangeArrowheads="1"/>
          </p:cNvSpPr>
          <p:nvPr/>
        </p:nvSpPr>
        <p:spPr bwMode="auto">
          <a:xfrm>
            <a:off x="6040891" y="54858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19" name="Text Box 194"/>
          <p:cNvSpPr txBox="1">
            <a:spLocks noChangeArrowheads="1"/>
          </p:cNvSpPr>
          <p:nvPr/>
        </p:nvSpPr>
        <p:spPr bwMode="auto">
          <a:xfrm>
            <a:off x="6009141" y="594625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4</a:t>
            </a:r>
          </a:p>
        </p:txBody>
      </p:sp>
      <p:graphicFrame>
        <p:nvGraphicFramePr>
          <p:cNvPr id="20" name="Group 226"/>
          <p:cNvGraphicFramePr>
            <a:graphicFrameLocks noGrp="1"/>
          </p:cNvGraphicFramePr>
          <p:nvPr>
            <p:extLst/>
          </p:nvPr>
        </p:nvGraphicFramePr>
        <p:xfrm>
          <a:off x="7564891" y="4114279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Line 230"/>
          <p:cNvSpPr>
            <a:spLocks noChangeShapeType="1"/>
          </p:cNvSpPr>
          <p:nvPr/>
        </p:nvSpPr>
        <p:spPr bwMode="auto">
          <a:xfrm>
            <a:off x="1807028" y="4795317"/>
            <a:ext cx="32067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1"/>
          <p:cNvSpPr>
            <a:spLocks noChangeShapeType="1"/>
          </p:cNvSpPr>
          <p:nvPr/>
        </p:nvSpPr>
        <p:spPr bwMode="auto">
          <a:xfrm>
            <a:off x="2588078" y="4392092"/>
            <a:ext cx="287338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2"/>
          <p:cNvSpPr>
            <a:spLocks noChangeShapeType="1"/>
          </p:cNvSpPr>
          <p:nvPr/>
        </p:nvSpPr>
        <p:spPr bwMode="auto">
          <a:xfrm>
            <a:off x="4107316" y="5255692"/>
            <a:ext cx="323850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3"/>
          <p:cNvSpPr>
            <a:spLocks noChangeShapeType="1"/>
          </p:cNvSpPr>
          <p:nvPr/>
        </p:nvSpPr>
        <p:spPr bwMode="auto">
          <a:xfrm>
            <a:off x="5696403" y="5716067"/>
            <a:ext cx="295275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34"/>
          <p:cNvSpPr>
            <a:spLocks/>
          </p:cNvSpPr>
          <p:nvPr/>
        </p:nvSpPr>
        <p:spPr bwMode="auto">
          <a:xfrm>
            <a:off x="1751466" y="3930129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35"/>
          <p:cNvSpPr>
            <a:spLocks/>
          </p:cNvSpPr>
          <p:nvPr/>
        </p:nvSpPr>
        <p:spPr bwMode="auto">
          <a:xfrm>
            <a:off x="3305628" y="3930129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36"/>
          <p:cNvSpPr>
            <a:spLocks/>
          </p:cNvSpPr>
          <p:nvPr/>
        </p:nvSpPr>
        <p:spPr bwMode="auto">
          <a:xfrm>
            <a:off x="2557916" y="3988867"/>
            <a:ext cx="344487" cy="863600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1285870621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37"/>
          <p:cNvSpPr txBox="1">
            <a:spLocks noChangeArrowheads="1"/>
          </p:cNvSpPr>
          <p:nvPr/>
        </p:nvSpPr>
        <p:spPr bwMode="auto">
          <a:xfrm>
            <a:off x="2902403" y="3699942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1</a:t>
            </a:r>
          </a:p>
        </p:txBody>
      </p:sp>
      <p:sp>
        <p:nvSpPr>
          <p:cNvPr id="29" name="Text Box 238"/>
          <p:cNvSpPr txBox="1">
            <a:spLocks noChangeArrowheads="1"/>
          </p:cNvSpPr>
          <p:nvPr/>
        </p:nvSpPr>
        <p:spPr bwMode="auto">
          <a:xfrm>
            <a:off x="2153103" y="502550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1</a:t>
            </a:r>
          </a:p>
        </p:txBody>
      </p:sp>
      <p:sp>
        <p:nvSpPr>
          <p:cNvPr id="30" name="Text Box 239"/>
          <p:cNvSpPr txBox="1">
            <a:spLocks noChangeArrowheads="1"/>
          </p:cNvSpPr>
          <p:nvPr/>
        </p:nvSpPr>
        <p:spPr bwMode="auto">
          <a:xfrm>
            <a:off x="2153103" y="502550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1</a:t>
            </a:r>
          </a:p>
        </p:txBody>
      </p:sp>
      <p:sp>
        <p:nvSpPr>
          <p:cNvPr id="31" name="Freeform 240"/>
          <p:cNvSpPr>
            <a:spLocks/>
          </p:cNvSpPr>
          <p:nvPr/>
        </p:nvSpPr>
        <p:spPr bwMode="auto">
          <a:xfrm>
            <a:off x="4861378" y="3930129"/>
            <a:ext cx="344488" cy="1382713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2147483647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42"/>
          <p:cNvSpPr>
            <a:spLocks/>
          </p:cNvSpPr>
          <p:nvPr/>
        </p:nvSpPr>
        <p:spPr bwMode="auto">
          <a:xfrm>
            <a:off x="4915353" y="3988867"/>
            <a:ext cx="344488" cy="863600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1285870621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43"/>
          <p:cNvSpPr txBox="1">
            <a:spLocks noChangeArrowheads="1"/>
          </p:cNvSpPr>
          <p:nvPr/>
        </p:nvSpPr>
        <p:spPr bwMode="auto">
          <a:xfrm>
            <a:off x="4456566" y="5489054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3</a:t>
            </a:r>
          </a:p>
        </p:txBody>
      </p:sp>
      <p:graphicFrame>
        <p:nvGraphicFramePr>
          <p:cNvPr id="34" name="Group 246"/>
          <p:cNvGraphicFramePr>
            <a:graphicFrameLocks noGrp="1"/>
          </p:cNvGraphicFramePr>
          <p:nvPr>
            <p:extLst/>
          </p:nvPr>
        </p:nvGraphicFramePr>
        <p:xfrm>
          <a:off x="5261428" y="410316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 Box 260"/>
          <p:cNvSpPr txBox="1">
            <a:spLocks noChangeArrowheads="1"/>
          </p:cNvSpPr>
          <p:nvPr/>
        </p:nvSpPr>
        <p:spPr bwMode="auto">
          <a:xfrm>
            <a:off x="5296353" y="5028679"/>
            <a:ext cx="34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36" name="Text Box 143"/>
          <p:cNvSpPr txBox="1">
            <a:spLocks noChangeArrowheads="1"/>
          </p:cNvSpPr>
          <p:nvPr/>
        </p:nvSpPr>
        <p:spPr bwMode="auto">
          <a:xfrm>
            <a:off x="4488316" y="370311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3</a:t>
            </a:r>
          </a:p>
        </p:txBody>
      </p:sp>
      <p:sp>
        <p:nvSpPr>
          <p:cNvPr id="37" name="Text Box 178"/>
          <p:cNvSpPr txBox="1">
            <a:spLocks noChangeArrowheads="1"/>
          </p:cNvSpPr>
          <p:nvPr/>
        </p:nvSpPr>
        <p:spPr bwMode="auto">
          <a:xfrm>
            <a:off x="6009141" y="59430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4</a:t>
            </a:r>
          </a:p>
        </p:txBody>
      </p:sp>
      <p:sp>
        <p:nvSpPr>
          <p:cNvPr id="38" name="Freeform 261"/>
          <p:cNvSpPr>
            <a:spLocks/>
          </p:cNvSpPr>
          <p:nvPr/>
        </p:nvSpPr>
        <p:spPr bwMode="auto">
          <a:xfrm>
            <a:off x="6448878" y="3872979"/>
            <a:ext cx="344488" cy="1843088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2147483647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62"/>
          <p:cNvSpPr>
            <a:spLocks/>
          </p:cNvSpPr>
          <p:nvPr/>
        </p:nvSpPr>
        <p:spPr bwMode="auto">
          <a:xfrm>
            <a:off x="6447291" y="3872979"/>
            <a:ext cx="344487" cy="1382713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2147483647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" name="Group 278"/>
          <p:cNvGraphicFramePr>
            <a:graphicFrameLocks noGrp="1"/>
          </p:cNvGraphicFramePr>
          <p:nvPr>
            <p:extLst/>
          </p:nvPr>
        </p:nvGraphicFramePr>
        <p:xfrm>
          <a:off x="6815591" y="412221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 Box 292"/>
          <p:cNvSpPr txBox="1">
            <a:spLocks noChangeArrowheads="1"/>
          </p:cNvSpPr>
          <p:nvPr/>
        </p:nvSpPr>
        <p:spPr bwMode="auto">
          <a:xfrm>
            <a:off x="6850516" y="5485879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42" name="Text Box 195"/>
          <p:cNvSpPr txBox="1">
            <a:spLocks noChangeArrowheads="1"/>
          </p:cNvSpPr>
          <p:nvPr/>
        </p:nvSpPr>
        <p:spPr bwMode="auto">
          <a:xfrm>
            <a:off x="6044066" y="36570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4</a:t>
            </a:r>
          </a:p>
        </p:txBody>
      </p:sp>
      <p:sp>
        <p:nvSpPr>
          <p:cNvPr id="43" name="Freeform 294"/>
          <p:cNvSpPr>
            <a:spLocks/>
          </p:cNvSpPr>
          <p:nvPr/>
        </p:nvSpPr>
        <p:spPr bwMode="auto">
          <a:xfrm>
            <a:off x="2510291" y="3866629"/>
            <a:ext cx="1152525" cy="466725"/>
          </a:xfrm>
          <a:custGeom>
            <a:avLst/>
            <a:gdLst>
              <a:gd name="T0" fmla="*/ 0 w 726"/>
              <a:gd name="T1" fmla="*/ 70564375 h 294"/>
              <a:gd name="T2" fmla="*/ 1038304375 w 726"/>
              <a:gd name="T3" fmla="*/ 70564375 h 294"/>
              <a:gd name="T4" fmla="*/ 1403727825 w 726"/>
              <a:gd name="T5" fmla="*/ 496471575 h 294"/>
              <a:gd name="T6" fmla="*/ 1829633438 w 726"/>
              <a:gd name="T7" fmla="*/ 740925938 h 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6" h="294">
                <a:moveTo>
                  <a:pt x="0" y="28"/>
                </a:moveTo>
                <a:cubicBezTo>
                  <a:pt x="159" y="14"/>
                  <a:pt x="319" y="0"/>
                  <a:pt x="412" y="28"/>
                </a:cubicBezTo>
                <a:cubicBezTo>
                  <a:pt x="505" y="56"/>
                  <a:pt x="505" y="153"/>
                  <a:pt x="557" y="197"/>
                </a:cubicBezTo>
                <a:cubicBezTo>
                  <a:pt x="609" y="241"/>
                  <a:pt x="667" y="267"/>
                  <a:pt x="726" y="29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Freeform 296"/>
          <p:cNvSpPr>
            <a:spLocks/>
          </p:cNvSpPr>
          <p:nvPr/>
        </p:nvSpPr>
        <p:spPr bwMode="auto">
          <a:xfrm>
            <a:off x="4815341" y="3872979"/>
            <a:ext cx="422275" cy="1382713"/>
          </a:xfrm>
          <a:custGeom>
            <a:avLst/>
            <a:gdLst>
              <a:gd name="T0" fmla="*/ 0 w 266"/>
              <a:gd name="T1" fmla="*/ 60483772 h 871"/>
              <a:gd name="T2" fmla="*/ 304939700 w 266"/>
              <a:gd name="T3" fmla="*/ 304939810 h 871"/>
              <a:gd name="T4" fmla="*/ 365423450 w 266"/>
              <a:gd name="T5" fmla="*/ 1890117871 h 871"/>
              <a:gd name="T6" fmla="*/ 670361563 w 266"/>
              <a:gd name="T7" fmla="*/ 2134573909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" h="871">
                <a:moveTo>
                  <a:pt x="0" y="24"/>
                </a:moveTo>
                <a:cubicBezTo>
                  <a:pt x="48" y="12"/>
                  <a:pt x="97" y="0"/>
                  <a:pt x="121" y="121"/>
                </a:cubicBezTo>
                <a:cubicBezTo>
                  <a:pt x="145" y="242"/>
                  <a:pt x="121" y="629"/>
                  <a:pt x="145" y="750"/>
                </a:cubicBezTo>
                <a:cubicBezTo>
                  <a:pt x="169" y="871"/>
                  <a:pt x="217" y="859"/>
                  <a:pt x="266" y="84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Freeform 298"/>
          <p:cNvSpPr>
            <a:spLocks/>
          </p:cNvSpPr>
          <p:nvPr/>
        </p:nvSpPr>
        <p:spPr bwMode="auto">
          <a:xfrm>
            <a:off x="6390141" y="3872979"/>
            <a:ext cx="422275" cy="1843088"/>
          </a:xfrm>
          <a:custGeom>
            <a:avLst/>
            <a:gdLst>
              <a:gd name="T0" fmla="*/ 0 w 266"/>
              <a:gd name="T1" fmla="*/ 107464092 h 871"/>
              <a:gd name="T2" fmla="*/ 304939700 w 266"/>
              <a:gd name="T3" fmla="*/ 541802274 h 871"/>
              <a:gd name="T4" fmla="*/ 365423450 w 266"/>
              <a:gd name="T5" fmla="*/ 2147483647 h 871"/>
              <a:gd name="T6" fmla="*/ 670361563 w 266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" h="871">
                <a:moveTo>
                  <a:pt x="0" y="24"/>
                </a:moveTo>
                <a:cubicBezTo>
                  <a:pt x="48" y="12"/>
                  <a:pt x="97" y="0"/>
                  <a:pt x="121" y="121"/>
                </a:cubicBezTo>
                <a:cubicBezTo>
                  <a:pt x="145" y="242"/>
                  <a:pt x="121" y="629"/>
                  <a:pt x="145" y="750"/>
                </a:cubicBezTo>
                <a:cubicBezTo>
                  <a:pt x="169" y="871"/>
                  <a:pt x="217" y="859"/>
                  <a:pt x="266" y="84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" name="Freeform 299"/>
          <p:cNvSpPr>
            <a:spLocks/>
          </p:cNvSpPr>
          <p:nvPr/>
        </p:nvSpPr>
        <p:spPr bwMode="auto">
          <a:xfrm>
            <a:off x="1743528" y="3949179"/>
            <a:ext cx="422275" cy="884238"/>
          </a:xfrm>
          <a:custGeom>
            <a:avLst/>
            <a:gdLst>
              <a:gd name="T0" fmla="*/ 0 w 266"/>
              <a:gd name="T1" fmla="*/ 24735314 h 871"/>
              <a:gd name="T2" fmla="*/ 304939700 w 266"/>
              <a:gd name="T3" fmla="*/ 124705984 h 871"/>
              <a:gd name="T4" fmla="*/ 365423450 w 266"/>
              <a:gd name="T5" fmla="*/ 772971216 h 871"/>
              <a:gd name="T6" fmla="*/ 670361563 w 266"/>
              <a:gd name="T7" fmla="*/ 872941885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" h="871">
                <a:moveTo>
                  <a:pt x="0" y="24"/>
                </a:moveTo>
                <a:cubicBezTo>
                  <a:pt x="48" y="12"/>
                  <a:pt x="97" y="0"/>
                  <a:pt x="121" y="121"/>
                </a:cubicBezTo>
                <a:cubicBezTo>
                  <a:pt x="145" y="242"/>
                  <a:pt x="121" y="629"/>
                  <a:pt x="145" y="750"/>
                </a:cubicBezTo>
                <a:cubicBezTo>
                  <a:pt x="169" y="871"/>
                  <a:pt x="217" y="859"/>
                  <a:pt x="266" y="84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Text Box 300"/>
          <p:cNvSpPr txBox="1">
            <a:spLocks noChangeArrowheads="1"/>
          </p:cNvSpPr>
          <p:nvPr/>
        </p:nvSpPr>
        <p:spPr bwMode="auto">
          <a:xfrm>
            <a:off x="1359353" y="3680892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Arial" charset="0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89406" y="252582"/>
            <a:ext cx="4353552" cy="83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Main idea: take an element from the unsorted part of the array, insert it into the sorted part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269241" y="1155596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1 (2</a:t>
            </a:r>
            <a:r>
              <a:rPr lang="en-US" baseline="30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element)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02378" y="1506949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i’th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in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98540" y="1804694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j to the element preceding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15353" y="215485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correct position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79698" y="2484179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j’th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1 position</a:t>
            </a:r>
            <a:endParaRPr lang="en-ZA" dirty="0"/>
          </a:p>
        </p:txBody>
      </p:sp>
      <p:sp>
        <p:nvSpPr>
          <p:cNvPr id="53" name="Rectangle 52"/>
          <p:cNvSpPr/>
          <p:nvPr/>
        </p:nvSpPr>
        <p:spPr>
          <a:xfrm>
            <a:off x="3442223" y="315410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loop: pos. found!</a:t>
            </a:r>
            <a:endParaRPr lang="en-ZA" dirty="0"/>
          </a:p>
        </p:txBody>
      </p:sp>
      <p:sp>
        <p:nvSpPr>
          <p:cNvPr id="54" name="Rectangle 53"/>
          <p:cNvSpPr/>
          <p:nvPr/>
        </p:nvSpPr>
        <p:spPr>
          <a:xfrm>
            <a:off x="2123325" y="2831775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an earlier element, 1 pos. back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80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 C -0.02413 -0.02384 -0.04584 -0.04769 -0.04549 -0.06991 C -0.04514 -0.09213 -0.02188 -0.1125 0.00156 -0.1331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8716 0.129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3.7037E-6 C -0.02326 -0.0331 -0.04635 -0.0662 -0.04635 -0.09861 C -0.04635 -0.13101 -0.02292 -0.16319 0.00052 -0.19514 " pathEditMode="relative" rAng="0" ptsTypes="A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0.0666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5.55556E-7 0.066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8195 0.0587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2205 -0.04051 -0.04358 -0.08033 -0.04358 -0.12361 C -0.0434 -0.16713 -0.02083 -0.21389 0.00191 -0.26019 " pathEditMode="relative" rAng="0" ptsTypes="AAA">
                                      <p:cBhvr>
                                        <p:cTn id="1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0.0666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023 L 0.08281 0.1932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C -0.02378 -0.06551 -0.04757 -0.13079 -0.04757 -0.18611 C -0.04757 -0.24144 -0.00798 -0.30833 -1.38889E-6 -0.3319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06667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8195 0.26875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5" grpId="0"/>
      <p:bldP spid="16" grpId="0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build="allAtOnce"/>
      <p:bldP spid="29" grpId="0"/>
      <p:bldP spid="29" grpId="1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5" grpId="0"/>
      <p:bldP spid="35" grpId="1"/>
      <p:bldP spid="36" grpId="0"/>
      <p:bldP spid="37" grpId="0"/>
      <p:bldP spid="38" grpId="0" animBg="1"/>
      <p:bldP spid="38" grpId="1" animBg="1"/>
      <p:bldP spid="39" grpId="0" animBg="1"/>
      <p:bldP spid="39" grpId="1" animBg="1"/>
      <p:bldP spid="41" grpId="0"/>
      <p:bldP spid="41" grpId="1"/>
      <p:bldP spid="42" grpId="0"/>
      <p:bldP spid="42" grpId="1"/>
      <p:bldP spid="43" grpId="0" animBg="1"/>
      <p:bldP spid="44" grpId="0" animBg="1"/>
      <p:bldP spid="45" grpId="0" animBg="1"/>
      <p:bldP spid="46" grpId="0" animBg="1"/>
      <p:bldP spid="47" grpId="0" build="allAtOnce"/>
      <p:bldP spid="47" grpId="1" build="allAtOnce"/>
      <p:bldP spid="2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3678" y="184229"/>
            <a:ext cx="7886700" cy="896129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Insertion Sort:</a:t>
            </a:r>
            <a:br>
              <a:rPr lang="en-ZA" dirty="0" smtClean="0"/>
            </a:br>
            <a:r>
              <a:rPr lang="en-ZA" dirty="0" smtClean="0"/>
              <a:t>Efficiency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19734" y="1925913"/>
            <a:ext cx="4479000" cy="2668423"/>
          </a:xfr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(data[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j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 j &gt;= 0 &amp;&amp; data[j] &gt;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data[j + 1] = data[j]; 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 j-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data[j + 1]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3467044" y="6170024"/>
            <a:ext cx="278613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1, 2, … (</a:t>
            </a:r>
            <a:r>
              <a:rPr lang="en-US" sz="2000" i="1" dirty="0" smtClean="0">
                <a:solidFill>
                  <a:prstClr val="black"/>
                </a:solidFill>
              </a:rPr>
              <a:t>n </a:t>
            </a:r>
            <a:r>
              <a:rPr lang="en-US" sz="2000" dirty="0" smtClean="0">
                <a:solidFill>
                  <a:prstClr val="black"/>
                </a:solidFill>
              </a:rPr>
              <a:t>– 2), (</a:t>
            </a:r>
            <a:r>
              <a:rPr lang="en-US" sz="2000" i="1" dirty="0" smtClean="0">
                <a:solidFill>
                  <a:prstClr val="black"/>
                </a:solidFill>
              </a:rPr>
              <a:t>n </a:t>
            </a:r>
            <a:r>
              <a:rPr lang="en-US" sz="2000" dirty="0" smtClean="0">
                <a:solidFill>
                  <a:prstClr val="black"/>
                </a:solidFill>
              </a:rPr>
              <a:t>– 1) </a:t>
            </a:r>
          </a:p>
        </p:txBody>
      </p:sp>
      <p:sp>
        <p:nvSpPr>
          <p:cNvPr id="66" name="Text Box 54"/>
          <p:cNvSpPr txBox="1">
            <a:spLocks noChangeArrowheads="1"/>
          </p:cNvSpPr>
          <p:nvPr/>
        </p:nvSpPr>
        <p:spPr bwMode="auto">
          <a:xfrm>
            <a:off x="1788744" y="1086533"/>
            <a:ext cx="2340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830475" y="2205067"/>
            <a:ext cx="94309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</a:rPr>
              <a:t>n </a:t>
            </a:r>
            <a:r>
              <a:rPr lang="en-US" sz="2000" dirty="0" smtClean="0">
                <a:solidFill>
                  <a:prstClr val="black"/>
                </a:solidFill>
              </a:rPr>
              <a:t>– 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 smtClean="0">
                <a:solidFill>
                  <a:prstClr val="black"/>
                </a:solidFill>
              </a:rPr>
              <a:t>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34802" y="1925913"/>
            <a:ext cx="2205165" cy="1006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outer loop execute?</a:t>
            </a:r>
          </a:p>
        </p:txBody>
      </p:sp>
      <p:sp>
        <p:nvSpPr>
          <p:cNvPr id="2" name="Right Arrow 1"/>
          <p:cNvSpPr/>
          <p:nvPr/>
        </p:nvSpPr>
        <p:spPr>
          <a:xfrm rot="10800000">
            <a:off x="3451143" y="2205067"/>
            <a:ext cx="2083659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3177" y="3026530"/>
            <a:ext cx="2029430" cy="10065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inner loop execute?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5083403" y="3181166"/>
            <a:ext cx="1169774" cy="4482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7442" y="4263331"/>
            <a:ext cx="2980900" cy="545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Depends on the case!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54037" y="5232951"/>
            <a:ext cx="1914253" cy="6879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Worst case</a:t>
            </a:r>
          </a:p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84153" y="5232951"/>
            <a:ext cx="1914253" cy="68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Average case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1620" y="5234020"/>
            <a:ext cx="1914253" cy="687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Best case</a:t>
            </a:r>
          </a:p>
          <a:p>
            <a:pPr algn="ctr"/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1026746" y="5492924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(ordered)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600262" y="6151938"/>
            <a:ext cx="376965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3949163" y="5492012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(reversed)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34" y="-102371"/>
            <a:ext cx="3810000" cy="1971675"/>
          </a:xfrm>
          <a:prstGeom prst="rect">
            <a:avLst/>
          </a:prstGeom>
        </p:spPr>
      </p:pic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804454" y="6102114"/>
            <a:ext cx="1969120" cy="582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½ of the 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worst case?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1" grpId="0"/>
      <p:bldP spid="22" grpId="0" animBg="1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Insertion Sort: Efficiency</a:t>
            </a:r>
            <a:endParaRPr lang="en-ZA" dirty="0"/>
          </a:p>
        </p:txBody>
      </p:sp>
      <p:graphicFrame>
        <p:nvGraphicFramePr>
          <p:cNvPr id="24" name="Group 96"/>
          <p:cNvGraphicFramePr>
            <a:graphicFrameLocks noGrp="1"/>
          </p:cNvGraphicFramePr>
          <p:nvPr>
            <p:extLst/>
          </p:nvPr>
        </p:nvGraphicFramePr>
        <p:xfrm>
          <a:off x="859312" y="3725587"/>
          <a:ext cx="7587342" cy="163973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76797"/>
                <a:gridCol w="1709279"/>
                <a:gridCol w="1913924"/>
                <a:gridCol w="2187342"/>
              </a:tblGrid>
              <a:tr h="523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 case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 case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928007" y="5666601"/>
            <a:ext cx="72879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entury Gothic" panose="020B0502020202020204"/>
                <a:cs typeface="Consolas" panose="020B0609020204030204" pitchFamily="49" charset="0"/>
              </a:rPr>
              <a:t>Is average case better than the worst case?</a:t>
            </a:r>
            <a:endParaRPr lang="en-US" sz="2000" dirty="0">
              <a:solidFill>
                <a:prstClr val="black"/>
              </a:solidFill>
              <a:latin typeface="Century Gothic" panose="020B0502020202020204"/>
              <a:cs typeface="Consolas" panose="020B0609020204030204" pitchFamily="49" charset="0"/>
            </a:endParaRPr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2193839" y="1035143"/>
            <a:ext cx="4479000" cy="2336024"/>
          </a:xfr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(data[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n-1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j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 j &gt;= 0 &amp;&amp; data[j] &gt;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data[j + 1] = data[j]; j--;</a:t>
            </a:r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data[j + 1]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082"/>
            <a:ext cx="7886700" cy="645065"/>
          </a:xfrm>
        </p:spPr>
        <p:txBody>
          <a:bodyPr>
            <a:normAutofit/>
          </a:bodyPr>
          <a:lstStyle/>
          <a:p>
            <a:r>
              <a:rPr lang="en-ZA" dirty="0" smtClean="0"/>
              <a:t>Selection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7316"/>
            <a:ext cx="7886700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data.length-1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select the smallest element among 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   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], …, data[data.length-1];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swap it with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graphicFrame>
        <p:nvGraphicFramePr>
          <p:cNvPr id="48" name="Group 22"/>
          <p:cNvGraphicFramePr>
            <a:graphicFrameLocks noGrp="1"/>
          </p:cNvGraphicFramePr>
          <p:nvPr>
            <p:extLst/>
          </p:nvPr>
        </p:nvGraphicFramePr>
        <p:xfrm>
          <a:off x="2184356" y="3415937"/>
          <a:ext cx="381000" cy="2286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2184356" y="43303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1650956" y="3644537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1650956" y="3635012"/>
            <a:ext cx="3810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1650956" y="455735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2184356" y="34159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graphicFrame>
        <p:nvGraphicFramePr>
          <p:cNvPr id="54" name="Group 52"/>
          <p:cNvGraphicFramePr>
            <a:graphicFrameLocks noGrp="1"/>
          </p:cNvGraphicFramePr>
          <p:nvPr>
            <p:extLst/>
          </p:nvPr>
        </p:nvGraphicFramePr>
        <p:xfrm>
          <a:off x="3336881" y="341593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2803481" y="4101737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2803481" y="455735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2803481" y="4096975"/>
            <a:ext cx="3810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3336881" y="43303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336881" y="38731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60" name="Group 184"/>
          <p:cNvGraphicFramePr>
            <a:graphicFrameLocks noGrp="1"/>
          </p:cNvGraphicFramePr>
          <p:nvPr>
            <p:extLst/>
          </p:nvPr>
        </p:nvGraphicFramePr>
        <p:xfrm>
          <a:off x="4489406" y="3415937"/>
          <a:ext cx="381000" cy="230028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Line 80"/>
          <p:cNvSpPr>
            <a:spLocks noChangeShapeType="1"/>
          </p:cNvSpPr>
          <p:nvPr/>
        </p:nvSpPr>
        <p:spPr bwMode="auto">
          <a:xfrm>
            <a:off x="3921081" y="4558937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81"/>
          <p:cNvSpPr>
            <a:spLocks noChangeShapeType="1"/>
          </p:cNvSpPr>
          <p:nvPr/>
        </p:nvSpPr>
        <p:spPr bwMode="auto">
          <a:xfrm>
            <a:off x="3911556" y="5017725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82"/>
          <p:cNvSpPr>
            <a:spLocks noChangeShapeType="1"/>
          </p:cNvSpPr>
          <p:nvPr/>
        </p:nvSpPr>
        <p:spPr bwMode="auto">
          <a:xfrm>
            <a:off x="3921081" y="4558937"/>
            <a:ext cx="3810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Text Box 83"/>
          <p:cNvSpPr txBox="1">
            <a:spLocks noChangeArrowheads="1"/>
          </p:cNvSpPr>
          <p:nvPr/>
        </p:nvSpPr>
        <p:spPr bwMode="auto">
          <a:xfrm>
            <a:off x="4489406" y="47875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3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4489406" y="43303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66" name="Group 99"/>
          <p:cNvGraphicFramePr>
            <a:graphicFrameLocks noGrp="1"/>
          </p:cNvGraphicFramePr>
          <p:nvPr>
            <p:extLst/>
          </p:nvPr>
        </p:nvGraphicFramePr>
        <p:xfrm>
          <a:off x="5641931" y="341593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Line 101"/>
          <p:cNvSpPr>
            <a:spLocks noChangeShapeType="1"/>
          </p:cNvSpPr>
          <p:nvPr/>
        </p:nvSpPr>
        <p:spPr bwMode="auto">
          <a:xfrm>
            <a:off x="5108531" y="5016137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102"/>
          <p:cNvSpPr>
            <a:spLocks noChangeShapeType="1"/>
          </p:cNvSpPr>
          <p:nvPr/>
        </p:nvSpPr>
        <p:spPr bwMode="auto">
          <a:xfrm>
            <a:off x="5108531" y="5478100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108531" y="5016137"/>
            <a:ext cx="3810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Text Box 104"/>
          <p:cNvSpPr txBox="1">
            <a:spLocks noChangeArrowheads="1"/>
          </p:cNvSpPr>
          <p:nvPr/>
        </p:nvSpPr>
        <p:spPr bwMode="auto">
          <a:xfrm>
            <a:off x="5641931" y="52447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71" name="Text Box 105"/>
          <p:cNvSpPr txBox="1">
            <a:spLocks noChangeArrowheads="1"/>
          </p:cNvSpPr>
          <p:nvPr/>
        </p:nvSpPr>
        <p:spPr bwMode="auto">
          <a:xfrm>
            <a:off x="5641931" y="478753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graphicFrame>
        <p:nvGraphicFramePr>
          <p:cNvPr id="72" name="Group 120"/>
          <p:cNvGraphicFramePr>
            <a:graphicFrameLocks noGrp="1"/>
          </p:cNvGraphicFramePr>
          <p:nvPr>
            <p:extLst/>
          </p:nvPr>
        </p:nvGraphicFramePr>
        <p:xfrm>
          <a:off x="6791281" y="341593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Group 150"/>
          <p:cNvGraphicFramePr>
            <a:graphicFrameLocks noGrp="1"/>
          </p:cNvGraphicFramePr>
          <p:nvPr>
            <p:extLst/>
          </p:nvPr>
        </p:nvGraphicFramePr>
        <p:xfrm>
          <a:off x="7931106" y="3415937"/>
          <a:ext cx="381000" cy="229235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roup 151"/>
          <p:cNvGraphicFramePr>
            <a:graphicFrameLocks noGrp="1"/>
          </p:cNvGraphicFramePr>
          <p:nvPr>
            <p:extLst/>
          </p:nvPr>
        </p:nvGraphicFramePr>
        <p:xfrm>
          <a:off x="1017543" y="3431812"/>
          <a:ext cx="381000" cy="2286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Line 165"/>
          <p:cNvSpPr>
            <a:spLocks noChangeShapeType="1"/>
          </p:cNvSpPr>
          <p:nvPr/>
        </p:nvSpPr>
        <p:spPr bwMode="auto">
          <a:xfrm>
            <a:off x="1420768" y="3693750"/>
            <a:ext cx="74930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Line 166"/>
          <p:cNvSpPr>
            <a:spLocks noChangeShapeType="1"/>
          </p:cNvSpPr>
          <p:nvPr/>
        </p:nvSpPr>
        <p:spPr bwMode="auto">
          <a:xfrm flipV="1">
            <a:off x="1420768" y="3635012"/>
            <a:ext cx="749300" cy="922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167"/>
          <p:cNvSpPr>
            <a:spLocks noChangeShapeType="1"/>
          </p:cNvSpPr>
          <p:nvPr/>
        </p:nvSpPr>
        <p:spPr bwMode="auto">
          <a:xfrm>
            <a:off x="2573293" y="409697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Line 168"/>
          <p:cNvSpPr>
            <a:spLocks noChangeShapeType="1"/>
          </p:cNvSpPr>
          <p:nvPr/>
        </p:nvSpPr>
        <p:spPr bwMode="auto">
          <a:xfrm flipV="1">
            <a:off x="2573293" y="409697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Line 169"/>
          <p:cNvSpPr>
            <a:spLocks noChangeShapeType="1"/>
          </p:cNvSpPr>
          <p:nvPr/>
        </p:nvSpPr>
        <p:spPr bwMode="auto">
          <a:xfrm>
            <a:off x="3725818" y="455735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170"/>
          <p:cNvSpPr>
            <a:spLocks noChangeShapeType="1"/>
          </p:cNvSpPr>
          <p:nvPr/>
        </p:nvSpPr>
        <p:spPr bwMode="auto">
          <a:xfrm flipV="1">
            <a:off x="3725818" y="4557350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171"/>
          <p:cNvSpPr>
            <a:spLocks noChangeShapeType="1"/>
          </p:cNvSpPr>
          <p:nvPr/>
        </p:nvSpPr>
        <p:spPr bwMode="auto">
          <a:xfrm>
            <a:off x="4878343" y="501772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172"/>
          <p:cNvSpPr>
            <a:spLocks noChangeShapeType="1"/>
          </p:cNvSpPr>
          <p:nvPr/>
        </p:nvSpPr>
        <p:spPr bwMode="auto">
          <a:xfrm flipV="1">
            <a:off x="4878343" y="5017725"/>
            <a:ext cx="74930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Freeform 174"/>
          <p:cNvSpPr>
            <a:spLocks/>
          </p:cNvSpPr>
          <p:nvPr/>
        </p:nvSpPr>
        <p:spPr bwMode="auto">
          <a:xfrm>
            <a:off x="2573293" y="3693750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Freeform 175"/>
          <p:cNvSpPr>
            <a:spLocks/>
          </p:cNvSpPr>
          <p:nvPr/>
        </p:nvSpPr>
        <p:spPr bwMode="auto">
          <a:xfrm>
            <a:off x="2573293" y="3635012"/>
            <a:ext cx="344488" cy="979488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1654132314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Freeform 176"/>
          <p:cNvSpPr>
            <a:spLocks/>
          </p:cNvSpPr>
          <p:nvPr/>
        </p:nvSpPr>
        <p:spPr bwMode="auto">
          <a:xfrm>
            <a:off x="2573293" y="3693750"/>
            <a:ext cx="344488" cy="863600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1285870621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Freeform 177"/>
          <p:cNvSpPr>
            <a:spLocks/>
          </p:cNvSpPr>
          <p:nvPr/>
        </p:nvSpPr>
        <p:spPr bwMode="auto">
          <a:xfrm>
            <a:off x="2573293" y="4557350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Freeform 178"/>
          <p:cNvSpPr>
            <a:spLocks/>
          </p:cNvSpPr>
          <p:nvPr/>
        </p:nvSpPr>
        <p:spPr bwMode="auto">
          <a:xfrm>
            <a:off x="2573293" y="4557350"/>
            <a:ext cx="344488" cy="863600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1285870621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Freeform 179"/>
          <p:cNvSpPr>
            <a:spLocks/>
          </p:cNvSpPr>
          <p:nvPr/>
        </p:nvSpPr>
        <p:spPr bwMode="auto">
          <a:xfrm>
            <a:off x="3725818" y="4096975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Freeform 180"/>
          <p:cNvSpPr>
            <a:spLocks/>
          </p:cNvSpPr>
          <p:nvPr/>
        </p:nvSpPr>
        <p:spPr bwMode="auto">
          <a:xfrm>
            <a:off x="3725818" y="4557350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Freeform 182"/>
          <p:cNvSpPr>
            <a:spLocks/>
          </p:cNvSpPr>
          <p:nvPr/>
        </p:nvSpPr>
        <p:spPr bwMode="auto">
          <a:xfrm>
            <a:off x="3725818" y="4614500"/>
            <a:ext cx="344488" cy="863600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1285870621 h 290"/>
              <a:gd name="T4" fmla="*/ 0 w 217"/>
              <a:gd name="T5" fmla="*/ 2147483647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Freeform 183"/>
          <p:cNvSpPr>
            <a:spLocks/>
          </p:cNvSpPr>
          <p:nvPr/>
        </p:nvSpPr>
        <p:spPr bwMode="auto">
          <a:xfrm>
            <a:off x="3725818" y="4096975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Freeform 185"/>
          <p:cNvSpPr>
            <a:spLocks/>
          </p:cNvSpPr>
          <p:nvPr/>
        </p:nvSpPr>
        <p:spPr bwMode="auto">
          <a:xfrm>
            <a:off x="4876756" y="4500200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Freeform 186"/>
          <p:cNvSpPr>
            <a:spLocks/>
          </p:cNvSpPr>
          <p:nvPr/>
        </p:nvSpPr>
        <p:spPr bwMode="auto">
          <a:xfrm>
            <a:off x="4878343" y="5017725"/>
            <a:ext cx="344488" cy="460375"/>
          </a:xfrm>
          <a:custGeom>
            <a:avLst/>
            <a:gdLst>
              <a:gd name="T0" fmla="*/ 0 w 217"/>
              <a:gd name="T1" fmla="*/ 0 h 290"/>
              <a:gd name="T2" fmla="*/ 546875494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Freeform 187"/>
          <p:cNvSpPr>
            <a:spLocks/>
          </p:cNvSpPr>
          <p:nvPr/>
        </p:nvSpPr>
        <p:spPr bwMode="auto">
          <a:xfrm>
            <a:off x="4876756" y="4500200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Freeform 188"/>
          <p:cNvSpPr>
            <a:spLocks/>
          </p:cNvSpPr>
          <p:nvPr/>
        </p:nvSpPr>
        <p:spPr bwMode="auto">
          <a:xfrm>
            <a:off x="6029281" y="501772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Freeform 189"/>
          <p:cNvSpPr>
            <a:spLocks/>
          </p:cNvSpPr>
          <p:nvPr/>
        </p:nvSpPr>
        <p:spPr bwMode="auto">
          <a:xfrm>
            <a:off x="6029281" y="5017725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89406" y="252582"/>
            <a:ext cx="4353552" cy="83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Main idea: find the smallest element, put it in the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19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0.02292 -0.02615 0.04601 -0.05231 0.04601 -0.07407 C 0.04601 -0.09583 0.02292 -0.11342 -2.22222E-6 -0.13101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655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1892 0.02083 -0.03784 0.04167 -0.03802 0.06343 C -0.03819 0.08519 -0.01996 0.10787 -0.00156 0.13102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0.02292 -0.01342 0.04601 -0.02662 0.04601 -0.03773 C 0.04601 -0.04884 0.02292 -0.05787 -3.88889E-6 -0.06666 " pathEditMode="relative" rAng="0" ptsTypes="AAA">
                                      <p:cBhvr>
                                        <p:cTn id="9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3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C -0.01753 0.01111 -0.03507 0.02268 -0.03524 0.03449 C -0.03524 0.04629 -0.01857 0.05903 -0.00156 0.07199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C 0.02291 -0.01342 0.046 -0.02662 0.046 -0.03773 C 0.046 -0.04884 0.02291 -0.05787 4.44444E-6 -0.06667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3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-0.01962 0.01135 -0.03907 0.02292 -0.03924 0.03473 C -0.03941 0.04676 -0.02066 0.0595 -0.00174 0.07246 " pathEditMode="relative" rAng="0" ptsTypes="AAA">
                                      <p:cBhvr>
                                        <p:cTn id="1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C 0.02291 -0.01343 0.046 -0.02662 0.046 -0.03773 C 0.046 -0.04884 0.02291 -0.05787 2.77778E-6 -0.06667 " pathEditMode="relative" rAng="0" ptsTypes="AAA">
                                      <p:cBhvr>
                                        <p:cTn id="18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333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C -0.01754 0.01042 -0.0349 0.0213 -0.03507 0.03218 C -0.03507 0.04352 -0.01841 0.05509 -0.00157 0.06736 " pathEditMode="relative" rAng="0" ptsTypes="AAA">
                                      <p:cBhvr>
                                        <p:cTn id="18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/>
      <p:bldP spid="59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/>
      <p:bldP spid="64" grpId="1"/>
      <p:bldP spid="65" grpId="0"/>
      <p:bldP spid="65" grpId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1" grpId="0"/>
      <p:bldP spid="71" grpId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8" y="136245"/>
            <a:ext cx="5449265" cy="671063"/>
          </a:xfrm>
        </p:spPr>
        <p:txBody>
          <a:bodyPr>
            <a:normAutofit/>
          </a:bodyPr>
          <a:lstStyle/>
          <a:p>
            <a:r>
              <a:rPr lang="en-ZA" dirty="0"/>
              <a:t>Selection </a:t>
            </a:r>
            <a:r>
              <a:rPr lang="en-ZA" dirty="0" smtClean="0"/>
              <a:t>Sort: Efficiency</a:t>
            </a:r>
            <a:endParaRPr lang="en-ZA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1248" y="1052509"/>
            <a:ext cx="5541916" cy="167122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[ ])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Z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 = 0 to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en-Z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select the smallest element among 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   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], …, </a:t>
            </a:r>
            <a:r>
              <a:rPr lang="en-Z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data[n-1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n-Z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swap it with 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Z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8108644" y="1058931"/>
            <a:ext cx="94309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</a:rPr>
              <a:t>n </a:t>
            </a:r>
            <a:r>
              <a:rPr lang="en-US" sz="2000" dirty="0" smtClean="0">
                <a:solidFill>
                  <a:prstClr val="black"/>
                </a:solidFill>
              </a:rPr>
              <a:t>– 1)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03479" y="739409"/>
            <a:ext cx="2205165" cy="1006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outer loop execute?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3819820" y="1285263"/>
            <a:ext cx="2083659" cy="44823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8371" y="1670845"/>
            <a:ext cx="2029430" cy="10065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How many times will the inner loop execute?</a:t>
            </a:r>
          </a:p>
        </p:txBody>
      </p:sp>
      <p:sp>
        <p:nvSpPr>
          <p:cNvPr id="36" name="Right Arrow 35"/>
          <p:cNvSpPr/>
          <p:nvPr/>
        </p:nvSpPr>
        <p:spPr>
          <a:xfrm rot="10800000">
            <a:off x="6060069" y="1665710"/>
            <a:ext cx="768302" cy="4482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592918" y="2876365"/>
            <a:ext cx="349644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n </a:t>
            </a:r>
            <a:r>
              <a:rPr lang="en-US" sz="2000" dirty="0">
                <a:solidFill>
                  <a:prstClr val="black"/>
                </a:solidFill>
              </a:rPr>
              <a:t>– 1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n </a:t>
            </a:r>
            <a:r>
              <a:rPr lang="en-US" sz="2000" dirty="0">
                <a:solidFill>
                  <a:prstClr val="black"/>
                </a:solidFill>
              </a:rPr>
              <a:t>– 2</a:t>
            </a:r>
            <a:r>
              <a:rPr lang="en-US" sz="2000" dirty="0" smtClean="0">
                <a:solidFill>
                  <a:prstClr val="black"/>
                </a:solidFill>
              </a:rPr>
              <a:t>),  </a:t>
            </a:r>
            <a:r>
              <a:rPr lang="en-US" sz="2000" dirty="0">
                <a:solidFill>
                  <a:prstClr val="black"/>
                </a:solidFill>
              </a:rPr>
              <a:t>… </a:t>
            </a:r>
            <a:r>
              <a:rPr lang="en-US" sz="2000" dirty="0" smtClean="0">
                <a:solidFill>
                  <a:prstClr val="black"/>
                </a:solidFill>
              </a:rPr>
              <a:t>2, 1</a:t>
            </a:r>
          </a:p>
        </p:txBody>
      </p:sp>
      <p:graphicFrame>
        <p:nvGraphicFramePr>
          <p:cNvPr id="38" name="Group 184"/>
          <p:cNvGraphicFramePr>
            <a:graphicFrameLocks noGrp="1"/>
          </p:cNvGraphicFramePr>
          <p:nvPr>
            <p:extLst/>
          </p:nvPr>
        </p:nvGraphicFramePr>
        <p:xfrm>
          <a:off x="639909" y="2987570"/>
          <a:ext cx="381000" cy="230028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Freeform 187"/>
          <p:cNvSpPr>
            <a:spLocks/>
          </p:cNvSpPr>
          <p:nvPr/>
        </p:nvSpPr>
        <p:spPr bwMode="auto">
          <a:xfrm>
            <a:off x="1027259" y="4071833"/>
            <a:ext cx="344487" cy="460375"/>
          </a:xfrm>
          <a:custGeom>
            <a:avLst/>
            <a:gdLst>
              <a:gd name="T0" fmla="*/ 0 w 217"/>
              <a:gd name="T1" fmla="*/ 0 h 290"/>
              <a:gd name="T2" fmla="*/ 546872319 w 217"/>
              <a:gd name="T3" fmla="*/ 365423450 h 290"/>
              <a:gd name="T4" fmla="*/ 0 w 217"/>
              <a:gd name="T5" fmla="*/ 730845313 h 2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290">
                <a:moveTo>
                  <a:pt x="0" y="0"/>
                </a:moveTo>
                <a:cubicBezTo>
                  <a:pt x="108" y="48"/>
                  <a:pt x="217" y="97"/>
                  <a:pt x="217" y="145"/>
                </a:cubicBezTo>
                <a:cubicBezTo>
                  <a:pt x="217" y="193"/>
                  <a:pt x="108" y="241"/>
                  <a:pt x="0" y="29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5886" y="2933489"/>
            <a:ext cx="3669811" cy="6856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Do any movements happen in the inner loop?</a:t>
            </a:r>
          </a:p>
        </p:txBody>
      </p:sp>
      <p:graphicFrame>
        <p:nvGraphicFramePr>
          <p:cNvPr id="41" name="Group 96"/>
          <p:cNvGraphicFramePr>
            <a:graphicFrameLocks noGrp="1"/>
          </p:cNvGraphicFramePr>
          <p:nvPr>
            <p:extLst/>
          </p:nvPr>
        </p:nvGraphicFramePr>
        <p:xfrm>
          <a:off x="1243914" y="4581419"/>
          <a:ext cx="7613887" cy="187801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90369"/>
                <a:gridCol w="1707903"/>
                <a:gridCol w="1963414"/>
                <a:gridCol w="2152201"/>
              </a:tblGrid>
              <a:tr h="523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 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avg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worst case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comparisons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/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O(n)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3057820" y="4885105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(ordered)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6828371" y="4794648"/>
            <a:ext cx="1938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</a:rPr>
              <a:t>(largest first, the rest is ordered)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4995153" y="4885105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(random)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84914" y="3699959"/>
            <a:ext cx="3669811" cy="6856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What about the outer loop?</a:t>
            </a:r>
          </a:p>
        </p:txBody>
      </p:sp>
    </p:spTree>
    <p:extLst>
      <p:ext uri="{BB962C8B-B14F-4D97-AF65-F5344CB8AC3E}">
        <p14:creationId xmlns:p14="http://schemas.microsoft.com/office/powerpoint/2010/main" val="22439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4" grpId="0" animBg="1"/>
      <p:bldP spid="25" grpId="0" animBg="1"/>
      <p:bldP spid="36" grpId="0" animBg="1"/>
      <p:bldP spid="37" grpId="0"/>
      <p:bldP spid="40" grpId="0" animBg="1"/>
      <p:bldP spid="26" grpId="0"/>
      <p:bldP spid="27" grpId="0"/>
      <p:bldP spid="28" grpId="0"/>
      <p:bldP spid="42" grpId="0" animBg="1"/>
    </p:bld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1147</Words>
  <Application>Microsoft Office PowerPoint</Application>
  <PresentationFormat>On-screen Show (4:3)</PresentationFormat>
  <Paragraphs>455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Chapter 9 (Sorting):  Elementary Algorithms</vt:lpstr>
      <vt:lpstr>Sorting is important</vt:lpstr>
      <vt:lpstr>What makes a good sorting algorithm?</vt:lpstr>
      <vt:lpstr>What makes a good sorting algorithm?</vt:lpstr>
      <vt:lpstr>Insertion Sort</vt:lpstr>
      <vt:lpstr>Insertion Sort: Efficiency</vt:lpstr>
      <vt:lpstr>Insertion Sort: Efficiency</vt:lpstr>
      <vt:lpstr>Selection Sort</vt:lpstr>
      <vt:lpstr>Selection Sort: Efficiency</vt:lpstr>
      <vt:lpstr>Bubble Sort</vt:lpstr>
      <vt:lpstr>Bubble Sort</vt:lpstr>
      <vt:lpstr>Who’s the fastest of them all?</vt:lpstr>
      <vt:lpstr>Why is bubble sort so slow?</vt:lpstr>
      <vt:lpstr>Comb Sort</vt:lpstr>
      <vt:lpstr>Comb Sort</vt:lpstr>
      <vt:lpstr>Comb Sort</vt:lpstr>
      <vt:lpstr>Comb Sort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User</cp:lastModifiedBy>
  <cp:revision>17</cp:revision>
  <dcterms:created xsi:type="dcterms:W3CDTF">2017-04-29T11:57:19Z</dcterms:created>
  <dcterms:modified xsi:type="dcterms:W3CDTF">2020-05-28T09:31:27Z</dcterms:modified>
</cp:coreProperties>
</file>