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8" r:id="rId4"/>
    <p:sldId id="259"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352545b5-eb96-4bce-a304-920cef9e0643}">
          <p14:sldIdLst>
            <p14:sldId id="256"/>
            <p14:sldId id="258"/>
          </p14:sldIdLst>
        </p14:section>
        <p14:section name="Problem" id="{67a5ad60-33a7-49dc-86c1-b4b95a15ff71}">
          <p14:sldIdLst>
            <p14:sldId id="259"/>
            <p14:sldId id="257"/>
          </p14:sldIdLst>
        </p14:section>
        <p14:section name="Solution" id="{ae2b52d5-6d00-4bfe-9857-076ec20b385f}">
          <p14:sldIdLst>
            <p14:sldId id="261"/>
            <p14:sldId id="262"/>
          </p14:sldIdLst>
        </p14:section>
        <p14:section name="Feature" id="{5db99789-eb63-434c-a0d0-40e06acb93ab}">
          <p14:sldIdLst>
            <p14:sldId id="263"/>
            <p14:sldId id="264"/>
          </p14:sldIdLst>
        </p14:section>
        <p14:section name="Benefits" id="{339399ce-98b3-407f-8ea0-701b9dffd47e}">
          <p14:sldIdLst>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2.png"/><Relationship Id="rId3" Type="http://schemas.openxmlformats.org/officeDocument/2006/relationships/slide" Target="slide2.xml"/><Relationship Id="rId2" Type="http://schemas.openxmlformats.org/officeDocument/2006/relationships/tags" Target="../tags/tag52.xml"/><Relationship Id="rId16" Type="http://schemas.openxmlformats.org/officeDocument/2006/relationships/slideLayout" Target="../slideLayouts/slideLayout2.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 Target="slide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7.xml"/><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2.png"/><Relationship Id="rId3" Type="http://schemas.openxmlformats.org/officeDocument/2006/relationships/slide" Target="slide2.xml"/><Relationship Id="rId2" Type="http://schemas.openxmlformats.org/officeDocument/2006/relationships/tags" Target="../tags/tag7.xml"/><Relationship Id="rId16" Type="http://schemas.openxmlformats.org/officeDocument/2006/relationships/slideLayout" Target="../slideLayouts/slideLayout2.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 Target="slide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2.png"/><Relationship Id="rId3" Type="http://schemas.openxmlformats.org/officeDocument/2006/relationships/slide" Target="slide2.xml"/><Relationship Id="rId2" Type="http://schemas.openxmlformats.org/officeDocument/2006/relationships/tags" Target="../tags/tag22.xml"/><Relationship Id="rId16" Type="http://schemas.openxmlformats.org/officeDocument/2006/relationships/slideLayout" Target="../slideLayouts/slideLayout2.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 Target="slide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2.png"/><Relationship Id="rId3" Type="http://schemas.openxmlformats.org/officeDocument/2006/relationships/slide" Target="slide2.xml"/><Relationship Id="rId2" Type="http://schemas.openxmlformats.org/officeDocument/2006/relationships/tags" Target="../tags/tag37.xml"/><Relationship Id="rId16" Type="http://schemas.openxmlformats.org/officeDocument/2006/relationships/slideLayout" Target="../slideLayouts/slideLayout2.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 Target="slide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Picture 8" descr="sagada_2"/>
          <p:cNvPicPr>
            <a:picLocks noChangeAspect="1"/>
          </p:cNvPicPr>
          <p:nvPr>
            <p:custDataLst>
              <p:tags r:id="rId2"/>
            </p:custDataLst>
          </p:nvPr>
        </p:nvPicPr>
        <p:blipFill>
          <a:blip r:embed="rId1">
            <a:lum contrast="-42000"/>
          </a:blip>
          <a:stretch>
            <a:fillRect/>
          </a:stretch>
        </p:blipFill>
        <p:spPr>
          <a:xfrm>
            <a:off x="335280" y="258445"/>
            <a:ext cx="11555730" cy="6349365"/>
          </a:xfrm>
          <a:prstGeom prst="rect">
            <a:avLst/>
          </a:prstGeom>
        </p:spPr>
      </p:pic>
      <p:sp>
        <p:nvSpPr>
          <p:cNvPr id="6" name="Title 1"/>
          <p:cNvSpPr>
            <a:spLocks noGrp="1"/>
          </p:cNvSpPr>
          <p:nvPr>
            <p:custDataLst>
              <p:tags r:id="rId3"/>
            </p:custDataLst>
          </p:nvPr>
        </p:nvSpPr>
        <p:spPr>
          <a:xfrm>
            <a:off x="1651000" y="1249680"/>
            <a:ext cx="9144000" cy="105918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altLang="en-GB" b="1">
                <a:solidFill>
                  <a:schemeClr val="bg1"/>
                </a:solidFill>
                <a:latin typeface="Arial Black" panose="020B0A04020102020204" charset="0"/>
                <a:cs typeface="Arial Black" panose="020B0A04020102020204" charset="0"/>
              </a:rPr>
              <a:t>GateHub</a:t>
            </a:r>
            <a:endParaRPr lang="en-PH" altLang="en-GB" b="1">
              <a:solidFill>
                <a:schemeClr val="bg1"/>
              </a:solidFill>
              <a:latin typeface="Arial Black" panose="020B0A04020102020204" charset="0"/>
              <a:cs typeface="Arial Black" panose="020B0A04020102020204" charset="0"/>
            </a:endParaRPr>
          </a:p>
        </p:txBody>
      </p:sp>
      <p:sp>
        <p:nvSpPr>
          <p:cNvPr id="17" name="Subtitle 2"/>
          <p:cNvSpPr>
            <a:spLocks noGrp="1"/>
          </p:cNvSpPr>
          <p:nvPr>
            <p:custDataLst>
              <p:tags r:id="rId4"/>
            </p:custDataLst>
          </p:nvPr>
        </p:nvSpPr>
        <p:spPr>
          <a:xfrm>
            <a:off x="1651000" y="2067560"/>
            <a:ext cx="9144000" cy="6616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altLang="en-GB" b="1">
                <a:solidFill>
                  <a:schemeClr val="bg1"/>
                </a:solidFill>
              </a:rPr>
              <a:t>Attendance Monitoring System with Face Recognition</a:t>
            </a:r>
            <a:endParaRPr lang="en-PH" altLang="en-GB" b="1">
              <a:solidFill>
                <a:schemeClr val="bg1"/>
              </a:solidFill>
            </a:endParaRPr>
          </a:p>
          <a:p>
            <a:endParaRPr lang="en-PH" altLang="en-GB" b="1">
              <a:solidFill>
                <a:schemeClr val="bg1"/>
              </a:solidFill>
            </a:endParaRPr>
          </a:p>
          <a:p>
            <a:endParaRPr lang="en-PH" altLang="en-GB" b="1">
              <a:solidFill>
                <a:schemeClr val="bg1"/>
              </a:solidFill>
            </a:endParaRPr>
          </a:p>
        </p:txBody>
      </p:sp>
      <p:sp>
        <p:nvSpPr>
          <p:cNvPr id="5" name="Text Box 4"/>
          <p:cNvSpPr txBox="1"/>
          <p:nvPr/>
        </p:nvSpPr>
        <p:spPr>
          <a:xfrm>
            <a:off x="2527300" y="3429000"/>
            <a:ext cx="6996430" cy="1386205"/>
          </a:xfrm>
          <a:prstGeom prst="rect">
            <a:avLst/>
          </a:prstGeom>
          <a:noFill/>
        </p:spPr>
        <p:txBody>
          <a:bodyPr wrap="square" rtlCol="0">
            <a:noAutofit/>
          </a:bodyPr>
          <a:p>
            <a:pPr indent="457200"/>
            <a:r>
              <a:rPr lang="en-GB" altLang="en-US" sz="1600">
                <a:solidFill>
                  <a:schemeClr val="bg1"/>
                </a:solidFill>
                <a:latin typeface="Bahnschrift" panose="020B0502040204020203" charset="0"/>
                <a:cs typeface="Bahnschrift" panose="020B0502040204020203" charset="0"/>
              </a:rPr>
              <a:t>Our proposed attendance monitoring system with face recognition simplifies attendance tracking for students and staff in schools. It uses advanced facial recognition technology for accurate identification and verification during check-ins and check-outs. </a:t>
            </a:r>
            <a:endParaRPr lang="en-GB" altLang="en-US" sz="1600">
              <a:solidFill>
                <a:schemeClr val="bg1"/>
              </a:solidFill>
              <a:latin typeface="Bahnschrift" panose="020B0502040204020203" charset="0"/>
              <a:cs typeface="Bahnschrif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 name="Oval 25">
            <a:hlinkClick r:id="rId1" action="ppaction://hlinksldjump"/>
          </p:cNvPr>
          <p:cNvSpPr/>
          <p:nvPr>
            <p:custDataLst>
              <p:tags r:id="rId2"/>
            </p:custDataLst>
          </p:nvPr>
        </p:nvSpPr>
        <p:spPr>
          <a:xfrm>
            <a:off x="-1725930" y="-4267835"/>
            <a:ext cx="15760700" cy="1473327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9" name="Rectangles 18">
            <a:hlinkClick r:id="rId3" action="ppaction://hlinksldjump"/>
          </p:cNvPr>
          <p:cNvSpPr/>
          <p:nvPr/>
        </p:nvSpPr>
        <p:spPr>
          <a:xfrm>
            <a:off x="0" y="-9525"/>
            <a:ext cx="12226290" cy="6880860"/>
          </a:xfrm>
          <a:prstGeom prst="rect">
            <a:avLst/>
          </a:prstGeom>
          <a:solidFill>
            <a:schemeClr val="bg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nvGrpSpPr>
          <p:cNvPr id="18" name="Group 17"/>
          <p:cNvGrpSpPr/>
          <p:nvPr/>
        </p:nvGrpSpPr>
        <p:grpSpPr>
          <a:xfrm>
            <a:off x="6263005" y="-51435"/>
            <a:ext cx="5963285" cy="6842760"/>
            <a:chOff x="8293" y="-1727"/>
            <a:chExt cx="11225" cy="12366"/>
          </a:xfrm>
          <a:blipFill rotWithShape="1">
            <a:blip r:embed="rId4"/>
            <a:stretch>
              <a:fillRect/>
            </a:stretch>
          </a:blipFill>
        </p:grpSpPr>
        <p:grpSp>
          <p:nvGrpSpPr>
            <p:cNvPr id="13" name="Group 12"/>
            <p:cNvGrpSpPr/>
            <p:nvPr/>
          </p:nvGrpSpPr>
          <p:grpSpPr>
            <a:xfrm rot="0">
              <a:off x="10998" y="-1727"/>
              <a:ext cx="8520" cy="12366"/>
              <a:chOff x="10998" y="-1727"/>
              <a:chExt cx="8520" cy="12366"/>
            </a:xfrm>
            <a:grpFill/>
          </p:grpSpPr>
          <p:sp>
            <p:nvSpPr>
              <p:cNvPr id="4" name="Hexagon 3"/>
              <p:cNvSpPr/>
              <p:nvPr/>
            </p:nvSpPr>
            <p:spPr>
              <a:xfrm>
                <a:off x="10998" y="247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5" name="Hexagon 4"/>
              <p:cNvSpPr/>
              <p:nvPr>
                <p:custDataLst>
                  <p:tags r:id="rId5"/>
                </p:custDataLst>
              </p:nvPr>
            </p:nvSpPr>
            <p:spPr>
              <a:xfrm>
                <a:off x="13724" y="1124"/>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6" name="Hexagon 5"/>
              <p:cNvSpPr/>
              <p:nvPr>
                <p:custDataLst>
                  <p:tags r:id="rId6"/>
                </p:custDataLst>
              </p:nvPr>
            </p:nvSpPr>
            <p:spPr>
              <a:xfrm>
                <a:off x="13724" y="3975"/>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7" name="Hexagon 6"/>
              <p:cNvSpPr/>
              <p:nvPr>
                <p:custDataLst>
                  <p:tags r:id="rId7"/>
                </p:custDataLst>
              </p:nvPr>
            </p:nvSpPr>
            <p:spPr>
              <a:xfrm>
                <a:off x="10998" y="52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8" name="Hexagon 7"/>
              <p:cNvSpPr/>
              <p:nvPr>
                <p:custDataLst>
                  <p:tags r:id="rId8"/>
                </p:custDataLst>
              </p:nvPr>
            </p:nvSpPr>
            <p:spPr>
              <a:xfrm>
                <a:off x="10998" y="811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9" name="Hexagon 8"/>
              <p:cNvSpPr/>
              <p:nvPr>
                <p:custDataLst>
                  <p:tags r:id="rId9"/>
                </p:custDataLst>
              </p:nvPr>
            </p:nvSpPr>
            <p:spPr>
              <a:xfrm>
                <a:off x="16504" y="2736"/>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0" name="Hexagon 9"/>
              <p:cNvSpPr/>
              <p:nvPr>
                <p:custDataLst>
                  <p:tags r:id="rId10"/>
                </p:custDataLst>
              </p:nvPr>
            </p:nvSpPr>
            <p:spPr>
              <a:xfrm>
                <a:off x="13724" y="-1727"/>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1" name="Hexagon 10"/>
              <p:cNvSpPr/>
              <p:nvPr>
                <p:custDataLst>
                  <p:tags r:id="rId11"/>
                </p:custDataLst>
              </p:nvPr>
            </p:nvSpPr>
            <p:spPr>
              <a:xfrm>
                <a:off x="10998" y="-318"/>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2" name="Hexagon 11"/>
              <p:cNvSpPr/>
              <p:nvPr>
                <p:custDataLst>
                  <p:tags r:id="rId12"/>
                </p:custDataLst>
              </p:nvPr>
            </p:nvSpPr>
            <p:spPr>
              <a:xfrm>
                <a:off x="16504" y="-16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16" name="Hexagon 15"/>
            <p:cNvSpPr/>
            <p:nvPr>
              <p:custDataLst>
                <p:tags r:id="rId13"/>
              </p:custDataLst>
            </p:nvPr>
          </p:nvSpPr>
          <p:spPr>
            <a:xfrm>
              <a:off x="8293" y="381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7" name="Hexagon 16"/>
            <p:cNvSpPr/>
            <p:nvPr>
              <p:custDataLst>
                <p:tags r:id="rId14"/>
              </p:custDataLst>
            </p:nvPr>
          </p:nvSpPr>
          <p:spPr>
            <a:xfrm>
              <a:off x="8293" y="9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27" name="Text Box 26">
            <a:hlinkClick r:id="rId1" action="ppaction://hlinksldjump"/>
          </p:cNvPr>
          <p:cNvSpPr txBox="1"/>
          <p:nvPr>
            <p:custDataLst>
              <p:tags r:id="rId15"/>
            </p:custDataLst>
          </p:nvPr>
        </p:nvSpPr>
        <p:spPr>
          <a:xfrm>
            <a:off x="810260" y="720725"/>
            <a:ext cx="4832985" cy="1038860"/>
          </a:xfrm>
          <a:prstGeom prst="rect">
            <a:avLst/>
          </a:prstGeom>
          <a:noFill/>
        </p:spPr>
        <p:txBody>
          <a:bodyPr wrap="square" rtlCol="0">
            <a:noAutofit/>
          </a:bodyPr>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Benefits</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8" name="Subtitle 2">
            <a:hlinkClick r:id="rId3" tooltip="" action="ppaction://hlinksldjump"/>
          </p:cNvPr>
          <p:cNvSpPr>
            <a:spLocks noGrp="1"/>
          </p:cNvSpPr>
          <p:nvPr/>
        </p:nvSpPr>
        <p:spPr>
          <a:xfrm>
            <a:off x="269240" y="1849120"/>
            <a:ext cx="5740400" cy="45999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en-PH" altLang="en-GB" b="1">
                <a:solidFill>
                  <a:schemeClr val="bg1"/>
                </a:solidFill>
              </a:rPr>
              <a:t>The</a:t>
            </a:r>
            <a:r>
              <a:rPr lang="en-GB" altLang="en-PH" b="1">
                <a:solidFill>
                  <a:schemeClr val="bg1"/>
                </a:solidFill>
              </a:rPr>
              <a:t> A</a:t>
            </a:r>
            <a:r>
              <a:rPr lang="en-PH" altLang="en-GB" b="1">
                <a:solidFill>
                  <a:schemeClr val="bg1"/>
                </a:solidFill>
              </a:rPr>
              <a:t>ttendance</a:t>
            </a:r>
            <a:r>
              <a:rPr lang="en-GB" altLang="en-PH" b="1">
                <a:solidFill>
                  <a:schemeClr val="bg1"/>
                </a:solidFill>
              </a:rPr>
              <a:t> Monitoring</a:t>
            </a:r>
            <a:r>
              <a:rPr lang="en-PH" altLang="en-GB" b="1">
                <a:solidFill>
                  <a:schemeClr val="bg1"/>
                </a:solidFill>
              </a:rPr>
              <a:t> </a:t>
            </a:r>
            <a:r>
              <a:rPr lang="en-GB" altLang="en-PH" b="1">
                <a:solidFill>
                  <a:schemeClr val="bg1"/>
                </a:solidFill>
              </a:rPr>
              <a:t>S</a:t>
            </a:r>
            <a:r>
              <a:rPr lang="en-PH" altLang="en-GB" b="1">
                <a:solidFill>
                  <a:schemeClr val="bg1"/>
                </a:solidFill>
              </a:rPr>
              <a:t>ystem provides lasting benefits for schools. It ensures accurate records, saves time with automation, and prevents data tampering. By streamlining daily attendance and enhancing security, it supports efficient and reliable long-term school monitoring. Additionally, it benefits parents by sending notifications about their child's attendance status. Teachers save time on roll calls and can focus more on teaching, while guards can quickly verify identities, enhancing overall campus security.</a:t>
            </a:r>
            <a:endParaRPr lang="en-PH" altLang="en-GB" b="1">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0" name="Picture 19" descr="sagada_2"/>
          <p:cNvPicPr>
            <a:picLocks noChangeAspect="1"/>
          </p:cNvPicPr>
          <p:nvPr/>
        </p:nvPicPr>
        <p:blipFill>
          <a:blip r:embed="rId1">
            <a:lum contrast="-42000"/>
          </a:blip>
          <a:stretch>
            <a:fillRect/>
          </a:stretch>
        </p:blipFill>
        <p:spPr>
          <a:xfrm>
            <a:off x="335280" y="258445"/>
            <a:ext cx="11555730" cy="6349365"/>
          </a:xfrm>
          <a:prstGeom prst="rect">
            <a:avLst/>
          </a:prstGeom>
        </p:spPr>
      </p:pic>
      <p:sp>
        <p:nvSpPr>
          <p:cNvPr id="2" name="Title 1"/>
          <p:cNvSpPr>
            <a:spLocks noGrp="1"/>
          </p:cNvSpPr>
          <p:nvPr>
            <p:ph type="ctrTitle"/>
          </p:nvPr>
        </p:nvSpPr>
        <p:spPr>
          <a:xfrm>
            <a:off x="1524000" y="1122680"/>
            <a:ext cx="9144000" cy="1059180"/>
          </a:xfrm>
        </p:spPr>
        <p:txBody>
          <a:bodyPr>
            <a:normAutofit fontScale="90000"/>
          </a:bodyPr>
          <a:p>
            <a:r>
              <a:rPr lang="en-PH" altLang="en-GB" b="1">
                <a:solidFill>
                  <a:schemeClr val="bg1"/>
                </a:solidFill>
                <a:latin typeface="Arial Black" panose="020B0A04020102020204" charset="0"/>
                <a:cs typeface="Arial Black" panose="020B0A04020102020204" charset="0"/>
              </a:rPr>
              <a:t>GateHub</a:t>
            </a:r>
            <a:endParaRPr lang="en-PH" altLang="en-GB" b="1">
              <a:solidFill>
                <a:schemeClr val="bg1"/>
              </a:solidFill>
              <a:latin typeface="Arial Black" panose="020B0A04020102020204" charset="0"/>
              <a:cs typeface="Arial Black" panose="020B0A04020102020204" charset="0"/>
            </a:endParaRPr>
          </a:p>
        </p:txBody>
      </p:sp>
      <p:sp>
        <p:nvSpPr>
          <p:cNvPr id="4" name="Oval 3">
            <a:hlinkClick r:id="rId2" action="ppaction://hlinksldjump"/>
          </p:cNvPr>
          <p:cNvSpPr/>
          <p:nvPr/>
        </p:nvSpPr>
        <p:spPr>
          <a:xfrm>
            <a:off x="1326515" y="3884295"/>
            <a:ext cx="1339215" cy="1271270"/>
          </a:xfrm>
          <a:prstGeom prst="ellipse">
            <a:avLst/>
          </a:prstGeom>
          <a:ln w="28575">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6" name="Oval 5">
            <a:hlinkClick r:id="rId3" tooltip="" action="ppaction://hlinksldjump"/>
          </p:cNvPr>
          <p:cNvSpPr/>
          <p:nvPr/>
        </p:nvSpPr>
        <p:spPr>
          <a:xfrm>
            <a:off x="4158615" y="4716780"/>
            <a:ext cx="1751330" cy="1666875"/>
          </a:xfrm>
          <a:prstGeom prst="ellipse">
            <a:avLst/>
          </a:prstGeom>
          <a:ln w="28575">
            <a:solidFill>
              <a:schemeClr val="bg1"/>
            </a:solidFill>
          </a:ln>
        </p:spPr>
        <p:style>
          <a:lnRef idx="3">
            <a:schemeClr val="accent4"/>
          </a:lnRef>
          <a:fillRef idx="0">
            <a:srgbClr val="FFFFFF"/>
          </a:fillRef>
          <a:effectRef idx="0">
            <a:srgbClr val="FFFFFF"/>
          </a:effectRef>
          <a:fontRef idx="minor">
            <a:schemeClr val="tx1"/>
          </a:fontRef>
        </p:style>
        <p:txBody>
          <a:bodyPr rtlCol="0" anchor="ctr"/>
          <a:p>
            <a:pPr algn="ctr"/>
            <a:endParaRPr lang="en-GB" altLang="en-US"/>
          </a:p>
        </p:txBody>
      </p:sp>
      <p:sp>
        <p:nvSpPr>
          <p:cNvPr id="7" name="Oval 6">
            <a:hlinkClick r:id="rId4" tooltip="" action="ppaction://hlinksldjump"/>
          </p:cNvPr>
          <p:cNvSpPr/>
          <p:nvPr/>
        </p:nvSpPr>
        <p:spPr>
          <a:xfrm>
            <a:off x="6283325" y="3245485"/>
            <a:ext cx="1497330" cy="1423670"/>
          </a:xfrm>
          <a:prstGeom prst="ellipse">
            <a:avLst/>
          </a:prstGeom>
          <a:ln w="28575">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p>
        </p:txBody>
      </p:sp>
      <p:sp>
        <p:nvSpPr>
          <p:cNvPr id="8" name="Oval 7">
            <a:hlinkClick r:id="rId5" tooltip="" action="ppaction://hlinksldjump"/>
          </p:cNvPr>
          <p:cNvSpPr/>
          <p:nvPr/>
        </p:nvSpPr>
        <p:spPr>
          <a:xfrm>
            <a:off x="9836150" y="4510405"/>
            <a:ext cx="1694180" cy="1630680"/>
          </a:xfrm>
          <a:prstGeom prst="ellipse">
            <a:avLst/>
          </a:prstGeom>
          <a:ln w="381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p>
        </p:txBody>
      </p:sp>
      <p:cxnSp>
        <p:nvCxnSpPr>
          <p:cNvPr id="9" name="Straight Connector 8"/>
          <p:cNvCxnSpPr/>
          <p:nvPr/>
        </p:nvCxnSpPr>
        <p:spPr>
          <a:xfrm>
            <a:off x="2676525" y="4802505"/>
            <a:ext cx="1411605" cy="694690"/>
          </a:xfrm>
          <a:prstGeom prst="line">
            <a:avLst/>
          </a:prstGeom>
          <a:ln w="6350" cap="flat" cmpd="sng" algn="ctr">
            <a:solidFill>
              <a:schemeClr val="bg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0" name="Straight Connector 9"/>
          <p:cNvCxnSpPr/>
          <p:nvPr/>
        </p:nvCxnSpPr>
        <p:spPr>
          <a:xfrm>
            <a:off x="7811135" y="4206875"/>
            <a:ext cx="1948815" cy="876935"/>
          </a:xfrm>
          <a:prstGeom prst="line">
            <a:avLst/>
          </a:prstGeom>
          <a:ln w="6350" cap="flat" cmpd="sng" algn="ctr">
            <a:solidFill>
              <a:schemeClr val="bg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1" name="Straight Connector 10"/>
          <p:cNvCxnSpPr/>
          <p:nvPr/>
        </p:nvCxnSpPr>
        <p:spPr>
          <a:xfrm flipV="1">
            <a:off x="5828030" y="4511040"/>
            <a:ext cx="596265" cy="523240"/>
          </a:xfrm>
          <a:prstGeom prst="line">
            <a:avLst/>
          </a:prstGeom>
          <a:ln w="6350" cap="flat" cmpd="sng" algn="ctr">
            <a:solidFill>
              <a:schemeClr val="bg1"/>
            </a:solidFill>
            <a:prstDash val="dash"/>
            <a:miter lim="800000"/>
          </a:ln>
        </p:spPr>
        <p:style>
          <a:lnRef idx="0">
            <a:schemeClr val="accent1"/>
          </a:lnRef>
          <a:fillRef idx="0">
            <a:srgbClr val="FFFFFF"/>
          </a:fillRef>
          <a:effectRef idx="0">
            <a:srgbClr val="FFFFFF"/>
          </a:effectRef>
          <a:fontRef idx="minor">
            <a:schemeClr val="tx1"/>
          </a:fontRef>
        </p:style>
      </p:cxnSp>
      <p:sp>
        <p:nvSpPr>
          <p:cNvPr id="12" name="Text Box 11">
            <a:hlinkClick r:id="rId2" action="ppaction://hlinksldjump"/>
          </p:cNvPr>
          <p:cNvSpPr txBox="1"/>
          <p:nvPr/>
        </p:nvSpPr>
        <p:spPr>
          <a:xfrm>
            <a:off x="1459865" y="4135755"/>
            <a:ext cx="1058545" cy="801370"/>
          </a:xfrm>
          <a:prstGeom prst="rect">
            <a:avLst/>
          </a:prstGeom>
          <a:noFill/>
        </p:spPr>
        <p:txBody>
          <a:bodyPr wrap="square" rtlCol="0">
            <a:noAutofit/>
          </a:bodyPr>
          <a:p>
            <a:pPr algn="ct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Problem</a:t>
            </a: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13" name="Text Box 12">
            <a:hlinkClick r:id="rId4" tooltip="" action="ppaction://hlinksldjump"/>
          </p:cNvPr>
          <p:cNvSpPr txBox="1"/>
          <p:nvPr/>
        </p:nvSpPr>
        <p:spPr>
          <a:xfrm>
            <a:off x="6496685" y="3653155"/>
            <a:ext cx="1058545" cy="801370"/>
          </a:xfrm>
          <a:prstGeom prst="rect">
            <a:avLst/>
          </a:prstGeom>
          <a:noFill/>
        </p:spPr>
        <p:txBody>
          <a:bodyPr wrap="square" rtlCol="0">
            <a:noAutofit/>
          </a:bodyPr>
          <a:p>
            <a:pPr algn="ctr"/>
            <a:r>
              <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Key</a:t>
            </a: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Features</a:t>
            </a: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14" name="Text Box 13">
            <a:hlinkClick r:id="rId5" tooltip="" action="ppaction://hlinksldjump"/>
          </p:cNvPr>
          <p:cNvSpPr txBox="1"/>
          <p:nvPr/>
        </p:nvSpPr>
        <p:spPr>
          <a:xfrm>
            <a:off x="10153015" y="4937125"/>
            <a:ext cx="1058545" cy="801370"/>
          </a:xfrm>
          <a:prstGeom prst="rect">
            <a:avLst/>
          </a:prstGeom>
          <a:noFill/>
        </p:spPr>
        <p:txBody>
          <a:bodyPr wrap="square" rtlCol="0">
            <a:noAutofit/>
          </a:bodyPr>
          <a:p>
            <a:pPr algn="ct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Benefits</a:t>
            </a: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15" name="Text Box 14">
            <a:hlinkClick r:id="rId3" tooltip="" action="ppaction://hlinksldjump"/>
          </p:cNvPr>
          <p:cNvSpPr txBox="1"/>
          <p:nvPr/>
        </p:nvSpPr>
        <p:spPr>
          <a:xfrm>
            <a:off x="4492625" y="5137785"/>
            <a:ext cx="1058545" cy="801370"/>
          </a:xfrm>
          <a:prstGeom prst="rect">
            <a:avLst/>
          </a:prstGeom>
          <a:noFill/>
        </p:spPr>
        <p:txBody>
          <a:bodyPr wrap="square" rtlCol="0">
            <a:noAutofit/>
          </a:bodyPr>
          <a:p>
            <a:pPr algn="ct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Solution</a:t>
            </a:r>
            <a:endParaRPr lang="en-GB" altLang="en-US" sz="14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17" name="Subtitle 2"/>
          <p:cNvSpPr>
            <a:spLocks noGrp="1"/>
          </p:cNvSpPr>
          <p:nvPr/>
        </p:nvSpPr>
        <p:spPr>
          <a:xfrm>
            <a:off x="1524000" y="1940560"/>
            <a:ext cx="9144000" cy="6616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altLang="en-GB" b="1">
                <a:solidFill>
                  <a:schemeClr val="bg1"/>
                </a:solidFill>
              </a:rPr>
              <a:t>Attendance Monitoring System with Face Recognition</a:t>
            </a:r>
            <a:endParaRPr lang="en-PH" altLang="en-GB" b="1">
              <a:solidFill>
                <a:schemeClr val="bg1"/>
              </a:solidFill>
            </a:endParaRPr>
          </a:p>
          <a:p>
            <a:endParaRPr lang="en-PH" altLang="en-GB" b="1">
              <a:solidFill>
                <a:schemeClr val="bg1"/>
              </a:solidFill>
            </a:endParaRPr>
          </a:p>
          <a:p>
            <a:endParaRPr lang="en-PH" altLang="en-GB"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19" descr="sagada_2"/>
          <p:cNvPicPr>
            <a:picLocks noChangeAspect="1"/>
          </p:cNvPicPr>
          <p:nvPr>
            <p:custDataLst>
              <p:tags r:id="rId1"/>
            </p:custDataLst>
          </p:nvPr>
        </p:nvPicPr>
        <p:blipFill>
          <a:blip r:embed="rId2">
            <a:lum contrast="-42000"/>
          </a:blip>
          <a:srcRect t="42858" r="64383" b="31657"/>
          <a:stretch>
            <a:fillRect/>
          </a:stretch>
        </p:blipFill>
        <p:spPr>
          <a:xfrm>
            <a:off x="0" y="0"/>
            <a:ext cx="1218946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4" name="Oval 3">
            <a:hlinkClick r:id="rId3" action="ppaction://hlinksldjump"/>
          </p:cNvPr>
          <p:cNvSpPr/>
          <p:nvPr>
            <p:custDataLst>
              <p:tags r:id="rId4"/>
            </p:custDataLst>
          </p:nvPr>
        </p:nvSpPr>
        <p:spPr>
          <a:xfrm>
            <a:off x="3036570" y="587375"/>
            <a:ext cx="6115685" cy="568325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2" name="Text Box 11">
            <a:hlinkClick r:id="rId3" action="ppaction://hlinksldjump"/>
          </p:cNvPr>
          <p:cNvSpPr txBox="1"/>
          <p:nvPr>
            <p:custDataLst>
              <p:tags r:id="rId5"/>
            </p:custDataLst>
          </p:nvPr>
        </p:nvSpPr>
        <p:spPr>
          <a:xfrm>
            <a:off x="3679825" y="2266950"/>
            <a:ext cx="4832985" cy="2540000"/>
          </a:xfrm>
          <a:prstGeom prst="rect">
            <a:avLst/>
          </a:prstGeom>
          <a:noFill/>
        </p:spPr>
        <p:txBody>
          <a:bodyPr wrap="square" rtlCol="0">
            <a:noAutofit/>
          </a:bodyPr>
          <a:p>
            <a:pPr algn="ct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Problem</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p:transition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 name="Oval 25">
            <a:hlinkClick r:id="rId1" action="ppaction://hlinksldjump"/>
          </p:cNvPr>
          <p:cNvSpPr/>
          <p:nvPr>
            <p:custDataLst>
              <p:tags r:id="rId2"/>
            </p:custDataLst>
          </p:nvPr>
        </p:nvSpPr>
        <p:spPr>
          <a:xfrm>
            <a:off x="-1725930" y="-4267835"/>
            <a:ext cx="15760700" cy="1473327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9" name="Rectangles 18">
            <a:hlinkClick r:id="rId3" action="ppaction://hlinksldjump"/>
          </p:cNvPr>
          <p:cNvSpPr/>
          <p:nvPr/>
        </p:nvSpPr>
        <p:spPr>
          <a:xfrm>
            <a:off x="0" y="-9525"/>
            <a:ext cx="12226290" cy="6880860"/>
          </a:xfrm>
          <a:prstGeom prst="rect">
            <a:avLst/>
          </a:prstGeom>
          <a:solidFill>
            <a:schemeClr val="bg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nvGrpSpPr>
          <p:cNvPr id="18" name="Group 17"/>
          <p:cNvGrpSpPr/>
          <p:nvPr/>
        </p:nvGrpSpPr>
        <p:grpSpPr>
          <a:xfrm>
            <a:off x="6263005" y="-51435"/>
            <a:ext cx="5963285" cy="6842760"/>
            <a:chOff x="8293" y="-1727"/>
            <a:chExt cx="11225" cy="12366"/>
          </a:xfrm>
          <a:blipFill rotWithShape="1">
            <a:blip r:embed="rId4"/>
            <a:stretch>
              <a:fillRect/>
            </a:stretch>
          </a:blipFill>
        </p:grpSpPr>
        <p:grpSp>
          <p:nvGrpSpPr>
            <p:cNvPr id="13" name="Group 12"/>
            <p:cNvGrpSpPr/>
            <p:nvPr/>
          </p:nvGrpSpPr>
          <p:grpSpPr>
            <a:xfrm rot="0">
              <a:off x="10998" y="-1727"/>
              <a:ext cx="8520" cy="12366"/>
              <a:chOff x="10998" y="-1727"/>
              <a:chExt cx="8520" cy="12366"/>
            </a:xfrm>
            <a:grpFill/>
          </p:grpSpPr>
          <p:sp>
            <p:nvSpPr>
              <p:cNvPr id="4" name="Hexagon 3"/>
              <p:cNvSpPr/>
              <p:nvPr/>
            </p:nvSpPr>
            <p:spPr>
              <a:xfrm>
                <a:off x="10998" y="247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5" name="Hexagon 4"/>
              <p:cNvSpPr/>
              <p:nvPr>
                <p:custDataLst>
                  <p:tags r:id="rId5"/>
                </p:custDataLst>
              </p:nvPr>
            </p:nvSpPr>
            <p:spPr>
              <a:xfrm>
                <a:off x="13724" y="1124"/>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6" name="Hexagon 5"/>
              <p:cNvSpPr/>
              <p:nvPr>
                <p:custDataLst>
                  <p:tags r:id="rId6"/>
                </p:custDataLst>
              </p:nvPr>
            </p:nvSpPr>
            <p:spPr>
              <a:xfrm>
                <a:off x="13724" y="3975"/>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7" name="Hexagon 6"/>
              <p:cNvSpPr/>
              <p:nvPr>
                <p:custDataLst>
                  <p:tags r:id="rId7"/>
                </p:custDataLst>
              </p:nvPr>
            </p:nvSpPr>
            <p:spPr>
              <a:xfrm>
                <a:off x="10998" y="52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8" name="Hexagon 7"/>
              <p:cNvSpPr/>
              <p:nvPr>
                <p:custDataLst>
                  <p:tags r:id="rId8"/>
                </p:custDataLst>
              </p:nvPr>
            </p:nvSpPr>
            <p:spPr>
              <a:xfrm>
                <a:off x="10998" y="811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9" name="Hexagon 8"/>
              <p:cNvSpPr/>
              <p:nvPr>
                <p:custDataLst>
                  <p:tags r:id="rId9"/>
                </p:custDataLst>
              </p:nvPr>
            </p:nvSpPr>
            <p:spPr>
              <a:xfrm>
                <a:off x="16504" y="2736"/>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0" name="Hexagon 9"/>
              <p:cNvSpPr/>
              <p:nvPr>
                <p:custDataLst>
                  <p:tags r:id="rId10"/>
                </p:custDataLst>
              </p:nvPr>
            </p:nvSpPr>
            <p:spPr>
              <a:xfrm>
                <a:off x="13724" y="-1727"/>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1" name="Hexagon 10"/>
              <p:cNvSpPr/>
              <p:nvPr>
                <p:custDataLst>
                  <p:tags r:id="rId11"/>
                </p:custDataLst>
              </p:nvPr>
            </p:nvSpPr>
            <p:spPr>
              <a:xfrm>
                <a:off x="10998" y="-318"/>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2" name="Hexagon 11"/>
              <p:cNvSpPr/>
              <p:nvPr>
                <p:custDataLst>
                  <p:tags r:id="rId12"/>
                </p:custDataLst>
              </p:nvPr>
            </p:nvSpPr>
            <p:spPr>
              <a:xfrm>
                <a:off x="16504" y="-16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16" name="Hexagon 15"/>
            <p:cNvSpPr/>
            <p:nvPr>
              <p:custDataLst>
                <p:tags r:id="rId13"/>
              </p:custDataLst>
            </p:nvPr>
          </p:nvSpPr>
          <p:spPr>
            <a:xfrm>
              <a:off x="8293" y="381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7" name="Hexagon 16"/>
            <p:cNvSpPr/>
            <p:nvPr>
              <p:custDataLst>
                <p:tags r:id="rId14"/>
              </p:custDataLst>
            </p:nvPr>
          </p:nvSpPr>
          <p:spPr>
            <a:xfrm>
              <a:off x="8293" y="9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27" name="Text Box 26">
            <a:hlinkClick r:id="rId1" action="ppaction://hlinksldjump"/>
          </p:cNvPr>
          <p:cNvSpPr txBox="1"/>
          <p:nvPr>
            <p:custDataLst>
              <p:tags r:id="rId15"/>
            </p:custDataLst>
          </p:nvPr>
        </p:nvSpPr>
        <p:spPr>
          <a:xfrm>
            <a:off x="810260" y="720725"/>
            <a:ext cx="4832985" cy="1038860"/>
          </a:xfrm>
          <a:prstGeom prst="rect">
            <a:avLst/>
          </a:prstGeom>
          <a:noFill/>
        </p:spPr>
        <p:txBody>
          <a:bodyPr wrap="square" rtlCol="0">
            <a:noAutofit/>
          </a:bodyPr>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Problem</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8" name="Subtitle 2">
            <a:hlinkClick r:id="rId3" tooltip="" action="ppaction://hlinksldjump"/>
          </p:cNvPr>
          <p:cNvSpPr>
            <a:spLocks noGrp="1"/>
          </p:cNvSpPr>
          <p:nvPr/>
        </p:nvSpPr>
        <p:spPr>
          <a:xfrm>
            <a:off x="269240" y="1849120"/>
            <a:ext cx="5740400" cy="3705225"/>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en-PH" altLang="en-GB" b="1">
                <a:solidFill>
                  <a:schemeClr val="bg1"/>
                </a:solidFill>
              </a:rPr>
              <a:t>Traditional attendance methods, like manual sign-in sheets or punch cards, take significant time to log and verify each person's presence. Employees often face delays during peak times, and administrators must manually collect and review these records, which is tedious and prone to errors. Additionally, generating reports from these systems is slow, delaying important insights and hindering timely decision-making, ultimately reducing overall productivity.</a:t>
            </a:r>
            <a:endParaRPr lang="en-PH" altLang="en-GB" b="1">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19" descr="sagada_2"/>
          <p:cNvPicPr>
            <a:picLocks noChangeAspect="1"/>
          </p:cNvPicPr>
          <p:nvPr>
            <p:custDataLst>
              <p:tags r:id="rId1"/>
            </p:custDataLst>
          </p:nvPr>
        </p:nvPicPr>
        <p:blipFill>
          <a:blip r:embed="rId2">
            <a:lum contrast="-42000"/>
          </a:blip>
          <a:srcRect t="42858" r="64383" b="31657"/>
          <a:stretch>
            <a:fillRect/>
          </a:stretch>
        </p:blipFill>
        <p:spPr>
          <a:xfrm>
            <a:off x="0" y="0"/>
            <a:ext cx="1218946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4" name="Oval 3">
            <a:hlinkClick r:id="rId3" action="ppaction://hlinksldjump"/>
          </p:cNvPr>
          <p:cNvSpPr/>
          <p:nvPr>
            <p:custDataLst>
              <p:tags r:id="rId4"/>
            </p:custDataLst>
          </p:nvPr>
        </p:nvSpPr>
        <p:spPr>
          <a:xfrm>
            <a:off x="3036570" y="587375"/>
            <a:ext cx="6115685" cy="568325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2" name="Text Box 11">
            <a:hlinkClick r:id="rId3" action="ppaction://hlinksldjump"/>
          </p:cNvPr>
          <p:cNvSpPr txBox="1"/>
          <p:nvPr>
            <p:custDataLst>
              <p:tags r:id="rId5"/>
            </p:custDataLst>
          </p:nvPr>
        </p:nvSpPr>
        <p:spPr>
          <a:xfrm>
            <a:off x="3679825" y="2266950"/>
            <a:ext cx="4832985" cy="2540000"/>
          </a:xfrm>
          <a:prstGeom prst="rect">
            <a:avLst/>
          </a:prstGeom>
          <a:noFill/>
        </p:spPr>
        <p:txBody>
          <a:bodyPr wrap="square" rtlCol="0">
            <a:noAutofit/>
          </a:bodyPr>
          <a:p>
            <a:pPr algn="ct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Solution</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p:transition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 name="Oval 25">
            <a:hlinkClick r:id="rId1" action="ppaction://hlinksldjump"/>
          </p:cNvPr>
          <p:cNvSpPr/>
          <p:nvPr>
            <p:custDataLst>
              <p:tags r:id="rId2"/>
            </p:custDataLst>
          </p:nvPr>
        </p:nvSpPr>
        <p:spPr>
          <a:xfrm>
            <a:off x="-1725930" y="-4267835"/>
            <a:ext cx="15760700" cy="1473327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9" name="Rectangles 18">
            <a:hlinkClick r:id="rId3" action="ppaction://hlinksldjump"/>
          </p:cNvPr>
          <p:cNvSpPr/>
          <p:nvPr/>
        </p:nvSpPr>
        <p:spPr>
          <a:xfrm>
            <a:off x="0" y="-9525"/>
            <a:ext cx="12226290" cy="6880860"/>
          </a:xfrm>
          <a:prstGeom prst="rect">
            <a:avLst/>
          </a:prstGeom>
          <a:solidFill>
            <a:schemeClr val="bg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nvGrpSpPr>
          <p:cNvPr id="18" name="Group 17"/>
          <p:cNvGrpSpPr/>
          <p:nvPr/>
        </p:nvGrpSpPr>
        <p:grpSpPr>
          <a:xfrm rot="0">
            <a:off x="6263005" y="-51435"/>
            <a:ext cx="5963285" cy="6842760"/>
            <a:chOff x="8293" y="-1727"/>
            <a:chExt cx="11225" cy="12366"/>
          </a:xfrm>
          <a:blipFill rotWithShape="1">
            <a:blip r:embed="rId4"/>
            <a:stretch>
              <a:fillRect/>
            </a:stretch>
          </a:blipFill>
        </p:grpSpPr>
        <p:grpSp>
          <p:nvGrpSpPr>
            <p:cNvPr id="13" name="Group 12"/>
            <p:cNvGrpSpPr/>
            <p:nvPr/>
          </p:nvGrpSpPr>
          <p:grpSpPr>
            <a:xfrm rot="0">
              <a:off x="10998" y="-1727"/>
              <a:ext cx="8520" cy="12366"/>
              <a:chOff x="10998" y="-1727"/>
              <a:chExt cx="8520" cy="12366"/>
            </a:xfrm>
            <a:grpFill/>
          </p:grpSpPr>
          <p:sp>
            <p:nvSpPr>
              <p:cNvPr id="4" name="Hexagon 3"/>
              <p:cNvSpPr/>
              <p:nvPr/>
            </p:nvSpPr>
            <p:spPr>
              <a:xfrm>
                <a:off x="10998" y="247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5" name="Hexagon 4"/>
              <p:cNvSpPr/>
              <p:nvPr>
                <p:custDataLst>
                  <p:tags r:id="rId5"/>
                </p:custDataLst>
              </p:nvPr>
            </p:nvSpPr>
            <p:spPr>
              <a:xfrm>
                <a:off x="13724" y="1124"/>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6" name="Hexagon 5"/>
              <p:cNvSpPr/>
              <p:nvPr>
                <p:custDataLst>
                  <p:tags r:id="rId6"/>
                </p:custDataLst>
              </p:nvPr>
            </p:nvSpPr>
            <p:spPr>
              <a:xfrm>
                <a:off x="13724" y="3975"/>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7" name="Hexagon 6"/>
              <p:cNvSpPr/>
              <p:nvPr>
                <p:custDataLst>
                  <p:tags r:id="rId7"/>
                </p:custDataLst>
              </p:nvPr>
            </p:nvSpPr>
            <p:spPr>
              <a:xfrm>
                <a:off x="10998" y="52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8" name="Hexagon 7"/>
              <p:cNvSpPr/>
              <p:nvPr>
                <p:custDataLst>
                  <p:tags r:id="rId8"/>
                </p:custDataLst>
              </p:nvPr>
            </p:nvSpPr>
            <p:spPr>
              <a:xfrm>
                <a:off x="10998" y="811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9" name="Hexagon 8"/>
              <p:cNvSpPr/>
              <p:nvPr>
                <p:custDataLst>
                  <p:tags r:id="rId9"/>
                </p:custDataLst>
              </p:nvPr>
            </p:nvSpPr>
            <p:spPr>
              <a:xfrm>
                <a:off x="16504" y="2736"/>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0" name="Hexagon 9"/>
              <p:cNvSpPr/>
              <p:nvPr>
                <p:custDataLst>
                  <p:tags r:id="rId10"/>
                </p:custDataLst>
              </p:nvPr>
            </p:nvSpPr>
            <p:spPr>
              <a:xfrm>
                <a:off x="13724" y="-1727"/>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1" name="Hexagon 10"/>
              <p:cNvSpPr/>
              <p:nvPr>
                <p:custDataLst>
                  <p:tags r:id="rId11"/>
                </p:custDataLst>
              </p:nvPr>
            </p:nvSpPr>
            <p:spPr>
              <a:xfrm>
                <a:off x="10998" y="-318"/>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2" name="Hexagon 11"/>
              <p:cNvSpPr/>
              <p:nvPr>
                <p:custDataLst>
                  <p:tags r:id="rId12"/>
                </p:custDataLst>
              </p:nvPr>
            </p:nvSpPr>
            <p:spPr>
              <a:xfrm>
                <a:off x="16504" y="-16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16" name="Hexagon 15"/>
            <p:cNvSpPr/>
            <p:nvPr>
              <p:custDataLst>
                <p:tags r:id="rId13"/>
              </p:custDataLst>
            </p:nvPr>
          </p:nvSpPr>
          <p:spPr>
            <a:xfrm>
              <a:off x="8293" y="381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7" name="Hexagon 16"/>
            <p:cNvSpPr/>
            <p:nvPr>
              <p:custDataLst>
                <p:tags r:id="rId14"/>
              </p:custDataLst>
            </p:nvPr>
          </p:nvSpPr>
          <p:spPr>
            <a:xfrm>
              <a:off x="8293" y="9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27" name="Text Box 26">
            <a:hlinkClick r:id="rId1" action="ppaction://hlinksldjump"/>
          </p:cNvPr>
          <p:cNvSpPr txBox="1"/>
          <p:nvPr>
            <p:custDataLst>
              <p:tags r:id="rId15"/>
            </p:custDataLst>
          </p:nvPr>
        </p:nvSpPr>
        <p:spPr>
          <a:xfrm>
            <a:off x="810260" y="720725"/>
            <a:ext cx="4832985" cy="1038860"/>
          </a:xfrm>
          <a:prstGeom prst="rect">
            <a:avLst/>
          </a:prstGeom>
          <a:noFill/>
        </p:spPr>
        <p:txBody>
          <a:bodyPr wrap="square" rtlCol="0">
            <a:noAutofit/>
          </a:bodyPr>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Solution</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8" name="Subtitle 2">
            <a:hlinkClick r:id="rId3" tooltip="" action="ppaction://hlinksldjump"/>
          </p:cNvPr>
          <p:cNvSpPr>
            <a:spLocks noGrp="1"/>
          </p:cNvSpPr>
          <p:nvPr/>
        </p:nvSpPr>
        <p:spPr>
          <a:xfrm>
            <a:off x="269240" y="1849120"/>
            <a:ext cx="5740400" cy="3935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en-PH" altLang="en-GB" b="1">
                <a:solidFill>
                  <a:schemeClr val="bg1"/>
                </a:solidFill>
              </a:rPr>
              <a:t>Implementing </a:t>
            </a:r>
            <a:r>
              <a:rPr lang="en-GB" altLang="en-PH" b="1">
                <a:solidFill>
                  <a:schemeClr val="bg1"/>
                </a:solidFill>
                <a:sym typeface="+mn-ea"/>
              </a:rPr>
              <a:t>A</a:t>
            </a:r>
            <a:r>
              <a:rPr lang="en-PH" altLang="en-GB" b="1">
                <a:solidFill>
                  <a:schemeClr val="bg1"/>
                </a:solidFill>
                <a:sym typeface="+mn-ea"/>
              </a:rPr>
              <a:t>ttendance</a:t>
            </a:r>
            <a:r>
              <a:rPr lang="en-GB" altLang="en-PH" b="1">
                <a:solidFill>
                  <a:schemeClr val="bg1"/>
                </a:solidFill>
                <a:sym typeface="+mn-ea"/>
              </a:rPr>
              <a:t> Monitoring</a:t>
            </a:r>
            <a:r>
              <a:rPr lang="en-PH" altLang="en-GB" b="1">
                <a:solidFill>
                  <a:schemeClr val="bg1"/>
                </a:solidFill>
                <a:sym typeface="+mn-ea"/>
              </a:rPr>
              <a:t> </a:t>
            </a:r>
            <a:r>
              <a:rPr lang="en-GB" altLang="en-PH" b="1">
                <a:solidFill>
                  <a:schemeClr val="bg1"/>
                </a:solidFill>
                <a:sym typeface="+mn-ea"/>
              </a:rPr>
              <a:t>S</a:t>
            </a:r>
            <a:r>
              <a:rPr lang="en-PH" altLang="en-GB" b="1">
                <a:solidFill>
                  <a:schemeClr val="bg1"/>
                </a:solidFill>
                <a:sym typeface="+mn-ea"/>
              </a:rPr>
              <a:t>ystem</a:t>
            </a:r>
            <a:r>
              <a:rPr lang="en-PH" altLang="en-GB" b="1">
                <a:solidFill>
                  <a:schemeClr val="bg1"/>
                </a:solidFill>
              </a:rPr>
              <a:t> for attendance monitoring ensures accurate, efficient, and fast tracking of attendance. This technology identifies and verifies individuals in real-time, providing immediate updates and precise records. It automates check-in and check-out procedures, saving time for students and staff and reducing administrative workload. This system enhances productivity, security, and data integrity in schools.</a:t>
            </a:r>
            <a:endParaRPr lang="en-PH" altLang="en-GB" b="1">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19" descr="sagada_2"/>
          <p:cNvPicPr>
            <a:picLocks noChangeAspect="1"/>
          </p:cNvPicPr>
          <p:nvPr>
            <p:custDataLst>
              <p:tags r:id="rId1"/>
            </p:custDataLst>
          </p:nvPr>
        </p:nvPicPr>
        <p:blipFill>
          <a:blip r:embed="rId2">
            <a:lum contrast="-42000"/>
          </a:blip>
          <a:srcRect t="42858" r="64383" b="31657"/>
          <a:stretch>
            <a:fillRect/>
          </a:stretch>
        </p:blipFill>
        <p:spPr>
          <a:xfrm>
            <a:off x="0" y="0"/>
            <a:ext cx="1218946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4" name="Oval 3">
            <a:hlinkClick r:id="rId3" action="ppaction://hlinksldjump"/>
          </p:cNvPr>
          <p:cNvSpPr/>
          <p:nvPr>
            <p:custDataLst>
              <p:tags r:id="rId4"/>
            </p:custDataLst>
          </p:nvPr>
        </p:nvSpPr>
        <p:spPr>
          <a:xfrm>
            <a:off x="3036570" y="587375"/>
            <a:ext cx="6115685" cy="568325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2" name="Text Box 11">
            <a:hlinkClick r:id="rId3" action="ppaction://hlinksldjump"/>
          </p:cNvPr>
          <p:cNvSpPr txBox="1"/>
          <p:nvPr>
            <p:custDataLst>
              <p:tags r:id="rId5"/>
            </p:custDataLst>
          </p:nvPr>
        </p:nvSpPr>
        <p:spPr>
          <a:xfrm>
            <a:off x="3679825" y="2266950"/>
            <a:ext cx="4832985" cy="2540000"/>
          </a:xfrm>
          <a:prstGeom prst="rect">
            <a:avLst/>
          </a:prstGeom>
          <a:noFill/>
        </p:spPr>
        <p:txBody>
          <a:bodyPr wrap="square" rtlCol="0">
            <a:noAutofit/>
          </a:bodyPr>
          <a:p>
            <a:pPr algn="ct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Key Feature</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6" name="Oval 25">
            <a:hlinkClick r:id="rId1" action="ppaction://hlinksldjump"/>
          </p:cNvPr>
          <p:cNvSpPr/>
          <p:nvPr>
            <p:custDataLst>
              <p:tags r:id="rId2"/>
            </p:custDataLst>
          </p:nvPr>
        </p:nvSpPr>
        <p:spPr>
          <a:xfrm>
            <a:off x="-1725930" y="-4267835"/>
            <a:ext cx="15760700" cy="1473327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9" name="Rectangles 18">
            <a:hlinkClick r:id="rId3" action="ppaction://hlinksldjump"/>
          </p:cNvPr>
          <p:cNvSpPr/>
          <p:nvPr/>
        </p:nvSpPr>
        <p:spPr>
          <a:xfrm>
            <a:off x="0" y="-9525"/>
            <a:ext cx="12226290" cy="6880860"/>
          </a:xfrm>
          <a:prstGeom prst="rect">
            <a:avLst/>
          </a:prstGeom>
          <a:solidFill>
            <a:schemeClr val="bg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nvGrpSpPr>
          <p:cNvPr id="18" name="Group 17"/>
          <p:cNvGrpSpPr/>
          <p:nvPr/>
        </p:nvGrpSpPr>
        <p:grpSpPr>
          <a:xfrm>
            <a:off x="6263005" y="-51435"/>
            <a:ext cx="5963285" cy="6842760"/>
            <a:chOff x="8293" y="-1727"/>
            <a:chExt cx="11225" cy="12366"/>
          </a:xfrm>
          <a:blipFill rotWithShape="1">
            <a:blip r:embed="rId4"/>
            <a:stretch>
              <a:fillRect/>
            </a:stretch>
          </a:blipFill>
        </p:grpSpPr>
        <p:grpSp>
          <p:nvGrpSpPr>
            <p:cNvPr id="13" name="Group 12"/>
            <p:cNvGrpSpPr/>
            <p:nvPr/>
          </p:nvGrpSpPr>
          <p:grpSpPr>
            <a:xfrm rot="0">
              <a:off x="10998" y="-1727"/>
              <a:ext cx="8520" cy="12366"/>
              <a:chOff x="10998" y="-1727"/>
              <a:chExt cx="8520" cy="12366"/>
            </a:xfrm>
            <a:grpFill/>
          </p:grpSpPr>
          <p:sp>
            <p:nvSpPr>
              <p:cNvPr id="4" name="Hexagon 3"/>
              <p:cNvSpPr/>
              <p:nvPr/>
            </p:nvSpPr>
            <p:spPr>
              <a:xfrm>
                <a:off x="10998" y="247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5" name="Hexagon 4"/>
              <p:cNvSpPr/>
              <p:nvPr>
                <p:custDataLst>
                  <p:tags r:id="rId5"/>
                </p:custDataLst>
              </p:nvPr>
            </p:nvSpPr>
            <p:spPr>
              <a:xfrm>
                <a:off x="13724" y="1124"/>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6" name="Hexagon 5"/>
              <p:cNvSpPr/>
              <p:nvPr>
                <p:custDataLst>
                  <p:tags r:id="rId6"/>
                </p:custDataLst>
              </p:nvPr>
            </p:nvSpPr>
            <p:spPr>
              <a:xfrm>
                <a:off x="13724" y="3975"/>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7" name="Hexagon 6"/>
              <p:cNvSpPr/>
              <p:nvPr>
                <p:custDataLst>
                  <p:tags r:id="rId7"/>
                </p:custDataLst>
              </p:nvPr>
            </p:nvSpPr>
            <p:spPr>
              <a:xfrm>
                <a:off x="10998" y="52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8" name="Hexagon 7"/>
              <p:cNvSpPr/>
              <p:nvPr>
                <p:custDataLst>
                  <p:tags r:id="rId8"/>
                </p:custDataLst>
              </p:nvPr>
            </p:nvSpPr>
            <p:spPr>
              <a:xfrm>
                <a:off x="10998" y="811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9" name="Hexagon 8"/>
              <p:cNvSpPr/>
              <p:nvPr>
                <p:custDataLst>
                  <p:tags r:id="rId9"/>
                </p:custDataLst>
              </p:nvPr>
            </p:nvSpPr>
            <p:spPr>
              <a:xfrm>
                <a:off x="16504" y="2736"/>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0" name="Hexagon 9"/>
              <p:cNvSpPr/>
              <p:nvPr>
                <p:custDataLst>
                  <p:tags r:id="rId10"/>
                </p:custDataLst>
              </p:nvPr>
            </p:nvSpPr>
            <p:spPr>
              <a:xfrm>
                <a:off x="13724" y="-1727"/>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1" name="Hexagon 10"/>
              <p:cNvSpPr/>
              <p:nvPr>
                <p:custDataLst>
                  <p:tags r:id="rId11"/>
                </p:custDataLst>
              </p:nvPr>
            </p:nvSpPr>
            <p:spPr>
              <a:xfrm>
                <a:off x="10998" y="-318"/>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2" name="Hexagon 11"/>
              <p:cNvSpPr/>
              <p:nvPr>
                <p:custDataLst>
                  <p:tags r:id="rId12"/>
                </p:custDataLst>
              </p:nvPr>
            </p:nvSpPr>
            <p:spPr>
              <a:xfrm>
                <a:off x="16504" y="-163"/>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16" name="Hexagon 15"/>
            <p:cNvSpPr/>
            <p:nvPr>
              <p:custDataLst>
                <p:tags r:id="rId13"/>
              </p:custDataLst>
            </p:nvPr>
          </p:nvSpPr>
          <p:spPr>
            <a:xfrm>
              <a:off x="8293" y="381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sp>
          <p:nvSpPr>
            <p:cNvPr id="17" name="Hexagon 16"/>
            <p:cNvSpPr/>
            <p:nvPr>
              <p:custDataLst>
                <p:tags r:id="rId14"/>
              </p:custDataLst>
            </p:nvPr>
          </p:nvSpPr>
          <p:spPr>
            <a:xfrm>
              <a:off x="8293" y="962"/>
              <a:ext cx="3014" cy="2526"/>
            </a:xfrm>
            <a:prstGeom prst="hexagon">
              <a:avLst/>
            </a:prstGeom>
            <a:grpFill/>
          </p:spPr>
          <p:style>
            <a:lnRef idx="0">
              <a:srgbClr val="FFFFFF"/>
            </a:lnRef>
            <a:fillRef idx="1">
              <a:schemeClr val="accent1"/>
            </a:fillRef>
            <a:effectRef idx="1">
              <a:schemeClr val="accent1"/>
            </a:effectRef>
            <a:fontRef idx="minor">
              <a:schemeClr val="lt1"/>
            </a:fontRef>
          </p:style>
          <p:txBody>
            <a:bodyPr rtlCol="0" anchor="ctr"/>
            <a:p>
              <a:pPr algn="ctr"/>
              <a:endParaRPr lang="en-GB" altLang="en-US"/>
            </a:p>
          </p:txBody>
        </p:sp>
      </p:grpSp>
      <p:sp>
        <p:nvSpPr>
          <p:cNvPr id="27" name="Text Box 26">
            <a:hlinkClick r:id="rId1" action="ppaction://hlinksldjump"/>
          </p:cNvPr>
          <p:cNvSpPr txBox="1"/>
          <p:nvPr>
            <p:custDataLst>
              <p:tags r:id="rId15"/>
            </p:custDataLst>
          </p:nvPr>
        </p:nvSpPr>
        <p:spPr>
          <a:xfrm>
            <a:off x="810260" y="720725"/>
            <a:ext cx="4832985" cy="1038860"/>
          </a:xfrm>
          <a:prstGeom prst="rect">
            <a:avLst/>
          </a:prstGeom>
          <a:noFill/>
        </p:spPr>
        <p:txBody>
          <a:bodyPr wrap="square" rtlCol="0">
            <a:noAutofit/>
          </a:bodyPr>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Key Feature</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8" name="Subtitle 2">
            <a:hlinkClick r:id="rId3" tooltip="" action="ppaction://hlinksldjump"/>
          </p:cNvPr>
          <p:cNvSpPr>
            <a:spLocks noGrp="1"/>
          </p:cNvSpPr>
          <p:nvPr/>
        </p:nvSpPr>
        <p:spPr>
          <a:xfrm>
            <a:off x="269240" y="1849120"/>
            <a:ext cx="5740400" cy="2905125"/>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r>
              <a:rPr lang="en-PH" altLang="en-GB" b="1">
                <a:solidFill>
                  <a:schemeClr val="bg1"/>
                </a:solidFill>
              </a:rPr>
              <a:t>Our </a:t>
            </a:r>
            <a:r>
              <a:rPr lang="en-GB" altLang="en-PH" b="1">
                <a:solidFill>
                  <a:schemeClr val="bg1"/>
                </a:solidFill>
                <a:sym typeface="+mn-ea"/>
              </a:rPr>
              <a:t>A</a:t>
            </a:r>
            <a:r>
              <a:rPr lang="en-PH" altLang="en-GB" b="1">
                <a:solidFill>
                  <a:schemeClr val="bg1"/>
                </a:solidFill>
                <a:sym typeface="+mn-ea"/>
              </a:rPr>
              <a:t>ttendance</a:t>
            </a:r>
            <a:r>
              <a:rPr lang="en-GB" altLang="en-PH" b="1">
                <a:solidFill>
                  <a:schemeClr val="bg1"/>
                </a:solidFill>
                <a:sym typeface="+mn-ea"/>
              </a:rPr>
              <a:t> Monitoring</a:t>
            </a:r>
            <a:r>
              <a:rPr lang="en-PH" altLang="en-GB" b="1">
                <a:solidFill>
                  <a:schemeClr val="bg1"/>
                </a:solidFill>
                <a:sym typeface="+mn-ea"/>
              </a:rPr>
              <a:t> </a:t>
            </a:r>
            <a:r>
              <a:rPr lang="en-GB" altLang="en-PH" b="1">
                <a:solidFill>
                  <a:schemeClr val="bg1"/>
                </a:solidFill>
                <a:sym typeface="+mn-ea"/>
              </a:rPr>
              <a:t>S</a:t>
            </a:r>
            <a:r>
              <a:rPr lang="en-PH" altLang="en-GB" b="1">
                <a:solidFill>
                  <a:schemeClr val="bg1"/>
                </a:solidFill>
                <a:sym typeface="+mn-ea"/>
              </a:rPr>
              <a:t>ystem</a:t>
            </a:r>
            <a:r>
              <a:rPr lang="en-PH" altLang="en-GB" b="1">
                <a:solidFill>
                  <a:schemeClr val="bg1"/>
                </a:solidFill>
              </a:rPr>
              <a:t> leverages advanced algorithms for precise identification and verification. It provides real-time attendance tracking, ensuring data is secure and tamper-proof. The system is designed with a user-friendly interface, making it easy for both administrators and users to navigate and manage attendance efficiently.</a:t>
            </a:r>
            <a:endParaRPr lang="en-PH" altLang="en-GB" b="1">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000"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19" descr="sagada_2"/>
          <p:cNvPicPr>
            <a:picLocks noChangeAspect="1"/>
          </p:cNvPicPr>
          <p:nvPr>
            <p:custDataLst>
              <p:tags r:id="rId1"/>
            </p:custDataLst>
          </p:nvPr>
        </p:nvPicPr>
        <p:blipFill>
          <a:blip r:embed="rId2">
            <a:lum contrast="-42000"/>
          </a:blip>
          <a:srcRect t="42858" r="64383" b="31657"/>
          <a:stretch>
            <a:fillRect/>
          </a:stretch>
        </p:blipFill>
        <p:spPr>
          <a:xfrm>
            <a:off x="0" y="0"/>
            <a:ext cx="1218946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4" name="Oval 3">
            <a:hlinkClick r:id="rId3" action="ppaction://hlinksldjump"/>
          </p:cNvPr>
          <p:cNvSpPr/>
          <p:nvPr>
            <p:custDataLst>
              <p:tags r:id="rId4"/>
            </p:custDataLst>
          </p:nvPr>
        </p:nvSpPr>
        <p:spPr>
          <a:xfrm>
            <a:off x="3036570" y="587375"/>
            <a:ext cx="6115685" cy="5683250"/>
          </a:xfrm>
          <a:prstGeom prst="ellipse">
            <a:avLst/>
          </a:prstGeom>
          <a:ln w="76200">
            <a:solidFill>
              <a:schemeClr val="bg1"/>
            </a:solidFill>
          </a:ln>
        </p:spPr>
        <p:style>
          <a:lnRef idx="2">
            <a:schemeClr val="accent1"/>
          </a:lnRef>
          <a:fillRef idx="0">
            <a:srgbClr val="FFFFFF"/>
          </a:fillRef>
          <a:effectRef idx="0">
            <a:srgbClr val="FFFFFF"/>
          </a:effectRef>
          <a:fontRef idx="minor">
            <a:schemeClr val="tx1"/>
          </a:fontRef>
        </p:style>
        <p:txBody>
          <a:bodyPr rtlCol="0" anchor="ctr"/>
          <a:p>
            <a:pPr algn="ctr"/>
            <a:endParaRPr lang="en-GB" altLang="en-US">
              <a:solidFill>
                <a:schemeClr val="bg1"/>
              </a:solidFill>
            </a:endParaRPr>
          </a:p>
        </p:txBody>
      </p:sp>
      <p:sp>
        <p:nvSpPr>
          <p:cNvPr id="12" name="Text Box 11">
            <a:hlinkClick r:id="rId3" action="ppaction://hlinksldjump"/>
          </p:cNvPr>
          <p:cNvSpPr txBox="1"/>
          <p:nvPr>
            <p:custDataLst>
              <p:tags r:id="rId5"/>
            </p:custDataLst>
          </p:nvPr>
        </p:nvSpPr>
        <p:spPr>
          <a:xfrm>
            <a:off x="3679825" y="2266950"/>
            <a:ext cx="4832985" cy="2540000"/>
          </a:xfrm>
          <a:prstGeom prst="rect">
            <a:avLst/>
          </a:prstGeom>
          <a:noFill/>
        </p:spPr>
        <p:txBody>
          <a:bodyPr wrap="square" rtlCol="0">
            <a:noAutofit/>
          </a:bodyPr>
          <a:p>
            <a:pPr algn="ct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r>
              <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Benefits</a:t>
            </a: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lgn="ctr"/>
            <a:endParaRPr lang="en-GB" altLang="en-US" sz="4800" b="1">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p:transition advClick="0" advTm="0">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Presentation</Application>
  <PresentationFormat>Widescreen</PresentationFormat>
  <Paragraphs>48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 Black</vt:lpstr>
      <vt:lpstr>Bahnschrift</vt:lpstr>
      <vt:lpstr>Calibri</vt:lpstr>
      <vt:lpstr>Microsoft YaHei</vt:lpstr>
      <vt:lpstr>Arial Unicode MS</vt:lpstr>
      <vt:lpstr>Calibri Light</vt:lpstr>
      <vt:lpstr>Times New Roman</vt:lpstr>
      <vt:lpstr>Office Theme</vt:lpstr>
      <vt:lpstr>PowerPoint 演示文稿</vt:lpstr>
      <vt:lpstr>GateHub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GateHub</dc:title>
  <dc:creator>johnc</dc:creator>
  <cp:lastModifiedBy>johnc</cp:lastModifiedBy>
  <cp:revision>65</cp:revision>
  <dcterms:created xsi:type="dcterms:W3CDTF">2024-06-19T12:51:00Z</dcterms:created>
  <dcterms:modified xsi:type="dcterms:W3CDTF">2024-06-20T08:53:38Z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5A2CCD6123FA43FBB44E9ECDA785280E_11</vt:lpwstr>
  </property>
  <property fmtid="{D5CDD505-2E9C-101B-9397-08002B2CF9AE}" pid="3" name="KSOProductBuildVer">
    <vt:lpwstr>2057-12.2.0.17119</vt:lpwstr>
  </property>
</Properties>
</file>