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B6B6B"/>
    <a:srgbClr val="DDDDDD"/>
    <a:srgbClr val="B2B2B2"/>
    <a:srgbClr val="7A7A7A"/>
    <a:srgbClr val="767676"/>
    <a:srgbClr val="4C4C4C"/>
    <a:srgbClr val="656565"/>
    <a:srgbClr val="CD0078"/>
    <a:srgbClr val="3C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047" autoAdjust="0"/>
    <p:restoredTop sz="84563" autoAdjust="0"/>
  </p:normalViewPr>
  <p:slideViewPr>
    <p:cSldViewPr snapToGrid="0">
      <p:cViewPr>
        <p:scale>
          <a:sx n="100" d="100"/>
          <a:sy n="100" d="100"/>
        </p:scale>
        <p:origin x="-2094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95B055B5-346F-4922-A263-9AC77D479D17}" type="slidenum">
              <a:rPr lang="en-US" sz="90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 dirty="0">
                <a:solidFill>
                  <a:srgbClr val="1E4191"/>
                </a:solidFill>
                <a:latin typeface="GE Inspira Pitch" pitchFamily="34" charset="0"/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>
                <a:solidFill>
                  <a:srgbClr val="1E4191"/>
                </a:solidFill>
                <a:latin typeface="GE Inspira Pitch" pitchFamily="34" charset="0"/>
              </a:rPr>
              <a:t>GE  / </a:t>
            </a:r>
          </a:p>
          <a:p>
            <a:pPr algn="r"/>
            <a:endParaRPr lang="en-US" sz="900" dirty="0">
              <a:solidFill>
                <a:srgbClr val="1E4191"/>
              </a:solidFill>
              <a:latin typeface="GE Inspira Pitc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69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7C01F5DD-37C2-483F-9CBD-42E077ADEBDA}" type="slidenum">
              <a:rPr lang="en-US" sz="90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 dirty="0">
                <a:solidFill>
                  <a:srgbClr val="1E4191"/>
                </a:solidFill>
                <a:latin typeface="GE Inspira Pitch" pitchFamily="34" charset="0"/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>
                <a:solidFill>
                  <a:srgbClr val="1E4191"/>
                </a:solidFill>
                <a:latin typeface="GE Inspira Pitch" pitchFamily="34" charset="0"/>
              </a:rPr>
              <a:t>GE  / </a:t>
            </a:r>
          </a:p>
          <a:p>
            <a:pPr algn="r"/>
            <a:endParaRPr lang="en-US" sz="900" dirty="0">
              <a:solidFill>
                <a:srgbClr val="1E4191"/>
              </a:solidFill>
              <a:latin typeface="GE Inspira Pitc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91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4" name="Picture 2" descr="GE_lockup_7455RGB_Ia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878513"/>
            <a:ext cx="274320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57188" y="280988"/>
            <a:ext cx="8401050" cy="1395412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619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1950" y="1905000"/>
            <a:ext cx="8396288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rgbClr val="7C9DFD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357188"/>
            <a:ext cx="2117725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57188"/>
            <a:ext cx="6202363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63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65300"/>
            <a:ext cx="4152900" cy="4097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0"/>
            <a:ext cx="4154488" cy="4097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3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0" name="Picture 2" descr="GE_lockup_7455RGB_IaW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48400"/>
            <a:ext cx="16002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5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57188"/>
            <a:ext cx="8459788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65300"/>
            <a:ext cx="8459788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4713288" y="6299200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D8F65E93-ADEA-4C4E-9AC4-5542D893FF12}" type="slidenum">
              <a:rPr lang="en-US" sz="900"/>
              <a:pPr algn="r">
                <a:lnSpc>
                  <a:spcPts val="1100"/>
                </a:lnSpc>
              </a:pPr>
              <a:t>‹#›</a:t>
            </a:fld>
            <a:r>
              <a:rPr lang="en-US" sz="900" dirty="0"/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/>
              <a:t>GE / </a:t>
            </a:r>
          </a:p>
          <a:p>
            <a:pPr algn="r">
              <a:lnSpc>
                <a:spcPts val="1100"/>
              </a:lnSpc>
            </a:pPr>
            <a:fld id="{D21FE12B-1A62-410E-944D-1440B7F13638}" type="datetime4">
              <a:rPr lang="en-US" sz="900"/>
              <a:pPr algn="r">
                <a:lnSpc>
                  <a:spcPts val="1100"/>
                </a:lnSpc>
              </a:pPr>
              <a:t>March 27, 2012</a:t>
            </a:fld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004880"/>
        </a:buClr>
        <a:defRPr sz="3200">
          <a:solidFill>
            <a:srgbClr val="4157AD"/>
          </a:solidFill>
          <a:latin typeface="+mn-lt"/>
          <a:ea typeface="+mn-ea"/>
          <a:cs typeface="+mn-cs"/>
        </a:defRPr>
      </a:lvl1pPr>
      <a:lvl2pPr marL="403225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Font typeface="GE Inspira" pitchFamily="34" charset="0"/>
        <a:buChar char="&gt;"/>
        <a:defRPr sz="3200">
          <a:solidFill>
            <a:srgbClr val="4157AD"/>
          </a:solidFill>
          <a:latin typeface="+mn-lt"/>
        </a:defRPr>
      </a:lvl2pPr>
      <a:lvl3pPr marL="857250" indent="-277813" algn="l" rtl="0" fontAlgn="base"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4157AD"/>
          </a:solidFill>
          <a:latin typeface="+mn-lt"/>
        </a:defRPr>
      </a:lvl3pPr>
      <a:lvl4pPr marL="1255713" indent="-284163" algn="l" rtl="0" fontAlgn="base">
        <a:spcBef>
          <a:spcPct val="20000"/>
        </a:spcBef>
        <a:spcAft>
          <a:spcPct val="0"/>
        </a:spcAft>
        <a:buClr>
          <a:srgbClr val="004880"/>
        </a:buClr>
        <a:buFont typeface="Times" pitchFamily="18" charset="0"/>
        <a:buChar char="•"/>
        <a:defRPr sz="3200">
          <a:solidFill>
            <a:srgbClr val="4157AD"/>
          </a:solidFill>
          <a:latin typeface="+mn-lt"/>
        </a:defRPr>
      </a:lvl4pPr>
      <a:lvl5pPr marL="16589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5pPr>
      <a:lvl6pPr marL="21161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6pPr>
      <a:lvl7pPr marL="25733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7pPr>
      <a:lvl8pPr marL="30305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8pPr>
      <a:lvl9pPr marL="34877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245" name="Rectangle 101"/>
          <p:cNvSpPr>
            <a:spLocks noChangeArrowheads="1"/>
          </p:cNvSpPr>
          <p:nvPr/>
        </p:nvSpPr>
        <p:spPr bwMode="auto">
          <a:xfrm>
            <a:off x="1504950" y="733425"/>
            <a:ext cx="2252663" cy="8572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48" name="Oval 4"/>
          <p:cNvSpPr>
            <a:spLocks noChangeArrowheads="1"/>
          </p:cNvSpPr>
          <p:nvPr/>
        </p:nvSpPr>
        <p:spPr bwMode="auto">
          <a:xfrm>
            <a:off x="7850188" y="61912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49" name="Oval 5"/>
          <p:cNvSpPr>
            <a:spLocks noChangeArrowheads="1"/>
          </p:cNvSpPr>
          <p:nvPr/>
        </p:nvSpPr>
        <p:spPr bwMode="auto">
          <a:xfrm>
            <a:off x="7661275" y="99218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5343525" y="58737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013450" y="6032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5478463" y="101600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824538" y="101600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4" name="Oval 10"/>
          <p:cNvSpPr>
            <a:spLocks noChangeArrowheads="1"/>
          </p:cNvSpPr>
          <p:nvPr/>
        </p:nvSpPr>
        <p:spPr bwMode="auto">
          <a:xfrm>
            <a:off x="6227763" y="9969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5" name="Oval 11"/>
          <p:cNvSpPr>
            <a:spLocks noChangeArrowheads="1"/>
          </p:cNvSpPr>
          <p:nvPr/>
        </p:nvSpPr>
        <p:spPr bwMode="auto">
          <a:xfrm>
            <a:off x="6429375" y="60483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6" name="Oval 12"/>
          <p:cNvSpPr>
            <a:spLocks noChangeArrowheads="1"/>
          </p:cNvSpPr>
          <p:nvPr/>
        </p:nvSpPr>
        <p:spPr bwMode="auto">
          <a:xfrm>
            <a:off x="6010275" y="140176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7" name="Oval 13"/>
          <p:cNvSpPr>
            <a:spLocks noChangeArrowheads="1"/>
          </p:cNvSpPr>
          <p:nvPr/>
        </p:nvSpPr>
        <p:spPr bwMode="auto">
          <a:xfrm>
            <a:off x="6462713" y="141128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8" name="Rectangle 14"/>
          <p:cNvSpPr>
            <a:spLocks noChangeArrowheads="1"/>
          </p:cNvSpPr>
          <p:nvPr/>
        </p:nvSpPr>
        <p:spPr bwMode="auto">
          <a:xfrm>
            <a:off x="6156325" y="750888"/>
            <a:ext cx="444500" cy="80962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59" name="Line 15"/>
          <p:cNvSpPr>
            <a:spLocks noChangeShapeType="1"/>
          </p:cNvSpPr>
          <p:nvPr/>
        </p:nvSpPr>
        <p:spPr bwMode="auto">
          <a:xfrm>
            <a:off x="6161088" y="1565275"/>
            <a:ext cx="0" cy="585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60" name="Line 16"/>
          <p:cNvSpPr>
            <a:spLocks noChangeShapeType="1"/>
          </p:cNvSpPr>
          <p:nvPr/>
        </p:nvSpPr>
        <p:spPr bwMode="auto">
          <a:xfrm>
            <a:off x="6602413" y="1565275"/>
            <a:ext cx="0" cy="585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61" name="Line 17"/>
          <p:cNvSpPr>
            <a:spLocks noChangeShapeType="1"/>
          </p:cNvSpPr>
          <p:nvPr/>
        </p:nvSpPr>
        <p:spPr bwMode="auto">
          <a:xfrm>
            <a:off x="6197600" y="20431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5940425" y="2016125"/>
            <a:ext cx="911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GE Inspira Pitch" pitchFamily="34" charset="0"/>
              </a:rPr>
              <a:t>S</a:t>
            </a:r>
            <a:r>
              <a:rPr lang="en-US" sz="1200" baseline="-25000" dirty="0">
                <a:latin typeface="GE Inspira Pitch" pitchFamily="34" charset="0"/>
              </a:rPr>
              <a:t>l</a:t>
            </a:r>
            <a:endParaRPr lang="en-US" sz="1200" dirty="0">
              <a:latin typeface="GE Inspira Pitch" pitchFamily="34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161088" y="781050"/>
            <a:ext cx="539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rgbClr val="FF0000"/>
                </a:solidFill>
                <a:latin typeface="GE Inspira Pitch" pitchFamily="34" charset="0"/>
              </a:rPr>
              <a:t>S</a:t>
            </a:r>
            <a:r>
              <a:rPr lang="en-US" sz="1000" baseline="-25000" dirty="0">
                <a:solidFill>
                  <a:srgbClr val="FF0000"/>
                </a:solidFill>
                <a:latin typeface="GE Inspira Pitch" pitchFamily="34" charset="0"/>
              </a:rPr>
              <a:t>min</a:t>
            </a:r>
            <a:endParaRPr lang="en-US" sz="1000" dirty="0">
              <a:solidFill>
                <a:srgbClr val="FF0000"/>
              </a:solidFill>
              <a:latin typeface="GE Inspira Pitch" pitchFamily="34" charset="0"/>
            </a:endParaRPr>
          </a:p>
        </p:txBody>
      </p:sp>
      <p:sp>
        <p:nvSpPr>
          <p:cNvPr id="774164" name="Line 20"/>
          <p:cNvSpPr>
            <a:spLocks noChangeShapeType="1"/>
          </p:cNvSpPr>
          <p:nvPr/>
        </p:nvSpPr>
        <p:spPr bwMode="auto">
          <a:xfrm>
            <a:off x="6578600" y="750888"/>
            <a:ext cx="1319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65" name="Line 21"/>
          <p:cNvSpPr>
            <a:spLocks noChangeShapeType="1"/>
          </p:cNvSpPr>
          <p:nvPr/>
        </p:nvSpPr>
        <p:spPr bwMode="auto">
          <a:xfrm>
            <a:off x="4851400" y="1149350"/>
            <a:ext cx="1528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66" name="Text Box 22"/>
          <p:cNvSpPr txBox="1">
            <a:spLocks noChangeArrowheads="1"/>
          </p:cNvSpPr>
          <p:nvPr/>
        </p:nvSpPr>
        <p:spPr bwMode="auto">
          <a:xfrm>
            <a:off x="5021263" y="809625"/>
            <a:ext cx="296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GE Inspira Pitch" pitchFamily="34" charset="0"/>
              </a:rPr>
              <a:t>S</a:t>
            </a:r>
            <a:r>
              <a:rPr lang="en-US" sz="1200" baseline="-25000" dirty="0">
                <a:latin typeface="GE Inspira Pitch" pitchFamily="34" charset="0"/>
              </a:rPr>
              <a:t>t</a:t>
            </a:r>
            <a:endParaRPr lang="en-US" sz="1200" dirty="0">
              <a:latin typeface="GE Inspira Pitch" pitchFamily="34" charset="0"/>
            </a:endParaRPr>
          </a:p>
        </p:txBody>
      </p:sp>
      <p:sp>
        <p:nvSpPr>
          <p:cNvPr id="774167" name="Line 23"/>
          <p:cNvSpPr>
            <a:spLocks noChangeShapeType="1"/>
          </p:cNvSpPr>
          <p:nvPr/>
        </p:nvSpPr>
        <p:spPr bwMode="auto">
          <a:xfrm rot="299047" flipV="1">
            <a:off x="4140200" y="898525"/>
            <a:ext cx="617538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68" name="Text Box 24"/>
          <p:cNvSpPr txBox="1">
            <a:spLocks noChangeArrowheads="1"/>
          </p:cNvSpPr>
          <p:nvPr/>
        </p:nvSpPr>
        <p:spPr bwMode="auto">
          <a:xfrm>
            <a:off x="3895725" y="4762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latin typeface="GE Inspira Pitch" pitchFamily="34" charset="0"/>
              </a:rPr>
              <a:t>Air flow</a:t>
            </a:r>
          </a:p>
        </p:txBody>
      </p:sp>
      <p:sp>
        <p:nvSpPr>
          <p:cNvPr id="774169" name="Oval 25"/>
          <p:cNvSpPr>
            <a:spLocks noChangeArrowheads="1"/>
          </p:cNvSpPr>
          <p:nvPr/>
        </p:nvSpPr>
        <p:spPr bwMode="auto">
          <a:xfrm>
            <a:off x="6935788" y="61118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0" name="Oval 26"/>
          <p:cNvSpPr>
            <a:spLocks noChangeArrowheads="1"/>
          </p:cNvSpPr>
          <p:nvPr/>
        </p:nvSpPr>
        <p:spPr bwMode="auto">
          <a:xfrm>
            <a:off x="6746875" y="100806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1" name="Oval 27"/>
          <p:cNvSpPr>
            <a:spLocks noChangeArrowheads="1"/>
          </p:cNvSpPr>
          <p:nvPr/>
        </p:nvSpPr>
        <p:spPr bwMode="auto">
          <a:xfrm>
            <a:off x="7150100" y="9969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2" name="Oval 28"/>
          <p:cNvSpPr>
            <a:spLocks noChangeArrowheads="1"/>
          </p:cNvSpPr>
          <p:nvPr/>
        </p:nvSpPr>
        <p:spPr bwMode="auto">
          <a:xfrm>
            <a:off x="7351713" y="61277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3" name="Oval 29"/>
          <p:cNvSpPr>
            <a:spLocks noChangeArrowheads="1"/>
          </p:cNvSpPr>
          <p:nvPr/>
        </p:nvSpPr>
        <p:spPr bwMode="auto">
          <a:xfrm>
            <a:off x="6932613" y="140970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4" name="Oval 30"/>
          <p:cNvSpPr>
            <a:spLocks noChangeArrowheads="1"/>
          </p:cNvSpPr>
          <p:nvPr/>
        </p:nvSpPr>
        <p:spPr bwMode="auto">
          <a:xfrm>
            <a:off x="7388225" y="141922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5" name="Oval 31"/>
          <p:cNvSpPr>
            <a:spLocks noChangeArrowheads="1"/>
          </p:cNvSpPr>
          <p:nvPr/>
        </p:nvSpPr>
        <p:spPr bwMode="auto">
          <a:xfrm>
            <a:off x="8064500" y="100488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6" name="Oval 32"/>
          <p:cNvSpPr>
            <a:spLocks noChangeArrowheads="1"/>
          </p:cNvSpPr>
          <p:nvPr/>
        </p:nvSpPr>
        <p:spPr bwMode="auto">
          <a:xfrm>
            <a:off x="8266113" y="62071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7" name="Oval 33"/>
          <p:cNvSpPr>
            <a:spLocks noChangeArrowheads="1"/>
          </p:cNvSpPr>
          <p:nvPr/>
        </p:nvSpPr>
        <p:spPr bwMode="auto">
          <a:xfrm>
            <a:off x="7847013" y="141763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8" name="Oval 34"/>
          <p:cNvSpPr>
            <a:spLocks noChangeArrowheads="1"/>
          </p:cNvSpPr>
          <p:nvPr/>
        </p:nvSpPr>
        <p:spPr bwMode="auto">
          <a:xfrm>
            <a:off x="8302625" y="142716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79" name="Oval 35"/>
          <p:cNvSpPr>
            <a:spLocks noChangeArrowheads="1"/>
          </p:cNvSpPr>
          <p:nvPr/>
        </p:nvSpPr>
        <p:spPr bwMode="auto">
          <a:xfrm>
            <a:off x="8688388" y="62071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0" name="Oval 36"/>
          <p:cNvSpPr>
            <a:spLocks noChangeArrowheads="1"/>
          </p:cNvSpPr>
          <p:nvPr/>
        </p:nvSpPr>
        <p:spPr bwMode="auto">
          <a:xfrm>
            <a:off x="5461000" y="144780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1" name="Line 37"/>
          <p:cNvSpPr>
            <a:spLocks noChangeShapeType="1"/>
          </p:cNvSpPr>
          <p:nvPr/>
        </p:nvSpPr>
        <p:spPr bwMode="auto">
          <a:xfrm rot="299047" flipV="1">
            <a:off x="4140200" y="1052513"/>
            <a:ext cx="617538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2" name="Line 38"/>
          <p:cNvSpPr>
            <a:spLocks noChangeShapeType="1"/>
          </p:cNvSpPr>
          <p:nvPr/>
        </p:nvSpPr>
        <p:spPr bwMode="auto">
          <a:xfrm rot="299047" flipV="1">
            <a:off x="4140200" y="1206500"/>
            <a:ext cx="617538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3" name="Line 39"/>
          <p:cNvSpPr>
            <a:spLocks noChangeShapeType="1"/>
          </p:cNvSpPr>
          <p:nvPr/>
        </p:nvSpPr>
        <p:spPr bwMode="auto">
          <a:xfrm rot="299047" flipV="1">
            <a:off x="4140200" y="1360488"/>
            <a:ext cx="617538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4" name="Line 40"/>
          <p:cNvSpPr>
            <a:spLocks noChangeShapeType="1"/>
          </p:cNvSpPr>
          <p:nvPr/>
        </p:nvSpPr>
        <p:spPr bwMode="auto">
          <a:xfrm rot="299047" flipV="1">
            <a:off x="4140200" y="1514475"/>
            <a:ext cx="617538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5" name="Line 41"/>
          <p:cNvSpPr>
            <a:spLocks noChangeShapeType="1"/>
          </p:cNvSpPr>
          <p:nvPr/>
        </p:nvSpPr>
        <p:spPr bwMode="auto">
          <a:xfrm>
            <a:off x="4838700" y="749300"/>
            <a:ext cx="1319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6" name="Line 42"/>
          <p:cNvSpPr>
            <a:spLocks noChangeShapeType="1"/>
          </p:cNvSpPr>
          <p:nvPr/>
        </p:nvSpPr>
        <p:spPr bwMode="auto">
          <a:xfrm>
            <a:off x="6154738" y="904875"/>
            <a:ext cx="150812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7" name="Line 43"/>
          <p:cNvSpPr>
            <a:spLocks noChangeShapeType="1"/>
          </p:cNvSpPr>
          <p:nvPr/>
        </p:nvSpPr>
        <p:spPr bwMode="auto">
          <a:xfrm>
            <a:off x="6219825" y="998538"/>
            <a:ext cx="15081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8" name="Rectangle 44"/>
          <p:cNvSpPr>
            <a:spLocks noChangeArrowheads="1"/>
          </p:cNvSpPr>
          <p:nvPr/>
        </p:nvSpPr>
        <p:spPr bwMode="auto">
          <a:xfrm>
            <a:off x="4675188" y="2632075"/>
            <a:ext cx="3429000" cy="149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89" name="Oval 45"/>
          <p:cNvSpPr>
            <a:spLocks noChangeArrowheads="1"/>
          </p:cNvSpPr>
          <p:nvPr/>
        </p:nvSpPr>
        <p:spPr bwMode="auto">
          <a:xfrm>
            <a:off x="5018088" y="293528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90" name="Oval 46"/>
          <p:cNvSpPr>
            <a:spLocks noChangeArrowheads="1"/>
          </p:cNvSpPr>
          <p:nvPr/>
        </p:nvSpPr>
        <p:spPr bwMode="auto">
          <a:xfrm>
            <a:off x="5351463" y="294481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91" name="Oval 47"/>
          <p:cNvSpPr>
            <a:spLocks noChangeArrowheads="1"/>
          </p:cNvSpPr>
          <p:nvPr/>
        </p:nvSpPr>
        <p:spPr bwMode="auto">
          <a:xfrm>
            <a:off x="5678488" y="297021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98" name="Oval 54"/>
          <p:cNvSpPr>
            <a:spLocks noChangeArrowheads="1"/>
          </p:cNvSpPr>
          <p:nvPr/>
        </p:nvSpPr>
        <p:spPr bwMode="auto">
          <a:xfrm>
            <a:off x="7531100" y="343693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199" name="Oval 55"/>
          <p:cNvSpPr>
            <a:spLocks noChangeArrowheads="1"/>
          </p:cNvSpPr>
          <p:nvPr/>
        </p:nvSpPr>
        <p:spPr bwMode="auto">
          <a:xfrm>
            <a:off x="7194550" y="34480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0" name="Oval 56"/>
          <p:cNvSpPr>
            <a:spLocks noChangeArrowheads="1"/>
          </p:cNvSpPr>
          <p:nvPr/>
        </p:nvSpPr>
        <p:spPr bwMode="auto">
          <a:xfrm>
            <a:off x="6858000" y="345916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1" name="Oval 57"/>
          <p:cNvSpPr>
            <a:spLocks noChangeArrowheads="1"/>
          </p:cNvSpPr>
          <p:nvPr/>
        </p:nvSpPr>
        <p:spPr bwMode="auto">
          <a:xfrm>
            <a:off x="6519863" y="34861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2" name="Oval 58"/>
          <p:cNvSpPr>
            <a:spLocks noChangeArrowheads="1"/>
          </p:cNvSpPr>
          <p:nvPr/>
        </p:nvSpPr>
        <p:spPr bwMode="auto">
          <a:xfrm>
            <a:off x="6183313" y="3497263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3" name="Oval 59"/>
          <p:cNvSpPr>
            <a:spLocks noChangeArrowheads="1"/>
          </p:cNvSpPr>
          <p:nvPr/>
        </p:nvSpPr>
        <p:spPr bwMode="auto">
          <a:xfrm>
            <a:off x="5846763" y="350837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4" name="Oval 60"/>
          <p:cNvSpPr>
            <a:spLocks noChangeArrowheads="1"/>
          </p:cNvSpPr>
          <p:nvPr/>
        </p:nvSpPr>
        <p:spPr bwMode="auto">
          <a:xfrm>
            <a:off x="5508625" y="352107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5" name="Oval 61"/>
          <p:cNvSpPr>
            <a:spLocks noChangeArrowheads="1"/>
          </p:cNvSpPr>
          <p:nvPr/>
        </p:nvSpPr>
        <p:spPr bwMode="auto">
          <a:xfrm>
            <a:off x="5172075" y="3532188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6" name="Oval 62"/>
          <p:cNvSpPr>
            <a:spLocks noChangeArrowheads="1"/>
          </p:cNvSpPr>
          <p:nvPr/>
        </p:nvSpPr>
        <p:spPr bwMode="auto">
          <a:xfrm>
            <a:off x="4835525" y="354330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7" name="Oval 63"/>
          <p:cNvSpPr>
            <a:spLocks noChangeArrowheads="1"/>
          </p:cNvSpPr>
          <p:nvPr/>
        </p:nvSpPr>
        <p:spPr bwMode="auto">
          <a:xfrm>
            <a:off x="6003925" y="299402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8" name="Oval 64"/>
          <p:cNvSpPr>
            <a:spLocks noChangeArrowheads="1"/>
          </p:cNvSpPr>
          <p:nvPr/>
        </p:nvSpPr>
        <p:spPr bwMode="auto">
          <a:xfrm>
            <a:off x="6337300" y="30035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09" name="Oval 65"/>
          <p:cNvSpPr>
            <a:spLocks noChangeArrowheads="1"/>
          </p:cNvSpPr>
          <p:nvPr/>
        </p:nvSpPr>
        <p:spPr bwMode="auto">
          <a:xfrm>
            <a:off x="6664325" y="30289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0" name="Oval 66"/>
          <p:cNvSpPr>
            <a:spLocks noChangeArrowheads="1"/>
          </p:cNvSpPr>
          <p:nvPr/>
        </p:nvSpPr>
        <p:spPr bwMode="auto">
          <a:xfrm>
            <a:off x="6978650" y="30543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1" name="Oval 67"/>
          <p:cNvSpPr>
            <a:spLocks noChangeArrowheads="1"/>
          </p:cNvSpPr>
          <p:nvPr/>
        </p:nvSpPr>
        <p:spPr bwMode="auto">
          <a:xfrm>
            <a:off x="7312025" y="306387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2" name="Oval 68"/>
          <p:cNvSpPr>
            <a:spLocks noChangeArrowheads="1"/>
          </p:cNvSpPr>
          <p:nvPr/>
        </p:nvSpPr>
        <p:spPr bwMode="auto">
          <a:xfrm>
            <a:off x="7639050" y="3089275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3" name="Line 69"/>
          <p:cNvSpPr>
            <a:spLocks noChangeShapeType="1"/>
          </p:cNvSpPr>
          <p:nvPr/>
        </p:nvSpPr>
        <p:spPr bwMode="auto">
          <a:xfrm>
            <a:off x="4679950" y="30734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4" name="Line 70"/>
          <p:cNvSpPr>
            <a:spLocks noChangeShapeType="1"/>
          </p:cNvSpPr>
          <p:nvPr/>
        </p:nvSpPr>
        <p:spPr bwMode="auto">
          <a:xfrm>
            <a:off x="4681538" y="3686175"/>
            <a:ext cx="357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5" name="Line 71"/>
          <p:cNvSpPr>
            <a:spLocks noChangeShapeType="1"/>
          </p:cNvSpPr>
          <p:nvPr/>
        </p:nvSpPr>
        <p:spPr bwMode="auto">
          <a:xfrm>
            <a:off x="4762500" y="31480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4216" name="Text Box 72"/>
          <p:cNvSpPr txBox="1">
            <a:spLocks noChangeArrowheads="1"/>
          </p:cNvSpPr>
          <p:nvPr/>
        </p:nvSpPr>
        <p:spPr bwMode="auto">
          <a:xfrm>
            <a:off x="4181475" y="31924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GE Inspira Pitch" pitchFamily="34" charset="0"/>
              </a:rPr>
              <a:t>A</a:t>
            </a:r>
            <a:r>
              <a:rPr lang="en-US" sz="1400" baseline="-25000" dirty="0">
                <a:latin typeface="GE Inspira Pitch" pitchFamily="34" charset="0"/>
              </a:rPr>
              <a:t>max</a:t>
            </a:r>
          </a:p>
        </p:txBody>
      </p:sp>
      <p:sp>
        <p:nvSpPr>
          <p:cNvPr id="774217" name="Text Box 73"/>
          <p:cNvSpPr txBox="1">
            <a:spLocks noChangeArrowheads="1"/>
          </p:cNvSpPr>
          <p:nvPr/>
        </p:nvSpPr>
        <p:spPr bwMode="auto">
          <a:xfrm>
            <a:off x="8229600" y="328930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GE Inspira Pitch" pitchFamily="34" charset="0"/>
              </a:rPr>
              <a:t>A</a:t>
            </a:r>
            <a:r>
              <a:rPr lang="en-US" sz="1400" baseline="-25000" dirty="0">
                <a:latin typeface="GE Inspira Pitch" pitchFamily="34" charset="0"/>
              </a:rPr>
              <a:t>min</a:t>
            </a:r>
          </a:p>
        </p:txBody>
      </p:sp>
      <p:sp>
        <p:nvSpPr>
          <p:cNvPr id="774218" name="Line 74"/>
          <p:cNvSpPr>
            <a:spLocks noChangeShapeType="1"/>
          </p:cNvSpPr>
          <p:nvPr/>
        </p:nvSpPr>
        <p:spPr bwMode="auto">
          <a:xfrm>
            <a:off x="7773988" y="3241675"/>
            <a:ext cx="573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19" name="Line 75"/>
          <p:cNvSpPr>
            <a:spLocks noChangeShapeType="1"/>
          </p:cNvSpPr>
          <p:nvPr/>
        </p:nvSpPr>
        <p:spPr bwMode="auto">
          <a:xfrm>
            <a:off x="7691438" y="3590925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0" name="Line 76"/>
          <p:cNvSpPr>
            <a:spLocks noChangeShapeType="1"/>
          </p:cNvSpPr>
          <p:nvPr/>
        </p:nvSpPr>
        <p:spPr bwMode="auto">
          <a:xfrm>
            <a:off x="8283575" y="3265488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4221" name="Line 77"/>
          <p:cNvSpPr>
            <a:spLocks noChangeShapeType="1"/>
          </p:cNvSpPr>
          <p:nvPr/>
        </p:nvSpPr>
        <p:spPr bwMode="auto">
          <a:xfrm rot="299047" flipV="1">
            <a:off x="3630613" y="3057525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2" name="Text Box 78"/>
          <p:cNvSpPr txBox="1">
            <a:spLocks noChangeArrowheads="1"/>
          </p:cNvSpPr>
          <p:nvPr/>
        </p:nvSpPr>
        <p:spPr bwMode="auto">
          <a:xfrm>
            <a:off x="3128963" y="26352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latin typeface="GE Inspira Pitch" pitchFamily="34" charset="0"/>
              </a:rPr>
              <a:t>Air flow</a:t>
            </a:r>
          </a:p>
        </p:txBody>
      </p:sp>
      <p:sp>
        <p:nvSpPr>
          <p:cNvPr id="774223" name="Line 79"/>
          <p:cNvSpPr>
            <a:spLocks noChangeShapeType="1"/>
          </p:cNvSpPr>
          <p:nvPr/>
        </p:nvSpPr>
        <p:spPr bwMode="auto">
          <a:xfrm rot="299047" flipV="1">
            <a:off x="3630613" y="3211513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4" name="Line 80"/>
          <p:cNvSpPr>
            <a:spLocks noChangeShapeType="1"/>
          </p:cNvSpPr>
          <p:nvPr/>
        </p:nvSpPr>
        <p:spPr bwMode="auto">
          <a:xfrm rot="299047" flipV="1">
            <a:off x="3630613" y="3365500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5" name="Line 81"/>
          <p:cNvSpPr>
            <a:spLocks noChangeShapeType="1"/>
          </p:cNvSpPr>
          <p:nvPr/>
        </p:nvSpPr>
        <p:spPr bwMode="auto">
          <a:xfrm rot="299047" flipV="1">
            <a:off x="3630613" y="3519488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6" name="Line 82"/>
          <p:cNvSpPr>
            <a:spLocks noChangeShapeType="1"/>
          </p:cNvSpPr>
          <p:nvPr/>
        </p:nvSpPr>
        <p:spPr bwMode="auto">
          <a:xfrm rot="299047" flipV="1">
            <a:off x="3630613" y="3673475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7" name="Line 83"/>
          <p:cNvSpPr>
            <a:spLocks noChangeShapeType="1"/>
          </p:cNvSpPr>
          <p:nvPr/>
        </p:nvSpPr>
        <p:spPr bwMode="auto">
          <a:xfrm flipH="1">
            <a:off x="4678363" y="2928938"/>
            <a:ext cx="496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28" name="Line 84"/>
          <p:cNvSpPr>
            <a:spLocks noChangeShapeType="1"/>
          </p:cNvSpPr>
          <p:nvPr/>
        </p:nvSpPr>
        <p:spPr bwMode="auto">
          <a:xfrm>
            <a:off x="4878388" y="2654300"/>
            <a:ext cx="0" cy="2524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4229" name="Text Box 85"/>
          <p:cNvSpPr txBox="1">
            <a:spLocks noChangeArrowheads="1"/>
          </p:cNvSpPr>
          <p:nvPr/>
        </p:nvSpPr>
        <p:spPr bwMode="auto">
          <a:xfrm>
            <a:off x="4822825" y="25955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E Inspira Pitch" pitchFamily="34" charset="0"/>
              </a:rPr>
              <a:t>A</a:t>
            </a:r>
            <a:r>
              <a:rPr lang="en-US" sz="1400" baseline="-25000" dirty="0">
                <a:solidFill>
                  <a:srgbClr val="FF0000"/>
                </a:solidFill>
                <a:latin typeface="GE Inspira Pitch" pitchFamily="34" charset="0"/>
              </a:rPr>
              <a:t>by</a:t>
            </a:r>
            <a:r>
              <a:rPr lang="en-US" sz="1400" dirty="0">
                <a:solidFill>
                  <a:srgbClr val="FF0000"/>
                </a:solidFill>
                <a:latin typeface="GE Inspira Pitch" pitchFamily="34" charset="0"/>
              </a:rPr>
              <a:t>/2</a:t>
            </a:r>
            <a:endParaRPr lang="en-US" sz="1400" baseline="-25000" dirty="0">
              <a:solidFill>
                <a:srgbClr val="FF0000"/>
              </a:solidFill>
              <a:latin typeface="GE Inspira Pitch" pitchFamily="34" charset="0"/>
            </a:endParaRPr>
          </a:p>
        </p:txBody>
      </p:sp>
      <p:sp>
        <p:nvSpPr>
          <p:cNvPr id="774230" name="Rectangle 86"/>
          <p:cNvSpPr>
            <a:spLocks noChangeArrowheads="1"/>
          </p:cNvSpPr>
          <p:nvPr/>
        </p:nvSpPr>
        <p:spPr bwMode="auto">
          <a:xfrm>
            <a:off x="1500188" y="590550"/>
            <a:ext cx="22574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34" name="Rectangle 90"/>
          <p:cNvSpPr>
            <a:spLocks noChangeArrowheads="1"/>
          </p:cNvSpPr>
          <p:nvPr/>
        </p:nvSpPr>
        <p:spPr bwMode="auto">
          <a:xfrm>
            <a:off x="1500188" y="1019175"/>
            <a:ext cx="22574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37" name="Rectangle 93"/>
          <p:cNvSpPr>
            <a:spLocks noChangeArrowheads="1"/>
          </p:cNvSpPr>
          <p:nvPr/>
        </p:nvSpPr>
        <p:spPr bwMode="auto">
          <a:xfrm>
            <a:off x="1504950" y="1447800"/>
            <a:ext cx="22574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4241" name="Line 97"/>
          <p:cNvSpPr>
            <a:spLocks noChangeShapeType="1"/>
          </p:cNvSpPr>
          <p:nvPr/>
        </p:nvSpPr>
        <p:spPr bwMode="auto">
          <a:xfrm>
            <a:off x="3629025" y="728663"/>
            <a:ext cx="0" cy="4381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4242" name="Text Box 98"/>
          <p:cNvSpPr txBox="1">
            <a:spLocks noChangeArrowheads="1"/>
          </p:cNvSpPr>
          <p:nvPr/>
        </p:nvSpPr>
        <p:spPr bwMode="auto">
          <a:xfrm>
            <a:off x="3663950" y="814388"/>
            <a:ext cx="296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hlink"/>
                </a:solidFill>
                <a:latin typeface="GE Inspira Pitch" pitchFamily="34" charset="0"/>
              </a:rPr>
              <a:t>S</a:t>
            </a:r>
            <a:r>
              <a:rPr lang="en-US" sz="1200" baseline="-25000" dirty="0">
                <a:solidFill>
                  <a:schemeClr val="hlink"/>
                </a:solidFill>
                <a:latin typeface="GE Inspira Pitch" pitchFamily="34" charset="0"/>
              </a:rPr>
              <a:t>t</a:t>
            </a:r>
            <a:endParaRPr lang="en-US" sz="1200" dirty="0">
              <a:solidFill>
                <a:schemeClr val="hlink"/>
              </a:solidFill>
              <a:latin typeface="GE Inspira Pitch" pitchFamily="34" charset="0"/>
            </a:endParaRPr>
          </a:p>
        </p:txBody>
      </p:sp>
      <p:sp>
        <p:nvSpPr>
          <p:cNvPr id="774243" name="Line 99"/>
          <p:cNvSpPr>
            <a:spLocks noChangeShapeType="1"/>
          </p:cNvSpPr>
          <p:nvPr/>
        </p:nvSpPr>
        <p:spPr bwMode="auto">
          <a:xfrm>
            <a:off x="1490663" y="490538"/>
            <a:ext cx="226218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4244" name="Text Box 100"/>
          <p:cNvSpPr txBox="1">
            <a:spLocks noChangeArrowheads="1"/>
          </p:cNvSpPr>
          <p:nvPr/>
        </p:nvSpPr>
        <p:spPr bwMode="auto">
          <a:xfrm>
            <a:off x="2459038" y="238125"/>
            <a:ext cx="296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hlink"/>
                </a:solidFill>
                <a:latin typeface="GE Inspira Pitch" pitchFamily="34" charset="0"/>
              </a:rPr>
              <a:t>a</a:t>
            </a:r>
          </a:p>
        </p:txBody>
      </p:sp>
      <p:sp>
        <p:nvSpPr>
          <p:cNvPr id="774246" name="Text Box 102"/>
          <p:cNvSpPr txBox="1">
            <a:spLocks noChangeArrowheads="1"/>
          </p:cNvSpPr>
          <p:nvPr/>
        </p:nvSpPr>
        <p:spPr bwMode="auto">
          <a:xfrm>
            <a:off x="2444750" y="1019175"/>
            <a:ext cx="539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chemeClr val="hlink"/>
                </a:solidFill>
                <a:latin typeface="GE Inspira Pitch" pitchFamily="34" charset="0"/>
              </a:rPr>
              <a:t>A</a:t>
            </a:r>
            <a:r>
              <a:rPr lang="en-US" sz="1200" baseline="-25000" dirty="0" err="1">
                <a:solidFill>
                  <a:schemeClr val="hlink"/>
                </a:solidFill>
                <a:latin typeface="GE Inspira Pitch" pitchFamily="34" charset="0"/>
              </a:rPr>
              <a:t>fr</a:t>
            </a:r>
            <a:endParaRPr lang="en-US" sz="1200" dirty="0">
              <a:solidFill>
                <a:schemeClr val="hlink"/>
              </a:solidFill>
              <a:latin typeface="GE Inspira Pitch" pitchFamily="34" charset="0"/>
            </a:endParaRPr>
          </a:p>
        </p:txBody>
      </p:sp>
      <p:sp>
        <p:nvSpPr>
          <p:cNvPr id="774247" name="Text Box 103"/>
          <p:cNvSpPr txBox="1">
            <a:spLocks noChangeArrowheads="1"/>
          </p:cNvSpPr>
          <p:nvPr/>
        </p:nvSpPr>
        <p:spPr bwMode="auto">
          <a:xfrm>
            <a:off x="4491038" y="109538"/>
            <a:ext cx="990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GE Inspira Pitch" pitchFamily="34" charset="0"/>
              </a:rPr>
              <a:t>Side view</a:t>
            </a:r>
          </a:p>
        </p:txBody>
      </p:sp>
      <p:sp>
        <p:nvSpPr>
          <p:cNvPr id="774248" name="Text Box 104"/>
          <p:cNvSpPr txBox="1">
            <a:spLocks noChangeArrowheads="1"/>
          </p:cNvSpPr>
          <p:nvPr/>
        </p:nvSpPr>
        <p:spPr bwMode="auto">
          <a:xfrm>
            <a:off x="923925" y="76200"/>
            <a:ext cx="990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GE Inspira Pitch" pitchFamily="34" charset="0"/>
              </a:rPr>
              <a:t>Front view</a:t>
            </a:r>
          </a:p>
        </p:txBody>
      </p:sp>
      <p:sp>
        <p:nvSpPr>
          <p:cNvPr id="774249" name="Oval 105"/>
          <p:cNvSpPr>
            <a:spLocks noChangeArrowheads="1"/>
          </p:cNvSpPr>
          <p:nvPr/>
        </p:nvSpPr>
        <p:spPr bwMode="auto">
          <a:xfrm>
            <a:off x="965200" y="31813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50" name="Oval 106"/>
          <p:cNvSpPr>
            <a:spLocks noChangeArrowheads="1"/>
          </p:cNvSpPr>
          <p:nvPr/>
        </p:nvSpPr>
        <p:spPr bwMode="auto">
          <a:xfrm>
            <a:off x="965200" y="4044950"/>
            <a:ext cx="288925" cy="298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51" name="Rectangle 107"/>
          <p:cNvSpPr>
            <a:spLocks noChangeArrowheads="1"/>
          </p:cNvSpPr>
          <p:nvPr/>
        </p:nvSpPr>
        <p:spPr bwMode="auto">
          <a:xfrm>
            <a:off x="1089025" y="3479800"/>
            <a:ext cx="42863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52" name="Rectangle 108"/>
          <p:cNvSpPr>
            <a:spLocks noChangeArrowheads="1"/>
          </p:cNvSpPr>
          <p:nvPr/>
        </p:nvSpPr>
        <p:spPr bwMode="auto">
          <a:xfrm>
            <a:off x="1089025" y="3771900"/>
            <a:ext cx="42863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53" name="Line 109"/>
          <p:cNvSpPr>
            <a:spLocks noChangeShapeType="1"/>
          </p:cNvSpPr>
          <p:nvPr/>
        </p:nvSpPr>
        <p:spPr bwMode="auto">
          <a:xfrm>
            <a:off x="1193800" y="3484563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54" name="Text Box 110"/>
          <p:cNvSpPr txBox="1">
            <a:spLocks noChangeArrowheads="1"/>
          </p:cNvSpPr>
          <p:nvPr/>
        </p:nvSpPr>
        <p:spPr bwMode="auto">
          <a:xfrm>
            <a:off x="1184275" y="348932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L</a:t>
            </a:r>
            <a:r>
              <a:rPr lang="en-US" sz="1000" baseline="-25000"/>
              <a:t>s</a:t>
            </a:r>
            <a:endParaRPr lang="en-US" sz="1000"/>
          </a:p>
        </p:txBody>
      </p:sp>
      <p:sp>
        <p:nvSpPr>
          <p:cNvPr id="774256" name="Line 112"/>
          <p:cNvSpPr>
            <a:spLocks noChangeShapeType="1"/>
          </p:cNvSpPr>
          <p:nvPr/>
        </p:nvSpPr>
        <p:spPr bwMode="auto">
          <a:xfrm flipV="1">
            <a:off x="1143000" y="38989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57" name="Line 113"/>
          <p:cNvSpPr>
            <a:spLocks noChangeShapeType="1"/>
          </p:cNvSpPr>
          <p:nvPr/>
        </p:nvSpPr>
        <p:spPr bwMode="auto">
          <a:xfrm>
            <a:off x="882650" y="39004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58" name="Text Box 114"/>
          <p:cNvSpPr txBox="1">
            <a:spLocks noChangeArrowheads="1"/>
          </p:cNvSpPr>
          <p:nvPr/>
        </p:nvSpPr>
        <p:spPr bwMode="auto">
          <a:xfrm>
            <a:off x="1236663" y="3832225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f</a:t>
            </a:r>
            <a:r>
              <a:rPr lang="en-US" sz="1000" baseline="-25000"/>
              <a:t>t</a:t>
            </a:r>
            <a:endParaRPr lang="en-US" sz="1000"/>
          </a:p>
        </p:txBody>
      </p:sp>
      <p:sp>
        <p:nvSpPr>
          <p:cNvPr id="774259" name="Text Box 115"/>
          <p:cNvSpPr txBox="1">
            <a:spLocks noChangeArrowheads="1"/>
          </p:cNvSpPr>
          <p:nvPr/>
        </p:nvSpPr>
        <p:spPr bwMode="auto">
          <a:xfrm>
            <a:off x="454025" y="2995613"/>
            <a:ext cx="6508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/>
              <a:t>Fin detail</a:t>
            </a:r>
          </a:p>
        </p:txBody>
      </p:sp>
      <p:sp>
        <p:nvSpPr>
          <p:cNvPr id="774261" name="Line 117"/>
          <p:cNvSpPr>
            <a:spLocks noChangeShapeType="1"/>
          </p:cNvSpPr>
          <p:nvPr/>
        </p:nvSpPr>
        <p:spPr bwMode="auto">
          <a:xfrm flipH="1">
            <a:off x="4681538" y="3838575"/>
            <a:ext cx="496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62" name="Line 118"/>
          <p:cNvSpPr>
            <a:spLocks noChangeShapeType="1"/>
          </p:cNvSpPr>
          <p:nvPr/>
        </p:nvSpPr>
        <p:spPr bwMode="auto">
          <a:xfrm>
            <a:off x="4984750" y="3857625"/>
            <a:ext cx="0" cy="2524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63" name="Text Box 119"/>
          <p:cNvSpPr txBox="1">
            <a:spLocks noChangeArrowheads="1"/>
          </p:cNvSpPr>
          <p:nvPr/>
        </p:nvSpPr>
        <p:spPr bwMode="auto">
          <a:xfrm>
            <a:off x="4929188" y="3798888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  <a:latin typeface="GE Inspira Pitch" pitchFamily="34" charset="0"/>
              </a:rPr>
              <a:t>A</a:t>
            </a:r>
            <a:r>
              <a:rPr lang="en-US" sz="1400" baseline="-25000">
                <a:solidFill>
                  <a:srgbClr val="FF0000"/>
                </a:solidFill>
                <a:latin typeface="GE Inspira Pitch" pitchFamily="34" charset="0"/>
              </a:rPr>
              <a:t>by</a:t>
            </a:r>
            <a:r>
              <a:rPr lang="en-US" sz="1400">
                <a:solidFill>
                  <a:srgbClr val="FF0000"/>
                </a:solidFill>
                <a:latin typeface="GE Inspira Pitch" pitchFamily="34" charset="0"/>
              </a:rPr>
              <a:t>/2</a:t>
            </a:r>
            <a:endParaRPr lang="en-US" sz="1400" baseline="-25000">
              <a:solidFill>
                <a:srgbClr val="FF0000"/>
              </a:solidFill>
              <a:latin typeface="GE Inspira Pitch" pitchFamily="34" charset="0"/>
            </a:endParaRPr>
          </a:p>
        </p:txBody>
      </p:sp>
      <p:sp>
        <p:nvSpPr>
          <p:cNvPr id="774264" name="Rectangle 120"/>
          <p:cNvSpPr>
            <a:spLocks noChangeArrowheads="1"/>
          </p:cNvSpPr>
          <p:nvPr/>
        </p:nvSpPr>
        <p:spPr bwMode="auto">
          <a:xfrm>
            <a:off x="4665663" y="4422775"/>
            <a:ext cx="3429000" cy="149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4301" name="Group 157"/>
          <p:cNvGrpSpPr>
            <a:grpSpLocks/>
          </p:cNvGrpSpPr>
          <p:nvPr/>
        </p:nvGrpSpPr>
        <p:grpSpPr bwMode="auto">
          <a:xfrm rot="-713891">
            <a:off x="4826000" y="4725988"/>
            <a:ext cx="3092450" cy="906462"/>
            <a:chOff x="3040" y="2977"/>
            <a:chExt cx="1948" cy="571"/>
          </a:xfrm>
        </p:grpSpPr>
        <p:sp>
          <p:nvSpPr>
            <p:cNvPr id="774265" name="Oval 121"/>
            <p:cNvSpPr>
              <a:spLocks noChangeArrowheads="1"/>
            </p:cNvSpPr>
            <p:nvPr/>
          </p:nvSpPr>
          <p:spPr bwMode="auto">
            <a:xfrm>
              <a:off x="3155" y="2977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66" name="Oval 122"/>
            <p:cNvSpPr>
              <a:spLocks noChangeArrowheads="1"/>
            </p:cNvSpPr>
            <p:nvPr/>
          </p:nvSpPr>
          <p:spPr bwMode="auto">
            <a:xfrm>
              <a:off x="3365" y="2983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67" name="Oval 123"/>
            <p:cNvSpPr>
              <a:spLocks noChangeArrowheads="1"/>
            </p:cNvSpPr>
            <p:nvPr/>
          </p:nvSpPr>
          <p:spPr bwMode="auto">
            <a:xfrm>
              <a:off x="3571" y="2999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68" name="Oval 124"/>
            <p:cNvSpPr>
              <a:spLocks noChangeArrowheads="1"/>
            </p:cNvSpPr>
            <p:nvPr/>
          </p:nvSpPr>
          <p:spPr bwMode="auto">
            <a:xfrm>
              <a:off x="4738" y="3293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69" name="Oval 125"/>
            <p:cNvSpPr>
              <a:spLocks noChangeArrowheads="1"/>
            </p:cNvSpPr>
            <p:nvPr/>
          </p:nvSpPr>
          <p:spPr bwMode="auto">
            <a:xfrm>
              <a:off x="4526" y="3300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0" name="Oval 126"/>
            <p:cNvSpPr>
              <a:spLocks noChangeArrowheads="1"/>
            </p:cNvSpPr>
            <p:nvPr/>
          </p:nvSpPr>
          <p:spPr bwMode="auto">
            <a:xfrm>
              <a:off x="4314" y="3307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1" name="Oval 127"/>
            <p:cNvSpPr>
              <a:spLocks noChangeArrowheads="1"/>
            </p:cNvSpPr>
            <p:nvPr/>
          </p:nvSpPr>
          <p:spPr bwMode="auto">
            <a:xfrm>
              <a:off x="4101" y="3324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2" name="Oval 128"/>
            <p:cNvSpPr>
              <a:spLocks noChangeArrowheads="1"/>
            </p:cNvSpPr>
            <p:nvPr/>
          </p:nvSpPr>
          <p:spPr bwMode="auto">
            <a:xfrm>
              <a:off x="3889" y="3331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3" name="Oval 129"/>
            <p:cNvSpPr>
              <a:spLocks noChangeArrowheads="1"/>
            </p:cNvSpPr>
            <p:nvPr/>
          </p:nvSpPr>
          <p:spPr bwMode="auto">
            <a:xfrm>
              <a:off x="3677" y="3338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4" name="Oval 130"/>
            <p:cNvSpPr>
              <a:spLocks noChangeArrowheads="1"/>
            </p:cNvSpPr>
            <p:nvPr/>
          </p:nvSpPr>
          <p:spPr bwMode="auto">
            <a:xfrm>
              <a:off x="3464" y="3346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5" name="Oval 131"/>
            <p:cNvSpPr>
              <a:spLocks noChangeArrowheads="1"/>
            </p:cNvSpPr>
            <p:nvPr/>
          </p:nvSpPr>
          <p:spPr bwMode="auto">
            <a:xfrm>
              <a:off x="3252" y="3353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6" name="Oval 132"/>
            <p:cNvSpPr>
              <a:spLocks noChangeArrowheads="1"/>
            </p:cNvSpPr>
            <p:nvPr/>
          </p:nvSpPr>
          <p:spPr bwMode="auto">
            <a:xfrm>
              <a:off x="3040" y="3360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7" name="Oval 133"/>
            <p:cNvSpPr>
              <a:spLocks noChangeArrowheads="1"/>
            </p:cNvSpPr>
            <p:nvPr/>
          </p:nvSpPr>
          <p:spPr bwMode="auto">
            <a:xfrm>
              <a:off x="3776" y="3014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8" name="Oval 134"/>
            <p:cNvSpPr>
              <a:spLocks noChangeArrowheads="1"/>
            </p:cNvSpPr>
            <p:nvPr/>
          </p:nvSpPr>
          <p:spPr bwMode="auto">
            <a:xfrm>
              <a:off x="3986" y="3020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79" name="Oval 135"/>
            <p:cNvSpPr>
              <a:spLocks noChangeArrowheads="1"/>
            </p:cNvSpPr>
            <p:nvPr/>
          </p:nvSpPr>
          <p:spPr bwMode="auto">
            <a:xfrm>
              <a:off x="4192" y="3036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80" name="Oval 136"/>
            <p:cNvSpPr>
              <a:spLocks noChangeArrowheads="1"/>
            </p:cNvSpPr>
            <p:nvPr/>
          </p:nvSpPr>
          <p:spPr bwMode="auto">
            <a:xfrm>
              <a:off x="4390" y="3052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81" name="Oval 137"/>
            <p:cNvSpPr>
              <a:spLocks noChangeArrowheads="1"/>
            </p:cNvSpPr>
            <p:nvPr/>
          </p:nvSpPr>
          <p:spPr bwMode="auto">
            <a:xfrm>
              <a:off x="4600" y="3058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282" name="Oval 138"/>
            <p:cNvSpPr>
              <a:spLocks noChangeArrowheads="1"/>
            </p:cNvSpPr>
            <p:nvPr/>
          </p:nvSpPr>
          <p:spPr bwMode="auto">
            <a:xfrm>
              <a:off x="4806" y="3074"/>
              <a:ext cx="182" cy="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4283" name="Line 139"/>
          <p:cNvSpPr>
            <a:spLocks noChangeShapeType="1"/>
          </p:cNvSpPr>
          <p:nvPr/>
        </p:nvSpPr>
        <p:spPr bwMode="auto">
          <a:xfrm>
            <a:off x="4670425" y="5130800"/>
            <a:ext cx="51435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84" name="Line 140"/>
          <p:cNvSpPr>
            <a:spLocks noChangeShapeType="1"/>
          </p:cNvSpPr>
          <p:nvPr/>
        </p:nvSpPr>
        <p:spPr bwMode="auto">
          <a:xfrm>
            <a:off x="4672013" y="5762625"/>
            <a:ext cx="357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85" name="Line 141"/>
          <p:cNvSpPr>
            <a:spLocks noChangeShapeType="1"/>
          </p:cNvSpPr>
          <p:nvPr/>
        </p:nvSpPr>
        <p:spPr bwMode="auto">
          <a:xfrm>
            <a:off x="4752975" y="5214938"/>
            <a:ext cx="1588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86" name="Text Box 142"/>
          <p:cNvSpPr txBox="1">
            <a:spLocks noChangeArrowheads="1"/>
          </p:cNvSpPr>
          <p:nvPr/>
        </p:nvSpPr>
        <p:spPr bwMode="auto">
          <a:xfrm>
            <a:off x="4171950" y="49831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GE Inspira Pitch" pitchFamily="34" charset="0"/>
              </a:rPr>
              <a:t>A</a:t>
            </a:r>
            <a:r>
              <a:rPr lang="en-US" sz="1400" baseline="-25000">
                <a:latin typeface="GE Inspira Pitch" pitchFamily="34" charset="0"/>
              </a:rPr>
              <a:t>max</a:t>
            </a:r>
          </a:p>
        </p:txBody>
      </p:sp>
      <p:sp>
        <p:nvSpPr>
          <p:cNvPr id="774287" name="Line 143"/>
          <p:cNvSpPr>
            <a:spLocks noChangeShapeType="1"/>
          </p:cNvSpPr>
          <p:nvPr/>
        </p:nvSpPr>
        <p:spPr bwMode="auto">
          <a:xfrm>
            <a:off x="7764463" y="4756150"/>
            <a:ext cx="573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88" name="Line 144"/>
          <p:cNvSpPr>
            <a:spLocks noChangeShapeType="1"/>
          </p:cNvSpPr>
          <p:nvPr/>
        </p:nvSpPr>
        <p:spPr bwMode="auto">
          <a:xfrm>
            <a:off x="7681913" y="5105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89" name="Line 145"/>
          <p:cNvSpPr>
            <a:spLocks noChangeShapeType="1"/>
          </p:cNvSpPr>
          <p:nvPr/>
        </p:nvSpPr>
        <p:spPr bwMode="auto">
          <a:xfrm>
            <a:off x="8274050" y="4779963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90" name="Line 146"/>
          <p:cNvSpPr>
            <a:spLocks noChangeShapeType="1"/>
          </p:cNvSpPr>
          <p:nvPr/>
        </p:nvSpPr>
        <p:spPr bwMode="auto">
          <a:xfrm rot="299047" flipV="1">
            <a:off x="3621088" y="4848225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91" name="Line 147"/>
          <p:cNvSpPr>
            <a:spLocks noChangeShapeType="1"/>
          </p:cNvSpPr>
          <p:nvPr/>
        </p:nvSpPr>
        <p:spPr bwMode="auto">
          <a:xfrm rot="299047" flipV="1">
            <a:off x="3621088" y="5002213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92" name="Line 148"/>
          <p:cNvSpPr>
            <a:spLocks noChangeShapeType="1"/>
          </p:cNvSpPr>
          <p:nvPr/>
        </p:nvSpPr>
        <p:spPr bwMode="auto">
          <a:xfrm rot="299047" flipV="1">
            <a:off x="3621088" y="5156200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93" name="Line 149"/>
          <p:cNvSpPr>
            <a:spLocks noChangeShapeType="1"/>
          </p:cNvSpPr>
          <p:nvPr/>
        </p:nvSpPr>
        <p:spPr bwMode="auto">
          <a:xfrm rot="299047" flipV="1">
            <a:off x="3621088" y="5310188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94" name="Line 150"/>
          <p:cNvSpPr>
            <a:spLocks noChangeShapeType="1"/>
          </p:cNvSpPr>
          <p:nvPr/>
        </p:nvSpPr>
        <p:spPr bwMode="auto">
          <a:xfrm rot="299047" flipV="1">
            <a:off x="3621088" y="5464175"/>
            <a:ext cx="617537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96" name="Line 152"/>
          <p:cNvSpPr>
            <a:spLocks noChangeShapeType="1"/>
          </p:cNvSpPr>
          <p:nvPr/>
        </p:nvSpPr>
        <p:spPr bwMode="auto">
          <a:xfrm>
            <a:off x="4868863" y="4445000"/>
            <a:ext cx="0" cy="5095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297" name="Text Box 153"/>
          <p:cNvSpPr txBox="1">
            <a:spLocks noChangeArrowheads="1"/>
          </p:cNvSpPr>
          <p:nvPr/>
        </p:nvSpPr>
        <p:spPr bwMode="auto">
          <a:xfrm>
            <a:off x="4813300" y="4386263"/>
            <a:ext cx="733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E Inspira Pitch" pitchFamily="34" charset="0"/>
              </a:rPr>
              <a:t>A</a:t>
            </a:r>
            <a:r>
              <a:rPr lang="en-US" sz="1400" baseline="-25000" dirty="0">
                <a:solidFill>
                  <a:srgbClr val="FF0000"/>
                </a:solidFill>
                <a:latin typeface="GE Inspira Pitch" pitchFamily="34" charset="0"/>
              </a:rPr>
              <a:t>by</a:t>
            </a:r>
          </a:p>
        </p:txBody>
      </p:sp>
      <p:sp>
        <p:nvSpPr>
          <p:cNvPr id="774302" name="Line 158"/>
          <p:cNvSpPr>
            <a:spLocks noChangeShapeType="1"/>
          </p:cNvSpPr>
          <p:nvPr/>
        </p:nvSpPr>
        <p:spPr bwMode="auto">
          <a:xfrm>
            <a:off x="4660900" y="4987925"/>
            <a:ext cx="51435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303" name="Text Box 159"/>
          <p:cNvSpPr txBox="1">
            <a:spLocks noChangeArrowheads="1"/>
          </p:cNvSpPr>
          <p:nvPr/>
        </p:nvSpPr>
        <p:spPr bwMode="auto">
          <a:xfrm>
            <a:off x="8191500" y="4784725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GE Inspira Pitch" pitchFamily="34" charset="0"/>
              </a:rPr>
              <a:t>A</a:t>
            </a:r>
            <a:r>
              <a:rPr lang="en-US" sz="1400" baseline="-25000">
                <a:latin typeface="GE Inspira Pitch" pitchFamily="34" charset="0"/>
              </a:rPr>
              <a:t>min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88" name="Oval 72"/>
          <p:cNvSpPr>
            <a:spLocks noChangeArrowheads="1"/>
          </p:cNvSpPr>
          <p:nvPr/>
        </p:nvSpPr>
        <p:spPr bwMode="auto">
          <a:xfrm>
            <a:off x="8302625" y="644525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89" name="Oval 73"/>
          <p:cNvSpPr>
            <a:spLocks noChangeArrowheads="1"/>
          </p:cNvSpPr>
          <p:nvPr/>
        </p:nvSpPr>
        <p:spPr bwMode="auto">
          <a:xfrm>
            <a:off x="8302625" y="908050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0" name="Oval 74"/>
          <p:cNvSpPr>
            <a:spLocks noChangeArrowheads="1"/>
          </p:cNvSpPr>
          <p:nvPr/>
        </p:nvSpPr>
        <p:spPr bwMode="auto">
          <a:xfrm>
            <a:off x="8302625" y="1176338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1" name="Oval 75"/>
          <p:cNvSpPr>
            <a:spLocks noChangeArrowheads="1"/>
          </p:cNvSpPr>
          <p:nvPr/>
        </p:nvSpPr>
        <p:spPr bwMode="auto">
          <a:xfrm>
            <a:off x="8302625" y="1308100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2" name="Oval 76"/>
          <p:cNvSpPr>
            <a:spLocks noChangeArrowheads="1"/>
          </p:cNvSpPr>
          <p:nvPr/>
        </p:nvSpPr>
        <p:spPr bwMode="auto">
          <a:xfrm>
            <a:off x="8302625" y="1042988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3" name="Oval 77"/>
          <p:cNvSpPr>
            <a:spLocks noChangeArrowheads="1"/>
          </p:cNvSpPr>
          <p:nvPr/>
        </p:nvSpPr>
        <p:spPr bwMode="auto">
          <a:xfrm>
            <a:off x="8302625" y="774700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4" name="Line 78"/>
          <p:cNvSpPr>
            <a:spLocks noChangeShapeType="1"/>
          </p:cNvSpPr>
          <p:nvPr/>
        </p:nvSpPr>
        <p:spPr bwMode="auto">
          <a:xfrm rot="299047" flipV="1">
            <a:off x="7499350" y="720725"/>
            <a:ext cx="617538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5" name="Text Box 79"/>
          <p:cNvSpPr txBox="1">
            <a:spLocks noChangeArrowheads="1"/>
          </p:cNvSpPr>
          <p:nvPr/>
        </p:nvSpPr>
        <p:spPr bwMode="auto">
          <a:xfrm>
            <a:off x="7245350" y="298450"/>
            <a:ext cx="990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GE Inspira Pitch" pitchFamily="34" charset="0"/>
              </a:rPr>
              <a:t>Air flow</a:t>
            </a:r>
          </a:p>
        </p:txBody>
      </p:sp>
      <p:sp>
        <p:nvSpPr>
          <p:cNvPr id="777296" name="Line 80"/>
          <p:cNvSpPr>
            <a:spLocks noChangeShapeType="1"/>
          </p:cNvSpPr>
          <p:nvPr/>
        </p:nvSpPr>
        <p:spPr bwMode="auto">
          <a:xfrm rot="299047" flipV="1">
            <a:off x="7499350" y="874713"/>
            <a:ext cx="617538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7" name="Line 81"/>
          <p:cNvSpPr>
            <a:spLocks noChangeShapeType="1"/>
          </p:cNvSpPr>
          <p:nvPr/>
        </p:nvSpPr>
        <p:spPr bwMode="auto">
          <a:xfrm rot="299047" flipV="1">
            <a:off x="7499350" y="1028700"/>
            <a:ext cx="617538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8" name="Line 82"/>
          <p:cNvSpPr>
            <a:spLocks noChangeShapeType="1"/>
          </p:cNvSpPr>
          <p:nvPr/>
        </p:nvSpPr>
        <p:spPr bwMode="auto">
          <a:xfrm rot="299047" flipV="1">
            <a:off x="7499350" y="1182688"/>
            <a:ext cx="617538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299" name="Line 83"/>
          <p:cNvSpPr>
            <a:spLocks noChangeShapeType="1"/>
          </p:cNvSpPr>
          <p:nvPr/>
        </p:nvSpPr>
        <p:spPr bwMode="auto">
          <a:xfrm rot="299047" flipV="1">
            <a:off x="7499350" y="1336675"/>
            <a:ext cx="617538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00" name="Text Box 84"/>
          <p:cNvSpPr txBox="1">
            <a:spLocks noChangeArrowheads="1"/>
          </p:cNvSpPr>
          <p:nvPr/>
        </p:nvSpPr>
        <p:spPr bwMode="auto">
          <a:xfrm>
            <a:off x="8507413" y="655638"/>
            <a:ext cx="393700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latin typeface="GE Inspira Pitch" pitchFamily="34" charset="0"/>
              </a:rPr>
              <a:t>S</a:t>
            </a:r>
            <a:r>
              <a:rPr lang="en-US" sz="1000" baseline="-25000">
                <a:solidFill>
                  <a:srgbClr val="000000"/>
                </a:solidFill>
                <a:latin typeface="GE Inspira Pitch" pitchFamily="34" charset="0"/>
              </a:rPr>
              <a:t>T</a:t>
            </a:r>
          </a:p>
        </p:txBody>
      </p:sp>
      <p:sp>
        <p:nvSpPr>
          <p:cNvPr id="777301" name="Line 85"/>
          <p:cNvSpPr>
            <a:spLocks noChangeShapeType="1"/>
          </p:cNvSpPr>
          <p:nvPr/>
        </p:nvSpPr>
        <p:spPr bwMode="auto">
          <a:xfrm flipH="1">
            <a:off x="8524875" y="858838"/>
            <a:ext cx="1588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02" name="Line 86"/>
          <p:cNvSpPr>
            <a:spLocks noChangeShapeType="1"/>
          </p:cNvSpPr>
          <p:nvPr/>
        </p:nvSpPr>
        <p:spPr bwMode="auto">
          <a:xfrm>
            <a:off x="8372475" y="717550"/>
            <a:ext cx="185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03" name="Line 87"/>
          <p:cNvSpPr>
            <a:spLocks noChangeShapeType="1"/>
          </p:cNvSpPr>
          <p:nvPr/>
        </p:nvSpPr>
        <p:spPr bwMode="auto">
          <a:xfrm>
            <a:off x="8382000" y="850900"/>
            <a:ext cx="185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04" name="Line 88"/>
          <p:cNvSpPr>
            <a:spLocks noChangeShapeType="1"/>
          </p:cNvSpPr>
          <p:nvPr/>
        </p:nvSpPr>
        <p:spPr bwMode="auto">
          <a:xfrm flipH="1">
            <a:off x="8524875" y="528638"/>
            <a:ext cx="1588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05" name="Text Box 89"/>
          <p:cNvSpPr txBox="1">
            <a:spLocks noChangeArrowheads="1"/>
          </p:cNvSpPr>
          <p:nvPr/>
        </p:nvSpPr>
        <p:spPr bwMode="auto">
          <a:xfrm>
            <a:off x="8580438" y="1336675"/>
            <a:ext cx="488950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latin typeface="GE Inspira Pitch" pitchFamily="34" charset="0"/>
              </a:rPr>
              <a:t>S</a:t>
            </a:r>
            <a:r>
              <a:rPr lang="en-US" sz="1000" baseline="-25000">
                <a:solidFill>
                  <a:srgbClr val="000000"/>
                </a:solidFill>
                <a:latin typeface="GE Inspira Pitch" pitchFamily="34" charset="0"/>
              </a:rPr>
              <a:t>L</a:t>
            </a:r>
            <a:r>
              <a:rPr lang="en-US" sz="1000">
                <a:solidFill>
                  <a:srgbClr val="000000"/>
                </a:solidFill>
                <a:latin typeface="GE Inspira Pitch" pitchFamily="34" charset="0"/>
              </a:rPr>
              <a:t>=D</a:t>
            </a:r>
            <a:r>
              <a:rPr lang="en-US" sz="1000" baseline="-25000">
                <a:solidFill>
                  <a:srgbClr val="000000"/>
                </a:solidFill>
                <a:latin typeface="GE Inspira Pitch" pitchFamily="34" charset="0"/>
              </a:rPr>
              <a:t>f</a:t>
            </a:r>
          </a:p>
        </p:txBody>
      </p:sp>
      <p:sp>
        <p:nvSpPr>
          <p:cNvPr id="777308" name="Line 92"/>
          <p:cNvSpPr>
            <a:spLocks noChangeShapeType="1"/>
          </p:cNvSpPr>
          <p:nvPr/>
        </p:nvSpPr>
        <p:spPr bwMode="auto">
          <a:xfrm flipV="1">
            <a:off x="8297863" y="1355725"/>
            <a:ext cx="0" cy="150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09" name="Line 93"/>
          <p:cNvSpPr>
            <a:spLocks noChangeShapeType="1"/>
          </p:cNvSpPr>
          <p:nvPr/>
        </p:nvSpPr>
        <p:spPr bwMode="auto">
          <a:xfrm>
            <a:off x="8126413" y="1492250"/>
            <a:ext cx="16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10" name="Line 94"/>
          <p:cNvSpPr>
            <a:spLocks noChangeShapeType="1"/>
          </p:cNvSpPr>
          <p:nvPr/>
        </p:nvSpPr>
        <p:spPr bwMode="auto">
          <a:xfrm flipV="1">
            <a:off x="8435975" y="1354138"/>
            <a:ext cx="0" cy="150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7311" name="Line 95"/>
          <p:cNvSpPr>
            <a:spLocks noChangeShapeType="1"/>
          </p:cNvSpPr>
          <p:nvPr/>
        </p:nvSpPr>
        <p:spPr bwMode="auto">
          <a:xfrm>
            <a:off x="8442325" y="1495425"/>
            <a:ext cx="160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4" name="Text Box 68"/>
          <p:cNvSpPr txBox="1">
            <a:spLocks noChangeArrowheads="1"/>
          </p:cNvSpPr>
          <p:nvPr/>
        </p:nvSpPr>
        <p:spPr bwMode="auto">
          <a:xfrm>
            <a:off x="8225944" y="2109720"/>
            <a:ext cx="4021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D</a:t>
            </a:r>
            <a:r>
              <a:rPr lang="en-US" sz="1400" baseline="-25000" dirty="0" smtClean="0">
                <a:solidFill>
                  <a:srgbClr val="000000"/>
                </a:solidFill>
                <a:latin typeface="GE Inspira Pitch" pitchFamily="34" charset="0"/>
              </a:rPr>
              <a:t>f</a:t>
            </a:r>
            <a:endParaRPr lang="en-US" sz="14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3985740" y="1705855"/>
            <a:ext cx="4321193" cy="1820668"/>
            <a:chOff x="3985740" y="1705855"/>
            <a:chExt cx="4321193" cy="1820668"/>
          </a:xfrm>
        </p:grpSpPr>
        <p:sp>
          <p:nvSpPr>
            <p:cNvPr id="777284" name="Text Box 68"/>
            <p:cNvSpPr txBox="1">
              <a:spLocks noChangeArrowheads="1"/>
            </p:cNvSpPr>
            <p:nvPr/>
          </p:nvSpPr>
          <p:spPr bwMode="auto">
            <a:xfrm>
              <a:off x="7649708" y="1705855"/>
              <a:ext cx="65722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GE Inspira Pitch" pitchFamily="34" charset="0"/>
                </a:rPr>
                <a:t>A</a:t>
              </a:r>
              <a:r>
                <a:rPr lang="en-US" sz="1400" baseline="-25000" dirty="0">
                  <a:solidFill>
                    <a:srgbClr val="000000"/>
                  </a:solidFill>
                  <a:latin typeface="GE Inspira Pitch" pitchFamily="34" charset="0"/>
                </a:rPr>
                <a:t>by</a:t>
              </a:r>
              <a:r>
                <a:rPr lang="en-US" sz="1400" dirty="0">
                  <a:solidFill>
                    <a:srgbClr val="000000"/>
                  </a:solidFill>
                  <a:latin typeface="GE Inspira Pitch" pitchFamily="34" charset="0"/>
                </a:rPr>
                <a:t>/2</a:t>
              </a:r>
              <a:endParaRPr lang="en-US" sz="1400" baseline="-25000" dirty="0">
                <a:solidFill>
                  <a:srgbClr val="000000"/>
                </a:solidFill>
                <a:latin typeface="GE Inspira Pitch" pitchFamily="34" charset="0"/>
              </a:endParaRPr>
            </a:p>
          </p:txBody>
        </p:sp>
        <p:sp>
          <p:nvSpPr>
            <p:cNvPr id="777286" name="Line 70"/>
            <p:cNvSpPr>
              <a:spLocks noChangeShapeType="1"/>
            </p:cNvSpPr>
            <p:nvPr/>
          </p:nvSpPr>
          <p:spPr bwMode="auto">
            <a:xfrm>
              <a:off x="8253379" y="2087235"/>
              <a:ext cx="0" cy="37229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985740" y="1827162"/>
              <a:ext cx="3713296" cy="1699361"/>
              <a:chOff x="3985740" y="1827162"/>
              <a:chExt cx="3713296" cy="169936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804488" y="1827162"/>
                <a:ext cx="2894548" cy="1362075"/>
                <a:chOff x="4804488" y="1827162"/>
                <a:chExt cx="2894548" cy="1362075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829972" y="2079838"/>
                  <a:ext cx="2869064" cy="870879"/>
                  <a:chOff x="4829972" y="2079838"/>
                  <a:chExt cx="2869064" cy="870879"/>
                </a:xfrm>
              </p:grpSpPr>
              <p:sp>
                <p:nvSpPr>
                  <p:cNvPr id="2" name="Oval 1"/>
                  <p:cNvSpPr/>
                  <p:nvPr/>
                </p:nvSpPr>
                <p:spPr bwMode="auto">
                  <a:xfrm>
                    <a:off x="6891747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 bwMode="auto">
                  <a:xfrm>
                    <a:off x="6481941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 bwMode="auto">
                  <a:xfrm>
                    <a:off x="6072134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 bwMode="auto">
                  <a:xfrm>
                    <a:off x="5662328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 bwMode="auto">
                  <a:xfrm>
                    <a:off x="5252521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 bwMode="auto">
                  <a:xfrm>
                    <a:off x="4842715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7301556" y="2079838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 bwMode="auto">
                  <a:xfrm>
                    <a:off x="6879004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6469198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 bwMode="auto">
                  <a:xfrm>
                    <a:off x="6059391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 bwMode="auto">
                  <a:xfrm>
                    <a:off x="5649585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 bwMode="auto">
                  <a:xfrm>
                    <a:off x="5239778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 bwMode="auto">
                  <a:xfrm>
                    <a:off x="4829972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 bwMode="auto">
                  <a:xfrm>
                    <a:off x="7288813" y="2563630"/>
                    <a:ext cx="397480" cy="387087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 cap="flat" cmpd="sng" algn="ctr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 Inspira" pitchFamily="34" charset="0"/>
                    </a:endParaRPr>
                  </a:p>
                </p:txBody>
              </p:sp>
              <p:sp>
                <p:nvSpPr>
                  <p:cNvPr id="77727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6979623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6569817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6160010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750204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340397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930591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7389432" y="2164875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6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6966880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6557074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2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6147267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737461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327654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6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917848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7376689" y="2648667"/>
                    <a:ext cx="221730" cy="2170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 bwMode="auto">
                <a:xfrm>
                  <a:off x="4804488" y="1827162"/>
                  <a:ext cx="2856321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/>
                <p:cNvCxnSpPr/>
                <p:nvPr/>
              </p:nvCxnSpPr>
              <p:spPr bwMode="auto">
                <a:xfrm>
                  <a:off x="4817230" y="3189237"/>
                  <a:ext cx="2856321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3985740" y="1929956"/>
                <a:ext cx="617539" cy="1125538"/>
                <a:chOff x="4641056" y="3220118"/>
                <a:chExt cx="617539" cy="1125538"/>
              </a:xfrm>
            </p:grpSpPr>
            <p:sp>
              <p:nvSpPr>
                <p:cNvPr id="777261" name="Line 45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6" y="322011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75" name="Line 59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6" y="337319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76" name="Line 60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6" y="352627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77" name="Line 61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6" y="367935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78" name="Line 62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6" y="383243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" name="Line 60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7" y="398551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Line 61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7" y="4138598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5" name="Line 62"/>
                <p:cNvSpPr>
                  <a:spLocks noChangeShapeType="1"/>
                </p:cNvSpPr>
                <p:nvPr/>
              </p:nvSpPr>
              <p:spPr bwMode="auto">
                <a:xfrm rot="299047" flipV="1">
                  <a:off x="4641057" y="4291681"/>
                  <a:ext cx="617538" cy="53975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5666652" y="3187969"/>
                <a:ext cx="123969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Section A-A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9" name="Text Box 68"/>
            <p:cNvSpPr txBox="1">
              <a:spLocks noChangeArrowheads="1"/>
            </p:cNvSpPr>
            <p:nvPr/>
          </p:nvSpPr>
          <p:spPr bwMode="auto">
            <a:xfrm>
              <a:off x="7649708" y="2954075"/>
              <a:ext cx="65722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GE Inspira Pitch" pitchFamily="34" charset="0"/>
                </a:rPr>
                <a:t>A</a:t>
              </a:r>
              <a:r>
                <a:rPr lang="en-US" sz="1400" baseline="-25000" dirty="0">
                  <a:solidFill>
                    <a:srgbClr val="000000"/>
                  </a:solidFill>
                  <a:latin typeface="GE Inspira Pitch" pitchFamily="34" charset="0"/>
                </a:rPr>
                <a:t>by</a:t>
              </a:r>
              <a:r>
                <a:rPr lang="en-US" sz="1400" dirty="0">
                  <a:solidFill>
                    <a:srgbClr val="000000"/>
                  </a:solidFill>
                  <a:latin typeface="GE Inspira Pitch" pitchFamily="34" charset="0"/>
                </a:rPr>
                <a:t>/2</a:t>
              </a:r>
              <a:endParaRPr lang="en-US" sz="1400" baseline="-25000" dirty="0">
                <a:solidFill>
                  <a:srgbClr val="000000"/>
                </a:solidFill>
                <a:latin typeface="GE Inspira Pitch" pitchFamily="34" charset="0"/>
              </a:endParaRPr>
            </a:p>
          </p:txBody>
        </p:sp>
        <p:sp>
          <p:nvSpPr>
            <p:cNvPr id="210" name="Line 70"/>
            <p:cNvSpPr>
              <a:spLocks noChangeShapeType="1"/>
            </p:cNvSpPr>
            <p:nvPr/>
          </p:nvSpPr>
          <p:spPr bwMode="auto">
            <a:xfrm>
              <a:off x="7487858" y="2965034"/>
              <a:ext cx="0" cy="20977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7472884" y="2079838"/>
              <a:ext cx="78049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Straight Connector 212"/>
            <p:cNvCxnSpPr/>
            <p:nvPr/>
          </p:nvCxnSpPr>
          <p:spPr bwMode="auto">
            <a:xfrm>
              <a:off x="7472884" y="2467932"/>
              <a:ext cx="78049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Straight Connector 218"/>
            <p:cNvCxnSpPr/>
            <p:nvPr/>
          </p:nvCxnSpPr>
          <p:spPr bwMode="auto">
            <a:xfrm>
              <a:off x="7485057" y="2382134"/>
              <a:ext cx="444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 bwMode="auto">
            <a:xfrm>
              <a:off x="7485057" y="2163735"/>
              <a:ext cx="444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2" name="Line 70"/>
            <p:cNvSpPr>
              <a:spLocks noChangeShapeType="1"/>
            </p:cNvSpPr>
            <p:nvPr/>
          </p:nvSpPr>
          <p:spPr bwMode="auto">
            <a:xfrm>
              <a:off x="7491027" y="1846540"/>
              <a:ext cx="0" cy="20977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3" name="Line 70"/>
            <p:cNvSpPr>
              <a:spLocks noChangeShapeType="1"/>
            </p:cNvSpPr>
            <p:nvPr/>
          </p:nvSpPr>
          <p:spPr bwMode="auto">
            <a:xfrm>
              <a:off x="7888696" y="2163735"/>
              <a:ext cx="0" cy="20977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4" name="Text Box 68"/>
            <p:cNvSpPr txBox="1">
              <a:spLocks noChangeArrowheads="1"/>
            </p:cNvSpPr>
            <p:nvPr/>
          </p:nvSpPr>
          <p:spPr bwMode="auto">
            <a:xfrm>
              <a:off x="7881151" y="2109720"/>
              <a:ext cx="4016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000000"/>
                  </a:solidFill>
                  <a:latin typeface="GE Inspira Pitch" pitchFamily="34" charset="0"/>
                </a:rPr>
                <a:t>D</a:t>
              </a:r>
              <a:r>
                <a:rPr lang="en-US" sz="1400" baseline="-25000" dirty="0">
                  <a:solidFill>
                    <a:srgbClr val="000000"/>
                  </a:solidFill>
                  <a:latin typeface="GE Inspira Pitch" pitchFamily="34" charset="0"/>
                </a:rPr>
                <a:t>o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 bwMode="auto">
            <a:xfrm>
              <a:off x="4669235" y="2273382"/>
              <a:ext cx="39573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226"/>
            <p:cNvCxnSpPr>
              <a:stCxn id="228" idx="1"/>
            </p:cNvCxnSpPr>
            <p:nvPr/>
          </p:nvCxnSpPr>
          <p:spPr bwMode="auto">
            <a:xfrm>
              <a:off x="4669236" y="2757172"/>
              <a:ext cx="395732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" name="Line 70"/>
            <p:cNvSpPr>
              <a:spLocks noChangeShapeType="1"/>
            </p:cNvSpPr>
            <p:nvPr/>
          </p:nvSpPr>
          <p:spPr bwMode="auto">
            <a:xfrm>
              <a:off x="4669235" y="2277247"/>
              <a:ext cx="0" cy="47992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9" name="Text Box 68"/>
            <p:cNvSpPr txBox="1">
              <a:spLocks noChangeArrowheads="1"/>
            </p:cNvSpPr>
            <p:nvPr/>
          </p:nvSpPr>
          <p:spPr bwMode="auto">
            <a:xfrm>
              <a:off x="4591457" y="2338315"/>
              <a:ext cx="4016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000000"/>
                  </a:solidFill>
                  <a:latin typeface="GE Inspira Pitch" pitchFamily="34" charset="0"/>
                </a:rPr>
                <a:t>S</a:t>
              </a:r>
              <a:r>
                <a:rPr lang="en-US" sz="1400" baseline="-25000" dirty="0">
                  <a:solidFill>
                    <a:srgbClr val="000000"/>
                  </a:solidFill>
                  <a:latin typeface="GE Inspira Pitch" pitchFamily="34" charset="0"/>
                </a:rPr>
                <a:t>T</a:t>
              </a:r>
            </a:p>
          </p:txBody>
        </p:sp>
        <p:cxnSp>
          <p:nvCxnSpPr>
            <p:cNvPr id="235" name="Straight Connector 234"/>
            <p:cNvCxnSpPr/>
            <p:nvPr/>
          </p:nvCxnSpPr>
          <p:spPr bwMode="auto">
            <a:xfrm>
              <a:off x="5041455" y="1986434"/>
              <a:ext cx="0" cy="2821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Straight Connector 236"/>
            <p:cNvCxnSpPr/>
            <p:nvPr/>
          </p:nvCxnSpPr>
          <p:spPr bwMode="auto">
            <a:xfrm>
              <a:off x="5451262" y="1986434"/>
              <a:ext cx="0" cy="2821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Line 70"/>
            <p:cNvSpPr>
              <a:spLocks noChangeShapeType="1"/>
            </p:cNvSpPr>
            <p:nvPr/>
          </p:nvSpPr>
          <p:spPr bwMode="auto">
            <a:xfrm>
              <a:off x="5060206" y="2039227"/>
              <a:ext cx="373551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9" name="Text Box 68"/>
            <p:cNvSpPr txBox="1">
              <a:spLocks noChangeArrowheads="1"/>
            </p:cNvSpPr>
            <p:nvPr/>
          </p:nvSpPr>
          <p:spPr bwMode="auto">
            <a:xfrm>
              <a:off x="5056774" y="1763496"/>
              <a:ext cx="4016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000000"/>
                  </a:solidFill>
                  <a:latin typeface="GE Inspira Pitch" pitchFamily="34" charset="0"/>
                </a:rPr>
                <a:t>S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GE Inspira Pitch" pitchFamily="34" charset="0"/>
                </a:rPr>
                <a:t>L</a:t>
              </a:r>
              <a:endParaRPr lang="en-US" sz="1400" baseline="-25000" dirty="0">
                <a:solidFill>
                  <a:srgbClr val="000000"/>
                </a:solidFill>
                <a:latin typeface="GE Inspira Pitch" pitchFamily="34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985740" y="3555476"/>
            <a:ext cx="4693119" cy="2861417"/>
            <a:chOff x="3985740" y="3555476"/>
            <a:chExt cx="4693119" cy="286141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827058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5236935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646812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6056689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6466566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6876443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7286317" y="3555476"/>
              <a:ext cx="397480" cy="286141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920534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5330411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5740288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6150165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6560042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969919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7379793" y="3555477"/>
              <a:ext cx="216130" cy="2861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985740" y="3803651"/>
              <a:ext cx="617539" cy="1125538"/>
              <a:chOff x="4641056" y="3220118"/>
              <a:chExt cx="617539" cy="1125538"/>
            </a:xfrm>
          </p:grpSpPr>
          <p:sp>
            <p:nvSpPr>
              <p:cNvPr id="181" name="Line 45"/>
              <p:cNvSpPr>
                <a:spLocks noChangeShapeType="1"/>
              </p:cNvSpPr>
              <p:nvPr/>
            </p:nvSpPr>
            <p:spPr bwMode="auto">
              <a:xfrm rot="299047" flipV="1">
                <a:off x="4641056" y="32201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Line 59"/>
              <p:cNvSpPr>
                <a:spLocks noChangeShapeType="1"/>
              </p:cNvSpPr>
              <p:nvPr/>
            </p:nvSpPr>
            <p:spPr bwMode="auto">
              <a:xfrm rot="299047" flipV="1">
                <a:off x="4641056" y="33731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6" y="352627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6" y="367935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6" y="383243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7" y="39855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7" y="41385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7" y="4291681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985740" y="5040051"/>
              <a:ext cx="617539" cy="1125538"/>
              <a:chOff x="4641056" y="3220118"/>
              <a:chExt cx="617539" cy="1125538"/>
            </a:xfrm>
          </p:grpSpPr>
          <p:sp>
            <p:nvSpPr>
              <p:cNvPr id="190" name="Line 45"/>
              <p:cNvSpPr>
                <a:spLocks noChangeShapeType="1"/>
              </p:cNvSpPr>
              <p:nvPr/>
            </p:nvSpPr>
            <p:spPr bwMode="auto">
              <a:xfrm rot="299047" flipV="1">
                <a:off x="4641056" y="32201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Line 59"/>
              <p:cNvSpPr>
                <a:spLocks noChangeShapeType="1"/>
              </p:cNvSpPr>
              <p:nvPr/>
            </p:nvSpPr>
            <p:spPr bwMode="auto">
              <a:xfrm rot="299047" flipV="1">
                <a:off x="4641056" y="33731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6" y="352627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6" y="367935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6" y="383243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7" y="39855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7" y="41385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7" y="4291681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4686300" y="4986184"/>
              <a:ext cx="3200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7886700" y="4977875"/>
              <a:ext cx="0" cy="4055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lgDashDot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Straight Arrow Connector 203"/>
            <p:cNvCxnSpPr/>
            <p:nvPr/>
          </p:nvCxnSpPr>
          <p:spPr bwMode="auto">
            <a:xfrm>
              <a:off x="4686300" y="4986185"/>
              <a:ext cx="0" cy="4055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lgDashDot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7651750" y="5336650"/>
              <a:ext cx="639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A-A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240" name="Straight Connector 239"/>
            <p:cNvCxnSpPr/>
            <p:nvPr/>
          </p:nvCxnSpPr>
          <p:spPr bwMode="auto">
            <a:xfrm>
              <a:off x="7506255" y="3555476"/>
              <a:ext cx="78049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240"/>
            <p:cNvCxnSpPr/>
            <p:nvPr/>
          </p:nvCxnSpPr>
          <p:spPr bwMode="auto">
            <a:xfrm>
              <a:off x="7506255" y="6416893"/>
              <a:ext cx="78049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" name="Line 70"/>
            <p:cNvSpPr>
              <a:spLocks noChangeShapeType="1"/>
            </p:cNvSpPr>
            <p:nvPr/>
          </p:nvSpPr>
          <p:spPr bwMode="auto">
            <a:xfrm>
              <a:off x="8253379" y="3592220"/>
              <a:ext cx="0" cy="275777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3" name="Text Box 68"/>
            <p:cNvSpPr txBox="1">
              <a:spLocks noChangeArrowheads="1"/>
            </p:cNvSpPr>
            <p:nvPr/>
          </p:nvSpPr>
          <p:spPr bwMode="auto">
            <a:xfrm>
              <a:off x="8277229" y="4884175"/>
              <a:ext cx="401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GE Inspira Pitch" pitchFamily="34" charset="0"/>
                </a:rPr>
                <a:t>t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GE Inspira Pitch" pitchFamily="34" charset="0"/>
                </a:rPr>
                <a:t>L</a:t>
              </a:r>
              <a:endParaRPr lang="en-US" sz="1800" baseline="-25000" dirty="0">
                <a:solidFill>
                  <a:srgbClr val="000000"/>
                </a:solidFill>
                <a:latin typeface="GE Inspira Pitch" pitchFamily="34" charset="0"/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1092200" y="396875"/>
            <a:ext cx="2478087" cy="1479550"/>
            <a:chOff x="1092200" y="396875"/>
            <a:chExt cx="2478087" cy="1479550"/>
          </a:xfrm>
        </p:grpSpPr>
        <p:sp>
          <p:nvSpPr>
            <p:cNvPr id="318" name="Rectangle 317"/>
            <p:cNvSpPr/>
            <p:nvPr/>
          </p:nvSpPr>
          <p:spPr bwMode="auto">
            <a:xfrm>
              <a:off x="1092200" y="971550"/>
              <a:ext cx="2006600" cy="3181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1092200" y="396875"/>
              <a:ext cx="2478087" cy="1479550"/>
              <a:chOff x="1092200" y="396875"/>
              <a:chExt cx="2478087" cy="1479550"/>
            </a:xfrm>
          </p:grpSpPr>
          <p:sp>
            <p:nvSpPr>
              <p:cNvPr id="777222" name="Text Box 6"/>
              <p:cNvSpPr txBox="1">
                <a:spLocks noChangeArrowheads="1"/>
              </p:cNvSpPr>
              <p:nvPr/>
            </p:nvSpPr>
            <p:spPr bwMode="auto">
              <a:xfrm>
                <a:off x="3176587" y="425450"/>
                <a:ext cx="393700" cy="2444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dirty="0">
                    <a:solidFill>
                      <a:srgbClr val="000000"/>
                    </a:solidFill>
                    <a:latin typeface="GE Inspira Pitch" pitchFamily="34" charset="0"/>
                  </a:rPr>
                  <a:t>D</a:t>
                </a:r>
                <a:r>
                  <a:rPr lang="en-US" sz="1000" baseline="-25000" dirty="0">
                    <a:solidFill>
                      <a:srgbClr val="000000"/>
                    </a:solidFill>
                    <a:latin typeface="GE Inspira Pitch" pitchFamily="34" charset="0"/>
                  </a:rPr>
                  <a:t>o</a:t>
                </a:r>
              </a:p>
            </p:txBody>
          </p:sp>
          <p:grpSp>
            <p:nvGrpSpPr>
              <p:cNvPr id="316" name="Group 315"/>
              <p:cNvGrpSpPr/>
              <p:nvPr/>
            </p:nvGrpSpPr>
            <p:grpSpPr>
              <a:xfrm>
                <a:off x="1092200" y="396875"/>
                <a:ext cx="2335212" cy="1479550"/>
                <a:chOff x="1092200" y="396875"/>
                <a:chExt cx="2335212" cy="1479550"/>
              </a:xfrm>
            </p:grpSpPr>
            <p:sp>
              <p:nvSpPr>
                <p:cNvPr id="777218" name="Rectangle 2"/>
                <p:cNvSpPr>
                  <a:spLocks noChangeArrowheads="1"/>
                </p:cNvSpPr>
                <p:nvPr/>
              </p:nvSpPr>
              <p:spPr bwMode="auto">
                <a:xfrm>
                  <a:off x="1092200" y="396875"/>
                  <a:ext cx="2006600" cy="31273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19" name="Rectangle 3"/>
                <p:cNvSpPr>
                  <a:spLocks noChangeArrowheads="1"/>
                </p:cNvSpPr>
                <p:nvPr/>
              </p:nvSpPr>
              <p:spPr bwMode="auto">
                <a:xfrm>
                  <a:off x="1092200" y="1563688"/>
                  <a:ext cx="2006600" cy="312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20" name="Rectangle 4"/>
                <p:cNvSpPr>
                  <a:spLocks noChangeArrowheads="1"/>
                </p:cNvSpPr>
                <p:nvPr/>
              </p:nvSpPr>
              <p:spPr bwMode="auto">
                <a:xfrm>
                  <a:off x="2374900" y="114776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21" name="Rectangle 5"/>
                <p:cNvSpPr>
                  <a:spLocks noChangeArrowheads="1"/>
                </p:cNvSpPr>
                <p:nvPr/>
              </p:nvSpPr>
              <p:spPr bwMode="auto">
                <a:xfrm>
                  <a:off x="2374900" y="70961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90787" y="792163"/>
                  <a:ext cx="393700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100" dirty="0" smtClean="0">
                      <a:solidFill>
                        <a:srgbClr val="000000"/>
                      </a:solidFill>
                      <a:latin typeface="GE Inspira Pitch" pitchFamily="34" charset="0"/>
                    </a:rPr>
                    <a:t>l</a:t>
                  </a:r>
                  <a:r>
                    <a:rPr lang="en-US" sz="1100" baseline="-25000" dirty="0" smtClean="0">
                      <a:solidFill>
                        <a:srgbClr val="000000"/>
                      </a:solidFill>
                      <a:latin typeface="GE Inspira Pitch" pitchFamily="34" charset="0"/>
                    </a:rPr>
                    <a:t>f</a:t>
                  </a:r>
                  <a:endParaRPr lang="en-US" sz="1100" baseline="-25000" dirty="0">
                    <a:solidFill>
                      <a:srgbClr val="000000"/>
                    </a:solidFill>
                    <a:latin typeface="GE Inspira Pitch" pitchFamily="34" charset="0"/>
                  </a:endParaRPr>
                </a:p>
              </p:txBody>
            </p:sp>
            <p:sp>
              <p:nvSpPr>
                <p:cNvPr id="7772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90787" y="1158875"/>
                  <a:ext cx="393700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100" dirty="0" smtClean="0">
                      <a:solidFill>
                        <a:srgbClr val="000000"/>
                      </a:solidFill>
                      <a:latin typeface="GE Inspira Pitch" pitchFamily="34" charset="0"/>
                    </a:rPr>
                    <a:t>t</a:t>
                  </a:r>
                  <a:r>
                    <a:rPr lang="en-US" sz="1100" baseline="-25000" dirty="0" smtClean="0">
                      <a:solidFill>
                        <a:srgbClr val="000000"/>
                      </a:solidFill>
                      <a:latin typeface="GE Inspira Pitch" pitchFamily="34" charset="0"/>
                    </a:rPr>
                    <a:t>f</a:t>
                  </a:r>
                  <a:endParaRPr lang="en-US" sz="1100" baseline="-25000" dirty="0">
                    <a:solidFill>
                      <a:srgbClr val="000000"/>
                    </a:solidFill>
                    <a:latin typeface="GE Inspira Pitch" pitchFamily="34" charset="0"/>
                  </a:endParaRPr>
                </a:p>
              </p:txBody>
            </p:sp>
            <p:sp>
              <p:nvSpPr>
                <p:cNvPr id="777225" name="Line 9"/>
                <p:cNvSpPr>
                  <a:spLocks noChangeShapeType="1"/>
                </p:cNvSpPr>
                <p:nvPr/>
              </p:nvSpPr>
              <p:spPr bwMode="auto">
                <a:xfrm>
                  <a:off x="2492375" y="725967"/>
                  <a:ext cx="0" cy="3805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2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33712" y="1025525"/>
                  <a:ext cx="393700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1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S</a:t>
                  </a:r>
                  <a:r>
                    <a:rPr lang="en-US" sz="1100" baseline="-25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t</a:t>
                  </a:r>
                </a:p>
              </p:txBody>
            </p:sp>
            <p:sp>
              <p:nvSpPr>
                <p:cNvPr id="777227" name="Line 11"/>
                <p:cNvSpPr>
                  <a:spLocks noChangeShapeType="1"/>
                </p:cNvSpPr>
                <p:nvPr/>
              </p:nvSpPr>
              <p:spPr bwMode="auto">
                <a:xfrm>
                  <a:off x="3173412" y="411163"/>
                  <a:ext cx="0" cy="2667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28" name="Line 12"/>
                <p:cNvSpPr>
                  <a:spLocks noChangeShapeType="1"/>
                </p:cNvSpPr>
                <p:nvPr/>
              </p:nvSpPr>
              <p:spPr bwMode="auto">
                <a:xfrm>
                  <a:off x="3011487" y="568325"/>
                  <a:ext cx="0" cy="11477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29" name="Line 13"/>
                <p:cNvSpPr>
                  <a:spLocks noChangeShapeType="1"/>
                </p:cNvSpPr>
                <p:nvPr/>
              </p:nvSpPr>
              <p:spPr bwMode="auto">
                <a:xfrm>
                  <a:off x="1506537" y="396875"/>
                  <a:ext cx="90488" cy="3000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0" name="Line 14"/>
                <p:cNvSpPr>
                  <a:spLocks noChangeShapeType="1"/>
                </p:cNvSpPr>
                <p:nvPr/>
              </p:nvSpPr>
              <p:spPr bwMode="auto">
                <a:xfrm>
                  <a:off x="2259012" y="401638"/>
                  <a:ext cx="90488" cy="3000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1" name="Rectangle 15"/>
                <p:cNvSpPr>
                  <a:spLocks noChangeArrowheads="1"/>
                </p:cNvSpPr>
                <p:nvPr/>
              </p:nvSpPr>
              <p:spPr bwMode="auto">
                <a:xfrm>
                  <a:off x="2270125" y="114776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2270125" y="70961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3" name="Line 17"/>
                <p:cNvSpPr>
                  <a:spLocks noChangeShapeType="1"/>
                </p:cNvSpPr>
                <p:nvPr/>
              </p:nvSpPr>
              <p:spPr bwMode="auto">
                <a:xfrm>
                  <a:off x="2079624" y="1211263"/>
                  <a:ext cx="29527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4" name="Line 18"/>
                <p:cNvSpPr>
                  <a:spLocks noChangeShapeType="1"/>
                </p:cNvSpPr>
                <p:nvPr/>
              </p:nvSpPr>
              <p:spPr bwMode="auto">
                <a:xfrm>
                  <a:off x="2435225" y="1211263"/>
                  <a:ext cx="29527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612900" y="114776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6" name="Rectangle 20"/>
                <p:cNvSpPr>
                  <a:spLocks noChangeArrowheads="1"/>
                </p:cNvSpPr>
                <p:nvPr/>
              </p:nvSpPr>
              <p:spPr bwMode="auto">
                <a:xfrm>
                  <a:off x="1612900" y="70961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08125" y="114776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08125" y="709613"/>
                  <a:ext cx="60325" cy="411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3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663700" y="625475"/>
                  <a:ext cx="585787" cy="15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33562" y="401638"/>
                  <a:ext cx="231775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x</a:t>
                  </a:r>
                  <a:endParaRPr lang="en-US" sz="1000" baseline="-25000" dirty="0">
                    <a:solidFill>
                      <a:srgbClr val="000000"/>
                    </a:solidFill>
                    <a:latin typeface="GE Inspira Pitch" pitchFamily="34" charset="0"/>
                  </a:endParaRPr>
                </a:p>
              </p:txBody>
            </p:sp>
            <p:sp>
              <p:nvSpPr>
                <p:cNvPr id="77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512887" y="1298575"/>
                  <a:ext cx="927100" cy="2603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72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19262" y="1313342"/>
                  <a:ext cx="452438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A</a:t>
                  </a:r>
                  <a:r>
                    <a:rPr lang="en-US" sz="1000" baseline="-25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sp</a:t>
                  </a:r>
                  <a:r>
                    <a:rPr lang="en-US" sz="1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/x</a:t>
                  </a:r>
                  <a:endParaRPr lang="en-US" sz="1000" baseline="-25000" dirty="0">
                    <a:solidFill>
                      <a:srgbClr val="000000"/>
                    </a:solidFill>
                    <a:latin typeface="GE Inspira Pitch" pitchFamily="34" charset="0"/>
                  </a:endParaRPr>
                </a:p>
              </p:txBody>
            </p:sp>
            <p:sp>
              <p:nvSpPr>
                <p:cNvPr id="246" name="Rectangle 25"/>
                <p:cNvSpPr>
                  <a:spLocks noChangeArrowheads="1"/>
                </p:cNvSpPr>
                <p:nvPr/>
              </p:nvSpPr>
              <p:spPr bwMode="auto">
                <a:xfrm>
                  <a:off x="1506537" y="711200"/>
                  <a:ext cx="927100" cy="2603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29895" y="725967"/>
                  <a:ext cx="48784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A</a:t>
                  </a:r>
                  <a:r>
                    <a:rPr lang="en-US" sz="1000" baseline="-25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sp</a:t>
                  </a:r>
                  <a:r>
                    <a:rPr lang="en-US" sz="1000" dirty="0">
                      <a:solidFill>
                        <a:srgbClr val="000000"/>
                      </a:solidFill>
                      <a:latin typeface="GE Inspira Pitch" pitchFamily="34" charset="0"/>
                    </a:rPr>
                    <a:t>/x</a:t>
                  </a:r>
                  <a:endParaRPr lang="en-US" sz="1000" baseline="-25000" dirty="0">
                    <a:solidFill>
                      <a:srgbClr val="000000"/>
                    </a:solidFill>
                    <a:latin typeface="GE Inspira Pitch" pitchFamily="34" charset="0"/>
                  </a:endParaRPr>
                </a:p>
              </p:txBody>
            </p:sp>
            <p:sp>
              <p:nvSpPr>
                <p:cNvPr id="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44662" y="995363"/>
                  <a:ext cx="555625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GE Inspira Pitch" pitchFamily="34" charset="0"/>
                    </a:rPr>
                    <a:t>A</a:t>
                  </a:r>
                  <a:r>
                    <a:rPr lang="en-US" sz="1000" baseline="-25000" dirty="0" smtClean="0">
                      <a:solidFill>
                        <a:srgbClr val="000000"/>
                      </a:solidFill>
                      <a:latin typeface="GE Inspira Pitch" pitchFamily="34" charset="0"/>
                    </a:rPr>
                    <a:t>free</a:t>
                  </a:r>
                  <a:endParaRPr lang="en-US" sz="1000" baseline="-25000" dirty="0">
                    <a:solidFill>
                      <a:srgbClr val="000000"/>
                    </a:solidFill>
                    <a:latin typeface="GE Inspira Pitch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4552" y="1403498"/>
            <a:ext cx="4668566" cy="4105562"/>
            <a:chOff x="1232208" y="2471690"/>
            <a:chExt cx="2315505" cy="267983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685398" y="2957265"/>
              <a:ext cx="1304034" cy="5168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1040" y="2471690"/>
              <a:ext cx="41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1in</a:t>
              </a:r>
              <a:endParaRPr lang="en-US" sz="14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883928" y="2964652"/>
              <a:ext cx="100562" cy="2510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484418" y="2964652"/>
              <a:ext cx="156570" cy="5086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84909" y="2964652"/>
              <a:ext cx="156570" cy="5086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685399" y="2964652"/>
              <a:ext cx="156570" cy="5086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3173951" y="3653621"/>
              <a:ext cx="373762" cy="20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r>
                <a:rPr lang="en-US" sz="1400" baseline="-25000" dirty="0" smtClean="0">
                  <a:solidFill>
                    <a:srgbClr val="000000"/>
                  </a:solidFill>
                </a:rPr>
                <a:t>o</a:t>
              </a:r>
              <a:endParaRPr lang="en-US" sz="1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685397" y="3565961"/>
              <a:ext cx="1293790" cy="1027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2090906" y="3569580"/>
              <a:ext cx="417169" cy="1012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490787" y="3567496"/>
              <a:ext cx="488400" cy="1028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1232208" y="3946742"/>
              <a:ext cx="365827" cy="24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sym typeface="Symbol"/>
                </a:rPr>
                <a:t></a:t>
              </a:r>
              <a:r>
                <a:rPr lang="en-US" sz="1800" dirty="0">
                  <a:solidFill>
                    <a:srgbClr val="000000"/>
                  </a:solidFill>
                  <a:sym typeface="Symbol"/>
                </a:rPr>
                <a:t></a:t>
              </a:r>
              <a:r>
                <a:rPr lang="en-US" sz="1800" dirty="0" smtClean="0">
                  <a:solidFill>
                    <a:srgbClr val="000000"/>
                  </a:solidFill>
                </a:rPr>
                <a:t>D</a:t>
              </a:r>
              <a:r>
                <a:rPr lang="en-US" sz="1800" baseline="-25000" dirty="0" smtClean="0">
                  <a:solidFill>
                    <a:srgbClr val="000000"/>
                  </a:solidFill>
                </a:rPr>
                <a:t>o</a:t>
              </a:r>
              <a:endParaRPr lang="en-US" sz="1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3173949" y="3586576"/>
              <a:ext cx="0" cy="4709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598035" y="3575042"/>
              <a:ext cx="0" cy="1006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688804" y="4065742"/>
              <a:ext cx="1404597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1841969" y="2976939"/>
              <a:ext cx="242940" cy="49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6B6B6B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2245844" y="2976939"/>
              <a:ext cx="238575" cy="4930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6B6B6B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2646841" y="2964652"/>
              <a:ext cx="228345" cy="5012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6B6B6B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693315" y="3568192"/>
              <a:ext cx="392180" cy="10253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 flipV="1">
              <a:off x="1886852" y="4070464"/>
              <a:ext cx="199915" cy="5230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6B6B6B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 flipV="1">
              <a:off x="2296938" y="4070464"/>
              <a:ext cx="206377" cy="5149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6B6B6B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3163733" y="3056208"/>
              <a:ext cx="383980" cy="20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r>
                <a:rPr lang="en-US" sz="1400" baseline="-25000" dirty="0" smtClean="0">
                  <a:solidFill>
                    <a:srgbClr val="000000"/>
                  </a:solidFill>
                </a:rPr>
                <a:t>o</a:t>
              </a:r>
              <a:endParaRPr lang="en-US" sz="14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3177345" y="2976939"/>
              <a:ext cx="0" cy="4709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693315" y="2821713"/>
              <a:ext cx="12961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699014" y="3603965"/>
              <a:ext cx="375848" cy="9814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696633" y="3592160"/>
              <a:ext cx="0" cy="9953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1699014" y="4585384"/>
              <a:ext cx="3758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 rot="3733207">
              <a:off x="1793701" y="3995451"/>
              <a:ext cx="517623" cy="198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l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turn</a:t>
              </a:r>
              <a:endParaRPr lang="en-US" sz="2000" baseline="-2500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16307" y="4754339"/>
                  <a:ext cx="589976" cy="397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8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80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𝑖𝑛</m:t>
                                </m:r>
                              </m:num>
                              <m:den>
                                <m:box>
                                  <m:boxPr>
                                    <m:ctrlPr>
                                      <a:rPr lang="en-US" sz="18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  <m:t>𝑝𝑖𝑡𝑐h</m:t>
                                        </m:r>
                                      </m:num>
                                      <m:den>
                                        <m:r>
                                          <a:rPr lang="en-US" sz="18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800" baseline="-25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307" y="4754339"/>
                  <a:ext cx="589976" cy="39718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 bwMode="auto">
            <a:xfrm>
              <a:off x="1716307" y="4682282"/>
              <a:ext cx="3395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871199" y="3567496"/>
              <a:ext cx="107988" cy="2263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6118789" y="2590099"/>
            <a:ext cx="2643572" cy="1439928"/>
            <a:chOff x="6118789" y="2590099"/>
            <a:chExt cx="2643572" cy="1439928"/>
          </a:xfrm>
        </p:grpSpPr>
        <p:sp>
          <p:nvSpPr>
            <p:cNvPr id="3" name="Oval 2"/>
            <p:cNvSpPr/>
            <p:nvPr/>
          </p:nvSpPr>
          <p:spPr bwMode="auto">
            <a:xfrm>
              <a:off x="6118789" y="2606768"/>
              <a:ext cx="1196411" cy="122624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 bwMode="auto">
            <a:xfrm>
              <a:off x="6503349" y="3002278"/>
              <a:ext cx="427290" cy="43522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" idx="3"/>
              <a:endCxn id="2" idx="7"/>
            </p:cNvCxnSpPr>
            <p:nvPr/>
          </p:nvCxnSpPr>
          <p:spPr bwMode="auto">
            <a:xfrm flipV="1">
              <a:off x="6565924" y="3066016"/>
              <a:ext cx="302140" cy="3077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>
              <a:stCxn id="3" idx="1"/>
              <a:endCxn id="3" idx="5"/>
            </p:cNvCxnSpPr>
            <p:nvPr/>
          </p:nvCxnSpPr>
          <p:spPr bwMode="auto">
            <a:xfrm>
              <a:off x="6293999" y="2786348"/>
              <a:ext cx="845991" cy="8670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 bwMode="auto">
            <a:xfrm>
              <a:off x="6669880" y="2611530"/>
              <a:ext cx="100012" cy="39551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32292" y="3041310"/>
              <a:ext cx="452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D</a:t>
              </a:r>
              <a:r>
                <a:rPr lang="en-US" sz="1200" baseline="-25000" dirty="0" smtClean="0">
                  <a:solidFill>
                    <a:srgbClr val="000000"/>
                  </a:solidFill>
                </a:rPr>
                <a:t>o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9880" y="3436350"/>
              <a:ext cx="452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D</a:t>
              </a:r>
              <a:r>
                <a:rPr lang="en-US" sz="1200" baseline="-25000" dirty="0" smtClean="0">
                  <a:solidFill>
                    <a:srgbClr val="000000"/>
                  </a:solidFill>
                </a:rPr>
                <a:t>f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8020050" y="2590099"/>
              <a:ext cx="180975" cy="11984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cxnSp>
          <p:nvCxnSpPr>
            <p:cNvPr id="47" name="Straight Connector 46"/>
            <p:cNvCxnSpPr>
              <a:stCxn id="3" idx="0"/>
            </p:cNvCxnSpPr>
            <p:nvPr/>
          </p:nvCxnSpPr>
          <p:spPr bwMode="auto">
            <a:xfrm flipV="1">
              <a:off x="6716995" y="2590100"/>
              <a:ext cx="1267336" cy="166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791325" y="3002278"/>
              <a:ext cx="1209675" cy="7862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8309922" y="3008265"/>
              <a:ext cx="452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</a:t>
              </a:r>
              <a:r>
                <a:rPr lang="en-US" sz="1200" baseline="-25000" dirty="0" smtClean="0">
                  <a:solidFill>
                    <a:srgbClr val="000000"/>
                  </a:solidFill>
                </a:rPr>
                <a:t>f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62900" y="3734552"/>
              <a:ext cx="452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w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>
              <a:off x="8020050" y="3820477"/>
              <a:ext cx="0" cy="209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762899" y="3917253"/>
              <a:ext cx="2524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201025" y="3817241"/>
              <a:ext cx="0" cy="209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201025" y="3917253"/>
              <a:ext cx="2524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8309922" y="2590099"/>
              <a:ext cx="2488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8290916" y="3786060"/>
              <a:ext cx="2488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8437081" y="2611530"/>
              <a:ext cx="1" cy="3967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8453438" y="3348878"/>
              <a:ext cx="1" cy="3967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9507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70"/>
          <p:cNvSpPr>
            <a:spLocks noChangeShapeType="1"/>
          </p:cNvSpPr>
          <p:nvPr/>
        </p:nvSpPr>
        <p:spPr bwMode="auto">
          <a:xfrm>
            <a:off x="7422660" y="1119766"/>
            <a:ext cx="0" cy="372293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968773" y="1112369"/>
            <a:ext cx="2869064" cy="870879"/>
            <a:chOff x="4829972" y="2079838"/>
            <a:chExt cx="2869064" cy="870879"/>
          </a:xfrm>
        </p:grpSpPr>
        <p:sp>
          <p:nvSpPr>
            <p:cNvPr id="93" name="Oval 92"/>
            <p:cNvSpPr/>
            <p:nvPr/>
          </p:nvSpPr>
          <p:spPr bwMode="auto">
            <a:xfrm>
              <a:off x="6891747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481941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6072134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5662328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5252521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42715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301556" y="2079838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79004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6469198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6059391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649585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239778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4829972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288813" y="2563630"/>
              <a:ext cx="397480" cy="387087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 Inspira" pitchFamily="34" charset="0"/>
              </a:endParaRPr>
            </a:p>
          </p:txBody>
        </p:sp>
        <p:sp>
          <p:nvSpPr>
            <p:cNvPr id="107" name="Oval 57"/>
            <p:cNvSpPr>
              <a:spLocks noChangeArrowheads="1"/>
            </p:cNvSpPr>
            <p:nvPr/>
          </p:nvSpPr>
          <p:spPr bwMode="auto">
            <a:xfrm>
              <a:off x="6979623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8" name="Oval 57"/>
            <p:cNvSpPr>
              <a:spLocks noChangeArrowheads="1"/>
            </p:cNvSpPr>
            <p:nvPr/>
          </p:nvSpPr>
          <p:spPr bwMode="auto">
            <a:xfrm>
              <a:off x="6569817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9" name="Oval 57"/>
            <p:cNvSpPr>
              <a:spLocks noChangeArrowheads="1"/>
            </p:cNvSpPr>
            <p:nvPr/>
          </p:nvSpPr>
          <p:spPr bwMode="auto">
            <a:xfrm>
              <a:off x="6160010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0" name="Oval 57"/>
            <p:cNvSpPr>
              <a:spLocks noChangeArrowheads="1"/>
            </p:cNvSpPr>
            <p:nvPr/>
          </p:nvSpPr>
          <p:spPr bwMode="auto">
            <a:xfrm>
              <a:off x="5750204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1" name="Oval 57"/>
            <p:cNvSpPr>
              <a:spLocks noChangeArrowheads="1"/>
            </p:cNvSpPr>
            <p:nvPr/>
          </p:nvSpPr>
          <p:spPr bwMode="auto">
            <a:xfrm>
              <a:off x="5340397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2" name="Oval 57"/>
            <p:cNvSpPr>
              <a:spLocks noChangeArrowheads="1"/>
            </p:cNvSpPr>
            <p:nvPr/>
          </p:nvSpPr>
          <p:spPr bwMode="auto">
            <a:xfrm>
              <a:off x="4930591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Oval 57"/>
            <p:cNvSpPr>
              <a:spLocks noChangeArrowheads="1"/>
            </p:cNvSpPr>
            <p:nvPr/>
          </p:nvSpPr>
          <p:spPr bwMode="auto">
            <a:xfrm>
              <a:off x="7389432" y="2164875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6966880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Oval 57"/>
            <p:cNvSpPr>
              <a:spLocks noChangeArrowheads="1"/>
            </p:cNvSpPr>
            <p:nvPr/>
          </p:nvSpPr>
          <p:spPr bwMode="auto">
            <a:xfrm>
              <a:off x="6557074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6" name="Oval 57"/>
            <p:cNvSpPr>
              <a:spLocks noChangeArrowheads="1"/>
            </p:cNvSpPr>
            <p:nvPr/>
          </p:nvSpPr>
          <p:spPr bwMode="auto">
            <a:xfrm>
              <a:off x="6147267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7" name="Oval 57"/>
            <p:cNvSpPr>
              <a:spLocks noChangeArrowheads="1"/>
            </p:cNvSpPr>
            <p:nvPr/>
          </p:nvSpPr>
          <p:spPr bwMode="auto">
            <a:xfrm>
              <a:off x="5737461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8" name="Oval 57"/>
            <p:cNvSpPr>
              <a:spLocks noChangeArrowheads="1"/>
            </p:cNvSpPr>
            <p:nvPr/>
          </p:nvSpPr>
          <p:spPr bwMode="auto">
            <a:xfrm>
              <a:off x="5327654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9" name="Oval 57"/>
            <p:cNvSpPr>
              <a:spLocks noChangeArrowheads="1"/>
            </p:cNvSpPr>
            <p:nvPr/>
          </p:nvSpPr>
          <p:spPr bwMode="auto">
            <a:xfrm>
              <a:off x="4917848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0" name="Oval 57"/>
            <p:cNvSpPr>
              <a:spLocks noChangeArrowheads="1"/>
            </p:cNvSpPr>
            <p:nvPr/>
          </p:nvSpPr>
          <p:spPr bwMode="auto">
            <a:xfrm>
              <a:off x="7376689" y="2648667"/>
              <a:ext cx="221730" cy="2170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710491" y="962487"/>
            <a:ext cx="561399" cy="1125538"/>
            <a:chOff x="4641056" y="3220118"/>
            <a:chExt cx="617539" cy="1125538"/>
          </a:xfrm>
        </p:grpSpPr>
        <p:sp>
          <p:nvSpPr>
            <p:cNvPr id="82" name="Line 45"/>
            <p:cNvSpPr>
              <a:spLocks noChangeShapeType="1"/>
            </p:cNvSpPr>
            <p:nvPr/>
          </p:nvSpPr>
          <p:spPr bwMode="auto">
            <a:xfrm rot="299047" flipV="1">
              <a:off x="4641056" y="322011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Line 59"/>
            <p:cNvSpPr>
              <a:spLocks noChangeShapeType="1"/>
            </p:cNvSpPr>
            <p:nvPr/>
          </p:nvSpPr>
          <p:spPr bwMode="auto">
            <a:xfrm rot="299047" flipV="1">
              <a:off x="4641056" y="337319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Line 60"/>
            <p:cNvSpPr>
              <a:spLocks noChangeShapeType="1"/>
            </p:cNvSpPr>
            <p:nvPr/>
          </p:nvSpPr>
          <p:spPr bwMode="auto">
            <a:xfrm rot="299047" flipV="1">
              <a:off x="4641056" y="352627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Line 61"/>
            <p:cNvSpPr>
              <a:spLocks noChangeShapeType="1"/>
            </p:cNvSpPr>
            <p:nvPr/>
          </p:nvSpPr>
          <p:spPr bwMode="auto">
            <a:xfrm rot="299047" flipV="1">
              <a:off x="4641056" y="367935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Line 62"/>
            <p:cNvSpPr>
              <a:spLocks noChangeShapeType="1"/>
            </p:cNvSpPr>
            <p:nvPr/>
          </p:nvSpPr>
          <p:spPr bwMode="auto">
            <a:xfrm rot="299047" flipV="1">
              <a:off x="4641056" y="383243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Line 60"/>
            <p:cNvSpPr>
              <a:spLocks noChangeShapeType="1"/>
            </p:cNvSpPr>
            <p:nvPr/>
          </p:nvSpPr>
          <p:spPr bwMode="auto">
            <a:xfrm rot="299047" flipV="1">
              <a:off x="4641057" y="398551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 rot="299047" flipV="1">
              <a:off x="4641057" y="4138598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9" name="Line 62"/>
            <p:cNvSpPr>
              <a:spLocks noChangeShapeType="1"/>
            </p:cNvSpPr>
            <p:nvPr/>
          </p:nvSpPr>
          <p:spPr bwMode="auto">
            <a:xfrm rot="299047" flipV="1">
              <a:off x="4641057" y="4291681"/>
              <a:ext cx="617538" cy="539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807746" y="2317542"/>
            <a:ext cx="12396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Section A-A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6642165" y="1112369"/>
            <a:ext cx="7804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6642165" y="1500463"/>
            <a:ext cx="7804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6654338" y="1414665"/>
            <a:ext cx="4445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6654338" y="1196266"/>
            <a:ext cx="4445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7057977" y="1196266"/>
            <a:ext cx="0" cy="209772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7050432" y="1142251"/>
            <a:ext cx="401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  <a:latin typeface="GE Inspira Pitch" pitchFamily="34" charset="0"/>
              </a:rPr>
              <a:t>o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3838516" y="1305913"/>
            <a:ext cx="395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stCxn id="73" idx="1"/>
          </p:cNvCxnSpPr>
          <p:nvPr/>
        </p:nvCxnSpPr>
        <p:spPr bwMode="auto">
          <a:xfrm>
            <a:off x="3838517" y="1789703"/>
            <a:ext cx="39573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3838516" y="1309778"/>
            <a:ext cx="0" cy="479925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3760738" y="1370846"/>
            <a:ext cx="401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  <a:latin typeface="GE Inspira Pitch" pitchFamily="34" charset="0"/>
              </a:rPr>
              <a:t>f</a:t>
            </a:r>
            <a:endParaRPr lang="en-US" sz="14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4210736" y="1018965"/>
            <a:ext cx="0" cy="282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4620543" y="1018965"/>
            <a:ext cx="0" cy="282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70"/>
          <p:cNvSpPr>
            <a:spLocks noChangeShapeType="1"/>
          </p:cNvSpPr>
          <p:nvPr/>
        </p:nvSpPr>
        <p:spPr bwMode="auto">
          <a:xfrm>
            <a:off x="4229487" y="1071758"/>
            <a:ext cx="373551" cy="0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4226055" y="796027"/>
            <a:ext cx="401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  <a:latin typeface="GE Inspira Pitch" pitchFamily="34" charset="0"/>
              </a:rPr>
              <a:t>r</a:t>
            </a:r>
            <a:endParaRPr lang="en-US" sz="14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2667977" y="98034"/>
            <a:ext cx="3851005" cy="808055"/>
            <a:chOff x="2712427" y="1279134"/>
            <a:chExt cx="3851005" cy="808055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5620350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2768600" y="1586911"/>
              <a:ext cx="2858206" cy="13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TextBox 128"/>
            <p:cNvSpPr txBox="1"/>
            <p:nvPr/>
          </p:nvSpPr>
          <p:spPr>
            <a:xfrm>
              <a:off x="2712427" y="1279134"/>
              <a:ext cx="811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Banks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5218635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Arrow Connector 134"/>
            <p:cNvCxnSpPr/>
            <p:nvPr/>
          </p:nvCxnSpPr>
          <p:spPr bwMode="auto">
            <a:xfrm>
              <a:off x="4816919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Arrow Connector 135"/>
            <p:cNvCxnSpPr/>
            <p:nvPr/>
          </p:nvCxnSpPr>
          <p:spPr bwMode="auto">
            <a:xfrm>
              <a:off x="4415203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Arrow Connector 136"/>
            <p:cNvCxnSpPr/>
            <p:nvPr/>
          </p:nvCxnSpPr>
          <p:spPr bwMode="auto">
            <a:xfrm>
              <a:off x="4013487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Arrow Connector 137"/>
            <p:cNvCxnSpPr/>
            <p:nvPr/>
          </p:nvCxnSpPr>
          <p:spPr bwMode="auto">
            <a:xfrm>
              <a:off x="3611771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Arrow Connector 138"/>
            <p:cNvCxnSpPr/>
            <p:nvPr/>
          </p:nvCxnSpPr>
          <p:spPr bwMode="auto">
            <a:xfrm>
              <a:off x="3210055" y="1586911"/>
              <a:ext cx="943082" cy="500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3" name="Straight Connector 142"/>
          <p:cNvCxnSpPr/>
          <p:nvPr/>
        </p:nvCxnSpPr>
        <p:spPr bwMode="auto">
          <a:xfrm>
            <a:off x="3970022" y="1789703"/>
            <a:ext cx="0" cy="282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6845430" y="1821212"/>
            <a:ext cx="0" cy="282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Line 70"/>
          <p:cNvSpPr>
            <a:spLocks noChangeShapeType="1"/>
          </p:cNvSpPr>
          <p:nvPr/>
        </p:nvSpPr>
        <p:spPr bwMode="auto">
          <a:xfrm>
            <a:off x="4160224" y="2071890"/>
            <a:ext cx="2513072" cy="0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6" name="Text Box 68"/>
          <p:cNvSpPr txBox="1">
            <a:spLocks noChangeArrowheads="1"/>
          </p:cNvSpPr>
          <p:nvPr/>
        </p:nvSpPr>
        <p:spPr bwMode="auto">
          <a:xfrm>
            <a:off x="5288501" y="2009765"/>
            <a:ext cx="401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L</a:t>
            </a:r>
            <a:endParaRPr lang="en-US" sz="14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 bwMode="auto">
          <a:xfrm>
            <a:off x="3331093" y="1107578"/>
            <a:ext cx="8482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Line 70"/>
          <p:cNvSpPr>
            <a:spLocks noChangeShapeType="1"/>
          </p:cNvSpPr>
          <p:nvPr/>
        </p:nvSpPr>
        <p:spPr bwMode="auto">
          <a:xfrm>
            <a:off x="3354171" y="1161793"/>
            <a:ext cx="0" cy="772925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0" name="Text Box 68"/>
          <p:cNvSpPr txBox="1">
            <a:spLocks noChangeArrowheads="1"/>
          </p:cNvSpPr>
          <p:nvPr/>
        </p:nvSpPr>
        <p:spPr bwMode="auto">
          <a:xfrm>
            <a:off x="3358943" y="1382061"/>
            <a:ext cx="401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H</a:t>
            </a:r>
            <a:endParaRPr lang="en-US" sz="14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 bwMode="auto">
          <a:xfrm>
            <a:off x="3319224" y="1983248"/>
            <a:ext cx="8482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3989959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4399836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9713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5219590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5629467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039344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449218" y="2821569"/>
            <a:ext cx="397480" cy="286141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083435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4493312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4903189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5313066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5722943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132820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542694" y="2821570"/>
            <a:ext cx="216130" cy="2861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 Inspira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2710491" y="3069744"/>
            <a:ext cx="617539" cy="2361938"/>
            <a:chOff x="2710491" y="3069744"/>
            <a:chExt cx="617539" cy="2361938"/>
          </a:xfrm>
        </p:grpSpPr>
        <p:grpSp>
          <p:nvGrpSpPr>
            <p:cNvPr id="167" name="Group 166"/>
            <p:cNvGrpSpPr/>
            <p:nvPr/>
          </p:nvGrpSpPr>
          <p:grpSpPr>
            <a:xfrm>
              <a:off x="2710491" y="3069744"/>
              <a:ext cx="617539" cy="1125538"/>
              <a:chOff x="4641056" y="3220118"/>
              <a:chExt cx="617539" cy="1125538"/>
            </a:xfrm>
          </p:grpSpPr>
          <p:sp>
            <p:nvSpPr>
              <p:cNvPr id="185" name="Line 45"/>
              <p:cNvSpPr>
                <a:spLocks noChangeShapeType="1"/>
              </p:cNvSpPr>
              <p:nvPr/>
            </p:nvSpPr>
            <p:spPr bwMode="auto">
              <a:xfrm rot="299047" flipV="1">
                <a:off x="4641056" y="32201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Line 59"/>
              <p:cNvSpPr>
                <a:spLocks noChangeShapeType="1"/>
              </p:cNvSpPr>
              <p:nvPr/>
            </p:nvSpPr>
            <p:spPr bwMode="auto">
              <a:xfrm rot="299047" flipV="1">
                <a:off x="4641056" y="33731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6" y="352627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6" y="367935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6" y="383243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7" y="39855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7" y="41385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7" y="4291681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2710491" y="4306144"/>
              <a:ext cx="617539" cy="1125538"/>
              <a:chOff x="4641056" y="3220118"/>
              <a:chExt cx="617539" cy="1125538"/>
            </a:xfrm>
          </p:grpSpPr>
          <p:sp>
            <p:nvSpPr>
              <p:cNvPr id="177" name="Line 45"/>
              <p:cNvSpPr>
                <a:spLocks noChangeShapeType="1"/>
              </p:cNvSpPr>
              <p:nvPr/>
            </p:nvSpPr>
            <p:spPr bwMode="auto">
              <a:xfrm rot="299047" flipV="1">
                <a:off x="4641056" y="32201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Line 59"/>
              <p:cNvSpPr>
                <a:spLocks noChangeShapeType="1"/>
              </p:cNvSpPr>
              <p:nvPr/>
            </p:nvSpPr>
            <p:spPr bwMode="auto">
              <a:xfrm rot="299047" flipV="1">
                <a:off x="4641056" y="33731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6" y="352627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6" y="367935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6" y="383243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Line 60"/>
              <p:cNvSpPr>
                <a:spLocks noChangeShapeType="1"/>
              </p:cNvSpPr>
              <p:nvPr/>
            </p:nvSpPr>
            <p:spPr bwMode="auto">
              <a:xfrm rot="299047" flipV="1">
                <a:off x="4641057" y="398551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Line 61"/>
              <p:cNvSpPr>
                <a:spLocks noChangeShapeType="1"/>
              </p:cNvSpPr>
              <p:nvPr/>
            </p:nvSpPr>
            <p:spPr bwMode="auto">
              <a:xfrm rot="299047" flipV="1">
                <a:off x="4641057" y="4138598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Line 62"/>
              <p:cNvSpPr>
                <a:spLocks noChangeShapeType="1"/>
              </p:cNvSpPr>
              <p:nvPr/>
            </p:nvSpPr>
            <p:spPr bwMode="auto">
              <a:xfrm rot="299047" flipV="1">
                <a:off x="4641057" y="4291681"/>
                <a:ext cx="617538" cy="53975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169" name="Straight Connector 168"/>
          <p:cNvCxnSpPr/>
          <p:nvPr/>
        </p:nvCxnSpPr>
        <p:spPr bwMode="auto">
          <a:xfrm>
            <a:off x="3849201" y="4252277"/>
            <a:ext cx="320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Arrow Connector 169"/>
          <p:cNvCxnSpPr/>
          <p:nvPr/>
        </p:nvCxnSpPr>
        <p:spPr bwMode="auto">
          <a:xfrm>
            <a:off x="7049601" y="4243968"/>
            <a:ext cx="0" cy="405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lgDash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Arrow Connector 170"/>
          <p:cNvCxnSpPr/>
          <p:nvPr/>
        </p:nvCxnSpPr>
        <p:spPr bwMode="auto">
          <a:xfrm>
            <a:off x="3849201" y="4252278"/>
            <a:ext cx="0" cy="405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lgDash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TextBox 171"/>
          <p:cNvSpPr txBox="1"/>
          <p:nvPr/>
        </p:nvSpPr>
        <p:spPr>
          <a:xfrm>
            <a:off x="6814651" y="4602743"/>
            <a:ext cx="639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A-A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 bwMode="auto">
          <a:xfrm>
            <a:off x="6669156" y="2821569"/>
            <a:ext cx="7804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Straight Connector 173"/>
          <p:cNvCxnSpPr/>
          <p:nvPr/>
        </p:nvCxnSpPr>
        <p:spPr bwMode="auto">
          <a:xfrm>
            <a:off x="6669156" y="5682986"/>
            <a:ext cx="7804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Line 70"/>
          <p:cNvSpPr>
            <a:spLocks noChangeShapeType="1"/>
          </p:cNvSpPr>
          <p:nvPr/>
        </p:nvSpPr>
        <p:spPr bwMode="auto">
          <a:xfrm>
            <a:off x="7416280" y="2858313"/>
            <a:ext cx="0" cy="2757779"/>
          </a:xfrm>
          <a:prstGeom prst="lin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6" name="Text Box 68"/>
          <p:cNvSpPr txBox="1">
            <a:spLocks noChangeArrowheads="1"/>
          </p:cNvSpPr>
          <p:nvPr/>
        </p:nvSpPr>
        <p:spPr bwMode="auto">
          <a:xfrm>
            <a:off x="7440130" y="4150268"/>
            <a:ext cx="401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GE Inspira Pitch" pitchFamily="34" charset="0"/>
              </a:rPr>
              <a:t>t</a:t>
            </a:r>
            <a:r>
              <a:rPr lang="en-US" sz="1800" baseline="-25000" dirty="0" smtClean="0">
                <a:solidFill>
                  <a:srgbClr val="000000"/>
                </a:solidFill>
                <a:latin typeface="GE Inspira Pitch" pitchFamily="34" charset="0"/>
              </a:rPr>
              <a:t>L</a:t>
            </a:r>
            <a:endParaRPr lang="en-US" sz="18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  <p:sp>
        <p:nvSpPr>
          <p:cNvPr id="194" name="Text Box 68"/>
          <p:cNvSpPr txBox="1">
            <a:spLocks noChangeArrowheads="1"/>
          </p:cNvSpPr>
          <p:nvPr/>
        </p:nvSpPr>
        <p:spPr bwMode="auto">
          <a:xfrm>
            <a:off x="7393332" y="1151776"/>
            <a:ext cx="401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GE Inspira Pitch" pitchFamily="34" charset="0"/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  <a:latin typeface="GE Inspira Pitch" pitchFamily="34" charset="0"/>
              </a:rPr>
              <a:t>f</a:t>
            </a:r>
            <a:endParaRPr lang="en-US" sz="1400" baseline="-25000" dirty="0">
              <a:solidFill>
                <a:srgbClr val="000000"/>
              </a:solidFill>
              <a:latin typeface="GE Inspira Pitc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GE_PowerPoint_Template">
  <a:themeElements>
    <a:clrScheme name="GE_PowerPoint_Template 1">
      <a:dk1>
        <a:srgbClr val="4157AD"/>
      </a:dk1>
      <a:lt1>
        <a:srgbClr val="FFFFFF"/>
      </a:lt1>
      <a:dk2>
        <a:srgbClr val="7C9DFD"/>
      </a:dk2>
      <a:lt2>
        <a:srgbClr val="808080"/>
      </a:lt2>
      <a:accent1>
        <a:srgbClr val="4157AD"/>
      </a:accent1>
      <a:accent2>
        <a:srgbClr val="B9CAFD"/>
      </a:accent2>
      <a:accent3>
        <a:srgbClr val="FFFFFF"/>
      </a:accent3>
      <a:accent4>
        <a:srgbClr val="364993"/>
      </a:accent4>
      <a:accent5>
        <a:srgbClr val="B0B4D3"/>
      </a:accent5>
      <a:accent6>
        <a:srgbClr val="A7B7E5"/>
      </a:accent6>
      <a:hlink>
        <a:srgbClr val="14187A"/>
      </a:hlink>
      <a:folHlink>
        <a:srgbClr val="7C9EFE"/>
      </a:folHlink>
    </a:clrScheme>
    <a:fontScheme name="GE_PowerPoint_Template">
      <a:majorFont>
        <a:latin typeface="GE Inspira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 Inspi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GE_PowerPoint_Template 1">
        <a:dk1>
          <a:srgbClr val="4157AD"/>
        </a:dk1>
        <a:lt1>
          <a:srgbClr val="FFFFFF"/>
        </a:lt1>
        <a:dk2>
          <a:srgbClr val="7C9DFD"/>
        </a:dk2>
        <a:lt2>
          <a:srgbClr val="808080"/>
        </a:lt2>
        <a:accent1>
          <a:srgbClr val="4157AD"/>
        </a:accent1>
        <a:accent2>
          <a:srgbClr val="B9CAFD"/>
        </a:accent2>
        <a:accent3>
          <a:srgbClr val="FFFFFF"/>
        </a:accent3>
        <a:accent4>
          <a:srgbClr val="364993"/>
        </a:accent4>
        <a:accent5>
          <a:srgbClr val="B0B4D3"/>
        </a:accent5>
        <a:accent6>
          <a:srgbClr val="A7B7E5"/>
        </a:accent6>
        <a:hlink>
          <a:srgbClr val="14187A"/>
        </a:hlink>
        <a:folHlink>
          <a:srgbClr val="7C9E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Files\Knowledge Management\Mekko Graphics 3\GE_PowerPoint_Template.pot</Template>
  <TotalTime>0</TotalTime>
  <Words>77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GE_PowerPoint_Template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>http://www.ge.com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>September 22, 2004 – Version 1.1</cp:keywords>
  <dc:description>General Electric Company 2004</dc:description>
  <cp:lastModifiedBy/>
  <cp:revision>9</cp:revision>
  <cp:lastPrinted>2003-08-29T14:38:12Z</cp:lastPrinted>
  <dcterms:created xsi:type="dcterms:W3CDTF">2009-12-14T15:26:20Z</dcterms:created>
  <dcterms:modified xsi:type="dcterms:W3CDTF">2012-03-27T20:58:47Z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NumberOfSlides">
    <vt:i4>0</vt:i4>
  </property>
  <property fmtid="{D5CDD505-2E9C-101B-9397-08002B2CF9AE}" pid="4" name="RevisionCount">
    <vt:i4>1</vt:i4>
  </property>
</Properties>
</file>