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8" r:id="rId2"/>
    <p:sldId id="459" r:id="rId3"/>
    <p:sldId id="469" r:id="rId4"/>
    <p:sldId id="470" r:id="rId5"/>
    <p:sldId id="471" r:id="rId6"/>
    <p:sldId id="463" r:id="rId7"/>
    <p:sldId id="478" r:id="rId8"/>
    <p:sldId id="464" r:id="rId9"/>
    <p:sldId id="479" r:id="rId10"/>
    <p:sldId id="472" r:id="rId11"/>
    <p:sldId id="477" r:id="rId12"/>
    <p:sldId id="473" r:id="rId13"/>
    <p:sldId id="474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60093"/>
    <a:srgbClr val="D3A1C6"/>
    <a:srgbClr val="777777"/>
    <a:srgbClr val="FFFF00"/>
    <a:srgbClr val="FF4F25"/>
    <a:srgbClr val="FFB5A3"/>
    <a:srgbClr val="FF47A3"/>
    <a:srgbClr val="FFCA21"/>
    <a:srgbClr val="FF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1" autoAdjust="0"/>
    <p:restoredTop sz="71623" autoAdjust="0"/>
  </p:normalViewPr>
  <p:slideViewPr>
    <p:cSldViewPr snapToObjects="1">
      <p:cViewPr varScale="1">
        <p:scale>
          <a:sx n="91" d="100"/>
          <a:sy n="91" d="100"/>
        </p:scale>
        <p:origin x="25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C26FA8E2-F9F2-4046-AF92-E195AE74D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DB22693A-0D30-4199-B7A9-BF59D8071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2693A-0D30-4199-B7A9-BF59D8071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2693A-0D30-4199-B7A9-BF59D8071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2693A-0D30-4199-B7A9-BF59D8071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have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found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that given the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desired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BER threshold, the range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of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operable power allocation factor (power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allocated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to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near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user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vs.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that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to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far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user)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small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–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falls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mostly in 0.25 ~ 0.05, depends on channel condition.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r>
              <a:rPr lang="en-US" altLang="zh-TW" dirty="0" smtClean="0"/>
              <a:t>PL ratio:		22.73</a:t>
            </a:r>
          </a:p>
          <a:p>
            <a:r>
              <a:rPr lang="en-US" altLang="zh-TW" dirty="0" smtClean="0"/>
              <a:t>Theo. best</a:t>
            </a:r>
            <a:r>
              <a:rPr lang="en-US" altLang="zh-TW" baseline="0" dirty="0" smtClean="0"/>
              <a:t> alpha:	</a:t>
            </a:r>
            <a:r>
              <a:rPr lang="en-US" altLang="zh-TW" dirty="0" smtClean="0"/>
              <a:t>0.0473</a:t>
            </a:r>
          </a:p>
          <a:p>
            <a:r>
              <a:rPr lang="en-US" altLang="zh-TW" dirty="0" smtClean="0"/>
              <a:t>Theo. gain:		29.11%</a:t>
            </a:r>
          </a:p>
          <a:p>
            <a:r>
              <a:rPr lang="en-US" altLang="zh-TW" dirty="0" err="1" smtClean="0"/>
              <a:t>Sim</a:t>
            </a:r>
            <a:r>
              <a:rPr lang="en-US" altLang="zh-TW" dirty="0" smtClean="0"/>
              <a:t>.</a:t>
            </a:r>
            <a:r>
              <a:rPr lang="en-US" altLang="zh-TW" baseline="0" dirty="0" smtClean="0"/>
              <a:t> o</a:t>
            </a:r>
            <a:r>
              <a:rPr lang="en-US" altLang="zh-TW" dirty="0" smtClean="0"/>
              <a:t>perable alpha:	0.09 – 0.11</a:t>
            </a:r>
          </a:p>
          <a:p>
            <a:r>
              <a:rPr lang="en-US" altLang="zh-TW" dirty="0" err="1" smtClean="0"/>
              <a:t>Sim</a:t>
            </a:r>
            <a:r>
              <a:rPr lang="en-US" altLang="zh-TW" dirty="0" smtClean="0"/>
              <a:t>. gain:		21.36%</a:t>
            </a:r>
          </a:p>
          <a:p>
            <a:r>
              <a:rPr lang="en-US" altLang="zh-TW" dirty="0" smtClean="0"/>
              <a:t>MCS:		UE1(16QAM</a:t>
            </a:r>
            <a:r>
              <a:rPr lang="en-US" altLang="zh-TW" baseline="0" dirty="0" smtClean="0"/>
              <a:t> – 1/2) UE2(QPSK – 1/2)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As</a:t>
            </a:r>
            <a:r>
              <a:rPr lang="en-US" altLang="zh-TW" baseline="0" dirty="0" smtClean="0"/>
              <a:t> mentioned in the [LIMITATION AND ASSUMPTIONS] the supported MCS is limited, so the Simulation sample points (gain) is not necessary to be bounded by region below the line of Theoretical result.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2693A-0D30-4199-B7A9-BF59D80712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23" name="Picture 51" descr="Internal_title_base"/>
          <p:cNvPicPr>
            <a:picLocks noChangeAspect="1" noChangeArrowheads="1"/>
          </p:cNvPicPr>
          <p:nvPr userDrawn="1"/>
        </p:nvPicPr>
        <p:blipFill>
          <a:blip r:embed="rId2" cstate="print"/>
          <a:srcRect t="8124"/>
          <a:stretch>
            <a:fillRect/>
          </a:stretch>
        </p:blipFill>
        <p:spPr bwMode="auto">
          <a:xfrm>
            <a:off x="0" y="260648"/>
            <a:ext cx="9144000" cy="6597352"/>
          </a:xfrm>
          <a:prstGeom prst="rect">
            <a:avLst/>
          </a:prstGeom>
          <a:noFill/>
        </p:spPr>
      </p:pic>
      <p:pic>
        <p:nvPicPr>
          <p:cNvPr id="156716" name="Picture 44" descr="cover_back_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9144000" cy="3530575"/>
          </a:xfrm>
          <a:prstGeom prst="rect">
            <a:avLst/>
          </a:prstGeom>
          <a:noFill/>
        </p:spPr>
      </p:pic>
      <p:grpSp>
        <p:nvGrpSpPr>
          <p:cNvPr id="156717" name="Group 45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156718" name="Picture 46" descr="icon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719" name="Picture 47" descr="icon_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20" name="Picture 48" descr="icon_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21" name="Picture 49" descr="icon_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</p:spPr>
        </p:pic>
        <p:pic>
          <p:nvPicPr>
            <p:cNvPr id="156722" name="Picture 50" descr="icon_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</p:spPr>
        </p:pic>
      </p:grpSp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A6129-C7FA-4187-B3CE-8C5586248A6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2977" y="6347636"/>
            <a:ext cx="6663011" cy="2880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76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Page Title: 32 pt Arial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052735"/>
            <a:ext cx="8054975" cy="502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Please use the following font and colors for your presentation.</a:t>
            </a:r>
          </a:p>
          <a:p>
            <a:pPr lvl="1"/>
            <a:r>
              <a:rPr lang="en-US" altLang="zh-TW" dirty="0" smtClean="0"/>
              <a:t>It is strongly recommended to use Arial for all areas of content. </a:t>
            </a:r>
          </a:p>
          <a:p>
            <a:pPr lvl="1"/>
            <a:r>
              <a:rPr lang="en-US" altLang="zh-TW" dirty="0" smtClean="0"/>
              <a:t>The following colors are recommended for various areas.</a:t>
            </a:r>
          </a:p>
          <a:p>
            <a:pPr lvl="2"/>
            <a:r>
              <a:rPr lang="en-US" altLang="zh-TW" dirty="0" smtClean="0"/>
              <a:t>Titles, subtitles and content: bold black.</a:t>
            </a:r>
          </a:p>
          <a:p>
            <a:pPr lvl="2"/>
            <a:r>
              <a:rPr lang="en-US" altLang="zh-TW" dirty="0" smtClean="0"/>
              <a:t>Support text: black, gray, blue and orange.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0225" y="6361695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839F0C3B-8F6E-4C42-8D63-95DAFF3AE05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764704"/>
            <a:ext cx="9144000" cy="144016"/>
          </a:xfrm>
          <a:prstGeom prst="rect">
            <a:avLst/>
          </a:prstGeom>
          <a:gradFill>
            <a:gsLst>
              <a:gs pos="0">
                <a:srgbClr val="0070C0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28304" r="5800" b="29117"/>
          <a:stretch/>
        </p:blipFill>
        <p:spPr>
          <a:xfrm>
            <a:off x="6774695" y="6319218"/>
            <a:ext cx="1541721" cy="3291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74" y="6093296"/>
            <a:ext cx="639514" cy="636672"/>
          </a:xfrm>
          <a:prstGeom prst="rect">
            <a:avLst/>
          </a:prstGeom>
        </p:spPr>
      </p:pic>
      <p:sp>
        <p:nvSpPr>
          <p:cNvPr id="2" name="直角三角形 1"/>
          <p:cNvSpPr/>
          <p:nvPr userDrawn="1"/>
        </p:nvSpPr>
        <p:spPr bwMode="auto">
          <a:xfrm rot="5400000">
            <a:off x="6646484" y="6377895"/>
            <a:ext cx="288030" cy="227512"/>
          </a:xfrm>
          <a:prstGeom prst="rt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" name="頁尾版面配置區 4"/>
          <p:cNvSpPr txBox="1">
            <a:spLocks/>
          </p:cNvSpPr>
          <p:nvPr userDrawn="1"/>
        </p:nvSpPr>
        <p:spPr>
          <a:xfrm>
            <a:off x="0" y="6398790"/>
            <a:ext cx="3923928" cy="404812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z="1000" dirty="0" smtClean="0">
                <a:solidFill>
                  <a:schemeClr val="bg1"/>
                </a:solidFill>
                <a:latin typeface="+mn-lt"/>
              </a:rPr>
              <a:t>Copyright © </a:t>
            </a:r>
            <a:r>
              <a:rPr kumimoji="1" lang="en-US" altLang="zh-TW" sz="1000" b="0" i="0" kern="1200" dirty="0" err="1" smtClean="0">
                <a:solidFill>
                  <a:schemeClr val="bg1"/>
                </a:solidFill>
                <a:effectLst/>
                <a:latin typeface="Arial" charset="0"/>
                <a:ea typeface="標楷體" pitchFamily="65" charset="-120"/>
                <a:cs typeface="+mn-cs"/>
              </a:rPr>
              <a:t>MediaTek</a:t>
            </a:r>
            <a:r>
              <a:rPr kumimoji="1" lang="en-US" altLang="zh-TW" sz="1000" b="0" i="0" kern="1200" dirty="0" smtClean="0">
                <a:solidFill>
                  <a:schemeClr val="bg1"/>
                </a:solidFill>
                <a:effectLst/>
                <a:latin typeface="Arial" charset="0"/>
                <a:ea typeface="標楷體" pitchFamily="65" charset="-120"/>
                <a:cs typeface="+mn-cs"/>
              </a:rPr>
              <a:t>-NTU Research Center.</a:t>
            </a:r>
            <a:r>
              <a:rPr lang="en-US" altLang="zh-TW" sz="1000" dirty="0" smtClean="0">
                <a:solidFill>
                  <a:schemeClr val="bg1"/>
                </a:solidFill>
                <a:latin typeface="+mn-lt"/>
              </a:rPr>
              <a:t> All rights reserved.</a:t>
            </a:r>
            <a:endParaRPr lang="en-US" altLang="zh-TW" sz="1000" dirty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7684"/>
            <a:ext cx="9144000" cy="764703"/>
          </a:xfrm>
        </p:spPr>
        <p:txBody>
          <a:bodyPr/>
          <a:lstStyle/>
          <a:p>
            <a:pPr algn="ctr"/>
            <a:r>
              <a:rPr lang="en-US" altLang="zh-TW" dirty="0"/>
              <a:t>Semi-Annual Review Meeting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44624"/>
            <a:ext cx="8054975" cy="5400600"/>
          </a:xfrm>
        </p:spPr>
        <p:txBody>
          <a:bodyPr/>
          <a:lstStyle/>
          <a:p>
            <a:pPr marL="0" indent="0" algn="ctr">
              <a:buNone/>
            </a:pPr>
            <a:endParaRPr lang="en-US" altLang="zh-TW" sz="4000" b="1" dirty="0" smtClean="0"/>
          </a:p>
          <a:p>
            <a:pPr marL="0" indent="0" algn="ctr">
              <a:buNone/>
            </a:pPr>
            <a:r>
              <a:rPr lang="en-US" altLang="zh-TW" sz="3600" b="1" i="1" dirty="0" smtClean="0">
                <a:solidFill>
                  <a:srgbClr val="000066"/>
                </a:solidFill>
              </a:rPr>
              <a:t>Building</a:t>
            </a:r>
            <a:r>
              <a:rPr lang="zh-TW" altLang="en-US" sz="3600" b="1" i="1" dirty="0" smtClean="0">
                <a:solidFill>
                  <a:srgbClr val="000066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000066"/>
                </a:solidFill>
              </a:rPr>
              <a:t>the</a:t>
            </a:r>
            <a:r>
              <a:rPr lang="zh-TW" altLang="en-US" sz="3600" b="1" i="1" dirty="0" smtClean="0">
                <a:solidFill>
                  <a:srgbClr val="000066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000066"/>
                </a:solidFill>
              </a:rPr>
              <a:t>NOMA Simulation Model</a:t>
            </a:r>
            <a:r>
              <a:rPr lang="zh-TW" altLang="en-US" sz="3600" b="1" i="1" dirty="0" smtClean="0">
                <a:solidFill>
                  <a:srgbClr val="000066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000066"/>
                </a:solidFill>
              </a:rPr>
              <a:t>for MAC Layer Research</a:t>
            </a:r>
            <a:r>
              <a:rPr lang="en-US" altLang="zh-TW" sz="36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36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TW" sz="2000" b="1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zh-TW" altLang="en-US" sz="3600" dirty="0" smtClean="0"/>
              <a:t>基於</a:t>
            </a:r>
            <a:r>
              <a:rPr lang="zh-TW" altLang="en-US" sz="3600" dirty="0"/>
              <a:t>連續干擾消除</a:t>
            </a:r>
            <a:r>
              <a:rPr lang="zh-TW" altLang="en-US" sz="3600" dirty="0" smtClean="0"/>
              <a:t>技術之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 smtClean="0"/>
              <a:t>非</a:t>
            </a:r>
            <a:r>
              <a:rPr lang="zh-TW" altLang="en-US" sz="3600" dirty="0"/>
              <a:t>正交多重接</a:t>
            </a:r>
            <a:r>
              <a:rPr lang="zh-TW" altLang="en-US" sz="3600" dirty="0" smtClean="0"/>
              <a:t>取模擬</a:t>
            </a:r>
            <a:r>
              <a:rPr lang="zh-TW" altLang="en-US" sz="3600" dirty="0"/>
              <a:t>平台</a:t>
            </a:r>
            <a:r>
              <a:rPr lang="en-US" altLang="zh-TW" sz="3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3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TW" sz="1800" b="1" dirty="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zh-TW" altLang="en-US" sz="3600" b="1" dirty="0" smtClean="0">
                <a:solidFill>
                  <a:schemeClr val="tx1"/>
                </a:solidFill>
                <a:latin typeface="+mj-ea"/>
                <a:ea typeface="+mj-ea"/>
              </a:rPr>
              <a:t>謝宏昀</a:t>
            </a:r>
            <a:r>
              <a:rPr lang="zh-TW" altLang="zh-TW" sz="3600" b="1" dirty="0" smtClean="0">
                <a:solidFill>
                  <a:schemeClr val="tx1"/>
                </a:solidFill>
                <a:latin typeface="+mj-ea"/>
                <a:ea typeface="+mj-ea"/>
              </a:rPr>
              <a:t>教授</a:t>
            </a:r>
            <a:endParaRPr lang="en-US" altLang="zh-TW" sz="36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TW" sz="3600" b="1" dirty="0" smtClean="0">
                <a:solidFill>
                  <a:schemeClr val="tx1"/>
                </a:solidFill>
              </a:rPr>
              <a:t>SIGCOMM</a:t>
            </a:r>
            <a:endParaRPr lang="en-US" altLang="zh-TW" sz="3600" b="1" dirty="0" smtClean="0"/>
          </a:p>
          <a:p>
            <a:pPr marL="0" indent="0" algn="ctr">
              <a:buNone/>
            </a:pPr>
            <a:r>
              <a:rPr lang="zh-TW" altLang="en-US" sz="3600" b="1" dirty="0" smtClean="0"/>
              <a:t>中華民國</a:t>
            </a:r>
            <a:r>
              <a:rPr lang="en-US" altLang="zh-TW" sz="3600" b="1" dirty="0" smtClean="0"/>
              <a:t>103</a:t>
            </a:r>
            <a:r>
              <a:rPr lang="zh-TW" altLang="en-US" sz="3600" b="1" dirty="0" smtClean="0"/>
              <a:t>年</a:t>
            </a:r>
            <a:r>
              <a:rPr lang="en-US" altLang="zh-TW" sz="3600" b="1" dirty="0"/>
              <a:t>6</a:t>
            </a:r>
            <a:r>
              <a:rPr lang="zh-TW" altLang="en-US" sz="3600" b="1" dirty="0" smtClean="0"/>
              <a:t>月</a:t>
            </a:r>
            <a:r>
              <a:rPr lang="en-US" altLang="zh-TW" sz="3600" b="1" dirty="0" smtClean="0"/>
              <a:t>27</a:t>
            </a:r>
            <a:r>
              <a:rPr lang="zh-TW" altLang="en-US" sz="3600" b="1" dirty="0" smtClean="0"/>
              <a:t>日</a:t>
            </a:r>
            <a:endParaRPr lang="en-US" altLang="zh-TW" sz="36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97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QUANTITATIVE IMPACT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052735"/>
            <a:ext cx="8054975" cy="1368153"/>
          </a:xfrm>
        </p:spPr>
        <p:txBody>
          <a:bodyPr/>
          <a:lstStyle/>
          <a:p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found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20%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(weighted)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rate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achieved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when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paired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path-loss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ratio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22.73.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increases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 difference in 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channel condition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(path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loss)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keeps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increasing.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9</a:t>
            </a:fld>
            <a:endParaRPr lang="en-US" altLang="ja-JP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82" y="2492896"/>
            <a:ext cx="4632816" cy="3672408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622300" y="2420888"/>
            <a:ext cx="30135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lang="en-US" altLang="zh-TW" sz="2000" kern="0" dirty="0" smtClean="0"/>
              <a:t>Theoretical model optimal power allocation factor shifts compared to operable region for best MCS by the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903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QUANTITATIVE IMPACT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Based</a:t>
            </a:r>
            <a:r>
              <a:rPr lang="zh-TW" altLang="en-US" sz="2000" dirty="0"/>
              <a:t> </a:t>
            </a:r>
            <a:r>
              <a:rPr lang="en-US" altLang="zh-TW" sz="2000" dirty="0"/>
              <a:t>on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obtained</a:t>
            </a:r>
            <a:r>
              <a:rPr lang="zh-TW" altLang="en-US" sz="2000" dirty="0"/>
              <a:t> </a:t>
            </a:r>
            <a:r>
              <a:rPr lang="en-US" altLang="zh-TW" sz="2000" dirty="0"/>
              <a:t>MCS/BER</a:t>
            </a:r>
            <a:r>
              <a:rPr lang="zh-TW" altLang="en-US" sz="2000" dirty="0"/>
              <a:t> </a:t>
            </a:r>
            <a:r>
              <a:rPr lang="en-US" altLang="zh-TW" sz="2000" dirty="0"/>
              <a:t>model</a:t>
            </a:r>
            <a:r>
              <a:rPr lang="zh-TW" altLang="en-US" sz="2000" dirty="0"/>
              <a:t> </a:t>
            </a:r>
            <a:r>
              <a:rPr lang="en-US" altLang="zh-TW" sz="2000" dirty="0"/>
              <a:t>for</a:t>
            </a:r>
            <a:r>
              <a:rPr lang="zh-TW" altLang="en-US" sz="2000" dirty="0"/>
              <a:t> </a:t>
            </a:r>
            <a:r>
              <a:rPr lang="en-US" altLang="zh-TW" sz="2000" dirty="0"/>
              <a:t>two-user</a:t>
            </a:r>
            <a:r>
              <a:rPr lang="zh-TW" altLang="en-US" sz="2000" dirty="0"/>
              <a:t> </a:t>
            </a:r>
            <a:r>
              <a:rPr lang="en-US" altLang="zh-TW" sz="2000" dirty="0"/>
              <a:t>NOMA </a:t>
            </a:r>
            <a:r>
              <a:rPr lang="en-US" altLang="zh-TW" sz="2000" dirty="0" smtClean="0"/>
              <a:t>(previous figure</a:t>
            </a:r>
            <a:r>
              <a:rPr lang="en-US" altLang="zh-TW" sz="2000" dirty="0"/>
              <a:t>),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proposed</a:t>
            </a:r>
            <a:r>
              <a:rPr lang="zh-TW" altLang="en-US" sz="2000" dirty="0"/>
              <a:t> </a:t>
            </a:r>
            <a:r>
              <a:rPr lang="en-US" altLang="zh-TW" sz="2000" dirty="0"/>
              <a:t>scheduling</a:t>
            </a:r>
            <a:r>
              <a:rPr lang="zh-TW" altLang="en-US" sz="2000" dirty="0"/>
              <a:t> </a:t>
            </a:r>
            <a:r>
              <a:rPr lang="en-US" altLang="zh-TW" sz="2000" dirty="0"/>
              <a:t>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can</a:t>
            </a:r>
            <a:r>
              <a:rPr lang="zh-TW" altLang="en-US" sz="2000" dirty="0"/>
              <a:t> </a:t>
            </a:r>
            <a:r>
              <a:rPr lang="en-US" altLang="zh-TW" sz="2000" dirty="0"/>
              <a:t>pair</a:t>
            </a:r>
            <a:r>
              <a:rPr lang="zh-TW" altLang="en-US" sz="2000" dirty="0"/>
              <a:t> </a:t>
            </a:r>
            <a:r>
              <a:rPr lang="en-US" altLang="zh-TW" sz="2000" dirty="0"/>
              <a:t>users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91.67% optimality</a:t>
            </a:r>
            <a:r>
              <a:rPr lang="zh-TW" altLang="en-US" sz="2000" dirty="0"/>
              <a:t> </a:t>
            </a:r>
            <a:r>
              <a:rPr lang="en-US" altLang="zh-TW" sz="2000" dirty="0"/>
              <a:t>(for</a:t>
            </a:r>
            <a:r>
              <a:rPr lang="zh-TW" altLang="en-US" sz="2000" dirty="0"/>
              <a:t> </a:t>
            </a: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12-user downlink</a:t>
            </a:r>
            <a:r>
              <a:rPr lang="zh-TW" altLang="en-US" sz="2000" dirty="0"/>
              <a:t> </a:t>
            </a:r>
            <a:r>
              <a:rPr lang="en-US" altLang="zh-TW" sz="2000" dirty="0"/>
              <a:t>scenario)</a:t>
            </a:r>
            <a:r>
              <a:rPr lang="zh-TW" altLang="en-US" sz="2000" dirty="0"/>
              <a:t> </a:t>
            </a:r>
            <a:r>
              <a:rPr lang="en-US" altLang="zh-TW" sz="2000" dirty="0"/>
              <a:t>without</a:t>
            </a:r>
            <a:r>
              <a:rPr lang="zh-TW" altLang="en-US" sz="2000" dirty="0"/>
              <a:t> </a:t>
            </a:r>
            <a:r>
              <a:rPr lang="en-US" altLang="zh-TW" sz="2000" dirty="0"/>
              <a:t>incurring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complexity needed</a:t>
            </a:r>
            <a:r>
              <a:rPr lang="zh-TW" altLang="en-US" sz="2000" dirty="0"/>
              <a:t> </a:t>
            </a:r>
            <a:r>
              <a:rPr lang="en-US" altLang="zh-TW" sz="2000" dirty="0"/>
              <a:t>in</a:t>
            </a:r>
            <a:r>
              <a:rPr lang="zh-TW" altLang="en-US" sz="2000" dirty="0"/>
              <a:t> </a:t>
            </a:r>
            <a:r>
              <a:rPr lang="en-US" altLang="zh-TW" sz="2000" dirty="0"/>
              <a:t>exhaustive</a:t>
            </a:r>
            <a:r>
              <a:rPr lang="zh-TW" altLang="en-US" sz="2000" dirty="0"/>
              <a:t> </a:t>
            </a:r>
            <a:r>
              <a:rPr lang="en-US" altLang="zh-TW" sz="2000" dirty="0"/>
              <a:t>search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The simulation result shows 20.19% average weighted sum gain (optimal) compared to OFDM.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3" y="3062697"/>
            <a:ext cx="4089365" cy="32207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45" y="3063320"/>
            <a:ext cx="4161925" cy="32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800" dirty="0" smtClean="0"/>
              <a:t>PROJECT GOALS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two-user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scheduling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algorithm that we have completed so far,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our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goal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future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explore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more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generic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problems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and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algorithms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for</a:t>
            </a:r>
            <a:r>
              <a:rPr lang="zh-TW" altLang="en-US" sz="2000" b="1" dirty="0"/>
              <a:t> </a:t>
            </a:r>
            <a:r>
              <a:rPr lang="en-US" altLang="zh-TW" sz="2000" b="1" dirty="0" smtClean="0"/>
              <a:t>resource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allocation,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scheduling,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and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power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control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layer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optimizing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under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desirable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computation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complexity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communication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overheads.</a:t>
            </a:r>
          </a:p>
          <a:p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single-antenna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will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extended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MIMO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clustered-based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resource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allocation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scheduling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future.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56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built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takes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consideration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MCS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selection,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error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propagation,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power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allocation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consideration.</a:t>
            </a:r>
          </a:p>
          <a:p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serves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our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preliminary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layer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two-user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pairing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scheduling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each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OFDM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resource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block.</a:t>
            </a:r>
          </a:p>
          <a:p>
            <a:r>
              <a:rPr lang="en-US" altLang="zh-TW" sz="2000" dirty="0" smtClean="0"/>
              <a:t>Our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preliminary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results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substantiated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potentials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next-generation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communication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system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paved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ground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continuing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various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 layer research issues in the future.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9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STATUS </a:t>
            </a:r>
            <a:r>
              <a:rPr lang="en-US" altLang="zh-TW" dirty="0" smtClean="0"/>
              <a:t>QUO</a:t>
            </a:r>
          </a:p>
          <a:p>
            <a:r>
              <a:rPr lang="en-US" altLang="zh-TW" dirty="0"/>
              <a:t>KEY NEW </a:t>
            </a:r>
            <a:r>
              <a:rPr lang="en-US" altLang="zh-TW" dirty="0" smtClean="0"/>
              <a:t>INSIGHTS</a:t>
            </a:r>
          </a:p>
          <a:p>
            <a:r>
              <a:rPr lang="en-US" altLang="zh-TW" dirty="0"/>
              <a:t>MAIN </a:t>
            </a:r>
            <a:r>
              <a:rPr lang="en-US" altLang="zh-TW" dirty="0" smtClean="0"/>
              <a:t>ACHIEVEMENT</a:t>
            </a:r>
          </a:p>
          <a:p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r>
              <a:rPr lang="en-US" altLang="zh-TW" dirty="0"/>
              <a:t>LIMITATION AND </a:t>
            </a:r>
            <a:r>
              <a:rPr lang="en-US" altLang="zh-TW" dirty="0" smtClean="0"/>
              <a:t>ASSUMPTIONS</a:t>
            </a:r>
          </a:p>
          <a:p>
            <a:r>
              <a:rPr lang="en-US" altLang="zh-TW" dirty="0"/>
              <a:t>QUANTITATIVE </a:t>
            </a:r>
            <a:r>
              <a:rPr lang="en-US" altLang="zh-TW" dirty="0" smtClean="0"/>
              <a:t>IMPACT</a:t>
            </a:r>
          </a:p>
          <a:p>
            <a:r>
              <a:rPr lang="en-US" altLang="zh-TW" dirty="0"/>
              <a:t>PROJECT </a:t>
            </a:r>
            <a:r>
              <a:rPr lang="en-US" altLang="zh-TW" dirty="0" smtClean="0"/>
              <a:t>GOALS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22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STATUS QUO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052735"/>
            <a:ext cx="8198172" cy="5025803"/>
          </a:xfrm>
        </p:spPr>
        <p:txBody>
          <a:bodyPr/>
          <a:lstStyle/>
          <a:p>
            <a:r>
              <a:rPr lang="en-US" altLang="zh-TW" sz="2000" dirty="0" smtClean="0"/>
              <a:t>Related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work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fundamental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gains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non-orthogonal multiple access (NOMA) </a:t>
            </a:r>
            <a:r>
              <a:rPr lang="en-US" altLang="zh-TW" sz="2000" dirty="0" smtClean="0"/>
              <a:t>over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OFDMA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predominantly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Shannon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capacity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model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These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theoretic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cannot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capture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complexity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practical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communication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techniques.</a:t>
            </a:r>
          </a:p>
          <a:p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proceed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with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MAC-layer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research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(e.g.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resource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allocation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power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control)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desirable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underlying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capture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practical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performance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trade-offs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in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NOMA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problem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solve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stage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build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working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existing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PHY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techniques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(e.g.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successive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interference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cancellation,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SIC)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serve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basis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for future research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investigation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at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the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MAC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layer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-9575" y="6623391"/>
            <a:ext cx="8532440" cy="286232"/>
          </a:xfrm>
          <a:prstGeom prst="rect">
            <a:avLst/>
          </a:prstGeom>
          <a:noFill/>
          <a:ln w="25400" cap="rnd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 wrap="square" rIns="45720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 b="1" i="1" dirty="0">
                <a:solidFill>
                  <a:srgbClr val="FF0000"/>
                </a:solidFill>
                <a:latin typeface="Arial" pitchFamily="34" charset="0"/>
              </a:rPr>
              <a:t>What is the state of the </a:t>
            </a:r>
            <a:r>
              <a:rPr lang="en-US" sz="1400" b="1" i="1" dirty="0" smtClean="0">
                <a:solidFill>
                  <a:srgbClr val="FF0000"/>
                </a:solidFill>
                <a:latin typeface="Arial" pitchFamily="34" charset="0"/>
              </a:rPr>
              <a:t>art, what </a:t>
            </a:r>
            <a:r>
              <a:rPr lang="en-US" sz="1400" b="1" i="1" dirty="0">
                <a:solidFill>
                  <a:srgbClr val="FF0000"/>
                </a:solidFill>
                <a:latin typeface="Arial" pitchFamily="34" charset="0"/>
              </a:rPr>
              <a:t>are its </a:t>
            </a:r>
            <a:r>
              <a:rPr lang="en-US" sz="1400" b="1" i="1" dirty="0" smtClean="0">
                <a:solidFill>
                  <a:srgbClr val="FF0000"/>
                </a:solidFill>
                <a:latin typeface="Arial" pitchFamily="34" charset="0"/>
              </a:rPr>
              <a:t>limitations, what are the problems to be solved?</a:t>
            </a:r>
            <a:endParaRPr lang="en-US" sz="1400" b="1" i="1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KEY NEW INSIGHTS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Error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propagation</a:t>
            </a:r>
            <a:r>
              <a:rPr lang="zh-TW" altLang="en-US" sz="2000" b="1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existing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PHY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techniques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(SIC) due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successive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decoding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multiplexed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signals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taken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consideration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model.</a:t>
            </a:r>
          </a:p>
          <a:p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impact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modulation/coding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scheme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(MCS)</a:t>
            </a:r>
            <a:r>
              <a:rPr lang="zh-TW" altLang="en-US" sz="2000" b="1" dirty="0" smtClean="0"/>
              <a:t> </a:t>
            </a:r>
            <a:r>
              <a:rPr lang="en-US" altLang="zh-TW" sz="2000" dirty="0" smtClean="0"/>
              <a:t>selection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well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power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allocation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factor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(PAF)</a:t>
            </a:r>
            <a:r>
              <a:rPr lang="zh-TW" altLang="en-US" sz="2000" b="1" dirty="0" smtClean="0"/>
              <a:t> </a:t>
            </a:r>
            <a:r>
              <a:rPr lang="en-US" altLang="zh-TW" sz="2000" dirty="0" smtClean="0"/>
              <a:t>among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users (users that share the same resource block)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also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taken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consideration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model.</a:t>
            </a:r>
          </a:p>
          <a:p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two-user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system,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pairing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of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users</a:t>
            </a:r>
            <a:r>
              <a:rPr lang="zh-TW" altLang="en-US" sz="2000" b="1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sharing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each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resource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block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should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ensure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bit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error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rates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(BERs)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achieved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each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within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tolerable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range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when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rate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maximized.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6623391"/>
            <a:ext cx="4018284" cy="286232"/>
          </a:xfrm>
          <a:prstGeom prst="rect">
            <a:avLst/>
          </a:prstGeom>
          <a:noFill/>
          <a:ln w="25400" cap="rnd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 wrap="square" rIns="45720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 b="1" i="1" dirty="0">
                <a:solidFill>
                  <a:srgbClr val="FF0000"/>
                </a:solidFill>
                <a:latin typeface="Arial" pitchFamily="34" charset="0"/>
              </a:rPr>
              <a:t>What are the key </a:t>
            </a:r>
            <a:r>
              <a:rPr lang="en-US" sz="1400" b="1" i="1" dirty="0" smtClean="0">
                <a:solidFill>
                  <a:srgbClr val="FF0000"/>
                </a:solidFill>
                <a:latin typeface="Arial" pitchFamily="34" charset="0"/>
              </a:rPr>
              <a:t>new </a:t>
            </a:r>
            <a:r>
              <a:rPr lang="en-US" sz="1400" b="1" i="1" dirty="0">
                <a:solidFill>
                  <a:srgbClr val="FF0000"/>
                </a:solidFill>
                <a:latin typeface="Arial" pitchFamily="34" charset="0"/>
              </a:rPr>
              <a:t>insights? </a:t>
            </a:r>
          </a:p>
        </p:txBody>
      </p:sp>
    </p:spTree>
    <p:extLst>
      <p:ext uri="{BB962C8B-B14F-4D97-AF65-F5344CB8AC3E}">
        <p14:creationId xmlns:p14="http://schemas.microsoft.com/office/powerpoint/2010/main" val="20439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MAIN ACHIEVEMENT (or OBJECTIVE)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built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 physical-layer simulation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platform for single-antenna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 with consideration of modulation, channel coding, 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multipath channels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SIC.</a:t>
            </a:r>
          </a:p>
          <a:p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obtained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desired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MCS/BER model</a:t>
            </a:r>
            <a:r>
              <a:rPr lang="en-US" altLang="zh-TW" sz="2000" dirty="0" smtClean="0"/>
              <a:t> 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two-user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NOMA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 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two-stage decoding scheme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further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MCS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selection,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power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allocation,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pairing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layer.</a:t>
            </a:r>
          </a:p>
          <a:p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have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investigated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simple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scheduling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algorithm</a:t>
            </a:r>
            <a:r>
              <a:rPr lang="zh-TW" altLang="en-US" sz="2000" b="1" dirty="0" smtClean="0"/>
              <a:t> </a:t>
            </a:r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pairing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each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OFDM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resource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block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satisfy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desired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constraint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(through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proper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MCS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selection)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while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achieving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performance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rate.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7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HOW IT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physical layer simulation </a:t>
            </a:r>
            <a:r>
              <a:rPr lang="en-US" altLang="zh-TW" sz="2000" dirty="0" smtClean="0"/>
              <a:t>(programmed in C++ with library dependency on IT++, BLAS, LAPACK and FFTW) is designed that the </a:t>
            </a:r>
            <a:r>
              <a:rPr lang="en-US" altLang="zh-TW" sz="2000" dirty="0"/>
              <a:t>receiver </a:t>
            </a:r>
            <a:r>
              <a:rPr lang="en-US" altLang="zh-TW" sz="2000" dirty="0" smtClean="0"/>
              <a:t>can extract </a:t>
            </a:r>
            <a:r>
              <a:rPr lang="en-US" altLang="zh-TW" sz="2000" dirty="0"/>
              <a:t>two </a:t>
            </a:r>
            <a:r>
              <a:rPr lang="en-US" altLang="zh-TW" sz="2000" dirty="0" smtClean="0"/>
              <a:t>layers </a:t>
            </a:r>
            <a:r>
              <a:rPr lang="en-US" altLang="zh-TW" sz="2000" dirty="0"/>
              <a:t>of multiplexed data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At the Transmitter (BS), signals of different sources is multiplexed.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5" y="2469046"/>
            <a:ext cx="8043391" cy="37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HOW IT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052735"/>
            <a:ext cx="8054975" cy="1656185"/>
          </a:xfrm>
        </p:spPr>
        <p:txBody>
          <a:bodyPr/>
          <a:lstStyle/>
          <a:p>
            <a:r>
              <a:rPr lang="en-US" altLang="zh-TW" sz="2000" dirty="0" smtClean="0"/>
              <a:t>For each MCS, power allocation factor (alpha value) and given user position, the scenario BER is calculated. The simulation ( figure below) show the how error propagation effects the SIC decoding performance for near-end user as the power allocation factor come close to 0.5.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57614"/>
            <a:ext cx="4615558" cy="3652631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622301" y="2708920"/>
            <a:ext cx="3301628" cy="330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lang="en-US" altLang="zh-TW" sz="2000" kern="0" dirty="0" smtClean="0"/>
              <a:t>Practically, a BER constraint is needed so that the corresponding rate is bounded.</a:t>
            </a:r>
            <a:endParaRPr lang="zh-TW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8255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LIMITATION AND ASSUMPTIONS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</a:t>
            </a:r>
            <a:r>
              <a:rPr lang="en-US" altLang="zh-TW" sz="2000" dirty="0"/>
              <a:t>receiver is aware of number </a:t>
            </a:r>
            <a:r>
              <a:rPr lang="en-US" altLang="zh-TW" sz="2000" dirty="0" smtClean="0"/>
              <a:t>of multiplexed </a:t>
            </a:r>
            <a:r>
              <a:rPr lang="en-US" altLang="zh-TW" sz="2000" dirty="0"/>
              <a:t>user data and thus no further detection is </a:t>
            </a:r>
            <a:r>
              <a:rPr lang="en-US" altLang="zh-TW" sz="2000" dirty="0" smtClean="0"/>
              <a:t>needed to </a:t>
            </a:r>
            <a:r>
              <a:rPr lang="en-US" altLang="zh-TW" sz="2000" dirty="0"/>
              <a:t>identify the depth of decoding order</a:t>
            </a:r>
            <a:r>
              <a:rPr lang="en-US" altLang="zh-TW" sz="2000" dirty="0" smtClean="0"/>
              <a:t>. </a:t>
            </a:r>
            <a:r>
              <a:rPr lang="en-US" altLang="zh-TW" sz="2000" dirty="0"/>
              <a:t>Transceiver can only process signals of two sources </a:t>
            </a:r>
            <a:r>
              <a:rPr lang="en-US" altLang="zh-TW" sz="2000" dirty="0" smtClean="0"/>
              <a:t>utmost. </a:t>
            </a:r>
          </a:p>
          <a:p>
            <a:r>
              <a:rPr lang="en-US" altLang="zh-TW" sz="2000" dirty="0" smtClean="0"/>
              <a:t>Full </a:t>
            </a:r>
            <a:r>
              <a:rPr lang="en-US" altLang="zh-TW" sz="2000" dirty="0"/>
              <a:t>channel </a:t>
            </a:r>
            <a:r>
              <a:rPr lang="en-US" altLang="zh-TW" sz="2000" dirty="0" smtClean="0"/>
              <a:t>state information </a:t>
            </a:r>
            <a:r>
              <a:rPr lang="en-US" altLang="zh-TW" sz="2000" dirty="0"/>
              <a:t>is assume in the simulation, no channel </a:t>
            </a:r>
            <a:r>
              <a:rPr lang="en-US" altLang="zh-TW" sz="2000" dirty="0" smtClean="0"/>
              <a:t>estimation or </a:t>
            </a:r>
            <a:r>
              <a:rPr lang="en-US" altLang="zh-TW" sz="2000" dirty="0"/>
              <a:t>receiver manufacture defect is taken into consideration. </a:t>
            </a:r>
            <a:endParaRPr lang="en-US" altLang="zh-TW" sz="2000" dirty="0" smtClean="0"/>
          </a:p>
          <a:p>
            <a:r>
              <a:rPr lang="en-US" altLang="zh-TW" sz="2000" dirty="0" smtClean="0"/>
              <a:t>In the theoretical model (SINR based), the range of supported rate is continuous, however supported rate for UE is limited in the simulation.</a:t>
            </a:r>
          </a:p>
          <a:p>
            <a:r>
              <a:rPr lang="en-US" altLang="zh-TW" sz="2000" dirty="0" smtClean="0"/>
              <a:t>Weighted sum </a:t>
            </a:r>
            <a:r>
              <a:rPr lang="en-US" altLang="zh-TW" sz="2000" dirty="0" smtClean="0"/>
              <a:t>ratio, the objective </a:t>
            </a:r>
            <a:r>
              <a:rPr lang="en-US" altLang="zh-TW" sz="2000" dirty="0" smtClean="0"/>
              <a:t>in SIC is defined as,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for </a:t>
            </a:r>
            <a:r>
              <a:rPr lang="en-US" altLang="zh-TW" sz="2000" dirty="0" smtClean="0"/>
              <a:t>example: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UE1 reaches 60% of dedicated throughput (OFDM) and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UE2 reaches 72%, the weighted sum ratio is 66%.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55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QUANTITATIVE IMPACT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300" y="1052735"/>
                <a:ext cx="8054975" cy="129614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 smtClean="0"/>
                  <a:t>In the simulation, two user is served within a single RB and BS has to determine feasible MCS for given BER constraint. The constraint is set to be less </a:t>
                </a:r>
                <a:r>
                  <a:rPr lang="en-US" altLang="zh-TW" sz="2000" dirty="0"/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, modulation is scanned to see if higher-order modulation is possible.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1052735"/>
                <a:ext cx="8054975" cy="1296145"/>
              </a:xfrm>
              <a:blipFill rotWithShape="0">
                <a:blip r:embed="rId2"/>
                <a:stretch>
                  <a:fillRect l="-681" t="-2358" r="-1514" b="-10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129-C7FA-4187-B3CE-8C5586248A6D}" type="slidenum">
              <a:rPr lang="en-US" altLang="ja-JP" smtClean="0"/>
              <a:pPr/>
              <a:t>8</a:t>
            </a:fld>
            <a:endParaRPr lang="en-US" altLang="ja-JP"/>
          </a:p>
        </p:txBody>
      </p:sp>
      <p:grpSp>
        <p:nvGrpSpPr>
          <p:cNvPr id="5" name="群組 4"/>
          <p:cNvGrpSpPr/>
          <p:nvPr/>
        </p:nvGrpSpPr>
        <p:grpSpPr>
          <a:xfrm>
            <a:off x="4572000" y="2401601"/>
            <a:ext cx="4333875" cy="3679169"/>
            <a:chOff x="4572000" y="2401601"/>
            <a:chExt cx="4333875" cy="367916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708920"/>
              <a:ext cx="4333875" cy="337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內容版面配置區 2"/>
            <p:cNvSpPr txBox="1">
              <a:spLocks/>
            </p:cNvSpPr>
            <p:nvPr/>
          </p:nvSpPr>
          <p:spPr bwMode="auto">
            <a:xfrm>
              <a:off x="5004050" y="2401601"/>
              <a:ext cx="3673226" cy="379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SzPct val="95000"/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kumimoji="1" sz="14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12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12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12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12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ED6D00"/>
                </a:buClr>
                <a:buFont typeface="Arial" charset="0"/>
                <a:buChar char="▪"/>
                <a:defRPr kumimoji="1" sz="120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Best</a:t>
              </a:r>
              <a:r>
                <a:rPr lang="zh-TW" altLang="en-US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TW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MCS</a:t>
              </a:r>
              <a:r>
                <a:rPr lang="zh-TW" altLang="en-US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TW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for</a:t>
              </a:r>
              <a:r>
                <a:rPr lang="zh-TW" altLang="en-US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TW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two-user</a:t>
              </a:r>
              <a:r>
                <a:rPr lang="zh-TW" altLang="en-US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TW" sz="1800" kern="0" dirty="0" smtClean="0">
                  <a:solidFill>
                    <a:schemeClr val="accent2">
                      <a:lumMod val="75000"/>
                    </a:schemeClr>
                  </a:solidFill>
                </a:rPr>
                <a:t>NOMA</a:t>
              </a:r>
              <a:endParaRPr lang="zh-TW" altLang="en-US" sz="1800" kern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622300" y="2401600"/>
            <a:ext cx="3949700" cy="367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2000" kern="0" dirty="0" smtClean="0"/>
              <a:t>Because of error propagation during decoding, the feasible region is bounded by far-end user (labeled as UE2).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kern="0" dirty="0" smtClean="0"/>
              <a:t>The greater the difference of the channel condition, the BS can operate with better MCS.</a:t>
            </a:r>
          </a:p>
        </p:txBody>
      </p:sp>
    </p:spTree>
    <p:extLst>
      <p:ext uri="{BB962C8B-B14F-4D97-AF65-F5344CB8AC3E}">
        <p14:creationId xmlns:p14="http://schemas.microsoft.com/office/powerpoint/2010/main" val="5940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l_Use">
  <a:themeElements>
    <a:clrScheme name="_Internal_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_Internal_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lnDef>
  </a:objectDefaults>
  <a:extraClrSchemeLst>
    <a:extraClrScheme>
      <a:clrScheme name="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Internal_Use</Template>
  <TotalTime>3943</TotalTime>
  <Words>1065</Words>
  <Application>Microsoft Office PowerPoint</Application>
  <PresentationFormat>如螢幕大小 (4:3)</PresentationFormat>
  <Paragraphs>87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SimHei</vt:lpstr>
      <vt:lpstr>Arial</vt:lpstr>
      <vt:lpstr>Cambria Math</vt:lpstr>
      <vt:lpstr>Wingdings</vt:lpstr>
      <vt:lpstr>Internal_Use</vt:lpstr>
      <vt:lpstr>Semi-Annual Review Meeting</vt:lpstr>
      <vt:lpstr>OUTLINE</vt:lpstr>
      <vt:lpstr>STATUS QUO</vt:lpstr>
      <vt:lpstr>KEY NEW INSIGHTS</vt:lpstr>
      <vt:lpstr>MAIN ACHIEVEMENT (or OBJECTIVE)</vt:lpstr>
      <vt:lpstr>HOW IT WORKS</vt:lpstr>
      <vt:lpstr>HOW IT WORKS</vt:lpstr>
      <vt:lpstr>LIMITATION AND ASSUMPTIONS</vt:lpstr>
      <vt:lpstr>QUANTITATIVE IMPACT</vt:lpstr>
      <vt:lpstr>QUANTITATIVE IMPACT</vt:lpstr>
      <vt:lpstr>QUANTITATIVE IMPACT</vt:lpstr>
      <vt:lpstr>PROJECT GOALS</vt:lpstr>
      <vt:lpstr>CONCLUSIONS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Arial Bold 32pt</dc:title>
  <dc:creator>MTK03533 - Bs Liang</dc:creator>
  <cp:keywords>Internal Use</cp:keywords>
  <dc:description>Internal Use</dc:description>
  <cp:lastModifiedBy>testbed</cp:lastModifiedBy>
  <cp:revision>342</cp:revision>
  <dcterms:created xsi:type="dcterms:W3CDTF">2011-05-04T01:14:35Z</dcterms:created>
  <dcterms:modified xsi:type="dcterms:W3CDTF">2014-06-14T15:27:31Z</dcterms:modified>
  <cp:category>Internal Use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