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98" r:id="rId4"/>
    <p:sldId id="294" r:id="rId5"/>
    <p:sldId id="293" r:id="rId6"/>
    <p:sldId id="280" r:id="rId7"/>
    <p:sldId id="295" r:id="rId8"/>
    <p:sldId id="276" r:id="rId9"/>
    <p:sldId id="281" r:id="rId10"/>
    <p:sldId id="282" r:id="rId11"/>
    <p:sldId id="277" r:id="rId12"/>
    <p:sldId id="284" r:id="rId13"/>
    <p:sldId id="285" r:id="rId14"/>
    <p:sldId id="286" r:id="rId15"/>
    <p:sldId id="287" r:id="rId16"/>
    <p:sldId id="289" r:id="rId17"/>
    <p:sldId id="296" r:id="rId18"/>
    <p:sldId id="297" r:id="rId19"/>
    <p:sldId id="291" r:id="rId20"/>
    <p:sldId id="292" r:id="rId21"/>
    <p:sldId id="27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 autoAdjust="0"/>
    <p:restoredTop sz="94660"/>
  </p:normalViewPr>
  <p:slideViewPr>
    <p:cSldViewPr>
      <p:cViewPr varScale="1">
        <p:scale>
          <a:sx n="75" d="100"/>
          <a:sy n="75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861D0-8FB9-4C40-B207-A00BCB030A44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8B13-5F9F-43E2-ACAD-01FCB6F1E8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Grey line explanation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3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51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2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4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2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tpp.sourceforge.net/4.3.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Investigation over NOMA with SIC in </a:t>
            </a:r>
            <a:r>
              <a:rPr lang="en-US" altLang="zh-TW" sz="4400" dirty="0" smtClean="0"/>
              <a:t>single antenna </a:t>
            </a:r>
            <a:r>
              <a:rPr lang="en-US" altLang="zh-TW" sz="4400" dirty="0"/>
              <a:t>scheme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629563"/>
          </a:xfrm>
        </p:spPr>
        <p:txBody>
          <a:bodyPr/>
          <a:lstStyle/>
          <a:p>
            <a:r>
              <a:rPr lang="en-US" altLang="zh-TW" dirty="0" smtClean="0"/>
              <a:t>Physical Layer Simulation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2960" y="515719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Speaker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: Ming-</a:t>
            </a:r>
            <a:r>
              <a:rPr lang="en-US" altLang="zh-TW" dirty="0" err="1" smtClean="0"/>
              <a:t>Jie</a:t>
            </a:r>
            <a:r>
              <a:rPr lang="en-US" altLang="zh-TW" dirty="0" smtClean="0"/>
              <a:t> Yang, Chin-Wei Hsu</a:t>
            </a:r>
            <a:br>
              <a:rPr lang="en-US" altLang="zh-TW" dirty="0" smtClean="0"/>
            </a:br>
            <a:r>
              <a:rPr lang="en-US" altLang="zh-TW" dirty="0" smtClean="0"/>
              <a:t>Advisor : Hung-Yun Hsieh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Ideal SIC </a:t>
            </a:r>
            <a:r>
              <a:rPr lang="en-US" altLang="zh-TW" dirty="0"/>
              <a:t>m</a:t>
            </a:r>
            <a:r>
              <a:rPr lang="en-US" altLang="zh-TW" dirty="0" smtClean="0"/>
              <a:t>odel 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ideal model of SIC based on Shannon capacity has several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Error propagation: Capacity is calculated assumes zero-error when decoding former stages before extracting users own signal, however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once error occurs, SIC performance degrades.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Imperfect channel estimation: To remove effect of users’ interference, receiver has to compensate channel perfectly, otherwise residual error also cause degradation.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IT++ is a C++ library of mathematical, signal processing and communication classes and functions. Its main use is in simulation of communication systems and for performing research in the area of communications</a:t>
            </a:r>
            <a:r>
              <a:rPr lang="en-US" altLang="zh-TW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Originated from </a:t>
            </a:r>
            <a:r>
              <a:rPr lang="en-US" altLang="zh-TW" dirty="0"/>
              <a:t>former department of Information Theory at the Chalmers University of Technology, Gothenburg, </a:t>
            </a:r>
            <a:r>
              <a:rPr lang="en-US" altLang="zh-TW" dirty="0" smtClean="0"/>
              <a:t>Sweden.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Supports basic mathematical operations, signal processing (e.g. filters, FFT, DFT), Communications (e.g. modulator, standard channel model), Protocol </a:t>
            </a:r>
            <a:r>
              <a:rPr lang="en-US" altLang="zh-TW" dirty="0" smtClean="0"/>
              <a:t>simulation (e.g. queues, packet generators).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simulation is built base on IT++ </a:t>
            </a:r>
            <a:r>
              <a:rPr lang="en-US" altLang="zh-TW" dirty="0"/>
              <a:t>and </a:t>
            </a:r>
            <a:r>
              <a:rPr lang="en-US" altLang="zh-TW" dirty="0" smtClean="0"/>
              <a:t>other external libraries (BLAS</a:t>
            </a:r>
            <a:r>
              <a:rPr lang="en-US" altLang="zh-TW" dirty="0"/>
              <a:t>, LAPACK and FFTW </a:t>
            </a:r>
            <a:r>
              <a:rPr lang="en-US" altLang="zh-TW" dirty="0" smtClean="0"/>
              <a:t>libraries).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85" y="816095"/>
            <a:ext cx="1216975" cy="58797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3528" y="5764329"/>
            <a:ext cx="804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200" dirty="0" smtClean="0"/>
              <a:t>[3] </a:t>
            </a:r>
            <a:r>
              <a:rPr lang="en-US" altLang="zh-TW" sz="1200" dirty="0"/>
              <a:t>IT++ </a:t>
            </a:r>
            <a:r>
              <a:rPr lang="en-US" altLang="zh-TW" sz="1200" dirty="0" smtClean="0"/>
              <a:t>project main page, </a:t>
            </a:r>
            <a:r>
              <a:rPr lang="en-US" altLang="zh-TW" sz="1200" dirty="0"/>
              <a:t>http://itpp.sourceforge.net/4.3.1/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Transmitter                                                                 Receiver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6786"/>
              </p:ext>
            </p:extLst>
          </p:nvPr>
        </p:nvGraphicFramePr>
        <p:xfrm>
          <a:off x="2267744" y="1836606"/>
          <a:ext cx="6401880" cy="44939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364"/>
                <a:gridCol w="396000"/>
                <a:gridCol w="1318364"/>
                <a:gridCol w="366212"/>
                <a:gridCol w="1318364"/>
                <a:gridCol w="366212"/>
                <a:gridCol w="1318364"/>
              </a:tblGrid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Binary Data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Received Signal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Encoder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Remove CP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Subtraction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Modulation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Equalizer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Reverse</a:t>
                      </a:r>
                      <a:r>
                        <a:rPr lang="en-US" altLang="zh-TW" sz="1800" baseline="0" dirty="0" smtClean="0">
                          <a:latin typeface="+mj-ea"/>
                          <a:ea typeface="+mj-ea"/>
                        </a:rPr>
                        <a:t> Eq.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IFFT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IFFT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Equalizer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Add CP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Demodulation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Modulation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Channel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Decoder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Encoder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Demodulation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939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signal #1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Decoder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93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signal #2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2915816" y="2204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915816" y="27809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897932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885232" y="3928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880048" y="450912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644008" y="21872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639816" y="27632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635500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631308" y="3928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631308" y="450912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4639816" y="508518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/>
          <p:nvPr/>
        </p:nvCxnSpPr>
        <p:spPr>
          <a:xfrm flipV="1">
            <a:off x="5292080" y="5085184"/>
            <a:ext cx="1017654" cy="432048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024192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8015808" y="392467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8018016" y="45285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8018016" y="50873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8005316" y="57223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309734" y="449813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6309734" y="392467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V="1">
            <a:off x="6309734" y="33365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631308" y="2852936"/>
            <a:ext cx="267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6982172" y="3191768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and values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" y="2132856"/>
            <a:ext cx="3792354" cy="266429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37805"/>
              </p:ext>
            </p:extLst>
          </p:nvPr>
        </p:nvGraphicFramePr>
        <p:xfrm>
          <a:off x="3825458" y="1916832"/>
          <a:ext cx="5112568" cy="40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168352"/>
              </a:tblGrid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</a:t>
                      </a:r>
                      <a:r>
                        <a:rPr lang="en-US" altLang="zh-TW" baseline="0" dirty="0" smtClean="0"/>
                        <a:t> settings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FFT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2048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Carrier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 GHz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Coding</a:t>
                      </a:r>
                      <a:r>
                        <a:rPr lang="en-US" altLang="zh-TW" baseline="0" dirty="0" smtClean="0"/>
                        <a:t> 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Convolutional Code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Cyclic</a:t>
                      </a:r>
                      <a:r>
                        <a:rPr lang="en-US" altLang="zh-TW" baseline="0" dirty="0" smtClean="0"/>
                        <a:t> Prefix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144 </a:t>
                      </a:r>
                      <a:r>
                        <a:rPr lang="en-US" altLang="zh-TW" baseline="0" dirty="0" smtClean="0"/>
                        <a:t>samples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BPSK, QPSK,</a:t>
                      </a:r>
                      <a:r>
                        <a:rPr lang="en-US" altLang="zh-TW" baseline="0" dirty="0" smtClean="0"/>
                        <a:t> 16QAM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AWGN, 3-tap multipath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BS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W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</a:t>
                      </a:r>
                      <a:r>
                        <a:rPr lang="en-US" altLang="zh-TW" baseline="0" dirty="0" smtClean="0"/>
                        <a:t> n</a:t>
                      </a:r>
                      <a:r>
                        <a:rPr lang="en-US" altLang="zh-TW" dirty="0" smtClean="0"/>
                        <a:t>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-144 </a:t>
                      </a:r>
                      <a:r>
                        <a:rPr lang="en-US" altLang="zh-TW" dirty="0" err="1" smtClean="0"/>
                        <a:t>dBm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Pathloss</a:t>
                      </a:r>
                      <a:r>
                        <a:rPr lang="en-US" altLang="zh-TW" dirty="0" smtClean="0"/>
                        <a:t>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Hata</a:t>
                      </a:r>
                      <a:r>
                        <a:rPr lang="en-US" altLang="zh-TW" dirty="0" smtClean="0"/>
                        <a:t> model,</a:t>
                      </a:r>
                      <a:r>
                        <a:rPr lang="en-US" altLang="zh-TW" baseline="0" dirty="0" smtClean="0"/>
                        <a:t> medium sized city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Equalizer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7-tap MMSE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 Scenario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2-user case in downlink scheme, distance of transmission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UE2 is far-end, UE1 is near-end user. BS allocates power to UEs by power factor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44" name="群組 43"/>
          <p:cNvGrpSpPr/>
          <p:nvPr/>
        </p:nvGrpSpPr>
        <p:grpSpPr>
          <a:xfrm>
            <a:off x="-2738977" y="3172494"/>
            <a:ext cx="8978077" cy="2696600"/>
            <a:chOff x="-1811875" y="2204864"/>
            <a:chExt cx="8978077" cy="2696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4866887" y="3853081"/>
                  <a:ext cx="2049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𝑈𝐸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2 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𝑓𝑎𝑟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887" y="3853081"/>
                  <a:ext cx="204982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群組 42"/>
            <p:cNvGrpSpPr/>
            <p:nvPr/>
          </p:nvGrpSpPr>
          <p:grpSpPr>
            <a:xfrm>
              <a:off x="-1811875" y="2204864"/>
              <a:ext cx="8978077" cy="2696600"/>
              <a:chOff x="-2245517" y="2260720"/>
              <a:chExt cx="8978077" cy="2696600"/>
            </a:xfrm>
          </p:grpSpPr>
          <p:sp>
            <p:nvSpPr>
              <p:cNvPr id="14" name="手繪多邊形 13"/>
              <p:cNvSpPr/>
              <p:nvPr/>
            </p:nvSpPr>
            <p:spPr>
              <a:xfrm flipH="1">
                <a:off x="2246412" y="3284984"/>
                <a:ext cx="251527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2" name="群組 41"/>
              <p:cNvGrpSpPr/>
              <p:nvPr/>
            </p:nvGrpSpPr>
            <p:grpSpPr>
              <a:xfrm>
                <a:off x="-2245517" y="2260720"/>
                <a:ext cx="8978077" cy="2696600"/>
                <a:chOff x="-2245517" y="2260720"/>
                <a:chExt cx="8978077" cy="2696600"/>
              </a:xfrm>
            </p:grpSpPr>
            <p:sp>
              <p:nvSpPr>
                <p:cNvPr id="13" name="手繪多邊形 12"/>
                <p:cNvSpPr/>
                <p:nvPr/>
              </p:nvSpPr>
              <p:spPr>
                <a:xfrm>
                  <a:off x="1979712" y="3284984"/>
                  <a:ext cx="266700" cy="648072"/>
                </a:xfrm>
                <a:custGeom>
                  <a:avLst/>
                  <a:gdLst>
                    <a:gd name="connsiteX0" fmla="*/ 266700 w 266700"/>
                    <a:gd name="connsiteY0" fmla="*/ 0 h 406400"/>
                    <a:gd name="connsiteX1" fmla="*/ 165100 w 266700"/>
                    <a:gd name="connsiteY1" fmla="*/ 279400 h 406400"/>
                    <a:gd name="connsiteX2" fmla="*/ 0 w 266700"/>
                    <a:gd name="connsiteY2" fmla="*/ 406400 h 40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6700" h="406400">
                      <a:moveTo>
                        <a:pt x="266700" y="0"/>
                      </a:moveTo>
                      <a:cubicBezTo>
                        <a:pt x="238125" y="105833"/>
                        <a:pt x="209550" y="211667"/>
                        <a:pt x="165100" y="279400"/>
                      </a:cubicBezTo>
                      <a:cubicBezTo>
                        <a:pt x="120650" y="347133"/>
                        <a:pt x="27517" y="387350"/>
                        <a:pt x="0" y="40640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" name="直線接點 15"/>
                <p:cNvCxnSpPr>
                  <a:stCxn id="13" idx="1"/>
                  <a:endCxn id="14" idx="1"/>
                </p:cNvCxnSpPr>
                <p:nvPr/>
              </p:nvCxnSpPr>
              <p:spPr>
                <a:xfrm>
                  <a:off x="2144812" y="3730533"/>
                  <a:ext cx="197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圓角矩形 17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圓角矩形 18"/>
                <p:cNvSpPr/>
                <p:nvPr/>
              </p:nvSpPr>
              <p:spPr>
                <a:xfrm>
                  <a:off x="3577599" y="4202669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" name="直線單箭頭接點 20"/>
                <p:cNvCxnSpPr/>
                <p:nvPr/>
              </p:nvCxnSpPr>
              <p:spPr>
                <a:xfrm>
                  <a:off x="2677164" y="3730533"/>
                  <a:ext cx="29749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/>
                <p:nvPr/>
              </p:nvCxnSpPr>
              <p:spPr>
                <a:xfrm>
                  <a:off x="2677164" y="3730533"/>
                  <a:ext cx="723619" cy="523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橢圓 24"/>
                <p:cNvSpPr/>
                <p:nvPr/>
              </p:nvSpPr>
              <p:spPr>
                <a:xfrm>
                  <a:off x="-2245517" y="2260720"/>
                  <a:ext cx="8978077" cy="2696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1" name="直線接點 30"/>
                <p:cNvCxnSpPr>
                  <a:stCxn id="18" idx="0"/>
                  <a:endCxn id="18" idx="0"/>
                </p:cNvCxnSpPr>
                <p:nvPr/>
              </p:nvCxnSpPr>
              <p:spPr>
                <a:xfrm>
                  <a:off x="5933813" y="360902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>
                  <a:stCxn id="18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 flipV="1">
                  <a:off x="3649607" y="4094657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字方塊 36"/>
                    <p:cNvSpPr txBox="1"/>
                    <p:nvPr/>
                  </p:nvSpPr>
                  <p:spPr>
                    <a:xfrm>
                      <a:off x="1571832" y="3672097"/>
                      <a:ext cx="4904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𝐵𝑆</m:t>
                            </m:r>
                          </m:oMath>
                        </m:oMathPara>
                      </a14:m>
                      <a:endParaRPr lang="zh-TW" altLang="en-US" dirty="0">
                        <a:ea typeface="標楷體" panose="03000509000000000000" pitchFamily="65" charset="-12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文字方塊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1832" y="3672097"/>
                      <a:ext cx="49043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字方塊 37"/>
                    <p:cNvSpPr txBox="1"/>
                    <p:nvPr/>
                  </p:nvSpPr>
                  <p:spPr>
                    <a:xfrm>
                      <a:off x="2144812" y="4504584"/>
                      <a:ext cx="20198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𝑈𝐸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8" name="文字方塊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4812" y="4504584"/>
                      <a:ext cx="2019830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字方塊 39"/>
                    <p:cNvSpPr txBox="1"/>
                    <p:nvPr/>
                  </p:nvSpPr>
                  <p:spPr>
                    <a:xfrm>
                      <a:off x="2614807" y="3887603"/>
                      <a:ext cx="477893" cy="3736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0" name="文字方塊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4807" y="3887603"/>
                      <a:ext cx="477893" cy="37368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3774156" y="3422176"/>
                      <a:ext cx="456924" cy="3736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1" name="文字方塊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156" y="3422176"/>
                      <a:ext cx="456924" cy="373688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 Result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QPSK, code rate ½ is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UE1 positions at 1km,</a:t>
            </a:r>
            <a:br>
              <a:rPr lang="en-US" altLang="zh-TW" dirty="0" smtClean="0"/>
            </a:br>
            <a:r>
              <a:rPr lang="en-US" altLang="zh-TW" dirty="0" smtClean="0"/>
              <a:t>  UE2 positions at 2km</a:t>
            </a:r>
            <a:br>
              <a:rPr lang="en-US" altLang="zh-TW" dirty="0" smtClean="0"/>
            </a:br>
            <a:r>
              <a:rPr lang="en-US" altLang="zh-TW" dirty="0" smtClean="0"/>
              <a:t>  BS at origin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Error propagation cause</a:t>
            </a:r>
            <a:br>
              <a:rPr lang="en-US" altLang="zh-TW" dirty="0" smtClean="0"/>
            </a:br>
            <a:r>
              <a:rPr lang="en-US" altLang="zh-TW" dirty="0" smtClean="0"/>
              <a:t>degradation when power</a:t>
            </a:r>
            <a:br>
              <a:rPr lang="en-US" altLang="zh-TW" dirty="0" smtClean="0"/>
            </a:br>
            <a:r>
              <a:rPr lang="en-US" altLang="zh-TW" dirty="0" smtClean="0"/>
              <a:t>allocation factor come </a:t>
            </a:r>
            <a:br>
              <a:rPr lang="en-US" altLang="zh-TW" dirty="0" smtClean="0"/>
            </a:br>
            <a:r>
              <a:rPr lang="en-US" altLang="zh-TW" dirty="0" smtClean="0"/>
              <a:t>close to 0.5 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35" y="2151280"/>
            <a:ext cx="4834868" cy="38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BER is constrained to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be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modulation changes if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higher order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modulation is possible.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The system is limited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by far-end user, for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example, if UE2 (QPSK)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is at 1400m, UE1 (QPSK)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is limited in 600m,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if UE2 is at 1200m, UE1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is feasible at 900m.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TONIC Research Group @ GICE NTU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20" y="1932463"/>
            <a:ext cx="5174735" cy="4059428"/>
          </a:xfrm>
          <a:prstGeom prst="rect">
            <a:avLst/>
          </a:prstGeom>
        </p:spPr>
      </p:pic>
      <p:sp>
        <p:nvSpPr>
          <p:cNvPr id="10" name="手繪多邊形 9"/>
          <p:cNvSpPr/>
          <p:nvPr/>
        </p:nvSpPr>
        <p:spPr>
          <a:xfrm>
            <a:off x="4114800" y="2133600"/>
            <a:ext cx="2669741" cy="3479800"/>
          </a:xfrm>
          <a:custGeom>
            <a:avLst/>
            <a:gdLst>
              <a:gd name="connsiteX0" fmla="*/ 1066800 w 2669741"/>
              <a:gd name="connsiteY0" fmla="*/ 0 h 3479800"/>
              <a:gd name="connsiteX1" fmla="*/ 2019300 w 2669741"/>
              <a:gd name="connsiteY1" fmla="*/ 241300 h 3479800"/>
              <a:gd name="connsiteX2" fmla="*/ 2514600 w 2669741"/>
              <a:gd name="connsiteY2" fmla="*/ 584200 h 3479800"/>
              <a:gd name="connsiteX3" fmla="*/ 2667000 w 2669741"/>
              <a:gd name="connsiteY3" fmla="*/ 977900 h 3479800"/>
              <a:gd name="connsiteX4" fmla="*/ 2603500 w 2669741"/>
              <a:gd name="connsiteY4" fmla="*/ 1435100 h 3479800"/>
              <a:gd name="connsiteX5" fmla="*/ 2489200 w 2669741"/>
              <a:gd name="connsiteY5" fmla="*/ 1511300 h 3479800"/>
              <a:gd name="connsiteX6" fmla="*/ 2260600 w 2669741"/>
              <a:gd name="connsiteY6" fmla="*/ 1701800 h 3479800"/>
              <a:gd name="connsiteX7" fmla="*/ 0 w 2669741"/>
              <a:gd name="connsiteY7" fmla="*/ 347980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9741" h="3479800">
                <a:moveTo>
                  <a:pt x="1066800" y="0"/>
                </a:moveTo>
                <a:cubicBezTo>
                  <a:pt x="1422400" y="71966"/>
                  <a:pt x="1778000" y="143933"/>
                  <a:pt x="2019300" y="241300"/>
                </a:cubicBezTo>
                <a:cubicBezTo>
                  <a:pt x="2260600" y="338667"/>
                  <a:pt x="2406650" y="461433"/>
                  <a:pt x="2514600" y="584200"/>
                </a:cubicBezTo>
                <a:cubicBezTo>
                  <a:pt x="2622550" y="706967"/>
                  <a:pt x="2652183" y="836083"/>
                  <a:pt x="2667000" y="977900"/>
                </a:cubicBezTo>
                <a:cubicBezTo>
                  <a:pt x="2681817" y="1119717"/>
                  <a:pt x="2633133" y="1346200"/>
                  <a:pt x="2603500" y="1435100"/>
                </a:cubicBezTo>
                <a:cubicBezTo>
                  <a:pt x="2573867" y="1524000"/>
                  <a:pt x="2546350" y="1466850"/>
                  <a:pt x="2489200" y="1511300"/>
                </a:cubicBezTo>
                <a:cubicBezTo>
                  <a:pt x="2432050" y="1555750"/>
                  <a:pt x="2260600" y="1701800"/>
                  <a:pt x="2260600" y="1701800"/>
                </a:cubicBezTo>
                <a:lnTo>
                  <a:pt x="0" y="347980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</a:t>
            </a:r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Consider scheduling users in a single cell, all users has to be scheduled once in given time window.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Assume </a:t>
            </a:r>
            <a:r>
              <a:rPr lang="en-US" altLang="zh-TW" dirty="0" smtClean="0"/>
              <a:t>there are 10 </a:t>
            </a:r>
            <a:r>
              <a:rPr lang="en-US" altLang="zh-TW" dirty="0" smtClean="0"/>
              <a:t>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randomly scattered in 1400 square meter plane.</a:t>
            </a:r>
            <a:r>
              <a:rPr lang="en-US" altLang="zh-TW" dirty="0"/>
              <a:t> </a:t>
            </a:r>
            <a:r>
              <a:rPr lang="en-US" altLang="zh-TW" dirty="0" smtClean="0"/>
              <a:t>The o</a:t>
            </a:r>
            <a:r>
              <a:rPr lang="en-US" altLang="zh-TW" dirty="0" smtClean="0"/>
              <a:t>bjective </a:t>
            </a:r>
            <a:r>
              <a:rPr lang="en-US" altLang="zh-TW" dirty="0" smtClean="0"/>
              <a:t>is to maximize spectrum utilization.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-2268760" y="3155251"/>
            <a:ext cx="8978077" cy="2696600"/>
            <a:chOff x="-2245517" y="2260720"/>
            <a:chExt cx="8978077" cy="2696600"/>
          </a:xfrm>
        </p:grpSpPr>
        <p:sp>
          <p:nvSpPr>
            <p:cNvPr id="25" name="橢圓 24"/>
            <p:cNvSpPr/>
            <p:nvPr/>
          </p:nvSpPr>
          <p:spPr>
            <a:xfrm>
              <a:off x="-2245517" y="2260720"/>
              <a:ext cx="8978077" cy="2696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31374" y="2511411"/>
              <a:ext cx="5374447" cy="1992791"/>
              <a:chOff x="631374" y="2511411"/>
              <a:chExt cx="5374447" cy="1992791"/>
            </a:xfrm>
          </p:grpSpPr>
          <p:sp>
            <p:nvSpPr>
              <p:cNvPr id="13" name="手繪多邊形 12"/>
              <p:cNvSpPr/>
              <p:nvPr/>
            </p:nvSpPr>
            <p:spPr>
              <a:xfrm>
                <a:off x="1979712" y="3284984"/>
                <a:ext cx="266700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2246412" y="3284984"/>
                <a:ext cx="251527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>
                <a:stCxn id="13" idx="1"/>
                <a:endCxn id="14" idx="1"/>
              </p:cNvCxnSpPr>
              <p:nvPr/>
            </p:nvCxnSpPr>
            <p:spPr>
              <a:xfrm>
                <a:off x="2144812" y="3730533"/>
                <a:ext cx="1974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圓角矩形 18"/>
              <p:cNvSpPr/>
              <p:nvPr/>
            </p:nvSpPr>
            <p:spPr>
              <a:xfrm>
                <a:off x="3577599" y="4202669"/>
                <a:ext cx="144016" cy="30153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2677164" y="3730533"/>
                <a:ext cx="2974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18" idx="0"/>
                <a:endCxn id="18" idx="0"/>
              </p:cNvCxnSpPr>
              <p:nvPr/>
            </p:nvCxnSpPr>
            <p:spPr>
              <a:xfrm>
                <a:off x="5933813" y="36090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群組 6"/>
              <p:cNvGrpSpPr/>
              <p:nvPr/>
            </p:nvGrpSpPr>
            <p:grpSpPr>
              <a:xfrm>
                <a:off x="5861805" y="3501008"/>
                <a:ext cx="144016" cy="409545"/>
                <a:chOff x="5861805" y="3501008"/>
                <a:chExt cx="144016" cy="409545"/>
              </a:xfrm>
            </p:grpSpPr>
            <p:sp>
              <p:nvSpPr>
                <p:cNvPr id="18" name="圓角矩形 17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" name="直線接點 34"/>
                <p:cNvCxnSpPr>
                  <a:stCxn id="18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/>
              <p:cNvCxnSpPr/>
              <p:nvPr/>
            </p:nvCxnSpPr>
            <p:spPr>
              <a:xfrm flipV="1">
                <a:off x="3649607" y="4094657"/>
                <a:ext cx="0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𝐵𝑆</m:t>
                          </m:r>
                        </m:oMath>
                      </m:oMathPara>
                    </a14:m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群組 27"/>
              <p:cNvGrpSpPr/>
              <p:nvPr/>
            </p:nvGrpSpPr>
            <p:grpSpPr>
              <a:xfrm>
                <a:off x="2788816" y="3025642"/>
                <a:ext cx="144016" cy="409545"/>
                <a:chOff x="5861805" y="3501008"/>
                <a:chExt cx="144016" cy="409545"/>
              </a:xfrm>
            </p:grpSpPr>
            <p:sp>
              <p:nvSpPr>
                <p:cNvPr id="29" name="圓角矩形 28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/>
                <p:cNvCxnSpPr>
                  <a:stCxn id="29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/>
              <p:cNvGrpSpPr/>
              <p:nvPr/>
            </p:nvGrpSpPr>
            <p:grpSpPr>
              <a:xfrm>
                <a:off x="3295717" y="3169945"/>
                <a:ext cx="144016" cy="409545"/>
                <a:chOff x="5861805" y="3501008"/>
                <a:chExt cx="144016" cy="409545"/>
              </a:xfrm>
            </p:grpSpPr>
            <p:sp>
              <p:nvSpPr>
                <p:cNvPr id="33" name="圓角矩形 3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直線接點 33"/>
                <p:cNvCxnSpPr>
                  <a:stCxn id="3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群組 41"/>
              <p:cNvGrpSpPr/>
              <p:nvPr/>
            </p:nvGrpSpPr>
            <p:grpSpPr>
              <a:xfrm>
                <a:off x="631374" y="3091463"/>
                <a:ext cx="144016" cy="409545"/>
                <a:chOff x="5861805" y="3501008"/>
                <a:chExt cx="144016" cy="409545"/>
              </a:xfrm>
            </p:grpSpPr>
            <p:sp>
              <p:nvSpPr>
                <p:cNvPr id="43" name="圓角矩形 4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" name="直線接點 43"/>
                <p:cNvCxnSpPr>
                  <a:stCxn id="4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群組 44"/>
              <p:cNvGrpSpPr/>
              <p:nvPr/>
            </p:nvGrpSpPr>
            <p:grpSpPr>
              <a:xfrm>
                <a:off x="3987732" y="2511411"/>
                <a:ext cx="144016" cy="409545"/>
                <a:chOff x="5861805" y="3501008"/>
                <a:chExt cx="144016" cy="409545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" name="直線接點 46"/>
                <p:cNvCxnSpPr>
                  <a:stCxn id="46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線單箭頭接點 8"/>
              <p:cNvCxnSpPr>
                <a:stCxn id="37" idx="0"/>
              </p:cNvCxnSpPr>
              <p:nvPr/>
            </p:nvCxnSpPr>
            <p:spPr>
              <a:xfrm flipH="1" flipV="1">
                <a:off x="847398" y="3350242"/>
                <a:ext cx="969649" cy="321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74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i="1" dirty="0" smtClean="0"/>
                  <a:t>Sort distance of all users S </a:t>
                </a:r>
                <a:r>
                  <a:rPr lang="en-US" altLang="zh-TW" i="1" dirty="0" err="1" smtClean="0"/>
                  <a:t>descendingly</a:t>
                </a: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r>
                  <a:rPr lang="en-US" altLang="zh-TW" b="1" i="1" dirty="0" smtClean="0"/>
                  <a:t>while</a:t>
                </a:r>
                <a:r>
                  <a:rPr lang="en-US" altLang="zh-TW" i="1" dirty="0" smtClean="0"/>
                  <a:t> S is not empty</a:t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select  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= </a:t>
                </a:r>
                <a:r>
                  <a:rPr lang="en-US" altLang="zh-TW" i="1" dirty="0" err="1" smtClean="0"/>
                  <a:t>S.first</a:t>
                </a:r>
                <a:r>
                  <a:rPr lang="en-US" altLang="zh-TW" i="1" dirty="0"/>
                  <a:t/>
                </a:r>
                <a:br>
                  <a:rPr lang="en-US" altLang="zh-TW" i="1" dirty="0"/>
                </a:br>
                <a:r>
                  <a:rPr lang="en-US" altLang="zh-TW" i="1" dirty="0" smtClean="0"/>
                  <a:t>    </a:t>
                </a:r>
                <a:r>
                  <a:rPr lang="en-US" altLang="zh-TW" b="1" i="1" dirty="0" smtClean="0"/>
                  <a:t>for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j </a:t>
                </a:r>
                <a14:m>
                  <m:oMath xmlns:m="http://schemas.openxmlformats.org/officeDocument/2006/math">
                    <m:r>
                      <a:rPr lang="en-US" altLang="zh-TW" b="0" i="1" smtClean="0"/>
                      <m:t>∈</m:t>
                    </m:r>
                  </m:oMath>
                </a14:m>
                <a:r>
                  <a:rPr lang="en-US" altLang="zh-TW" i="1" dirty="0" smtClean="0"/>
                  <a:t> S and j </a:t>
                </a:r>
                <a14:m>
                  <m:oMath xmlns:m="http://schemas.openxmlformats.org/officeDocument/2006/math">
                    <m:r>
                      <a:rPr lang="en-US" altLang="zh-TW" b="0" i="1" smtClean="0"/>
                      <m:t>≠</m:t>
                    </m:r>
                  </m:oMath>
                </a14:m>
                <a:r>
                  <a:rPr lang="en-US" altLang="zh-TW" i="1" dirty="0" smtClean="0"/>
                  <a:t> i</a:t>
                </a:r>
                <a:r>
                  <a:rPr lang="en-US" altLang="zh-TW" i="1" dirty="0"/>
                  <a:t/>
                </a:r>
                <a:br>
                  <a:rPr lang="en-US" altLang="zh-TW" i="1" dirty="0"/>
                </a:br>
                <a:r>
                  <a:rPr lang="en-US" altLang="zh-TW" i="1" dirty="0" smtClean="0"/>
                  <a:t>    </a:t>
                </a:r>
                <a:r>
                  <a:rPr lang="en-US" altLang="zh-TW" i="1" dirty="0" smtClean="0"/>
                  <a:t>    </a:t>
                </a:r>
                <a:r>
                  <a:rPr lang="en-US" altLang="zh-TW" b="1" i="1" dirty="0" smtClean="0"/>
                  <a:t>if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pair(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 , j) is feasible</a:t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i="1" dirty="0" smtClean="0"/>
                  <a:t>        </a:t>
                </a:r>
                <a:r>
                  <a:rPr lang="en-US" altLang="zh-TW" b="1" i="1" dirty="0" smtClean="0"/>
                  <a:t>if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mod(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, j) &gt; </a:t>
                </a:r>
                <a:r>
                  <a:rPr lang="en-US" altLang="zh-TW" i="1" dirty="0" err="1" smtClean="0"/>
                  <a:t>bestMod</a:t>
                </a: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i="1" dirty="0" smtClean="0"/>
                  <a:t>            </a:t>
                </a:r>
                <a:r>
                  <a:rPr lang="en-US" altLang="zh-TW" i="1" dirty="0" err="1" smtClean="0"/>
                  <a:t>bestMod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= mod(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, </a:t>
                </a:r>
                <a:r>
                  <a:rPr lang="en-US" altLang="zh-TW" i="1" dirty="0"/>
                  <a:t>j</a:t>
                </a:r>
                <a:r>
                  <a:rPr lang="en-US" altLang="zh-TW" i="1" dirty="0" smtClean="0"/>
                  <a:t>)</a:t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i="1" dirty="0" smtClean="0"/>
                  <a:t>            v </a:t>
                </a:r>
                <a:r>
                  <a:rPr lang="en-US" altLang="zh-TW" i="1" dirty="0" smtClean="0"/>
                  <a:t>= j</a:t>
                </a:r>
                <a:r>
                  <a:rPr lang="en-US" altLang="zh-TW" b="1" i="1" dirty="0" smtClean="0"/>
                  <a:t/>
                </a:r>
                <a:br>
                  <a:rPr lang="en-US" altLang="zh-TW" b="1" i="1" dirty="0" smtClean="0"/>
                </a:br>
                <a:r>
                  <a:rPr lang="en-US" altLang="zh-TW" b="1" i="1" dirty="0" smtClean="0"/>
                  <a:t>    </a:t>
                </a:r>
                <a:r>
                  <a:rPr lang="en-US" altLang="zh-TW" b="1" i="1" dirty="0" smtClean="0"/>
                  <a:t>        end </a:t>
                </a:r>
                <a:r>
                  <a:rPr lang="en-US" altLang="zh-TW" b="1" i="1" dirty="0" smtClean="0"/>
                  <a:t>if</a:t>
                </a:r>
                <a:br>
                  <a:rPr lang="en-US" altLang="zh-TW" b="1" i="1" dirty="0" smtClean="0"/>
                </a:br>
                <a:r>
                  <a:rPr lang="en-US" altLang="zh-TW" b="1" i="1" dirty="0" smtClean="0"/>
                  <a:t>    </a:t>
                </a:r>
                <a:r>
                  <a:rPr lang="en-US" altLang="zh-TW" b="1" i="1" dirty="0" smtClean="0"/>
                  <a:t>    end </a:t>
                </a:r>
                <a:r>
                  <a:rPr lang="en-US" altLang="zh-TW" b="1" i="1" dirty="0" smtClean="0"/>
                  <a:t>if</a:t>
                </a:r>
                <a:br>
                  <a:rPr lang="en-US" altLang="zh-TW" b="1" i="1" dirty="0" smtClean="0"/>
                </a:br>
                <a:r>
                  <a:rPr lang="en-US" altLang="zh-TW" b="1" i="1" dirty="0" smtClean="0"/>
                  <a:t>    </a:t>
                </a:r>
                <a:r>
                  <a:rPr lang="en-US" altLang="zh-TW" b="1" i="1" dirty="0" smtClean="0"/>
                  <a:t>end </a:t>
                </a:r>
                <a:r>
                  <a:rPr lang="en-US" altLang="zh-TW" b="1" i="1" dirty="0" smtClean="0"/>
                  <a:t>for</a:t>
                </a: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b="1" i="1" dirty="0" smtClean="0"/>
                  <a:t>if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v is not NULL</a:t>
                </a:r>
                <a:r>
                  <a:rPr lang="en-US" altLang="zh-TW" i="1" dirty="0"/>
                  <a:t/>
                </a:r>
                <a:br>
                  <a:rPr lang="en-US" altLang="zh-TW" i="1" dirty="0"/>
                </a:br>
                <a:r>
                  <a:rPr lang="en-US" altLang="zh-TW" i="1" dirty="0"/>
                  <a:t>    </a:t>
                </a:r>
                <a:r>
                  <a:rPr lang="en-US" altLang="zh-TW" i="1" dirty="0" smtClean="0"/>
                  <a:t>    remove </a:t>
                </a:r>
                <a:r>
                  <a:rPr lang="en-US" altLang="zh-TW" i="1" dirty="0" err="1"/>
                  <a:t>i</a:t>
                </a:r>
                <a:r>
                  <a:rPr lang="en-US" altLang="zh-TW" i="1" dirty="0"/>
                  <a:t>, v </a:t>
                </a:r>
                <a:r>
                  <a:rPr lang="en-US" altLang="zh-TW" i="1" dirty="0" smtClean="0"/>
                  <a:t>from S</a:t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b="1" i="1" dirty="0" smtClean="0"/>
                  <a:t>else</a:t>
                </a: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r>
                  <a:rPr lang="en-US" altLang="zh-TW" i="1" dirty="0" smtClean="0"/>
                  <a:t>    </a:t>
                </a:r>
                <a:r>
                  <a:rPr lang="en-US" altLang="zh-TW" i="1" dirty="0" smtClean="0"/>
                  <a:t>    remove </a:t>
                </a:r>
                <a:r>
                  <a:rPr lang="en-US" altLang="zh-TW" i="1" dirty="0" smtClean="0"/>
                  <a:t>I from </a:t>
                </a:r>
                <a:r>
                  <a:rPr lang="en-US" altLang="zh-TW" i="1" dirty="0" smtClean="0"/>
                  <a:t>S</a:t>
                </a:r>
                <a:r>
                  <a:rPr lang="en-US" altLang="zh-TW" b="1" i="1" dirty="0" smtClean="0"/>
                  <a:t/>
                </a:r>
                <a:br>
                  <a:rPr lang="en-US" altLang="zh-TW" b="1" i="1" dirty="0" smtClean="0"/>
                </a:br>
                <a:r>
                  <a:rPr lang="en-US" altLang="zh-TW" b="1" i="1" dirty="0" smtClean="0"/>
                  <a:t>    end if</a:t>
                </a:r>
                <a:r>
                  <a:rPr lang="en-US" altLang="zh-TW" b="1" i="1" dirty="0"/>
                  <a:t/>
                </a:r>
                <a:br>
                  <a:rPr lang="en-US" altLang="zh-TW" b="1" i="1" dirty="0"/>
                </a:br>
                <a:r>
                  <a:rPr lang="en-US" altLang="zh-TW" b="1" i="1" dirty="0" smtClean="0"/>
                  <a:t>end while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2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To schedule multiple users in a single cell, max support of simultaneous transmission is 2.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64600"/>
              </p:ext>
            </p:extLst>
          </p:nvPr>
        </p:nvGraphicFramePr>
        <p:xfrm>
          <a:off x="962321" y="437868"/>
          <a:ext cx="72217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47"/>
                <a:gridCol w="1444347"/>
                <a:gridCol w="1444347"/>
                <a:gridCol w="1444347"/>
                <a:gridCol w="1444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Slot #1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QPSK(1300)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QPSK(700)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QPSK(900)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QPSK(1200)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16QAM(600)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16QAM(500)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QPSK(800)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QPSK(700)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16QAM(500)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QPSK(900)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99838"/>
                  </p:ext>
                </p:extLst>
              </p:nvPr>
            </p:nvGraphicFramePr>
            <p:xfrm>
              <a:off x="983621" y="2592871"/>
              <a:ext cx="717913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5827"/>
                    <a:gridCol w="1435827"/>
                    <a:gridCol w="1435827"/>
                    <a:gridCol w="1435827"/>
                    <a:gridCol w="143582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Slot #1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99838"/>
                  </p:ext>
                </p:extLst>
              </p:nvPr>
            </p:nvGraphicFramePr>
            <p:xfrm>
              <a:off x="983621" y="2592871"/>
              <a:ext cx="717913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5827"/>
                    <a:gridCol w="1435827"/>
                    <a:gridCol w="1435827"/>
                    <a:gridCol w="1435827"/>
                    <a:gridCol w="143582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4" t="-8065" r="-40127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66" y="3356992"/>
            <a:ext cx="6237720" cy="28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NOMA with SIC (successive interference cancellation)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SIC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Multiuser capacity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Signal multiplexing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Performance gain metrics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Tools (IT++)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architecture, scenario and settings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Simulation </a:t>
            </a:r>
            <a:r>
              <a:rPr lang="en-US" altLang="zh-TW" smtClean="0"/>
              <a:t>results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/>
              <a:t>[</a:t>
            </a:r>
            <a:r>
              <a:rPr lang="en-US" altLang="zh-TW" sz="2000" dirty="0"/>
              <a:t>1] Y. Saito, Y. </a:t>
            </a:r>
            <a:r>
              <a:rPr lang="en-US" altLang="zh-TW" sz="2000" dirty="0" err="1"/>
              <a:t>Kishiyama</a:t>
            </a:r>
            <a:r>
              <a:rPr lang="en-US" altLang="zh-TW" sz="2000" dirty="0"/>
              <a:t>, A. </a:t>
            </a:r>
            <a:r>
              <a:rPr lang="en-US" altLang="zh-TW" sz="2000" dirty="0" err="1"/>
              <a:t>Benjebbour</a:t>
            </a:r>
            <a:r>
              <a:rPr lang="en-US" altLang="zh-TW" sz="2000" dirty="0"/>
              <a:t>, T. Nakamura, A. Li, and K. Higuchi, “Non-Orthogonal Multiple Access (NOMA) for Cellular Future Radio Access,” VTC Spring 2013.</a:t>
            </a:r>
          </a:p>
          <a:p>
            <a:pPr lvl="1"/>
            <a:r>
              <a:rPr lang="en-US" altLang="zh-TW" sz="2000" dirty="0" smtClean="0"/>
              <a:t>[2] </a:t>
            </a:r>
            <a:r>
              <a:rPr lang="en-US" altLang="zh-TW" sz="2000" dirty="0"/>
              <a:t>J. </a:t>
            </a:r>
            <a:r>
              <a:rPr lang="en-US" altLang="zh-TW" sz="2000" dirty="0" err="1"/>
              <a:t>Schaepperle</a:t>
            </a:r>
            <a:r>
              <a:rPr lang="en-US" altLang="zh-TW" sz="2000" dirty="0"/>
              <a:t> and A. </a:t>
            </a:r>
            <a:r>
              <a:rPr lang="en-US" altLang="zh-TW" sz="2000" dirty="0" err="1"/>
              <a:t>Regg</a:t>
            </a:r>
            <a:r>
              <a:rPr lang="en-US" altLang="zh-TW" sz="2000" dirty="0"/>
              <a:t>, “Enhancement of Throughput and Fairness in 4G Wireless Access Systems by Non-orthogonal Signaling,” Bell Labs Technical Journal, </a:t>
            </a:r>
            <a:r>
              <a:rPr lang="en-US" altLang="zh-TW" sz="2000" dirty="0" smtClean="0"/>
              <a:t>2009</a:t>
            </a:r>
          </a:p>
          <a:p>
            <a:pPr lvl="1"/>
            <a:r>
              <a:rPr lang="en-US" altLang="zh-TW" sz="2000" dirty="0" smtClean="0"/>
              <a:t>[3] IT++ project main page, </a:t>
            </a:r>
            <a:r>
              <a:rPr lang="en-US" altLang="zh-TW" sz="2000" dirty="0" smtClean="0">
                <a:hlinkClick r:id="rId2"/>
              </a:rPr>
              <a:t>http://itpp.sourceforge.net/4.3.1/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[4] 3GPP TS 36.104 v8.2.0, May 2008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90" y="23334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of our previous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In the previous works, we surveyed and introduced literature </a:t>
            </a:r>
            <a:r>
              <a:rPr lang="en-US" altLang="zh-TW" sz="2200" dirty="0"/>
              <a:t>on the physical and MAC layer techniques for non-orthogonal multiple access </a:t>
            </a:r>
            <a:r>
              <a:rPr lang="en-US" altLang="zh-TW" sz="2200" dirty="0" smtClean="0"/>
              <a:t>(NOMA)</a:t>
            </a: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Based on previous works, </a:t>
            </a:r>
            <a:r>
              <a:rPr lang="en-US" altLang="zh-TW" sz="2200" dirty="0"/>
              <a:t>we </a:t>
            </a:r>
            <a:r>
              <a:rPr lang="en-US" altLang="zh-TW" sz="2200" dirty="0" smtClean="0"/>
              <a:t>investigate theoretic and simulation </a:t>
            </a:r>
            <a:r>
              <a:rPr lang="en-US" altLang="zh-TW" sz="2200" dirty="0"/>
              <a:t>models </a:t>
            </a:r>
            <a:r>
              <a:rPr lang="en-US" altLang="zh-TW" sz="2200" dirty="0" smtClean="0"/>
              <a:t>for </a:t>
            </a:r>
            <a:r>
              <a:rPr lang="en-US" altLang="zh-TW" sz="2200" dirty="0"/>
              <a:t>NOMA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lay a more solid ground for the resource allocation and </a:t>
            </a:r>
            <a:r>
              <a:rPr lang="en-US" altLang="zh-TW" sz="2200" dirty="0" smtClean="0"/>
              <a:t>scheduling to be studied in this project</a:t>
            </a: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3166" y="2780928"/>
            <a:ext cx="8532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 smtClean="0"/>
              <a:t>[1] Y. Saito, Y. </a:t>
            </a:r>
            <a:r>
              <a:rPr lang="en-US" altLang="zh-TW" sz="1600" dirty="0" err="1" smtClean="0"/>
              <a:t>Kishiyama</a:t>
            </a:r>
            <a:r>
              <a:rPr lang="en-US" altLang="zh-TW" sz="1600" dirty="0" smtClean="0"/>
              <a:t>, A. </a:t>
            </a:r>
            <a:r>
              <a:rPr lang="en-US" altLang="zh-TW" sz="1600" dirty="0" err="1" smtClean="0"/>
              <a:t>Benjebbour</a:t>
            </a:r>
            <a:r>
              <a:rPr lang="en-US" altLang="zh-TW" sz="1600" dirty="0" smtClean="0"/>
              <a:t>, T. Nakamura, A. Li, and K. Higuchi, “Non-Orthogonal Multiple Access (NOMA) for Cellular Future Radio Access,” VTC Spring 2013.</a:t>
            </a:r>
          </a:p>
          <a:p>
            <a:pPr lvl="1"/>
            <a:r>
              <a:rPr lang="en-US" altLang="zh-TW" sz="1600" dirty="0" smtClean="0"/>
              <a:t>[2] S. </a:t>
            </a:r>
            <a:r>
              <a:rPr lang="en-US" altLang="zh-TW" sz="1600" dirty="0" err="1" smtClean="0"/>
              <a:t>Tomida</a:t>
            </a:r>
            <a:r>
              <a:rPr lang="en-US" altLang="zh-TW" sz="1600" dirty="0" smtClean="0"/>
              <a:t> and K. Higuchi, “Non-orthogonal Access with SIC in Cellular Downlink for User Fairness Enhancement,” ISPACS), 2011.</a:t>
            </a:r>
          </a:p>
          <a:p>
            <a:pPr lvl="1"/>
            <a:r>
              <a:rPr lang="en-US" altLang="zh-TW" sz="1600" dirty="0" smtClean="0"/>
              <a:t>[3] J. </a:t>
            </a:r>
            <a:r>
              <a:rPr lang="en-US" altLang="zh-TW" sz="1600" dirty="0" err="1" smtClean="0"/>
              <a:t>Umehara</a:t>
            </a:r>
            <a:r>
              <a:rPr lang="en-US" altLang="zh-TW" sz="1600" dirty="0" smtClean="0"/>
              <a:t>, Y. </a:t>
            </a:r>
            <a:r>
              <a:rPr lang="en-US" altLang="zh-TW" sz="1600" dirty="0" err="1" smtClean="0"/>
              <a:t>Kishiyama</a:t>
            </a:r>
            <a:r>
              <a:rPr lang="en-US" altLang="zh-TW" sz="1600" dirty="0" smtClean="0"/>
              <a:t>, and K. Higuchi, “Enhancing User Fairness in Non-orthogonal Access with Successive Interference Cancellation for Cellular Downlink,” ICCS 2012</a:t>
            </a:r>
          </a:p>
          <a:p>
            <a:pPr lvl="1"/>
            <a:r>
              <a:rPr lang="en-US" altLang="zh-TW" sz="1600" dirty="0" smtClean="0"/>
              <a:t>[4] J. </a:t>
            </a:r>
            <a:r>
              <a:rPr lang="en-US" altLang="zh-TW" sz="1600" dirty="0" err="1" smtClean="0"/>
              <a:t>Schaepperle</a:t>
            </a:r>
            <a:r>
              <a:rPr lang="en-US" altLang="zh-TW" sz="1600" dirty="0" smtClean="0"/>
              <a:t> and A. </a:t>
            </a:r>
            <a:r>
              <a:rPr lang="en-US" altLang="zh-TW" sz="1600" dirty="0" err="1" smtClean="0"/>
              <a:t>Regg</a:t>
            </a:r>
            <a:r>
              <a:rPr lang="en-US" altLang="zh-TW" sz="1600" dirty="0" smtClean="0"/>
              <a:t>, “Enhancement of Throughput and Fairness in 4G Wireless Access Systems by Non-orthogonal Signaling,” Bell Labs Technical Journal, 2009</a:t>
            </a:r>
          </a:p>
          <a:p>
            <a:pPr lvl="1"/>
            <a:r>
              <a:rPr lang="en-US" altLang="zh-TW" sz="1600" dirty="0" smtClean="0"/>
              <a:t>[5] A. </a:t>
            </a:r>
            <a:r>
              <a:rPr lang="en-US" altLang="zh-TW" sz="1600" dirty="0" err="1" smtClean="0"/>
              <a:t>Ruegg</a:t>
            </a:r>
            <a:r>
              <a:rPr lang="en-US" altLang="zh-TW" sz="1600" dirty="0" smtClean="0"/>
              <a:t> and A. </a:t>
            </a:r>
            <a:r>
              <a:rPr lang="en-US" altLang="zh-TW" sz="1600" dirty="0" err="1" smtClean="0"/>
              <a:t>Tarable</a:t>
            </a:r>
            <a:r>
              <a:rPr lang="en-US" altLang="zh-TW" sz="1600" dirty="0" smtClean="0"/>
              <a:t>, “Iterative SIC Receiver Scheme For </a:t>
            </a:r>
            <a:r>
              <a:rPr lang="en-US" altLang="zh-TW" sz="1600" dirty="0" err="1" smtClean="0"/>
              <a:t>Nonorthogonally</a:t>
            </a:r>
            <a:r>
              <a:rPr lang="en-US" altLang="zh-TW" sz="1600" dirty="0" smtClean="0"/>
              <a:t> Superimposed Signals on Top of OFDMA,” PIMRC, 2010</a:t>
            </a:r>
            <a:endParaRPr lang="zh-TW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376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NOMA with 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Allocate more than one user at a single resource block, which achieves performance gain and improve user fairness.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Simulations investigate SIC in SISO in downlink cases, and the BS is capable of supporting two users.</a:t>
            </a:r>
          </a:p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187624" y="4509120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95736" y="3429000"/>
            <a:ext cx="864096" cy="720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195736" y="4155740"/>
            <a:ext cx="864096" cy="353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054728" y="3428999"/>
            <a:ext cx="864096" cy="576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054728" y="4005064"/>
            <a:ext cx="864096" cy="5040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270823" y="42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36744" y="3428999"/>
            <a:ext cx="864096" cy="10801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1500480" y="3820398"/>
            <a:ext cx="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328316" y="3611429"/>
            <a:ext cx="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UE2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301024" y="4144433"/>
            <a:ext cx="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UE3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187308" y="3548373"/>
            <a:ext cx="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UE4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87309" y="4064414"/>
            <a:ext cx="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UE5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82420" y="5103021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200" dirty="0"/>
              <a:t>[1] Y. Saito, Y. </a:t>
            </a:r>
            <a:r>
              <a:rPr lang="en-US" altLang="zh-TW" sz="1200" dirty="0" err="1"/>
              <a:t>Kishiyama</a:t>
            </a:r>
            <a:r>
              <a:rPr lang="en-US" altLang="zh-TW" sz="1200" dirty="0"/>
              <a:t>, A. </a:t>
            </a:r>
            <a:r>
              <a:rPr lang="en-US" altLang="zh-TW" sz="1200" dirty="0" err="1"/>
              <a:t>Benjebbour</a:t>
            </a:r>
            <a:r>
              <a:rPr lang="en-US" altLang="zh-TW" sz="1200" dirty="0"/>
              <a:t>, T. Nakamura, A. Li, and K. Higuchi, “Non-Orthogonal Multiple Access (NOMA) for Cellular Future Radio Access,” VTC Spring 2013.</a:t>
            </a:r>
          </a:p>
          <a:p>
            <a:pPr lvl="1"/>
            <a:r>
              <a:rPr lang="en-US" altLang="zh-TW" sz="1200" dirty="0"/>
              <a:t>[2] J. </a:t>
            </a:r>
            <a:r>
              <a:rPr lang="en-US" altLang="zh-TW" sz="1200" dirty="0" err="1"/>
              <a:t>Schaepperle</a:t>
            </a:r>
            <a:r>
              <a:rPr lang="en-US" altLang="zh-TW" sz="1200" dirty="0"/>
              <a:t> and A. </a:t>
            </a:r>
            <a:r>
              <a:rPr lang="en-US" altLang="zh-TW" sz="1200" dirty="0" err="1"/>
              <a:t>Regg</a:t>
            </a:r>
            <a:r>
              <a:rPr lang="en-US" altLang="zh-TW" sz="1200" dirty="0"/>
              <a:t>, “Enhancement of Throughput and Fairness in 4G Wireless Access Systems by Non-orthogonal Signaling,” Bell Labs Technical Journal, 2009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2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NOMA with SIC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NOMA with SIC allows simultaneous transmission in the same resource block by subtracting signals from different sources.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In two-user downlink scenario, assume the channel condition of UE1 is better than UE2, the BS transmits multiplexed signal as below.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By SIC, UE2 decode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then subtract it from the received signal to attain its own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and UE1 simply decode for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regardless presence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371266" y="4581128"/>
            <a:ext cx="8772734" cy="1700450"/>
            <a:chOff x="258454" y="4746149"/>
            <a:chExt cx="8772734" cy="17004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3299" y="4746149"/>
              <a:ext cx="5847889" cy="1700450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258454" y="4947012"/>
              <a:ext cx="2931245" cy="1298724"/>
              <a:chOff x="323850" y="4507707"/>
              <a:chExt cx="4171951" cy="1804193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850" y="4507707"/>
                <a:ext cx="514350" cy="1123950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501" y="5803900"/>
                <a:ext cx="3670300" cy="508000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1310108" y="4591031"/>
                <a:ext cx="2436392" cy="831869"/>
                <a:chOff x="1310108" y="4591031"/>
                <a:chExt cx="2436392" cy="831869"/>
              </a:xfrm>
            </p:grpSpPr>
            <p:sp>
              <p:nvSpPr>
                <p:cNvPr id="9" name="橢圓 8"/>
                <p:cNvSpPr/>
                <p:nvPr/>
              </p:nvSpPr>
              <p:spPr>
                <a:xfrm>
                  <a:off x="1528580" y="5080000"/>
                  <a:ext cx="342900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3403600" y="5069682"/>
                  <a:ext cx="342900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1310108" y="4625718"/>
                  <a:ext cx="56137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UE2</a:t>
                  </a:r>
                  <a:endParaRPr lang="zh-TW" altLang="en-US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3168893" y="4591031"/>
                  <a:ext cx="561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UE1</a:t>
                  </a:r>
                  <a:endParaRPr lang="zh-TW" altLang="en-US" dirty="0"/>
                </a:p>
              </p:txBody>
            </p:sp>
          </p:grpSp>
        </p:grp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9" y="4239644"/>
            <a:ext cx="1128030" cy="71916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174" y="4561587"/>
            <a:ext cx="1157937" cy="3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multiplexing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Access of two-user in uplink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Access of two-user in </a:t>
            </a:r>
            <a:r>
              <a:rPr lang="en-US" altLang="zh-TW" dirty="0" smtClean="0"/>
              <a:t>downlink 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22" name="直線單箭頭接點 21"/>
          <p:cNvCxnSpPr>
            <a:stCxn id="9" idx="3"/>
            <a:endCxn id="20" idx="3"/>
          </p:cNvCxnSpPr>
          <p:nvPr/>
        </p:nvCxnSpPr>
        <p:spPr>
          <a:xfrm flipV="1">
            <a:off x="2838301" y="2965317"/>
            <a:ext cx="417357" cy="31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1133989" y="2270095"/>
            <a:ext cx="3424057" cy="1266765"/>
            <a:chOff x="1133989" y="2270095"/>
            <a:chExt cx="3424057" cy="1266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907704" y="2270095"/>
                  <a:ext cx="93610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270095"/>
                  <a:ext cx="936104" cy="5040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902197" y="3032804"/>
                  <a:ext cx="93610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 smtClean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197" y="3032804"/>
                  <a:ext cx="936104" cy="5040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單箭頭接點 12"/>
            <p:cNvCxnSpPr>
              <a:endCxn id="9" idx="1"/>
            </p:cNvCxnSpPr>
            <p:nvPr/>
          </p:nvCxnSpPr>
          <p:spPr>
            <a:xfrm>
              <a:off x="1547664" y="3284832"/>
              <a:ext cx="354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1572795" y="2522123"/>
              <a:ext cx="354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133989" y="2324808"/>
                  <a:ext cx="457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 smtClean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989" y="2324808"/>
                  <a:ext cx="4571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133989" y="3084174"/>
                  <a:ext cx="457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 smtClean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989" y="3084174"/>
                  <a:ext cx="4571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3765958" y="2602137"/>
              <a:ext cx="792088" cy="57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Rx 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7" idx="3"/>
              <a:endCxn id="20" idx="1"/>
            </p:cNvCxnSpPr>
            <p:nvPr/>
          </p:nvCxnSpPr>
          <p:spPr>
            <a:xfrm>
              <a:off x="2843808" y="2522123"/>
              <a:ext cx="411850" cy="2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/>
            <p:cNvSpPr/>
            <p:nvPr/>
          </p:nvSpPr>
          <p:spPr>
            <a:xfrm>
              <a:off x="3224248" y="2782248"/>
              <a:ext cx="214479" cy="214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+</a:t>
              </a:r>
              <a:endParaRPr lang="zh-TW" altLang="en-US" sz="2800" dirty="0"/>
            </a:p>
          </p:txBody>
        </p:sp>
        <p:cxnSp>
          <p:nvCxnSpPr>
            <p:cNvPr id="27" name="直線單箭頭接點 26"/>
            <p:cNvCxnSpPr>
              <a:stCxn id="20" idx="6"/>
              <a:endCxn id="17" idx="1"/>
            </p:cNvCxnSpPr>
            <p:nvPr/>
          </p:nvCxnSpPr>
          <p:spPr>
            <a:xfrm flipV="1">
              <a:off x="3438727" y="2889487"/>
              <a:ext cx="3272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endCxn id="20" idx="4"/>
            </p:cNvCxnSpPr>
            <p:nvPr/>
          </p:nvCxnSpPr>
          <p:spPr>
            <a:xfrm flipV="1">
              <a:off x="3331487" y="2996727"/>
              <a:ext cx="1" cy="272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65532" y="3248755"/>
                <a:ext cx="329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32" y="3248755"/>
                <a:ext cx="329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/>
          <p:cNvGrpSpPr/>
          <p:nvPr/>
        </p:nvGrpSpPr>
        <p:grpSpPr>
          <a:xfrm>
            <a:off x="1520741" y="4090469"/>
            <a:ext cx="3100657" cy="1357706"/>
            <a:chOff x="1525127" y="3915096"/>
            <a:chExt cx="3100657" cy="1357706"/>
          </a:xfrm>
        </p:grpSpPr>
        <p:cxnSp>
          <p:nvCxnSpPr>
            <p:cNvPr id="32" name="直線單箭頭接點 31"/>
            <p:cNvCxnSpPr>
              <a:stCxn id="30" idx="1"/>
              <a:endCxn id="28" idx="3"/>
            </p:cNvCxnSpPr>
            <p:nvPr/>
          </p:nvCxnSpPr>
          <p:spPr>
            <a:xfrm flipH="1" flipV="1">
              <a:off x="2832425" y="4167124"/>
              <a:ext cx="908769" cy="422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0" idx="1"/>
              <a:endCxn id="29" idx="3"/>
            </p:cNvCxnSpPr>
            <p:nvPr/>
          </p:nvCxnSpPr>
          <p:spPr>
            <a:xfrm flipH="1">
              <a:off x="2815764" y="4589707"/>
              <a:ext cx="925430" cy="43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/>
            <p:cNvGrpSpPr/>
            <p:nvPr/>
          </p:nvGrpSpPr>
          <p:grpSpPr>
            <a:xfrm>
              <a:off x="1525127" y="3915096"/>
              <a:ext cx="3100657" cy="1357706"/>
              <a:chOff x="1531003" y="3886454"/>
              <a:chExt cx="3100657" cy="13577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1902197" y="3886454"/>
                    <a:ext cx="936104" cy="5040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2197" y="3886454"/>
                    <a:ext cx="936104" cy="5040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885536" y="4740104"/>
                    <a:ext cx="936104" cy="5040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0" dirty="0" smtClean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36" y="4740104"/>
                    <a:ext cx="936104" cy="50405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矩形 29"/>
              <p:cNvSpPr/>
              <p:nvPr/>
            </p:nvSpPr>
            <p:spPr>
              <a:xfrm>
                <a:off x="3747070" y="4273715"/>
                <a:ext cx="792088" cy="574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Tx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3715955" y="3904383"/>
                    <a:ext cx="9157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5955" y="3904383"/>
                    <a:ext cx="91570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線單箭頭接點 45"/>
              <p:cNvCxnSpPr>
                <a:stCxn id="28" idx="1"/>
              </p:cNvCxnSpPr>
              <p:nvPr/>
            </p:nvCxnSpPr>
            <p:spPr>
              <a:xfrm flipH="1">
                <a:off x="1547664" y="4138482"/>
                <a:ext cx="3545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/>
              <p:nvPr/>
            </p:nvCxnSpPr>
            <p:spPr>
              <a:xfrm flipH="1">
                <a:off x="1531003" y="5015814"/>
                <a:ext cx="3545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9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Ideal SIC model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Assume data signals with greater power can be decoded successfully.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The sum of power allocated is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constrained, i.e.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In two-user case, define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as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power allocation factor on near-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end user.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419353" y="2393657"/>
            <a:ext cx="4658856" cy="3728426"/>
            <a:chOff x="4419353" y="2393657"/>
            <a:chExt cx="4658856" cy="372842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353" y="2393657"/>
              <a:ext cx="4658856" cy="3728426"/>
            </a:xfrm>
            <a:prstGeom prst="rect">
              <a:avLst/>
            </a:prstGeom>
          </p:spPr>
        </p:pic>
        <p:cxnSp>
          <p:nvCxnSpPr>
            <p:cNvPr id="20" name="直線接點 19"/>
            <p:cNvCxnSpPr/>
            <p:nvPr/>
          </p:nvCxnSpPr>
          <p:spPr>
            <a:xfrm>
              <a:off x="4838700" y="2667000"/>
              <a:ext cx="4000500" cy="31242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4" y="4293096"/>
            <a:ext cx="997586" cy="5018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4" y="2287837"/>
            <a:ext cx="3333387" cy="11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Ideal SIC model (2/2)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Define performance metrics as follows,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𝑊𝑙𝑜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𝑆𝐼𝑁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800" baseline="-250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𝑊𝑙𝑜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𝑆𝐼𝑁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800" baseline="-25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The grey line shows the linear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combination of rates when only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one of the user is in service.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4419353" y="2393657"/>
            <a:ext cx="4658856" cy="3728426"/>
            <a:chOff x="4419353" y="2393657"/>
            <a:chExt cx="4658856" cy="372842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353" y="2393657"/>
              <a:ext cx="4658856" cy="3728426"/>
            </a:xfrm>
            <a:prstGeom prst="rect">
              <a:avLst/>
            </a:prstGeom>
          </p:spPr>
        </p:pic>
        <p:cxnSp>
          <p:nvCxnSpPr>
            <p:cNvPr id="17" name="直線接點 16"/>
            <p:cNvCxnSpPr/>
            <p:nvPr/>
          </p:nvCxnSpPr>
          <p:spPr>
            <a:xfrm>
              <a:off x="4838700" y="2667000"/>
              <a:ext cx="4000500" cy="31242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6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Performance Gain Metrics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As the difference of the </a:t>
            </a:r>
            <a:br>
              <a:rPr lang="en-US" altLang="zh-TW" dirty="0"/>
            </a:br>
            <a:r>
              <a:rPr lang="en-US" altLang="zh-TW" dirty="0" smtClean="0"/>
              <a:t>PL </a:t>
            </a:r>
            <a:r>
              <a:rPr lang="en-US" altLang="zh-TW" dirty="0"/>
              <a:t>ratio increase the </a:t>
            </a:r>
            <a:r>
              <a:rPr lang="en-US" altLang="zh-TW" dirty="0" smtClean="0"/>
              <a:t>gain</a:t>
            </a:r>
            <a:br>
              <a:rPr lang="en-US" altLang="zh-TW" dirty="0" smtClean="0"/>
            </a:br>
            <a:r>
              <a:rPr lang="en-US" altLang="zh-TW" dirty="0" smtClean="0"/>
              <a:t>in </a:t>
            </a:r>
            <a:r>
              <a:rPr lang="en-US" altLang="zh-TW" dirty="0"/>
              <a:t>weighted sum </a:t>
            </a:r>
            <a:r>
              <a:rPr lang="en-US" altLang="zh-TW" dirty="0" smtClean="0"/>
              <a:t>also </a:t>
            </a:r>
            <a:br>
              <a:rPr lang="en-US" altLang="zh-TW" dirty="0" smtClean="0"/>
            </a:br>
            <a:r>
              <a:rPr lang="en-US" altLang="zh-TW" dirty="0" smtClean="0"/>
              <a:t>increases.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maximum of Gain</a:t>
            </a:r>
            <a:br>
              <a:rPr lang="en-US" altLang="zh-TW" dirty="0" smtClean="0"/>
            </a:br>
            <a:r>
              <a:rPr lang="en-US" altLang="zh-TW" dirty="0" smtClean="0"/>
              <a:t>slowly converges as the PL</a:t>
            </a:r>
            <a:br>
              <a:rPr lang="en-US" altLang="zh-TW" dirty="0" smtClean="0"/>
            </a:br>
            <a:r>
              <a:rPr lang="en-US" altLang="zh-TW" dirty="0" smtClean="0"/>
              <a:t>Ratio increase.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29916"/>
            <a:ext cx="4601459" cy="36475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1755997"/>
            <a:ext cx="428261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1215</Words>
  <Application>Microsoft Office PowerPoint</Application>
  <PresentationFormat>如螢幕大小 (4:3)</PresentationFormat>
  <Paragraphs>263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Calibri</vt:lpstr>
      <vt:lpstr>Calibri Light</vt:lpstr>
      <vt:lpstr>Cambria Math</vt:lpstr>
      <vt:lpstr>Wingdings</vt:lpstr>
      <vt:lpstr>回顧</vt:lpstr>
      <vt:lpstr>Investigation over NOMA with SIC in single antenna scheme</vt:lpstr>
      <vt:lpstr>Outline</vt:lpstr>
      <vt:lpstr>Recap of our previous works</vt:lpstr>
      <vt:lpstr>NOMA with SIC</vt:lpstr>
      <vt:lpstr>NOMA with SIC</vt:lpstr>
      <vt:lpstr>Signal multiplexing</vt:lpstr>
      <vt:lpstr>Ideal SIC model (1/2)</vt:lpstr>
      <vt:lpstr>Ideal SIC model (2/2)</vt:lpstr>
      <vt:lpstr>Performance Gain Metrics</vt:lpstr>
      <vt:lpstr>Ideal SIC model issue</vt:lpstr>
      <vt:lpstr>Simulation Tools</vt:lpstr>
      <vt:lpstr>System Architecture</vt:lpstr>
      <vt:lpstr>Parameters and values</vt:lpstr>
      <vt:lpstr>Simulation Scenario</vt:lpstr>
      <vt:lpstr>Simulation Result (1/3)</vt:lpstr>
      <vt:lpstr>Simulation Result (2/3)</vt:lpstr>
      <vt:lpstr>Simulation scenario</vt:lpstr>
      <vt:lpstr>Scheduling algorithm</vt:lpstr>
      <vt:lpstr>PowerPoint 簡報</vt:lpstr>
      <vt:lpstr>Reference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 with SIC</dc:title>
  <dc:creator>boyaolin</dc:creator>
  <cp:lastModifiedBy>USER</cp:lastModifiedBy>
  <cp:revision>77</cp:revision>
  <dcterms:created xsi:type="dcterms:W3CDTF">2014-04-26T06:07:59Z</dcterms:created>
  <dcterms:modified xsi:type="dcterms:W3CDTF">2014-04-29T06:08:25Z</dcterms:modified>
</cp:coreProperties>
</file>