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98" r:id="rId4"/>
    <p:sldId id="299" r:id="rId5"/>
    <p:sldId id="305" r:id="rId6"/>
    <p:sldId id="300" r:id="rId7"/>
    <p:sldId id="306" r:id="rId8"/>
    <p:sldId id="301" r:id="rId9"/>
    <p:sldId id="302" r:id="rId10"/>
    <p:sldId id="303" r:id="rId11"/>
    <p:sldId id="304" r:id="rId12"/>
    <p:sldId id="27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34" autoAdjust="0"/>
    <p:restoredTop sz="94660"/>
  </p:normalViewPr>
  <p:slideViewPr>
    <p:cSldViewPr>
      <p:cViewPr varScale="1">
        <p:scale>
          <a:sx n="75" d="100"/>
          <a:sy n="75" d="100"/>
        </p:scale>
        <p:origin x="12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861D0-8FB9-4C40-B207-A00BCB030A44}" type="datetimeFigureOut">
              <a:rPr lang="zh-TW" altLang="en-US" smtClean="0"/>
              <a:t>2014/5/29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18B13-5F9F-43E2-ACAD-01FCB6F1E8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56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8B13-5F9F-43E2-ACAD-01FCB6F1E81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697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8B13-5F9F-43E2-ACAD-01FCB6F1E81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7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7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85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43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446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459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189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04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52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3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19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TONIC Research Group @ GICE NTU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1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22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Investigation over NOMA with SIC in </a:t>
            </a:r>
            <a:r>
              <a:rPr lang="en-US" altLang="zh-TW" sz="4400" dirty="0" smtClean="0"/>
              <a:t>single antenna </a:t>
            </a:r>
            <a:r>
              <a:rPr lang="en-US" altLang="zh-TW" sz="4400" dirty="0"/>
              <a:t>scheme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629563"/>
          </a:xfrm>
        </p:spPr>
        <p:txBody>
          <a:bodyPr/>
          <a:lstStyle/>
          <a:p>
            <a:r>
              <a:rPr lang="en-US" altLang="zh-TW" dirty="0" smtClean="0"/>
              <a:t>Physical Layer Simulation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22960" y="5157192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Speaker</a:t>
            </a:r>
            <a:r>
              <a:rPr lang="zh-TW" altLang="en-US" dirty="0" smtClean="0"/>
              <a:t> </a:t>
            </a:r>
            <a:r>
              <a:rPr lang="en-US" altLang="zh-TW" dirty="0" smtClean="0"/>
              <a:t>: Ming-</a:t>
            </a:r>
            <a:r>
              <a:rPr lang="en-US" altLang="zh-TW" dirty="0" err="1" smtClean="0"/>
              <a:t>Jie</a:t>
            </a:r>
            <a:r>
              <a:rPr lang="en-US" altLang="zh-TW" dirty="0" smtClean="0"/>
              <a:t> Yang, Chin-Wei Hsu</a:t>
            </a:r>
            <a:br>
              <a:rPr lang="en-US" altLang="zh-TW" dirty="0" smtClean="0"/>
            </a:br>
            <a:r>
              <a:rPr lang="en-US" altLang="zh-TW" dirty="0" smtClean="0"/>
              <a:t>Advisor : Hung-Yun Hsieh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483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Scheduling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Left-hand side is generated by Algorithm 1, and figure on the right is</a:t>
            </a:r>
            <a:br>
              <a:rPr lang="en-US" altLang="zh-TW" dirty="0" smtClean="0"/>
            </a:br>
            <a:r>
              <a:rPr lang="en-US" altLang="zh-TW" dirty="0" smtClean="0"/>
              <a:t>optimal solution by exhaustive search. Alg. 1 reached 91.67% optimality.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653596"/>
            <a:ext cx="4572260" cy="360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3" y="2653596"/>
            <a:ext cx="457226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3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Scheduling results (optimal)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11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b="0" dirty="0" smtClean="0"/>
                  <a:t>The PL ratio in this case is less than 11.7.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b="0" dirty="0" smtClean="0"/>
                  <a:t>Power allocation factor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dirty="0" smtClean="0"/>
                  <a:t> has to be small enough so the far-end user can decode correctly with less error propagation.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 smtClean="0"/>
                  <a:t>Cannot be too large that the symbols of two users overlap with others.</a:t>
                </a:r>
                <a:endParaRPr lang="en-US" altLang="zh-TW" dirty="0"/>
              </a:p>
            </p:txBody>
          </p:sp>
        </mc:Choice>
        <mc:Fallback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939" r="-11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內容版面配置區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37201758"/>
                  </p:ext>
                </p:extLst>
              </p:nvPr>
            </p:nvGraphicFramePr>
            <p:xfrm>
              <a:off x="801289" y="1849554"/>
              <a:ext cx="754380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Pair (Slot)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#1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#2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#3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#4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#5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#6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zh-TW" altLang="en-US" dirty="0" smtClean="0"/>
                            <a:t> </a:t>
                          </a:r>
                          <a:r>
                            <a:rPr lang="en-US" altLang="zh-TW" dirty="0" smtClean="0"/>
                            <a:t>(med)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0.1938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0.050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0.0375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0.05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0.05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0.1563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err="1" smtClean="0"/>
                            <a:t>PLDiff</a:t>
                          </a:r>
                          <a:r>
                            <a:rPr lang="en-US" altLang="zh-TW" dirty="0" smtClean="0"/>
                            <a:t>(dB)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1.0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10.0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8.0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10.0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10.0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6.0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" name="內容版面配置區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37201758"/>
                  </p:ext>
                </p:extLst>
              </p:nvPr>
            </p:nvGraphicFramePr>
            <p:xfrm>
              <a:off x="801289" y="1849554"/>
              <a:ext cx="754380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Pair (Slot)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#1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#2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#3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#4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#5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#6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65" t="-108197" r="-60226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0.1938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0.050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0.0375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0.05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0.05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0.1563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err="1" smtClean="0"/>
                            <a:t>PLDiff</a:t>
                          </a:r>
                          <a:r>
                            <a:rPr lang="en-US" altLang="zh-TW" dirty="0" smtClean="0"/>
                            <a:t>(dB)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1.0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10.0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8.0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10.0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10.0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6.0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081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Thank you for your attention.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190" y="2333414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Previous work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Introduction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Simulation result (best MCS given pair</a:t>
            </a:r>
            <a:r>
              <a:rPr lang="en-US" altLang="zh-TW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Scheduling Problem (single cell, 12 UEs)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Schedule </a:t>
            </a:r>
            <a:r>
              <a:rPr lang="en-US" altLang="zh-TW" dirty="0" smtClean="0"/>
              <a:t>Results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89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Recap of our previous 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3559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/>
              <a:t>In the previous works, we surveyed and introduced literature </a:t>
            </a:r>
            <a:r>
              <a:rPr lang="en-US" altLang="zh-TW" sz="2200" dirty="0"/>
              <a:t>on the physical and MAC layer techniques for non-orthogonal multiple access </a:t>
            </a:r>
            <a:r>
              <a:rPr lang="en-US" altLang="zh-TW" sz="2200" dirty="0" smtClean="0"/>
              <a:t>(</a:t>
            </a:r>
            <a:r>
              <a:rPr lang="en-US" altLang="zh-TW" sz="2200" dirty="0" smtClean="0"/>
              <a:t>NOMA)</a:t>
            </a:r>
            <a:endParaRPr lang="en-US" altLang="zh-TW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/>
              <a:t>Based </a:t>
            </a:r>
            <a:r>
              <a:rPr lang="en-US" altLang="zh-TW" sz="2200" dirty="0" smtClean="0"/>
              <a:t>on </a:t>
            </a:r>
            <a:r>
              <a:rPr lang="en-US" altLang="zh-TW" sz="2200" dirty="0" smtClean="0"/>
              <a:t>the survey, </a:t>
            </a:r>
            <a:r>
              <a:rPr lang="en-US" altLang="zh-TW" sz="2200" dirty="0"/>
              <a:t>we </a:t>
            </a:r>
            <a:r>
              <a:rPr lang="en-US" altLang="zh-TW" sz="2200" dirty="0" smtClean="0"/>
              <a:t>investigate theoretic and simulation </a:t>
            </a:r>
            <a:r>
              <a:rPr lang="en-US" altLang="zh-TW" sz="2200" dirty="0"/>
              <a:t>models </a:t>
            </a:r>
            <a:r>
              <a:rPr lang="en-US" altLang="zh-TW" sz="2200" dirty="0" smtClean="0"/>
              <a:t>for </a:t>
            </a:r>
            <a:r>
              <a:rPr lang="en-US" altLang="zh-TW" sz="2200" dirty="0"/>
              <a:t>NOMA</a:t>
            </a:r>
            <a:r>
              <a:rPr lang="en-US" altLang="zh-TW" sz="2200" dirty="0" smtClean="0"/>
              <a:t> </a:t>
            </a:r>
            <a:r>
              <a:rPr lang="en-US" altLang="zh-TW" sz="2200" dirty="0"/>
              <a:t>to lay a </a:t>
            </a:r>
            <a:r>
              <a:rPr lang="en-US" altLang="zh-TW" sz="2200" dirty="0" smtClean="0"/>
              <a:t>solid </a:t>
            </a:r>
            <a:r>
              <a:rPr lang="en-US" altLang="zh-TW" sz="2200" dirty="0"/>
              <a:t>ground for the resource allocation and </a:t>
            </a:r>
            <a:r>
              <a:rPr lang="en-US" altLang="zh-TW" sz="2200" dirty="0" smtClean="0"/>
              <a:t>scheduling to be studied in this </a:t>
            </a:r>
            <a:r>
              <a:rPr lang="en-US" altLang="zh-TW" sz="2200" dirty="0" smtClean="0"/>
              <a:t>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/>
              <a:t>By the simulation result ,we observe effect of error </a:t>
            </a:r>
            <a:r>
              <a:rPr lang="en-US" altLang="zh-TW" sz="2200" dirty="0"/>
              <a:t>propagation: Capacity is calculated assumes zero-error when decoding former stages before extracting users own signal, </a:t>
            </a:r>
            <a:r>
              <a:rPr lang="en-US" altLang="zh-TW" sz="2200" dirty="0" smtClean="0"/>
              <a:t>however once </a:t>
            </a:r>
            <a:r>
              <a:rPr lang="en-US" altLang="zh-TW" sz="2200" dirty="0"/>
              <a:t>error occurs, SIC performance degrades.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sz="2200" dirty="0" smtClean="0"/>
          </a:p>
          <a:p>
            <a:pPr>
              <a:buFont typeface="Wingdings" panose="05000000000000000000" pitchFamily="2" charset="2"/>
              <a:buChar char="Ø"/>
            </a:pPr>
            <a:endParaRPr lang="zh-TW" altLang="en-US" sz="2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63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 smtClean="0"/>
                  <a:t>As in the previous work, the requirement of BER threshold for simulation is set way too low, and supported MCS is too few, causing wide feasible region of power allocation factor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in most cases.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Here, in this presentation, the issue is considered and some modifications are made.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 smtClean="0"/>
                  <a:t>The algorithm initially purposed is evaluated with exhaustive search by CSG (coalition structure generation), however, by the visualized result, no further trivial attribute is found.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39" t="-1667" r="-20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7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MCS adaption in SIC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The power ratio factor </a:t>
            </a:r>
            <a:br>
              <a:rPr lang="en-US" altLang="zh-TW" dirty="0" smtClean="0"/>
            </a:br>
            <a:r>
              <a:rPr lang="en-US" altLang="zh-TW" dirty="0" smtClean="0"/>
              <a:t>is determined by linear</a:t>
            </a:r>
            <a:br>
              <a:rPr lang="en-US" altLang="zh-TW" dirty="0" smtClean="0"/>
            </a:br>
            <a:r>
              <a:rPr lang="en-US" altLang="zh-TW" dirty="0"/>
              <a:t>search </a:t>
            </a:r>
            <a:r>
              <a:rPr lang="en-US" altLang="zh-TW" dirty="0" err="1" smtClean="0"/>
              <a:t>quantumized</a:t>
            </a:r>
            <a:r>
              <a:rPr lang="en-US" altLang="zh-TW" dirty="0" smtClean="0"/>
              <a:t> by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(0.0125).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Two user </a:t>
            </a:r>
            <a:r>
              <a:rPr lang="en-US" altLang="zh-TW" dirty="0" err="1" smtClean="0"/>
              <a:t>equipments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are placed on position</a:t>
            </a:r>
            <a:br>
              <a:rPr lang="en-US" altLang="zh-TW" dirty="0" smtClean="0"/>
            </a:br>
            <a:r>
              <a:rPr lang="en-US" altLang="zh-TW" dirty="0" smtClean="0"/>
              <a:t>with distance multiple</a:t>
            </a:r>
            <a:br>
              <a:rPr lang="en-US" altLang="zh-TW" dirty="0" smtClean="0"/>
            </a:br>
            <a:r>
              <a:rPr lang="en-US" altLang="zh-TW" dirty="0" smtClean="0"/>
              <a:t>of 100m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Both user has BER </a:t>
            </a:r>
            <a:br>
              <a:rPr lang="en-US" altLang="zh-TW" dirty="0" smtClean="0"/>
            </a:br>
            <a:r>
              <a:rPr lang="en-US" altLang="zh-TW" dirty="0" smtClean="0"/>
              <a:t>constraint no greater</a:t>
            </a:r>
            <a:br>
              <a:rPr lang="en-US" altLang="zh-TW" dirty="0" smtClean="0"/>
            </a:br>
            <a:r>
              <a:rPr lang="en-US" altLang="zh-TW" dirty="0" smtClean="0"/>
              <a:t>than 10^-4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407898"/>
              </p:ext>
            </p:extLst>
          </p:nvPr>
        </p:nvGraphicFramePr>
        <p:xfrm>
          <a:off x="3563888" y="1879886"/>
          <a:ext cx="5112568" cy="4025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3168352"/>
              </a:tblGrid>
              <a:tr h="3659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Simulation</a:t>
                      </a:r>
                      <a:r>
                        <a:rPr lang="en-US" altLang="zh-TW" baseline="0" dirty="0" smtClean="0"/>
                        <a:t> settings</a:t>
                      </a:r>
                      <a:endParaRPr lang="zh-TW" altLang="en-US" dirty="0"/>
                    </a:p>
                  </a:txBody>
                  <a:tcPr/>
                </a:tc>
              </a:tr>
              <a:tr h="3659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FFT 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2048</a:t>
                      </a:r>
                      <a:endParaRPr lang="zh-TW" altLang="en-US" dirty="0"/>
                    </a:p>
                  </a:txBody>
                  <a:tcPr/>
                </a:tc>
              </a:tr>
              <a:tr h="3659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Carrier frequency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2.6 GHz</a:t>
                      </a:r>
                      <a:endParaRPr lang="zh-TW" altLang="en-US" dirty="0"/>
                    </a:p>
                  </a:txBody>
                  <a:tcPr/>
                </a:tc>
              </a:tr>
              <a:tr h="3659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Coding</a:t>
                      </a:r>
                      <a:r>
                        <a:rPr lang="en-US" altLang="zh-TW" baseline="0" dirty="0" smtClean="0"/>
                        <a:t> scheme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Convolutional </a:t>
                      </a:r>
                      <a:r>
                        <a:rPr lang="en-US" altLang="zh-TW" dirty="0" smtClean="0"/>
                        <a:t>Code (punctured)</a:t>
                      </a:r>
                      <a:endParaRPr lang="zh-TW" altLang="en-US" dirty="0"/>
                    </a:p>
                  </a:txBody>
                  <a:tcPr/>
                </a:tc>
              </a:tr>
              <a:tr h="3659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Cyclic</a:t>
                      </a:r>
                      <a:r>
                        <a:rPr lang="en-US" altLang="zh-TW" baseline="0" dirty="0" smtClean="0"/>
                        <a:t> Prefix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144 </a:t>
                      </a:r>
                      <a:r>
                        <a:rPr lang="en-US" altLang="zh-TW" baseline="0" dirty="0" smtClean="0"/>
                        <a:t>samples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659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Modulation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BPSK (skipped), </a:t>
                      </a:r>
                      <a:r>
                        <a:rPr lang="en-US" altLang="zh-TW" dirty="0" smtClean="0"/>
                        <a:t>QPSK,</a:t>
                      </a:r>
                      <a:r>
                        <a:rPr lang="en-US" altLang="zh-TW" baseline="0" dirty="0" smtClean="0"/>
                        <a:t> 16QAM</a:t>
                      </a:r>
                      <a:endParaRPr lang="zh-TW" altLang="en-US" dirty="0"/>
                    </a:p>
                  </a:txBody>
                  <a:tcPr/>
                </a:tc>
              </a:tr>
              <a:tr h="3659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Channel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AWGN, </a:t>
                      </a:r>
                      <a:r>
                        <a:rPr lang="en-US" altLang="zh-TW" dirty="0" smtClean="0"/>
                        <a:t>ITU pedestrian 3km/</a:t>
                      </a:r>
                      <a:r>
                        <a:rPr lang="en-US" altLang="zh-TW" dirty="0" err="1" smtClean="0"/>
                        <a:t>hr</a:t>
                      </a:r>
                      <a:endParaRPr lang="zh-TW" altLang="en-US" dirty="0"/>
                    </a:p>
                  </a:txBody>
                  <a:tcPr/>
                </a:tc>
              </a:tr>
              <a:tr h="3659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BS power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 W</a:t>
                      </a:r>
                      <a:endParaRPr lang="zh-TW" altLang="en-US" dirty="0"/>
                    </a:p>
                  </a:txBody>
                  <a:tcPr/>
                </a:tc>
              </a:tr>
              <a:tr h="3659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Background</a:t>
                      </a:r>
                      <a:r>
                        <a:rPr lang="en-US" altLang="zh-TW" baseline="0" dirty="0" smtClean="0"/>
                        <a:t> n</a:t>
                      </a:r>
                      <a:r>
                        <a:rPr lang="en-US" altLang="zh-TW" dirty="0" smtClean="0"/>
                        <a:t>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-144 </a:t>
                      </a:r>
                      <a:r>
                        <a:rPr lang="en-US" altLang="zh-TW" dirty="0" err="1" smtClean="0"/>
                        <a:t>dBm</a:t>
                      </a:r>
                      <a:endParaRPr lang="zh-TW" altLang="en-US" dirty="0"/>
                    </a:p>
                  </a:txBody>
                  <a:tcPr/>
                </a:tc>
              </a:tr>
              <a:tr h="36596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Pathloss</a:t>
                      </a:r>
                      <a:r>
                        <a:rPr lang="en-US" altLang="zh-TW" dirty="0" smtClean="0"/>
                        <a:t> model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Hata</a:t>
                      </a:r>
                      <a:r>
                        <a:rPr lang="en-US" altLang="zh-TW" dirty="0" smtClean="0"/>
                        <a:t> model,</a:t>
                      </a:r>
                      <a:r>
                        <a:rPr lang="en-US" altLang="zh-TW" baseline="0" dirty="0" smtClean="0"/>
                        <a:t> medium sized city</a:t>
                      </a:r>
                      <a:endParaRPr lang="zh-TW" altLang="en-US" dirty="0"/>
                    </a:p>
                  </a:txBody>
                  <a:tcPr/>
                </a:tc>
              </a:tr>
              <a:tr h="3659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Equalizer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FDE </a:t>
                      </a:r>
                      <a:r>
                        <a:rPr lang="en-US" altLang="zh-TW" baseline="0" dirty="0" smtClean="0"/>
                        <a:t>MMSE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68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MCS adaption in SIC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The marked MCS</a:t>
            </a:r>
            <a:br>
              <a:rPr lang="en-US" altLang="zh-TW" dirty="0" smtClean="0"/>
            </a:br>
            <a:r>
              <a:rPr lang="en-US" altLang="zh-TW" dirty="0" smtClean="0"/>
              <a:t>is the best in given</a:t>
            </a:r>
            <a:br>
              <a:rPr lang="en-US" altLang="zh-TW" dirty="0" smtClean="0"/>
            </a:br>
            <a:r>
              <a:rPr lang="en-US" altLang="zh-TW" dirty="0" smtClean="0"/>
              <a:t>channel condition</a:t>
            </a:r>
            <a:br>
              <a:rPr lang="en-US" altLang="zh-TW" dirty="0" smtClean="0"/>
            </a:br>
            <a:r>
              <a:rPr lang="en-US" altLang="zh-TW" dirty="0" smtClean="0"/>
              <a:t>and BER constraint.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The overall system</a:t>
            </a:r>
            <a:br>
              <a:rPr lang="en-US" altLang="zh-TW" dirty="0" smtClean="0"/>
            </a:br>
            <a:r>
              <a:rPr lang="en-US" altLang="zh-TW" dirty="0" smtClean="0"/>
              <a:t>is bounded by </a:t>
            </a:r>
            <a:br>
              <a:rPr lang="en-US" altLang="zh-TW" dirty="0" smtClean="0"/>
            </a:br>
            <a:r>
              <a:rPr lang="en-US" altLang="zh-TW" dirty="0" smtClean="0"/>
              <a:t>far-end user (#2)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815646"/>
            <a:ext cx="5736833" cy="44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5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Scheduling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Consider scheduling users in a single cell, all users has to be scheduled once in given time window.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Assume there are </a:t>
            </a:r>
            <a:r>
              <a:rPr lang="en-US" altLang="zh-TW" dirty="0" smtClean="0"/>
              <a:t>12 </a:t>
            </a:r>
            <a:r>
              <a:rPr lang="en-US" altLang="zh-TW" dirty="0" smtClean="0"/>
              <a:t>users</a:t>
            </a:r>
            <a:r>
              <a:rPr lang="zh-TW" altLang="en-US" dirty="0" smtClean="0"/>
              <a:t> </a:t>
            </a:r>
            <a:r>
              <a:rPr lang="en-US" altLang="zh-TW" dirty="0" smtClean="0"/>
              <a:t>randomly scattered in </a:t>
            </a:r>
            <a:r>
              <a:rPr lang="en-US" altLang="zh-TW" dirty="0" smtClean="0"/>
              <a:t>2800 </a:t>
            </a:r>
            <a:r>
              <a:rPr lang="en-US" altLang="zh-TW" dirty="0" smtClean="0"/>
              <a:t>square meter plane.</a:t>
            </a:r>
            <a:r>
              <a:rPr lang="en-US" altLang="zh-TW" dirty="0"/>
              <a:t> </a:t>
            </a:r>
            <a:r>
              <a:rPr lang="en-US" altLang="zh-TW" dirty="0" smtClean="0"/>
              <a:t>The objective is to maximize spectrum utilization.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7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-2268760" y="3155251"/>
            <a:ext cx="8978077" cy="2696600"/>
            <a:chOff x="-2245517" y="2260720"/>
            <a:chExt cx="8978077" cy="2696600"/>
          </a:xfrm>
        </p:grpSpPr>
        <p:sp>
          <p:nvSpPr>
            <p:cNvPr id="25" name="橢圓 24"/>
            <p:cNvSpPr/>
            <p:nvPr/>
          </p:nvSpPr>
          <p:spPr>
            <a:xfrm>
              <a:off x="-2245517" y="2260720"/>
              <a:ext cx="8978077" cy="2696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631374" y="2511411"/>
              <a:ext cx="5374447" cy="1992791"/>
              <a:chOff x="631374" y="2511411"/>
              <a:chExt cx="5374447" cy="1992791"/>
            </a:xfrm>
          </p:grpSpPr>
          <p:sp>
            <p:nvSpPr>
              <p:cNvPr id="13" name="手繪多邊形 12"/>
              <p:cNvSpPr/>
              <p:nvPr/>
            </p:nvSpPr>
            <p:spPr>
              <a:xfrm>
                <a:off x="1979712" y="3284984"/>
                <a:ext cx="266700" cy="648072"/>
              </a:xfrm>
              <a:custGeom>
                <a:avLst/>
                <a:gdLst>
                  <a:gd name="connsiteX0" fmla="*/ 266700 w 266700"/>
                  <a:gd name="connsiteY0" fmla="*/ 0 h 406400"/>
                  <a:gd name="connsiteX1" fmla="*/ 165100 w 266700"/>
                  <a:gd name="connsiteY1" fmla="*/ 279400 h 406400"/>
                  <a:gd name="connsiteX2" fmla="*/ 0 w 266700"/>
                  <a:gd name="connsiteY2" fmla="*/ 406400 h 40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6700" h="406400">
                    <a:moveTo>
                      <a:pt x="266700" y="0"/>
                    </a:moveTo>
                    <a:cubicBezTo>
                      <a:pt x="238125" y="105833"/>
                      <a:pt x="209550" y="211667"/>
                      <a:pt x="165100" y="279400"/>
                    </a:cubicBezTo>
                    <a:cubicBezTo>
                      <a:pt x="120650" y="347133"/>
                      <a:pt x="27517" y="387350"/>
                      <a:pt x="0" y="4064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手繪多邊形 13"/>
              <p:cNvSpPr/>
              <p:nvPr/>
            </p:nvSpPr>
            <p:spPr>
              <a:xfrm flipH="1">
                <a:off x="2246412" y="3284984"/>
                <a:ext cx="251527" cy="648072"/>
              </a:xfrm>
              <a:custGeom>
                <a:avLst/>
                <a:gdLst>
                  <a:gd name="connsiteX0" fmla="*/ 266700 w 266700"/>
                  <a:gd name="connsiteY0" fmla="*/ 0 h 406400"/>
                  <a:gd name="connsiteX1" fmla="*/ 165100 w 266700"/>
                  <a:gd name="connsiteY1" fmla="*/ 279400 h 406400"/>
                  <a:gd name="connsiteX2" fmla="*/ 0 w 266700"/>
                  <a:gd name="connsiteY2" fmla="*/ 406400 h 40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6700" h="406400">
                    <a:moveTo>
                      <a:pt x="266700" y="0"/>
                    </a:moveTo>
                    <a:cubicBezTo>
                      <a:pt x="238125" y="105833"/>
                      <a:pt x="209550" y="211667"/>
                      <a:pt x="165100" y="279400"/>
                    </a:cubicBezTo>
                    <a:cubicBezTo>
                      <a:pt x="120650" y="347133"/>
                      <a:pt x="27517" y="387350"/>
                      <a:pt x="0" y="4064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" name="直線接點 15"/>
              <p:cNvCxnSpPr>
                <a:stCxn id="13" idx="1"/>
                <a:endCxn id="14" idx="1"/>
              </p:cNvCxnSpPr>
              <p:nvPr/>
            </p:nvCxnSpPr>
            <p:spPr>
              <a:xfrm>
                <a:off x="2144812" y="3730533"/>
                <a:ext cx="1974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圓角矩形 18"/>
              <p:cNvSpPr/>
              <p:nvPr/>
            </p:nvSpPr>
            <p:spPr>
              <a:xfrm>
                <a:off x="3577599" y="4202669"/>
                <a:ext cx="144016" cy="30153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1" name="直線單箭頭接點 20"/>
              <p:cNvCxnSpPr/>
              <p:nvPr/>
            </p:nvCxnSpPr>
            <p:spPr>
              <a:xfrm>
                <a:off x="2677164" y="3730533"/>
                <a:ext cx="29749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>
                <a:stCxn id="18" idx="0"/>
                <a:endCxn id="18" idx="0"/>
              </p:cNvCxnSpPr>
              <p:nvPr/>
            </p:nvCxnSpPr>
            <p:spPr>
              <a:xfrm>
                <a:off x="5933813" y="360902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群組 6"/>
              <p:cNvGrpSpPr/>
              <p:nvPr/>
            </p:nvGrpSpPr>
            <p:grpSpPr>
              <a:xfrm>
                <a:off x="5861805" y="3501008"/>
                <a:ext cx="144016" cy="409545"/>
                <a:chOff x="5861805" y="3501008"/>
                <a:chExt cx="144016" cy="409545"/>
              </a:xfrm>
            </p:grpSpPr>
            <p:sp>
              <p:nvSpPr>
                <p:cNvPr id="18" name="圓角矩形 17"/>
                <p:cNvSpPr/>
                <p:nvPr/>
              </p:nvSpPr>
              <p:spPr>
                <a:xfrm>
                  <a:off x="5861805" y="3609020"/>
                  <a:ext cx="144016" cy="301533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5" name="直線接點 34"/>
                <p:cNvCxnSpPr>
                  <a:stCxn id="18" idx="0"/>
                </p:cNvCxnSpPr>
                <p:nvPr/>
              </p:nvCxnSpPr>
              <p:spPr>
                <a:xfrm flipV="1">
                  <a:off x="5933813" y="3501008"/>
                  <a:ext cx="0" cy="1080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直線接點 35"/>
              <p:cNvCxnSpPr/>
              <p:nvPr/>
            </p:nvCxnSpPr>
            <p:spPr>
              <a:xfrm flipV="1">
                <a:off x="3649607" y="4094657"/>
                <a:ext cx="0" cy="1080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文字方塊 36"/>
                  <p:cNvSpPr txBox="1"/>
                  <p:nvPr/>
                </p:nvSpPr>
                <p:spPr>
                  <a:xfrm>
                    <a:off x="1571832" y="3672097"/>
                    <a:ext cx="4904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𝐵𝑆</m:t>
                          </m:r>
                        </m:oMath>
                      </m:oMathPara>
                    </a14:m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</mc:Choice>
            <mc:Fallback>
              <p:sp>
                <p:nvSpPr>
                  <p:cNvPr id="37" name="文字方塊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1832" y="3672097"/>
                    <a:ext cx="490430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群組 27"/>
              <p:cNvGrpSpPr/>
              <p:nvPr/>
            </p:nvGrpSpPr>
            <p:grpSpPr>
              <a:xfrm>
                <a:off x="2788816" y="3025642"/>
                <a:ext cx="144016" cy="409545"/>
                <a:chOff x="5861805" y="3501008"/>
                <a:chExt cx="144016" cy="409545"/>
              </a:xfrm>
            </p:grpSpPr>
            <p:sp>
              <p:nvSpPr>
                <p:cNvPr id="29" name="圓角矩形 28"/>
                <p:cNvSpPr/>
                <p:nvPr/>
              </p:nvSpPr>
              <p:spPr>
                <a:xfrm>
                  <a:off x="5861805" y="3609020"/>
                  <a:ext cx="144016" cy="301533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0" name="直線接點 29"/>
                <p:cNvCxnSpPr>
                  <a:stCxn id="29" idx="0"/>
                </p:cNvCxnSpPr>
                <p:nvPr/>
              </p:nvCxnSpPr>
              <p:spPr>
                <a:xfrm flipV="1">
                  <a:off x="5933813" y="3501008"/>
                  <a:ext cx="0" cy="1080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群組 31"/>
              <p:cNvGrpSpPr/>
              <p:nvPr/>
            </p:nvGrpSpPr>
            <p:grpSpPr>
              <a:xfrm>
                <a:off x="3295717" y="3169945"/>
                <a:ext cx="144016" cy="409545"/>
                <a:chOff x="5861805" y="3501008"/>
                <a:chExt cx="144016" cy="409545"/>
              </a:xfrm>
            </p:grpSpPr>
            <p:sp>
              <p:nvSpPr>
                <p:cNvPr id="33" name="圓角矩形 32"/>
                <p:cNvSpPr/>
                <p:nvPr/>
              </p:nvSpPr>
              <p:spPr>
                <a:xfrm>
                  <a:off x="5861805" y="3609020"/>
                  <a:ext cx="144016" cy="301533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4" name="直線接點 33"/>
                <p:cNvCxnSpPr>
                  <a:stCxn id="33" idx="0"/>
                </p:cNvCxnSpPr>
                <p:nvPr/>
              </p:nvCxnSpPr>
              <p:spPr>
                <a:xfrm flipV="1">
                  <a:off x="5933813" y="3501008"/>
                  <a:ext cx="0" cy="1080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群組 41"/>
              <p:cNvGrpSpPr/>
              <p:nvPr/>
            </p:nvGrpSpPr>
            <p:grpSpPr>
              <a:xfrm>
                <a:off x="631374" y="3091463"/>
                <a:ext cx="144016" cy="409545"/>
                <a:chOff x="5861805" y="3501008"/>
                <a:chExt cx="144016" cy="409545"/>
              </a:xfrm>
            </p:grpSpPr>
            <p:sp>
              <p:nvSpPr>
                <p:cNvPr id="43" name="圓角矩形 42"/>
                <p:cNvSpPr/>
                <p:nvPr/>
              </p:nvSpPr>
              <p:spPr>
                <a:xfrm>
                  <a:off x="5861805" y="3609020"/>
                  <a:ext cx="144016" cy="301533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4" name="直線接點 43"/>
                <p:cNvCxnSpPr>
                  <a:stCxn id="43" idx="0"/>
                </p:cNvCxnSpPr>
                <p:nvPr/>
              </p:nvCxnSpPr>
              <p:spPr>
                <a:xfrm flipV="1">
                  <a:off x="5933813" y="3501008"/>
                  <a:ext cx="0" cy="1080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群組 44"/>
              <p:cNvGrpSpPr/>
              <p:nvPr/>
            </p:nvGrpSpPr>
            <p:grpSpPr>
              <a:xfrm>
                <a:off x="3987732" y="2511411"/>
                <a:ext cx="144016" cy="409545"/>
                <a:chOff x="5861805" y="3501008"/>
                <a:chExt cx="144016" cy="409545"/>
              </a:xfrm>
            </p:grpSpPr>
            <p:sp>
              <p:nvSpPr>
                <p:cNvPr id="46" name="圓角矩形 45"/>
                <p:cNvSpPr/>
                <p:nvPr/>
              </p:nvSpPr>
              <p:spPr>
                <a:xfrm>
                  <a:off x="5861805" y="3609020"/>
                  <a:ext cx="144016" cy="301533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7" name="直線接點 46"/>
                <p:cNvCxnSpPr>
                  <a:stCxn id="46" idx="0"/>
                </p:cNvCxnSpPr>
                <p:nvPr/>
              </p:nvCxnSpPr>
              <p:spPr>
                <a:xfrm flipV="1">
                  <a:off x="5933813" y="3501008"/>
                  <a:ext cx="0" cy="1080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直線單箭頭接點 8"/>
              <p:cNvCxnSpPr>
                <a:stCxn id="37" idx="0"/>
              </p:cNvCxnSpPr>
              <p:nvPr/>
            </p:nvCxnSpPr>
            <p:spPr>
              <a:xfrm flipH="1" flipV="1">
                <a:off x="847398" y="3350242"/>
                <a:ext cx="969649" cy="3218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325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Scheduling problem -  scenario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This is a sample</a:t>
            </a:r>
            <a:br>
              <a:rPr lang="en-US" altLang="zh-TW" dirty="0" smtClean="0"/>
            </a:br>
            <a:r>
              <a:rPr lang="en-US" altLang="zh-TW" dirty="0" smtClean="0"/>
              <a:t>of random </a:t>
            </a:r>
            <a:r>
              <a:rPr lang="en-US" altLang="zh-TW" dirty="0" err="1" smtClean="0"/>
              <a:t>topo</a:t>
            </a:r>
            <a:r>
              <a:rPr lang="en-US" altLang="zh-TW" dirty="0" smtClean="0"/>
              <a:t>-</a:t>
            </a:r>
            <a:br>
              <a:rPr lang="en-US" altLang="zh-TW" dirty="0" smtClean="0"/>
            </a:br>
            <a:r>
              <a:rPr lang="en-US" altLang="zh-TW" dirty="0" smtClean="0"/>
              <a:t>logy generated.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The red spot at</a:t>
            </a:r>
            <a:br>
              <a:rPr lang="en-US" altLang="zh-TW" dirty="0" smtClean="0"/>
            </a:br>
            <a:r>
              <a:rPr lang="en-US" altLang="zh-TW" dirty="0" smtClean="0"/>
              <a:t>the origin is BS</a:t>
            </a:r>
            <a:endParaRPr lang="zh-TW" altLang="en-US" dirty="0"/>
          </a:p>
        </p:txBody>
      </p:sp>
      <p:pic>
        <p:nvPicPr>
          <p:cNvPr id="9" name="內容版面配置區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01" y="1820309"/>
            <a:ext cx="5699959" cy="448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1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It is observed that </a:t>
            </a:r>
            <a:br>
              <a:rPr lang="en-US" altLang="zh-TW" dirty="0" smtClean="0"/>
            </a:br>
            <a:r>
              <a:rPr lang="en-US" altLang="zh-TW" dirty="0" smtClean="0"/>
              <a:t>scheduling pairs with </a:t>
            </a:r>
            <a:br>
              <a:rPr lang="en-US" altLang="zh-TW" dirty="0" smtClean="0"/>
            </a:br>
            <a:r>
              <a:rPr lang="en-US" altLang="zh-TW" dirty="0" smtClean="0"/>
              <a:t>great path loss </a:t>
            </a:r>
            <a:br>
              <a:rPr lang="en-US" altLang="zh-TW" dirty="0" smtClean="0"/>
            </a:br>
            <a:r>
              <a:rPr lang="en-US" altLang="zh-TW" dirty="0" smtClean="0"/>
              <a:t>difference can help </a:t>
            </a:r>
            <a:br>
              <a:rPr lang="en-US" altLang="zh-TW" dirty="0" smtClean="0"/>
            </a:br>
            <a:r>
              <a:rPr lang="en-US" altLang="zh-TW" dirty="0" smtClean="0"/>
              <a:t>achieve better system </a:t>
            </a:r>
            <a:br>
              <a:rPr lang="en-US" altLang="zh-TW" dirty="0" smtClean="0"/>
            </a:br>
            <a:r>
              <a:rPr lang="en-US" altLang="zh-TW" dirty="0" smtClean="0"/>
              <a:t>performance. Thus, the </a:t>
            </a:r>
            <a:br>
              <a:rPr lang="en-US" altLang="zh-TW" dirty="0" smtClean="0"/>
            </a:br>
            <a:r>
              <a:rPr lang="en-US" altLang="zh-TW" dirty="0" smtClean="0"/>
              <a:t>initial algorithm is </a:t>
            </a:r>
            <a:br>
              <a:rPr lang="en-US" altLang="zh-TW" dirty="0" smtClean="0"/>
            </a:br>
            <a:r>
              <a:rPr lang="en-US" altLang="zh-TW" dirty="0" smtClean="0"/>
              <a:t>designed as follows.</a:t>
            </a:r>
            <a:endParaRPr lang="zh-TW" altLang="en-US" dirty="0"/>
          </a:p>
        </p:txBody>
      </p:sp>
      <p:pic>
        <p:nvPicPr>
          <p:cNvPr id="9" name="內容版面配置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620688"/>
            <a:ext cx="4819988" cy="547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1847</TotalTime>
  <Words>557</Words>
  <Application>Microsoft Office PowerPoint</Application>
  <PresentationFormat>如螢幕大小 (4:3)</PresentationFormat>
  <Paragraphs>125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標楷體</vt:lpstr>
      <vt:lpstr>Calibri</vt:lpstr>
      <vt:lpstr>Calibri Light</vt:lpstr>
      <vt:lpstr>Cambria Math</vt:lpstr>
      <vt:lpstr>Wingdings</vt:lpstr>
      <vt:lpstr>回顧</vt:lpstr>
      <vt:lpstr>Investigation over NOMA with SIC in single antenna scheme</vt:lpstr>
      <vt:lpstr>Outline</vt:lpstr>
      <vt:lpstr>Recap of our previous works</vt:lpstr>
      <vt:lpstr>Introduction </vt:lpstr>
      <vt:lpstr>MCS adaption in SIC</vt:lpstr>
      <vt:lpstr>MCS adaption in SIC</vt:lpstr>
      <vt:lpstr>Scheduling problem</vt:lpstr>
      <vt:lpstr>Scheduling problem -  scenario</vt:lpstr>
      <vt:lpstr>Algorithm</vt:lpstr>
      <vt:lpstr>Scheduling results</vt:lpstr>
      <vt:lpstr>Scheduling results (optimal)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NOMA with SIC</dc:title>
  <dc:creator>boyaolin</dc:creator>
  <cp:lastModifiedBy>USER</cp:lastModifiedBy>
  <cp:revision>99</cp:revision>
  <dcterms:created xsi:type="dcterms:W3CDTF">2014-04-26T06:07:59Z</dcterms:created>
  <dcterms:modified xsi:type="dcterms:W3CDTF">2014-05-30T03:57:46Z</dcterms:modified>
</cp:coreProperties>
</file>