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8" autoAdjust="0"/>
    <p:restoredTop sz="94660"/>
  </p:normalViewPr>
  <p:slideViewPr>
    <p:cSldViewPr snapToGrid="0">
      <p:cViewPr varScale="1">
        <p:scale>
          <a:sx n="79" d="100"/>
          <a:sy n="79" d="100"/>
        </p:scale>
        <p:origin x="1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9AF7F4-8B25-47E8-A7A0-390ACAECB30F}" type="datetimeFigureOut">
              <a:rPr lang="zh-TW" altLang="en-US" smtClean="0"/>
              <a:t>2013/9/23</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496BC9-5427-48EA-9A48-26E1CC1DC5EC}" type="slidenum">
              <a:rPr lang="zh-TW" altLang="en-US" smtClean="0"/>
              <a:t>‹#›</a:t>
            </a:fld>
            <a:endParaRPr lang="zh-TW" altLang="en-US"/>
          </a:p>
        </p:txBody>
      </p:sp>
    </p:spTree>
    <p:extLst>
      <p:ext uri="{BB962C8B-B14F-4D97-AF65-F5344CB8AC3E}">
        <p14:creationId xmlns:p14="http://schemas.microsoft.com/office/powerpoint/2010/main" val="1953635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6496BC9-5427-48EA-9A48-26E1CC1DC5EC}" type="slidenum">
              <a:rPr lang="zh-TW" altLang="en-US" smtClean="0"/>
              <a:t>5</a:t>
            </a:fld>
            <a:endParaRPr lang="zh-TW" altLang="en-US"/>
          </a:p>
        </p:txBody>
      </p:sp>
    </p:spTree>
    <p:extLst>
      <p:ext uri="{BB962C8B-B14F-4D97-AF65-F5344CB8AC3E}">
        <p14:creationId xmlns:p14="http://schemas.microsoft.com/office/powerpoint/2010/main" val="1219292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9/23/2013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9/23/2013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9/23/2013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9/23/2013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9/23/2013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9/23/2013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9/23/2013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9/23/2013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9/23/2013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9/23/2013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9/23/2013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9/23/2013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file:///C:\Users\USER\Desktop\docsurvey\1Wireless%20backhaul%20can%20ease%20transition%20to%20fibre.pdf" TargetMode="External"/><Relationship Id="rId2" Type="http://schemas.openxmlformats.org/officeDocument/2006/relationships/hyperlink" Target="file:///C:\Users\USER\Desktop\docsurvey\1FCC-12-148A1SMALL_CELL_BAND1.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file:///C:\Users\USER\Desktop\docsurvey\1TVWS%20Panel%20Harada%2001%20Dec%202010.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ur-lex.europa.eu/LexUriServ/LexUriServ.do?uri=CELEX:32011D0251:EN:NO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err="1"/>
              <a:t>MediaTek</a:t>
            </a:r>
            <a:r>
              <a:rPr lang="en-US" altLang="zh-TW" dirty="0"/>
              <a:t> </a:t>
            </a:r>
            <a:r>
              <a:rPr lang="en-US" altLang="zh-TW" dirty="0" smtClean="0"/>
              <a:t>Proposal for 5G</a:t>
            </a:r>
            <a:endParaRPr lang="zh-TW" altLang="en-US" dirty="0"/>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3976936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FCC policy - 3.5GHz Band </a:t>
            </a:r>
            <a:r>
              <a:rPr lang="en-US" altLang="zh-TW" dirty="0" err="1" smtClean="0"/>
              <a:t>vs</a:t>
            </a:r>
            <a:r>
              <a:rPr lang="en-US" altLang="zh-TW" dirty="0" smtClean="0"/>
              <a:t> TVWB</a:t>
            </a:r>
            <a:endParaRPr lang="zh-TW" altLang="en-US" dirty="0"/>
          </a:p>
        </p:txBody>
      </p:sp>
      <p:sp>
        <p:nvSpPr>
          <p:cNvPr id="3" name="內容版面配置區 2"/>
          <p:cNvSpPr>
            <a:spLocks noGrp="1"/>
          </p:cNvSpPr>
          <p:nvPr>
            <p:ph idx="1"/>
          </p:nvPr>
        </p:nvSpPr>
        <p:spPr>
          <a:xfrm>
            <a:off x="2589212" y="1450848"/>
            <a:ext cx="8915400" cy="4460374"/>
          </a:xfrm>
        </p:spPr>
        <p:txBody>
          <a:bodyPr/>
          <a:lstStyle/>
          <a:p>
            <a:r>
              <a:rPr lang="en-US" altLang="zh-TW" dirty="0" smtClean="0"/>
              <a:t>3.5G Regulations : </a:t>
            </a:r>
            <a:r>
              <a:rPr lang="en-US" altLang="zh-TW" dirty="0"/>
              <a:t>3.5 GHz Citizens Broadband Service will be covered by a three-tier authorization mechanism and managed by a </a:t>
            </a:r>
            <a:r>
              <a:rPr lang="en-US" altLang="zh-TW" dirty="0" err="1"/>
              <a:t>geolocation</a:t>
            </a:r>
            <a:r>
              <a:rPr lang="en-US" altLang="zh-TW" dirty="0"/>
              <a:t>-enabled dynamic spectrum access </a:t>
            </a:r>
            <a:r>
              <a:rPr lang="en-US" altLang="zh-TW" dirty="0" smtClean="0"/>
              <a:t>database. </a:t>
            </a:r>
            <a:r>
              <a:rPr lang="en-US" altLang="zh-TW" sz="1200" dirty="0" smtClean="0">
                <a:hlinkClick r:id="rId2" action="ppaction://hlinkfile"/>
              </a:rPr>
              <a:t>ref</a:t>
            </a:r>
            <a:endParaRPr lang="en-US" altLang="zh-TW" sz="1200" dirty="0" smtClean="0"/>
          </a:p>
          <a:p>
            <a:r>
              <a:rPr lang="en-US" altLang="zh-TW" dirty="0" smtClean="0"/>
              <a:t>SOF (Self-organized network)</a:t>
            </a:r>
          </a:p>
          <a:p>
            <a:r>
              <a:rPr lang="en-US" altLang="zh-TW" dirty="0" smtClean="0"/>
              <a:t>Backhaul Solution (Wireless or Fiber). </a:t>
            </a:r>
            <a:r>
              <a:rPr lang="en-US" altLang="zh-TW" sz="1200" dirty="0" smtClean="0">
                <a:hlinkClick r:id="rId3" action="ppaction://hlinkfile"/>
              </a:rPr>
              <a:t>ref</a:t>
            </a:r>
            <a:endParaRPr lang="en-US" altLang="zh-TW" sz="1200" dirty="0" smtClean="0"/>
          </a:p>
          <a:p>
            <a:r>
              <a:rPr lang="en-US" altLang="zh-TW" dirty="0" smtClean="0"/>
              <a:t>TVWB </a:t>
            </a:r>
            <a:r>
              <a:rPr lang="en-US" altLang="zh-TW" dirty="0"/>
              <a:t>:  Devices which would operate in the TV white space band (TVWS) would be mainly of two types: Fixed and Personal/Portable. Fixed devices would have </a:t>
            </a:r>
            <a:r>
              <a:rPr lang="en-US" altLang="zh-TW" dirty="0" err="1"/>
              <a:t>geolocation</a:t>
            </a:r>
            <a:r>
              <a:rPr lang="en-US" altLang="zh-TW" dirty="0"/>
              <a:t> capability with an embedded GPS device. Fixed devices also communicate with the central database to identify other transmitters in the area operating in </a:t>
            </a:r>
            <a:r>
              <a:rPr lang="en-US" altLang="zh-TW" dirty="0" smtClean="0"/>
              <a:t>TVWS</a:t>
            </a:r>
          </a:p>
          <a:p>
            <a:r>
              <a:rPr lang="en-US" altLang="zh-TW" dirty="0" smtClean="0"/>
              <a:t>FCC</a:t>
            </a:r>
            <a:r>
              <a:rPr lang="zh-TW" altLang="en-US" dirty="0"/>
              <a:t>在</a:t>
            </a:r>
            <a:r>
              <a:rPr lang="en-US" altLang="zh-TW" dirty="0" smtClean="0"/>
              <a:t>3.5GHz</a:t>
            </a:r>
            <a:r>
              <a:rPr lang="zh-TW" altLang="en-US" dirty="0" smtClean="0"/>
              <a:t>提出的</a:t>
            </a:r>
            <a:r>
              <a:rPr lang="en-US" altLang="zh-TW" dirty="0" err="1" smtClean="0"/>
              <a:t>DataBase</a:t>
            </a:r>
            <a:r>
              <a:rPr lang="zh-TW" altLang="en-US" dirty="0" smtClean="0"/>
              <a:t>概念是參考先前</a:t>
            </a:r>
            <a:r>
              <a:rPr lang="en-US" altLang="zh-TW" dirty="0" smtClean="0"/>
              <a:t>TVWB</a:t>
            </a:r>
            <a:r>
              <a:rPr lang="zh-TW" altLang="en-US" dirty="0" smtClean="0"/>
              <a:t> </a:t>
            </a:r>
            <a:r>
              <a:rPr lang="en-US" altLang="zh-TW" dirty="0" err="1" smtClean="0"/>
              <a:t>DataBase</a:t>
            </a:r>
            <a:r>
              <a:rPr lang="en-US" altLang="zh-TW" dirty="0" smtClean="0"/>
              <a:t>(</a:t>
            </a:r>
            <a:r>
              <a:rPr lang="zh-TW" altLang="en-US" dirty="0" smtClean="0"/>
              <a:t>目前有</a:t>
            </a:r>
            <a:r>
              <a:rPr lang="en-US" altLang="zh-TW" dirty="0" smtClean="0"/>
              <a:t>3</a:t>
            </a:r>
            <a:r>
              <a:rPr lang="zh-TW" altLang="en-US" dirty="0" smtClean="0"/>
              <a:t>個正式授權的</a:t>
            </a:r>
            <a:r>
              <a:rPr lang="en-US" altLang="zh-TW" dirty="0" err="1" smtClean="0"/>
              <a:t>DataBase</a:t>
            </a:r>
            <a:r>
              <a:rPr lang="en-US" altLang="zh-TW" dirty="0" smtClean="0"/>
              <a:t>)</a:t>
            </a:r>
            <a:r>
              <a:rPr lang="zh-TW" altLang="en-US" dirty="0" smtClean="0"/>
              <a:t>，</a:t>
            </a:r>
            <a:r>
              <a:rPr lang="en-US" altLang="zh-TW" dirty="0" smtClean="0"/>
              <a:t>Google</a:t>
            </a:r>
            <a:r>
              <a:rPr lang="zh-TW" altLang="en-US" dirty="0" smtClean="0"/>
              <a:t> </a:t>
            </a:r>
            <a:r>
              <a:rPr lang="en-US" altLang="zh-TW" dirty="0" smtClean="0"/>
              <a:t>&amp;</a:t>
            </a:r>
            <a:r>
              <a:rPr lang="zh-TW" altLang="en-US" dirty="0" smtClean="0"/>
              <a:t> </a:t>
            </a:r>
            <a:r>
              <a:rPr lang="en-US" altLang="zh-TW" dirty="0" smtClean="0"/>
              <a:t>AT&amp;T</a:t>
            </a:r>
            <a:r>
              <a:rPr lang="zh-TW" altLang="en-US" dirty="0" smtClean="0"/>
              <a:t> 覺得</a:t>
            </a:r>
            <a:r>
              <a:rPr lang="en-US" altLang="zh-TW" dirty="0" smtClean="0"/>
              <a:t>3-Tier </a:t>
            </a:r>
            <a:r>
              <a:rPr lang="zh-TW" altLang="en-US" dirty="0" smtClean="0"/>
              <a:t>架構不夠開放也太複雜。</a:t>
            </a:r>
            <a:endParaRPr lang="en-US" altLang="zh-TW" dirty="0" smtClean="0"/>
          </a:p>
        </p:txBody>
      </p:sp>
    </p:spTree>
    <p:extLst>
      <p:ext uri="{BB962C8B-B14F-4D97-AF65-F5344CB8AC3E}">
        <p14:creationId xmlns:p14="http://schemas.microsoft.com/office/powerpoint/2010/main" val="2046965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TVWB Regulation Comparison </a:t>
            </a:r>
            <a:r>
              <a:rPr lang="en-US" altLang="zh-TW" sz="1200" dirty="0" smtClean="0">
                <a:hlinkClick r:id="rId2" action="ppaction://hlinkfile"/>
              </a:rPr>
              <a:t>ref</a:t>
            </a:r>
            <a:endParaRPr lang="zh-TW" altLang="en-US" sz="1200" dirty="0"/>
          </a:p>
        </p:txBody>
      </p:sp>
      <p:sp>
        <p:nvSpPr>
          <p:cNvPr id="3" name="內容版面配置區 2"/>
          <p:cNvSpPr>
            <a:spLocks noGrp="1"/>
          </p:cNvSpPr>
          <p:nvPr>
            <p:ph idx="1"/>
          </p:nvPr>
        </p:nvSpPr>
        <p:spPr>
          <a:xfrm>
            <a:off x="2589212" y="1450848"/>
            <a:ext cx="8915400" cy="4460374"/>
          </a:xfrm>
        </p:spPr>
        <p:txBody>
          <a:bodyPr/>
          <a:lstStyle/>
          <a:p>
            <a:endParaRPr lang="zh-TW" altLang="en-US" dirty="0"/>
          </a:p>
        </p:txBody>
      </p:sp>
      <p:pic>
        <p:nvPicPr>
          <p:cNvPr id="5" name="圖片 4"/>
          <p:cNvPicPr>
            <a:picLocks noChangeAspect="1"/>
          </p:cNvPicPr>
          <p:nvPr/>
        </p:nvPicPr>
        <p:blipFill>
          <a:blip r:embed="rId3"/>
          <a:stretch>
            <a:fillRect/>
          </a:stretch>
        </p:blipFill>
        <p:spPr>
          <a:xfrm>
            <a:off x="3406021" y="1338095"/>
            <a:ext cx="7138474" cy="4923219"/>
          </a:xfrm>
          <a:prstGeom prst="rect">
            <a:avLst/>
          </a:prstGeom>
        </p:spPr>
      </p:pic>
    </p:spTree>
    <p:extLst>
      <p:ext uri="{BB962C8B-B14F-4D97-AF65-F5344CB8AC3E}">
        <p14:creationId xmlns:p14="http://schemas.microsoft.com/office/powerpoint/2010/main" val="1511631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416846"/>
            <a:ext cx="8911687" cy="1280890"/>
          </a:xfrm>
        </p:spPr>
        <p:txBody>
          <a:bodyPr/>
          <a:lstStyle/>
          <a:p>
            <a:r>
              <a:rPr lang="en-US" altLang="zh-TW" dirty="0" smtClean="0"/>
              <a:t>GSM band for LTE/</a:t>
            </a:r>
            <a:r>
              <a:rPr lang="en-US" altLang="zh-TW" dirty="0" err="1" smtClean="0"/>
              <a:t>WiMax</a:t>
            </a:r>
            <a:endParaRPr lang="zh-TW" altLang="en-US" dirty="0"/>
          </a:p>
        </p:txBody>
      </p:sp>
      <p:sp>
        <p:nvSpPr>
          <p:cNvPr id="3" name="內容版面配置區 2"/>
          <p:cNvSpPr>
            <a:spLocks noGrp="1"/>
          </p:cNvSpPr>
          <p:nvPr>
            <p:ph idx="1"/>
          </p:nvPr>
        </p:nvSpPr>
        <p:spPr>
          <a:xfrm>
            <a:off x="2589212" y="1450848"/>
            <a:ext cx="8915400" cy="4460374"/>
          </a:xfrm>
        </p:spPr>
        <p:txBody>
          <a:bodyPr/>
          <a:lstStyle/>
          <a:p>
            <a:r>
              <a:rPr lang="en-US" altLang="zh-TW" dirty="0"/>
              <a:t>amending Decision 2009/766/EC on the </a:t>
            </a:r>
            <a:r>
              <a:rPr lang="en-US" altLang="zh-TW" dirty="0" err="1"/>
              <a:t>harmonisation</a:t>
            </a:r>
            <a:r>
              <a:rPr lang="en-US" altLang="zh-TW" dirty="0"/>
              <a:t> of the 900 MHz and 1800 MHz frequency bands for terrestrial systems capable of providing pan-European electronic communications services in the </a:t>
            </a:r>
            <a:r>
              <a:rPr lang="en-US" altLang="zh-TW" dirty="0" smtClean="0"/>
              <a:t>Community. </a:t>
            </a:r>
            <a:r>
              <a:rPr lang="en-US" altLang="zh-TW" sz="1200" dirty="0" smtClean="0">
                <a:hlinkClick r:id="rId2"/>
              </a:rPr>
              <a:t>ref</a:t>
            </a:r>
            <a:endParaRPr lang="en-US" altLang="zh-TW" sz="1200" dirty="0" smtClean="0"/>
          </a:p>
          <a:p>
            <a:r>
              <a:rPr lang="en-US" altLang="zh-TW" dirty="0" smtClean="0"/>
              <a:t>The </a:t>
            </a:r>
            <a:r>
              <a:rPr lang="en-US" altLang="zh-TW" dirty="0"/>
              <a:t>results of the work carried out pursuant to the mandate issued to CEPT should be applied in the Union and Member States should be required to implement as soon as possible given the increasing market demand for the introduction of LTE and </a:t>
            </a:r>
            <a:r>
              <a:rPr lang="en-US" altLang="zh-TW" dirty="0" err="1"/>
              <a:t>WiMAX</a:t>
            </a:r>
            <a:r>
              <a:rPr lang="en-US" altLang="zh-TW" dirty="0"/>
              <a:t> in these bands. </a:t>
            </a:r>
            <a:endParaRPr lang="en-US" altLang="zh-TW" dirty="0" smtClean="0"/>
          </a:p>
          <a:p>
            <a:r>
              <a:rPr lang="en-US" altLang="zh-TW" dirty="0" smtClean="0"/>
              <a:t>In </a:t>
            </a:r>
            <a:r>
              <a:rPr lang="en-US" altLang="zh-TW" dirty="0"/>
              <a:t>addition, Member States should ensure that UMTS, LTE and </a:t>
            </a:r>
            <a:r>
              <a:rPr lang="en-US" altLang="zh-TW" dirty="0" err="1"/>
              <a:t>WiMAX</a:t>
            </a:r>
            <a:r>
              <a:rPr lang="en-US" altLang="zh-TW" dirty="0"/>
              <a:t> give appropriate protection to existing systems in adjacent bands</a:t>
            </a:r>
            <a:r>
              <a:rPr lang="en-US" altLang="zh-TW" dirty="0" smtClean="0"/>
              <a:t>.</a:t>
            </a:r>
          </a:p>
          <a:p>
            <a:r>
              <a:rPr lang="zh-TW" altLang="en-US" dirty="0" smtClean="0"/>
              <a:t>基本上在不影響附近基地台的情況下，可以使用這個頻帶，我們認為這個頻帶在歐盟已經釋出。</a:t>
            </a:r>
            <a:endParaRPr lang="zh-TW" altLang="en-US" dirty="0"/>
          </a:p>
        </p:txBody>
      </p:sp>
    </p:spTree>
    <p:extLst>
      <p:ext uri="{BB962C8B-B14F-4D97-AF65-F5344CB8AC3E}">
        <p14:creationId xmlns:p14="http://schemas.microsoft.com/office/powerpoint/2010/main" val="779738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416846"/>
            <a:ext cx="8911687" cy="1280890"/>
          </a:xfrm>
        </p:spPr>
        <p:txBody>
          <a:bodyPr/>
          <a:lstStyle/>
          <a:p>
            <a:r>
              <a:rPr lang="en-US" altLang="zh-TW" dirty="0" smtClean="0"/>
              <a:t>Operation in </a:t>
            </a:r>
            <a:r>
              <a:rPr lang="en-US" altLang="zh-TW" dirty="0"/>
              <a:t>ISM (NII) band </a:t>
            </a:r>
            <a:r>
              <a:rPr lang="en-US" altLang="zh-TW" dirty="0" smtClean="0"/>
              <a:t>5GHz Band</a:t>
            </a:r>
            <a:endParaRPr lang="zh-TW" altLang="en-US" dirty="0"/>
          </a:p>
        </p:txBody>
      </p:sp>
      <p:sp>
        <p:nvSpPr>
          <p:cNvPr id="3" name="內容版面配置區 2"/>
          <p:cNvSpPr>
            <a:spLocks noGrp="1"/>
          </p:cNvSpPr>
          <p:nvPr>
            <p:ph idx="1"/>
          </p:nvPr>
        </p:nvSpPr>
        <p:spPr>
          <a:xfrm>
            <a:off x="2589212" y="1450848"/>
            <a:ext cx="8915400" cy="4460374"/>
          </a:xfrm>
        </p:spPr>
        <p:txBody>
          <a:bodyPr/>
          <a:lstStyle/>
          <a:p>
            <a:r>
              <a:rPr lang="en-US" altLang="zh-TW" dirty="0" smtClean="0"/>
              <a:t>Coexist : Mechanisms </a:t>
            </a:r>
            <a:r>
              <a:rPr lang="en-US" altLang="zh-TW" dirty="0"/>
              <a:t>for enabling an operation of IEEE 802.16 </a:t>
            </a:r>
            <a:r>
              <a:rPr lang="en-US" altLang="zh-TW" dirty="0" smtClean="0"/>
              <a:t>in spectrum </a:t>
            </a:r>
            <a:r>
              <a:rPr lang="en-US" altLang="zh-TW" dirty="0"/>
              <a:t>shared with 802.11(a) have been proposed in </a:t>
            </a:r>
            <a:r>
              <a:rPr lang="en-US" altLang="zh-TW" dirty="0" smtClean="0"/>
              <a:t>this paper</a:t>
            </a:r>
            <a:r>
              <a:rPr lang="en-US" altLang="zh-TW" dirty="0"/>
              <a:t>. Coexistence is enabled in partly blocking 802.11(a) </a:t>
            </a:r>
            <a:r>
              <a:rPr lang="en-US" altLang="zh-TW" dirty="0" smtClean="0"/>
              <a:t>out of </a:t>
            </a:r>
            <a:r>
              <a:rPr lang="en-US" altLang="zh-TW" dirty="0"/>
              <a:t>the medium. This enables a guarantee of </a:t>
            </a:r>
            <a:r>
              <a:rPr lang="en-US" altLang="zh-TW" dirty="0" err="1"/>
              <a:t>QoS</a:t>
            </a:r>
            <a:r>
              <a:rPr lang="en-US" altLang="zh-TW" dirty="0"/>
              <a:t> in 802.16</a:t>
            </a:r>
            <a:r>
              <a:rPr lang="en-US" altLang="zh-TW" dirty="0" smtClean="0"/>
              <a:t>.</a:t>
            </a:r>
          </a:p>
          <a:p>
            <a:r>
              <a:rPr lang="en-US" altLang="zh-TW" dirty="0" smtClean="0"/>
              <a:t>LTE-A/5G advantages in small cell : </a:t>
            </a:r>
          </a:p>
          <a:p>
            <a:pPr>
              <a:buFont typeface="+mj-lt"/>
              <a:buAutoNum type="arabicPeriod"/>
            </a:pPr>
            <a:r>
              <a:rPr lang="en-US" altLang="zh-TW" dirty="0" smtClean="0"/>
              <a:t>CCI interference(Dense BS without coordination)</a:t>
            </a:r>
          </a:p>
          <a:p>
            <a:pPr>
              <a:buFont typeface="+mj-lt"/>
              <a:buAutoNum type="arabicPeriod"/>
            </a:pPr>
            <a:r>
              <a:rPr lang="en-US" altLang="zh-TW" dirty="0" smtClean="0"/>
              <a:t>Less Contention(Single BS)</a:t>
            </a:r>
          </a:p>
          <a:p>
            <a:r>
              <a:rPr lang="zh-TW" altLang="en-US" dirty="0" smtClean="0"/>
              <a:t>在</a:t>
            </a:r>
            <a:r>
              <a:rPr lang="en-US" altLang="zh-TW" dirty="0" smtClean="0"/>
              <a:t>5GHz Band</a:t>
            </a:r>
            <a:r>
              <a:rPr lang="zh-TW" altLang="en-US" dirty="0" smtClean="0"/>
              <a:t> 不同的系統彼此干擾嚴重，在共存的情況下可能無法取得足夠的頻寬。</a:t>
            </a:r>
            <a:endParaRPr lang="en-US" altLang="zh-TW" dirty="0"/>
          </a:p>
          <a:p>
            <a:r>
              <a:rPr lang="zh-TW" altLang="en-US" dirty="0" smtClean="0"/>
              <a:t>全部</a:t>
            </a:r>
            <a:r>
              <a:rPr lang="en-US" altLang="zh-TW" dirty="0" smtClean="0"/>
              <a:t>LTE</a:t>
            </a:r>
            <a:r>
              <a:rPr lang="zh-TW" altLang="en-US" dirty="0" smtClean="0"/>
              <a:t>或全部</a:t>
            </a:r>
            <a:r>
              <a:rPr lang="en-US" altLang="zh-TW" dirty="0" err="1" smtClean="0"/>
              <a:t>WiFi</a:t>
            </a:r>
            <a:r>
              <a:rPr lang="zh-TW" altLang="en-US" dirty="0" smtClean="0"/>
              <a:t>的架構各有優缺點，在單個基地台的情況下，</a:t>
            </a:r>
            <a:r>
              <a:rPr lang="en-US" altLang="zh-TW" dirty="0" smtClean="0"/>
              <a:t>LTE</a:t>
            </a:r>
            <a:r>
              <a:rPr lang="zh-TW" altLang="en-US" dirty="0" smtClean="0"/>
              <a:t>服務的人此次之間競爭較小，而在多個基地台</a:t>
            </a:r>
            <a:r>
              <a:rPr lang="en-US" altLang="zh-TW" dirty="0" smtClean="0"/>
              <a:t>(</a:t>
            </a:r>
            <a:r>
              <a:rPr lang="zh-TW" altLang="en-US" dirty="0" smtClean="0"/>
              <a:t>彼此之間沒有無合作</a:t>
            </a:r>
            <a:r>
              <a:rPr lang="en-US" altLang="zh-TW" dirty="0" smtClean="0"/>
              <a:t>)</a:t>
            </a:r>
            <a:r>
              <a:rPr lang="zh-TW" altLang="en-US" dirty="0" smtClean="0"/>
              <a:t>，</a:t>
            </a:r>
            <a:r>
              <a:rPr lang="en-US" altLang="zh-TW" dirty="0" err="1" smtClean="0"/>
              <a:t>WiFi</a:t>
            </a:r>
            <a:r>
              <a:rPr lang="en-US" altLang="zh-TW" dirty="0" smtClean="0"/>
              <a:t>(RTS/CTS)</a:t>
            </a:r>
            <a:r>
              <a:rPr lang="zh-TW" altLang="en-US" dirty="0" smtClean="0"/>
              <a:t>機制下表現較好</a:t>
            </a:r>
            <a:endParaRPr lang="en-US" altLang="zh-TW" dirty="0" smtClean="0"/>
          </a:p>
          <a:p>
            <a:endParaRPr lang="zh-TW" altLang="en-US" dirty="0"/>
          </a:p>
        </p:txBody>
      </p:sp>
    </p:spTree>
    <p:extLst>
      <p:ext uri="{BB962C8B-B14F-4D97-AF65-F5344CB8AC3E}">
        <p14:creationId xmlns:p14="http://schemas.microsoft.com/office/powerpoint/2010/main" val="2652233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416846"/>
            <a:ext cx="8911687" cy="1280890"/>
          </a:xfrm>
        </p:spPr>
        <p:txBody>
          <a:bodyPr/>
          <a:lstStyle/>
          <a:p>
            <a:r>
              <a:rPr lang="en-US" altLang="zh-TW" dirty="0" smtClean="0"/>
              <a:t>Carrier aggregation	</a:t>
            </a:r>
            <a:endParaRPr lang="zh-TW" altLang="en-US" dirty="0"/>
          </a:p>
        </p:txBody>
      </p:sp>
      <p:sp>
        <p:nvSpPr>
          <p:cNvPr id="3" name="內容版面配置區 2"/>
          <p:cNvSpPr>
            <a:spLocks noGrp="1"/>
          </p:cNvSpPr>
          <p:nvPr>
            <p:ph idx="1"/>
          </p:nvPr>
        </p:nvSpPr>
        <p:spPr>
          <a:xfrm>
            <a:off x="2589212" y="1450848"/>
            <a:ext cx="8915400" cy="4460374"/>
          </a:xfrm>
        </p:spPr>
        <p:txBody>
          <a:bodyPr/>
          <a:lstStyle/>
          <a:p>
            <a:r>
              <a:rPr lang="zh-TW" altLang="en-US" dirty="0" smtClean="0"/>
              <a:t>不清楚老師指的跨 </a:t>
            </a:r>
            <a:r>
              <a:rPr lang="en-US" altLang="zh-TW" dirty="0" smtClean="0"/>
              <a:t>small</a:t>
            </a:r>
            <a:r>
              <a:rPr lang="zh-TW" altLang="en-US" dirty="0" smtClean="0"/>
              <a:t> </a:t>
            </a:r>
            <a:r>
              <a:rPr lang="en-US" altLang="zh-TW" dirty="0" smtClean="0"/>
              <a:t>cell</a:t>
            </a:r>
            <a:r>
              <a:rPr lang="zh-TW" altLang="en-US" dirty="0"/>
              <a:t> </a:t>
            </a:r>
            <a:r>
              <a:rPr lang="en-US" altLang="zh-TW" dirty="0" smtClean="0"/>
              <a:t>&amp;</a:t>
            </a:r>
            <a:r>
              <a:rPr lang="zh-TW" altLang="en-US" dirty="0"/>
              <a:t> </a:t>
            </a:r>
            <a:r>
              <a:rPr lang="en-US" altLang="zh-TW" dirty="0" smtClean="0"/>
              <a:t>macro</a:t>
            </a:r>
            <a:r>
              <a:rPr lang="zh-TW" altLang="en-US" dirty="0" smtClean="0"/>
              <a:t> </a:t>
            </a:r>
            <a:r>
              <a:rPr lang="en-US" altLang="zh-TW" dirty="0" smtClean="0"/>
              <a:t>cell</a:t>
            </a:r>
            <a:r>
              <a:rPr lang="zh-TW" altLang="en-US" dirty="0"/>
              <a:t> </a:t>
            </a:r>
            <a:r>
              <a:rPr lang="zh-TW" altLang="en-US" dirty="0" smtClean="0"/>
              <a:t>的 </a:t>
            </a:r>
            <a:r>
              <a:rPr lang="en-US" altLang="zh-TW" dirty="0" smtClean="0"/>
              <a:t>Carrier aggregation</a:t>
            </a:r>
            <a:r>
              <a:rPr lang="zh-TW" altLang="en-US" dirty="0" smtClean="0"/>
              <a:t> 只的事哪方面的技術。</a:t>
            </a:r>
            <a:endParaRPr lang="en-US" altLang="zh-TW" dirty="0" smtClean="0"/>
          </a:p>
        </p:txBody>
      </p:sp>
    </p:spTree>
    <p:extLst>
      <p:ext uri="{BB962C8B-B14F-4D97-AF65-F5344CB8AC3E}">
        <p14:creationId xmlns:p14="http://schemas.microsoft.com/office/powerpoint/2010/main" val="1117943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416846"/>
            <a:ext cx="8911687" cy="1280890"/>
          </a:xfrm>
        </p:spPr>
        <p:txBody>
          <a:bodyPr/>
          <a:lstStyle/>
          <a:p>
            <a:r>
              <a:rPr lang="en-US" altLang="zh-TW" dirty="0" smtClean="0"/>
              <a:t>Reference</a:t>
            </a:r>
            <a:endParaRPr lang="zh-TW" altLang="en-US" dirty="0"/>
          </a:p>
        </p:txBody>
      </p:sp>
      <p:sp>
        <p:nvSpPr>
          <p:cNvPr id="3" name="內容版面配置區 2"/>
          <p:cNvSpPr>
            <a:spLocks noGrp="1"/>
          </p:cNvSpPr>
          <p:nvPr>
            <p:ph idx="1"/>
          </p:nvPr>
        </p:nvSpPr>
        <p:spPr>
          <a:xfrm>
            <a:off x="2589212" y="1450848"/>
            <a:ext cx="8915400" cy="4460374"/>
          </a:xfrm>
        </p:spPr>
        <p:txBody>
          <a:bodyPr/>
          <a:lstStyle/>
          <a:p>
            <a:r>
              <a:rPr lang="en-US" altLang="zh-TW" dirty="0"/>
              <a:t>Amendment of the Commission’s Rules with Regard to Commercial Operations in the 3550-3650 MHz Band(FCC 12-148), December 12, </a:t>
            </a:r>
            <a:r>
              <a:rPr lang="en-US" altLang="zh-TW" dirty="0" smtClean="0"/>
              <a:t>2012</a:t>
            </a:r>
          </a:p>
          <a:p>
            <a:r>
              <a:rPr lang="en-US" altLang="zh-TW" dirty="0"/>
              <a:t>Re: Ex Parte Communication: Amendment of the Commission’s Rules with Regard to Commercial Operations in the 3550-3650 MHz Band, GN </a:t>
            </a:r>
            <a:r>
              <a:rPr lang="en-US" altLang="zh-TW" dirty="0" err="1"/>
              <a:t>Dkt</a:t>
            </a:r>
            <a:r>
              <a:rPr lang="en-US" altLang="zh-TW" dirty="0"/>
              <a:t>. 12-354, August 6, </a:t>
            </a:r>
            <a:r>
              <a:rPr lang="en-US" altLang="zh-TW" dirty="0" smtClean="0"/>
              <a:t>2013</a:t>
            </a:r>
          </a:p>
          <a:p>
            <a:r>
              <a:rPr lang="en-US" altLang="zh-TW" dirty="0" smtClean="0"/>
              <a:t>NICT, The </a:t>
            </a:r>
            <a:r>
              <a:rPr lang="en-US" altLang="zh-TW" dirty="0"/>
              <a:t>Next Steps to Implementing the U.S</a:t>
            </a:r>
            <a:r>
              <a:rPr lang="en-US" altLang="zh-TW" dirty="0" smtClean="0"/>
              <a:t>. FCC’s </a:t>
            </a:r>
            <a:r>
              <a:rPr lang="en-US" altLang="zh-TW" dirty="0"/>
              <a:t>TV White Space Rules </a:t>
            </a:r>
            <a:r>
              <a:rPr lang="en-US" altLang="zh-TW" dirty="0" smtClean="0"/>
              <a:t>and</a:t>
            </a:r>
            <a:r>
              <a:rPr lang="zh-TW" altLang="en-US" dirty="0" smtClean="0"/>
              <a:t> </a:t>
            </a:r>
            <a:r>
              <a:rPr lang="en-US" altLang="zh-TW" dirty="0" smtClean="0"/>
              <a:t>Furthering </a:t>
            </a:r>
            <a:r>
              <a:rPr lang="en-US" altLang="zh-TW" dirty="0"/>
              <a:t>Efforts Around the World </a:t>
            </a:r>
            <a:r>
              <a:rPr lang="en-US" altLang="zh-TW" dirty="0" smtClean="0"/>
              <a:t>to</a:t>
            </a:r>
            <a:r>
              <a:rPr lang="zh-TW" altLang="en-US" dirty="0" smtClean="0"/>
              <a:t> </a:t>
            </a:r>
            <a:r>
              <a:rPr lang="en-US" altLang="zh-TW" dirty="0" smtClean="0"/>
              <a:t>Cash </a:t>
            </a:r>
            <a:r>
              <a:rPr lang="en-US" altLang="zh-TW" dirty="0"/>
              <a:t>in on the “Digital TV Dividend</a:t>
            </a:r>
            <a:r>
              <a:rPr lang="en-US" altLang="zh-TW" dirty="0" smtClean="0"/>
              <a:t>”</a:t>
            </a:r>
          </a:p>
          <a:p>
            <a:r>
              <a:rPr lang="en-US" altLang="zh-TW" dirty="0"/>
              <a:t>Wireless backhaul can ease transition to </a:t>
            </a:r>
            <a:r>
              <a:rPr lang="en-US" altLang="zh-TW" dirty="0" err="1"/>
              <a:t>fibre</a:t>
            </a:r>
            <a:r>
              <a:rPr lang="en-US" altLang="zh-TW" dirty="0"/>
              <a:t>-Mobile operators can lower backhaul TCO by using wireless backhaul now, and invest in </a:t>
            </a:r>
            <a:r>
              <a:rPr lang="en-US" altLang="zh-TW" dirty="0" err="1"/>
              <a:t>fibre</a:t>
            </a:r>
            <a:r>
              <a:rPr lang="en-US" altLang="zh-TW" dirty="0"/>
              <a:t> </a:t>
            </a:r>
            <a:r>
              <a:rPr lang="en-US" altLang="zh-TW" dirty="0" smtClean="0"/>
              <a:t>later</a:t>
            </a:r>
          </a:p>
          <a:p>
            <a:r>
              <a:rPr lang="en-US" altLang="zh-TW" dirty="0"/>
              <a:t>UNLICENSED OPERATION OF IEEE 802.16: COEXISTENCE WITH </a:t>
            </a:r>
            <a:r>
              <a:rPr lang="en-US" altLang="zh-TW" dirty="0" smtClean="0"/>
              <a:t>802.11(A)IN </a:t>
            </a:r>
            <a:r>
              <a:rPr lang="en-US" altLang="zh-TW" dirty="0"/>
              <a:t>SHARED FREQUENCY BANDS</a:t>
            </a:r>
          </a:p>
          <a:p>
            <a:endParaRPr lang="zh-TW" altLang="en-US" dirty="0"/>
          </a:p>
        </p:txBody>
      </p:sp>
    </p:spTree>
    <p:extLst>
      <p:ext uri="{BB962C8B-B14F-4D97-AF65-F5344CB8AC3E}">
        <p14:creationId xmlns:p14="http://schemas.microsoft.com/office/powerpoint/2010/main" val="2753651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416846"/>
            <a:ext cx="8911687" cy="1280890"/>
          </a:xfrm>
        </p:spPr>
        <p:txBody>
          <a:bodyPr/>
          <a:lstStyle/>
          <a:p>
            <a:endParaRPr lang="zh-TW" altLang="en-US" dirty="0"/>
          </a:p>
        </p:txBody>
      </p:sp>
      <p:sp>
        <p:nvSpPr>
          <p:cNvPr id="3" name="內容版面配置區 2"/>
          <p:cNvSpPr>
            <a:spLocks noGrp="1"/>
          </p:cNvSpPr>
          <p:nvPr>
            <p:ph idx="1"/>
          </p:nvPr>
        </p:nvSpPr>
        <p:spPr>
          <a:xfrm>
            <a:off x="2589212" y="1450848"/>
            <a:ext cx="8915400" cy="4460374"/>
          </a:xfrm>
        </p:spPr>
        <p:txBody>
          <a:bodyPr/>
          <a:lstStyle/>
          <a:p>
            <a:endParaRPr lang="zh-TW" altLang="en-US" dirty="0"/>
          </a:p>
        </p:txBody>
      </p:sp>
    </p:spTree>
    <p:extLst>
      <p:ext uri="{BB962C8B-B14F-4D97-AF65-F5344CB8AC3E}">
        <p14:creationId xmlns:p14="http://schemas.microsoft.com/office/powerpoint/2010/main" val="2610224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101</TotalTime>
  <Words>559</Words>
  <Application>Microsoft Office PowerPoint</Application>
  <PresentationFormat>寬螢幕</PresentationFormat>
  <Paragraphs>29</Paragraphs>
  <Slides>8</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vt:i4>
      </vt:variant>
    </vt:vector>
  </HeadingPairs>
  <TitlesOfParts>
    <vt:vector size="15" baseType="lpstr">
      <vt:lpstr>微軟正黑體</vt:lpstr>
      <vt:lpstr>新細明體</vt:lpstr>
      <vt:lpstr>Arial</vt:lpstr>
      <vt:lpstr>Calibri</vt:lpstr>
      <vt:lpstr>Century Gothic</vt:lpstr>
      <vt:lpstr>Wingdings 3</vt:lpstr>
      <vt:lpstr>絲縷</vt:lpstr>
      <vt:lpstr>MediaTek Proposal for 5G</vt:lpstr>
      <vt:lpstr>FCC policy - 3.5GHz Band vs TVWB</vt:lpstr>
      <vt:lpstr>TVWB Regulation Comparison ref</vt:lpstr>
      <vt:lpstr>GSM band for LTE/WiMax</vt:lpstr>
      <vt:lpstr>Operation in ISM (NII) band 5GHz Band</vt:lpstr>
      <vt:lpstr>Carrier aggregation </vt:lpstr>
      <vt:lpstr>Reference</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MediaTek Proposal for 5G</dc:title>
  <dc:creator>USER</dc:creator>
  <cp:lastModifiedBy>USER</cp:lastModifiedBy>
  <cp:revision>13</cp:revision>
  <dcterms:created xsi:type="dcterms:W3CDTF">2013-09-23T07:43:38Z</dcterms:created>
  <dcterms:modified xsi:type="dcterms:W3CDTF">2013-09-23T09:27:03Z</dcterms:modified>
</cp:coreProperties>
</file>