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70" r:id="rId14"/>
    <p:sldId id="266" r:id="rId15"/>
    <p:sldId id="271" r:id="rId16"/>
    <p:sldId id="272" r:id="rId17"/>
    <p:sldId id="273" r:id="rId18"/>
    <p:sldId id="267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66" d="100"/>
          <a:sy n="66" d="100"/>
        </p:scale>
        <p:origin x="-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E42-1C75-44E6-806A-1396D4361862}" type="datetimeFigureOut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6B6E-94D0-4E4B-AD9F-54E9896A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58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E42-1C75-44E6-806A-1396D4361862}" type="datetimeFigureOut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6B6E-94D0-4E4B-AD9F-54E9896A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19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E42-1C75-44E6-806A-1396D4361862}" type="datetimeFigureOut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6B6E-94D0-4E4B-AD9F-54E9896A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E42-1C75-44E6-806A-1396D4361862}" type="datetimeFigureOut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6B6E-94D0-4E4B-AD9F-54E9896A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30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E42-1C75-44E6-806A-1396D4361862}" type="datetimeFigureOut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6B6E-94D0-4E4B-AD9F-54E9896A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74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E42-1C75-44E6-806A-1396D4361862}" type="datetimeFigureOut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6B6E-94D0-4E4B-AD9F-54E9896A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86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E42-1C75-44E6-806A-1396D4361862}" type="datetimeFigureOut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6B6E-94D0-4E4B-AD9F-54E9896A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4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E42-1C75-44E6-806A-1396D4361862}" type="datetimeFigureOut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6B6E-94D0-4E4B-AD9F-54E9896A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84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E42-1C75-44E6-806A-1396D4361862}" type="datetimeFigureOut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6B6E-94D0-4E4B-AD9F-54E9896A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74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E42-1C75-44E6-806A-1396D4361862}" type="datetimeFigureOut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6B6E-94D0-4E4B-AD9F-54E9896A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79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E42-1C75-44E6-806A-1396D4361862}" type="datetimeFigureOut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6B6E-94D0-4E4B-AD9F-54E9896A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09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DE42-1C75-44E6-806A-1396D4361862}" type="datetimeFigureOut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A6B6E-94D0-4E4B-AD9F-54E9896A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10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Advanced Resource Allocation and Scheduling for</a:t>
            </a:r>
            <a:br>
              <a:rPr lang="en-US" altLang="zh-TW" dirty="0" smtClean="0"/>
            </a:br>
            <a:r>
              <a:rPr lang="en-US" altLang="zh-TW" dirty="0" smtClean="0"/>
              <a:t>Non-Orthogonal Multiple Access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71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MAC Layer </a:t>
            </a:r>
            <a:r>
              <a:rPr lang="en-US" altLang="zh-TW" dirty="0"/>
              <a:t>Aspects: Two-user </a:t>
            </a:r>
            <a:r>
              <a:rPr lang="en-US" altLang="zh-TW" dirty="0" smtClean="0"/>
              <a:t>Resource Allocation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authors in [4] consider the problem of choosing the best pair of UEs for sharing each resource unit and an </a:t>
            </a:r>
            <a:r>
              <a:rPr lang="en-US" altLang="zh-TW" dirty="0"/>
              <a:t>algorithm called variable </a:t>
            </a:r>
            <a:r>
              <a:rPr lang="en-US" altLang="zh-TW" dirty="0" smtClean="0"/>
              <a:t>multi-user resource </a:t>
            </a:r>
            <a:r>
              <a:rPr lang="en-US" altLang="zh-TW" dirty="0"/>
              <a:t>allocation as shown in Algorithm 1 is proposed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8" y="3307519"/>
            <a:ext cx="5767242" cy="34512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363" y="3307519"/>
            <a:ext cx="4872314" cy="3339307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3262347" y="4571356"/>
            <a:ext cx="3055722" cy="165822"/>
            <a:chOff x="3017436" y="4136355"/>
            <a:chExt cx="3055722" cy="165822"/>
          </a:xfrm>
        </p:grpSpPr>
        <p:cxnSp>
          <p:nvCxnSpPr>
            <p:cNvPr id="7" name="直線接點 6"/>
            <p:cNvCxnSpPr/>
            <p:nvPr/>
          </p:nvCxnSpPr>
          <p:spPr>
            <a:xfrm>
              <a:off x="3017436" y="4136355"/>
              <a:ext cx="2231072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>
              <a:off x="5111646" y="4302177"/>
              <a:ext cx="961512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5111646" y="4136355"/>
              <a:ext cx="0" cy="16582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51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MAC Layer </a:t>
            </a:r>
            <a:r>
              <a:rPr lang="en-US" altLang="zh-TW" dirty="0"/>
              <a:t>Aspects: Optimization of </a:t>
            </a:r>
            <a:r>
              <a:rPr lang="en-US" altLang="zh-TW" dirty="0" smtClean="0"/>
              <a:t>Multi-user Resource Allocation (1/4)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In [2], the authors investigate an optimization problem that can dynamically control the worst data rate and the maximum data rate in the cellular system</a:t>
                </a:r>
              </a:p>
              <a:p>
                <a:r>
                  <a:rPr lang="en-US" altLang="zh-TW" dirty="0"/>
                  <a:t>Ideally, the total user sum rate is maximized when each resource is assigned to a user with highest SINR among candidate users</a:t>
                </a:r>
              </a:p>
              <a:p>
                <a:r>
                  <a:rPr lang="en-US" altLang="zh-TW" dirty="0" smtClean="0"/>
                  <a:t>If there are K users and B resources, the maximum sum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can be represented as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019" y="4783610"/>
            <a:ext cx="7445829" cy="152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6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 Layer Aspects: Optimization of Multi-user Resource Allocation </a:t>
            </a:r>
            <a:r>
              <a:rPr lang="en-US" altLang="zh-TW" dirty="0" smtClean="0"/>
              <a:t>(2/4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Based on (1)(2)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𝑠𝑖𝑐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𝑠𝑖𝑐</m:t>
                                </m:r>
                              </m:e>
                            </m:d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dirty="0" smtClean="0"/>
                  <a:t>, the problem to maximize the worst user data rate with total rate constraint is written as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20" r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396" y="2806799"/>
            <a:ext cx="6628946" cy="350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 Layer Aspects: Optimization of Multi-user Resource Allocation </a:t>
            </a:r>
            <a:r>
              <a:rPr lang="en-US" altLang="zh-TW" dirty="0" smtClean="0"/>
              <a:t>(3/4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Based on (1)(2)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𝑠𝑖𝑐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𝑠𝑖𝑐</m:t>
                                </m:r>
                              </m:e>
                            </m:d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dirty="0" smtClean="0"/>
                  <a:t>, the problem to maximize the worst user data rate with total rate constraint is written as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20" r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396" y="2806799"/>
            <a:ext cx="6628946" cy="3505101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5704113" y="4853970"/>
            <a:ext cx="6462487" cy="1569660"/>
            <a:chOff x="5704113" y="4853970"/>
            <a:chExt cx="6462487" cy="1569660"/>
          </a:xfrm>
        </p:grpSpPr>
        <p:sp>
          <p:nvSpPr>
            <p:cNvPr id="6" name="矩形 5"/>
            <p:cNvSpPr/>
            <p:nvPr/>
          </p:nvSpPr>
          <p:spPr>
            <a:xfrm>
              <a:off x="5704113" y="5355771"/>
              <a:ext cx="1146629" cy="56605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7290705" y="4853970"/>
                  <a:ext cx="4875895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 smtClean="0"/>
                    <a:t>The parameter </a:t>
                  </a:r>
                  <a14:m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altLang="zh-TW" sz="2400" dirty="0" smtClean="0"/>
                    <a:t> is adjustable, where a larger value of </a:t>
                  </a:r>
                  <a14:m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altLang="zh-TW" sz="2400" dirty="0" smtClean="0"/>
                    <a:t> favors the total user rates while a smaller value of </a:t>
                  </a:r>
                  <a14:m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altLang="zh-TW" sz="2400" dirty="0" smtClean="0"/>
                    <a:t> favors user fairness</a:t>
                  </a:r>
                  <a:endParaRPr lang="zh-TW" altLang="en-US" sz="2400" dirty="0"/>
                </a:p>
              </p:txBody>
            </p:sp>
          </mc:Choice>
          <mc:Fallback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0705" y="4853970"/>
                  <a:ext cx="4875895" cy="15696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00" t="-3101" r="-1875" b="-775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1827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 Layer Aspects: Optimization of Multi-user Resource Allocation </a:t>
            </a:r>
            <a:r>
              <a:rPr lang="en-US" altLang="zh-TW" dirty="0" smtClean="0"/>
              <a:t>(4/4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Problem (3) is not a convex optimization problem; therefore, the solution obtained using the interior-point method depends on the initial setting of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Thus, the following for initial setting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dirty="0" smtClean="0"/>
                  <a:t> in the evaluation</a:t>
                </a:r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Due to the complexity of the problem, the solution of (3) obtained by the interior point method through (4) is local optimal but not global optimal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r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940" y="3484640"/>
            <a:ext cx="6877268" cy="138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Mac Layer Aspects: Scheduling Resource Blocks with Considerations of Fairness 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[3], a scheduling method applying fractional frequency reuse (FFR) and </a:t>
            </a:r>
            <a:r>
              <a:rPr lang="en-US" altLang="zh-TW" dirty="0" smtClean="0"/>
              <a:t>weighted proportional </a:t>
            </a:r>
            <a:r>
              <a:rPr lang="en-US" altLang="zh-TW" dirty="0"/>
              <a:t>fair (PF)-</a:t>
            </a:r>
            <a:r>
              <a:rPr lang="en-US" altLang="zh-TW" dirty="0" smtClean="0"/>
              <a:t>based scheduling is proposed.</a:t>
            </a:r>
          </a:p>
          <a:p>
            <a:r>
              <a:rPr lang="en-US" altLang="zh-TW" dirty="0" smtClean="0"/>
              <a:t>FFR divides users spatially (cell-edge or cell-interior) and allocates frequency resources accordingly.</a:t>
            </a:r>
          </a:p>
          <a:p>
            <a:r>
              <a:rPr lang="en-US" altLang="zh-TW" dirty="0"/>
              <a:t>Soft FFR relax the restriction for</a:t>
            </a:r>
            <a:br>
              <a:rPr lang="en-US" altLang="zh-TW" dirty="0"/>
            </a:br>
            <a:r>
              <a:rPr lang="en-US" altLang="zh-TW" dirty="0"/>
              <a:t>NOMA with SIC, since SIC</a:t>
            </a:r>
            <a:br>
              <a:rPr lang="en-US" altLang="zh-TW" dirty="0"/>
            </a:br>
            <a:r>
              <a:rPr lang="en-US" altLang="zh-TW" dirty="0"/>
              <a:t>achieve gains </a:t>
            </a:r>
            <a:r>
              <a:rPr lang="en-US" altLang="zh-TW" dirty="0" smtClean="0"/>
              <a:t>when users </a:t>
            </a:r>
            <a:br>
              <a:rPr lang="en-US" altLang="zh-TW" dirty="0" smtClean="0"/>
            </a:br>
            <a:r>
              <a:rPr lang="en-US" altLang="zh-TW" dirty="0" smtClean="0"/>
              <a:t>with </a:t>
            </a:r>
            <a:r>
              <a:rPr lang="en-US" altLang="zh-TW" dirty="0"/>
              <a:t>bad </a:t>
            </a:r>
            <a:r>
              <a:rPr lang="en-US" altLang="zh-TW" dirty="0" smtClean="0"/>
              <a:t>channel condition and </a:t>
            </a:r>
            <a:br>
              <a:rPr lang="en-US" altLang="zh-TW" dirty="0" smtClean="0"/>
            </a:br>
            <a:r>
              <a:rPr lang="en-US" altLang="zh-TW" dirty="0" smtClean="0"/>
              <a:t>those with good are multiplexed.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3" y="3463706"/>
            <a:ext cx="6064247" cy="238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29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 Layer Aspects: Scheduling Resource Blocks with Considerations of Fairness </a:t>
            </a:r>
            <a:r>
              <a:rPr lang="en-US" altLang="zh-TW" dirty="0" smtClean="0"/>
              <a:t>(2/3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denotes the rate of user k at frequency block b and at time slot t.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TW" dirty="0" smtClean="0"/>
                  <a:t> denotes the estimated average throughput.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TW" b="0" dirty="0" smtClean="0"/>
                  <a:t> is the scheduling metric for user set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b="0" dirty="0" smtClean="0"/>
                  <a:t> at block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b="0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b="0" dirty="0" smtClean="0"/>
                  <a:t> are the users to be </a:t>
                </a:r>
                <a:br>
                  <a:rPr lang="en-US" altLang="zh-TW" b="0" dirty="0" smtClean="0"/>
                </a:br>
                <a:r>
                  <a:rPr lang="en-US" altLang="zh-TW" b="0" dirty="0" smtClean="0"/>
                  <a:t>scheduled.</a:t>
                </a:r>
                <a:br>
                  <a:rPr lang="en-US" altLang="zh-TW" b="0" dirty="0" smtClean="0"/>
                </a:br>
                <a:endParaRPr lang="en-US" altLang="zh-TW" b="0" dirty="0" smtClean="0"/>
              </a:p>
              <a:p>
                <a:endParaRPr lang="en-US" altLang="zh-TW" b="0" dirty="0" smtClean="0"/>
              </a:p>
              <a:p>
                <a:endParaRPr lang="en-US" altLang="zh-TW" b="0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813" y="3181447"/>
            <a:ext cx="7496629" cy="1139721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813" y="4586733"/>
            <a:ext cx="4908716" cy="200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02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 Layer Aspects: Scheduling Resource Blocks with Considerations of Fairness </a:t>
            </a:r>
            <a:r>
              <a:rPr lang="en-US" altLang="zh-TW" dirty="0" smtClean="0"/>
              <a:t>(3/3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In FFR scheduling metric is affected by the frequency block </a:t>
                </a:r>
                <a:r>
                  <a:rPr lang="en-US" altLang="zh-TW" dirty="0"/>
                  <a:t>access </a:t>
                </a:r>
                <a:r>
                  <a:rPr lang="en-US" altLang="zh-TW" dirty="0" smtClean="0"/>
                  <a:t>policy, and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0" dirty="0" smtClean="0"/>
                  <a:t> (no less than 0) adjust the soft priority to users that are cross-accessing (e.g.</a:t>
                </a:r>
                <a:r>
                  <a:rPr lang="en-US" altLang="zh-TW" dirty="0" smtClean="0"/>
                  <a:t> cell-edge users access inner-band</a:t>
                </a:r>
                <a:r>
                  <a:rPr lang="en-US" altLang="zh-TW" b="0" dirty="0" smtClean="0"/>
                  <a:t>).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033" y="3297992"/>
            <a:ext cx="5606366" cy="301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84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Plan for the Next Month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the next month, we plan to continue investigation of NOMA on physical and MAC layers to better equip ourselves with state-of-the-art research advances on NOMA</a:t>
            </a:r>
          </a:p>
          <a:p>
            <a:r>
              <a:rPr lang="en-US" altLang="zh-TW" dirty="0" smtClean="0"/>
              <a:t>In addition to theoretic, ideal models for NOMA, we also plan to investigate more closely the simulation models presented in [4] to lay a more solid ground for the resource allocation and scheduling techniques to be investigated in this project.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52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Summary of progress</a:t>
            </a:r>
          </a:p>
          <a:p>
            <a:r>
              <a:rPr lang="en-US" altLang="zh-TW" dirty="0" smtClean="0"/>
              <a:t>PHY layer aspects of NOMA</a:t>
            </a:r>
          </a:p>
          <a:p>
            <a:pPr lvl="1"/>
            <a:r>
              <a:rPr lang="en-US" altLang="zh-TW" dirty="0" smtClean="0"/>
              <a:t>Ideal SIC</a:t>
            </a:r>
          </a:p>
          <a:p>
            <a:pPr lvl="1"/>
            <a:r>
              <a:rPr lang="en-US" altLang="zh-TW" dirty="0" smtClean="0"/>
              <a:t>Considering PER and modulation</a:t>
            </a:r>
          </a:p>
          <a:p>
            <a:r>
              <a:rPr lang="en-US" altLang="zh-TW" dirty="0" smtClean="0"/>
              <a:t>MAC layer aspects of NOMA</a:t>
            </a:r>
          </a:p>
          <a:p>
            <a:pPr lvl="1"/>
            <a:r>
              <a:rPr lang="en-US" altLang="zh-TW" dirty="0"/>
              <a:t>Two-user resource </a:t>
            </a:r>
            <a:r>
              <a:rPr lang="en-US" altLang="zh-TW" dirty="0" smtClean="0"/>
              <a:t>allocation</a:t>
            </a:r>
          </a:p>
          <a:p>
            <a:pPr lvl="1"/>
            <a:r>
              <a:rPr lang="en-US" altLang="zh-TW" dirty="0"/>
              <a:t>Optimization of multi-user resource allocation</a:t>
            </a:r>
            <a:endParaRPr lang="en-US" altLang="zh-TW" dirty="0" smtClean="0"/>
          </a:p>
          <a:p>
            <a:r>
              <a:rPr lang="en-US" altLang="zh-TW" dirty="0" smtClean="0"/>
              <a:t>Plan for the next month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820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 of progress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The main progress of our project in the past few months is to survey literature on the physical and MAC layer techniques for non-orthogonal multiple access (NOMA)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09600" y="3289300"/>
            <a:ext cx="10744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000" dirty="0" smtClean="0"/>
              <a:t>[1] Y. Saito, Y. </a:t>
            </a:r>
            <a:r>
              <a:rPr lang="en-US" altLang="zh-TW" sz="2000" dirty="0" err="1" smtClean="0"/>
              <a:t>Kishiyama</a:t>
            </a:r>
            <a:r>
              <a:rPr lang="en-US" altLang="zh-TW" sz="2000" dirty="0" smtClean="0"/>
              <a:t>, A. </a:t>
            </a:r>
            <a:r>
              <a:rPr lang="en-US" altLang="zh-TW" sz="2000" dirty="0" err="1" smtClean="0"/>
              <a:t>Benjebbour</a:t>
            </a:r>
            <a:r>
              <a:rPr lang="en-US" altLang="zh-TW" sz="2000" dirty="0" smtClean="0"/>
              <a:t>, T. Nakamura, A. Li, and K. Higuchi, “Non-Orthogonal Multiple Access (NOMA) for Cellular Future Radio Access,” VTC Spring 2013.</a:t>
            </a:r>
          </a:p>
          <a:p>
            <a:pPr lvl="1"/>
            <a:r>
              <a:rPr lang="en-US" altLang="zh-TW" sz="2000" dirty="0" smtClean="0"/>
              <a:t>[2] S. </a:t>
            </a:r>
            <a:r>
              <a:rPr lang="en-US" altLang="zh-TW" sz="2000" dirty="0" err="1" smtClean="0"/>
              <a:t>Tomida</a:t>
            </a:r>
            <a:r>
              <a:rPr lang="en-US" altLang="zh-TW" sz="2000" dirty="0" smtClean="0"/>
              <a:t> and K. Higuchi, “Non-orthogonal Access with SIC in Cellular Downlink for User Fairness Enhancement,” ISPACS), 2011.</a:t>
            </a:r>
          </a:p>
          <a:p>
            <a:pPr lvl="1"/>
            <a:r>
              <a:rPr lang="en-US" altLang="zh-TW" sz="2000" dirty="0" smtClean="0"/>
              <a:t>[3] J. </a:t>
            </a:r>
            <a:r>
              <a:rPr lang="en-US" altLang="zh-TW" sz="2000" dirty="0" err="1" smtClean="0"/>
              <a:t>Umehara</a:t>
            </a:r>
            <a:r>
              <a:rPr lang="en-US" altLang="zh-TW" sz="2000" dirty="0" smtClean="0"/>
              <a:t>, Y. </a:t>
            </a:r>
            <a:r>
              <a:rPr lang="en-US" altLang="zh-TW" sz="2000" dirty="0" err="1" smtClean="0"/>
              <a:t>Kishiyama</a:t>
            </a:r>
            <a:r>
              <a:rPr lang="en-US" altLang="zh-TW" sz="2000" dirty="0" smtClean="0"/>
              <a:t>, and K. Higuchi, “Enhancing User Fairness in Non-orthogonal Access with Successive Interference Cancellation for Cellular Downlink,” ICCS 2012</a:t>
            </a:r>
          </a:p>
          <a:p>
            <a:pPr lvl="1"/>
            <a:r>
              <a:rPr lang="en-US" altLang="zh-TW" sz="2000" dirty="0" smtClean="0"/>
              <a:t>[4] J. </a:t>
            </a:r>
            <a:r>
              <a:rPr lang="en-US" altLang="zh-TW" sz="2000" dirty="0" err="1" smtClean="0"/>
              <a:t>Schaepperle</a:t>
            </a:r>
            <a:r>
              <a:rPr lang="en-US" altLang="zh-TW" sz="2000" dirty="0" smtClean="0"/>
              <a:t> and A. </a:t>
            </a:r>
            <a:r>
              <a:rPr lang="en-US" altLang="zh-TW" sz="2000" dirty="0" err="1" smtClean="0"/>
              <a:t>Regg</a:t>
            </a:r>
            <a:r>
              <a:rPr lang="en-US" altLang="zh-TW" sz="2000" dirty="0" smtClean="0"/>
              <a:t>, “Enhancement of Throughput and Fairness in 4G Wireless Access Systems by Non-orthogonal Signaling,” Bell Labs Technical Journal, 2009</a:t>
            </a:r>
          </a:p>
          <a:p>
            <a:pPr lvl="1"/>
            <a:r>
              <a:rPr lang="en-US" altLang="zh-TW" sz="2000" dirty="0" smtClean="0"/>
              <a:t>[5] A. </a:t>
            </a:r>
            <a:r>
              <a:rPr lang="en-US" altLang="zh-TW" sz="2000" dirty="0" err="1" smtClean="0"/>
              <a:t>Ruegg</a:t>
            </a:r>
            <a:r>
              <a:rPr lang="en-US" altLang="zh-TW" sz="2000" dirty="0" smtClean="0"/>
              <a:t> and A. </a:t>
            </a:r>
            <a:r>
              <a:rPr lang="en-US" altLang="zh-TW" sz="2000" dirty="0" err="1" smtClean="0"/>
              <a:t>Tarable</a:t>
            </a:r>
            <a:r>
              <a:rPr lang="en-US" altLang="zh-TW" sz="2000" dirty="0" smtClean="0"/>
              <a:t>, “Iterative SIC Receiver Scheme For </a:t>
            </a:r>
            <a:r>
              <a:rPr lang="en-US" altLang="zh-TW" sz="2000" dirty="0" err="1" smtClean="0"/>
              <a:t>Nonorthogonally</a:t>
            </a:r>
            <a:r>
              <a:rPr lang="en-US" altLang="zh-TW" sz="2000" dirty="0" smtClean="0"/>
              <a:t> Superimposed Signals on Top of OFDMA,” PIMRC, 2010</a:t>
            </a:r>
            <a:endParaRPr lang="zh-TW" altLang="en-US" sz="2000" dirty="0" smtClean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303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PHY Layer Aspects: Ideal SIC (1/5)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allow NOMA, successive interference cancellation (SIC) or superposition coding has been considered in the literature [1]–[3]</a:t>
            </a:r>
          </a:p>
          <a:p>
            <a:r>
              <a:rPr lang="en-US" altLang="zh-TW" dirty="0" smtClean="0"/>
              <a:t>To understand how SIC works, take the two-user downlink communication as an example</a:t>
            </a:r>
          </a:p>
          <a:p>
            <a:r>
              <a:rPr lang="en-US" altLang="zh-TW" dirty="0" smtClean="0"/>
              <a:t>The following figure is the encoding example using QPSK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088" y="4291806"/>
            <a:ext cx="6715125" cy="1952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291528" y="6176963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528" y="6176963"/>
                <a:ext cx="914400" cy="523220"/>
              </a:xfrm>
              <a:prstGeom prst="rect">
                <a:avLst/>
              </a:prstGeom>
              <a:blipFill rotWithShape="0">
                <a:blip r:embed="rId3"/>
                <a:stretch>
                  <a:fillRect r="-4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7545389" y="6159260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389" y="6159260"/>
                <a:ext cx="914400" cy="523220"/>
              </a:xfrm>
              <a:prstGeom prst="rect">
                <a:avLst/>
              </a:prstGeom>
              <a:blipFill rotWithShape="0">
                <a:blip r:embed="rId4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9383845" y="6187897"/>
                <a:ext cx="25028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845" y="6187897"/>
                <a:ext cx="250288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群組 27"/>
          <p:cNvGrpSpPr/>
          <p:nvPr/>
        </p:nvGrpSpPr>
        <p:grpSpPr>
          <a:xfrm>
            <a:off x="234950" y="4507707"/>
            <a:ext cx="4171951" cy="1804193"/>
            <a:chOff x="323850" y="4507707"/>
            <a:chExt cx="4171951" cy="1804193"/>
          </a:xfrm>
        </p:grpSpPr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3850" y="4507707"/>
              <a:ext cx="514350" cy="1123950"/>
            </a:xfrm>
            <a:prstGeom prst="rect">
              <a:avLst/>
            </a:prstGeom>
          </p:spPr>
        </p:pic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5501" y="5803900"/>
              <a:ext cx="3670300" cy="508000"/>
            </a:xfrm>
            <a:prstGeom prst="rect">
              <a:avLst/>
            </a:prstGeom>
          </p:spPr>
        </p:pic>
        <p:grpSp>
          <p:nvGrpSpPr>
            <p:cNvPr id="31" name="群組 30"/>
            <p:cNvGrpSpPr/>
            <p:nvPr/>
          </p:nvGrpSpPr>
          <p:grpSpPr>
            <a:xfrm>
              <a:off x="1434334" y="4729163"/>
              <a:ext cx="2421402" cy="693737"/>
              <a:chOff x="1434334" y="4729163"/>
              <a:chExt cx="2421402" cy="693737"/>
            </a:xfrm>
          </p:grpSpPr>
          <p:sp>
            <p:nvSpPr>
              <p:cNvPr id="32" name="橢圓 31"/>
              <p:cNvSpPr/>
              <p:nvPr/>
            </p:nvSpPr>
            <p:spPr>
              <a:xfrm>
                <a:off x="1528580" y="5080000"/>
                <a:ext cx="342900" cy="3429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/>
              <p:cNvSpPr/>
              <p:nvPr/>
            </p:nvSpPr>
            <p:spPr>
              <a:xfrm>
                <a:off x="3403600" y="5069682"/>
                <a:ext cx="342900" cy="3429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1434334" y="4729163"/>
                <a:ext cx="561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UE2</a:t>
                </a:r>
                <a:endParaRPr lang="zh-TW" altLang="en-US" dirty="0"/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>
                <a:off x="3294364" y="4729163"/>
                <a:ext cx="561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UE1</a:t>
                </a:r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552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PHY Layer </a:t>
            </a:r>
            <a:r>
              <a:rPr lang="en-US" altLang="zh-TW" dirty="0"/>
              <a:t>Aspects: Ideal SIC </a:t>
            </a:r>
            <a:r>
              <a:rPr lang="en-US" altLang="zh-TW" dirty="0" smtClean="0"/>
              <a:t>(2/5)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Assuming that the channel </a:t>
            </a:r>
            <a:r>
              <a:rPr lang="en-US" altLang="zh-TW" dirty="0" smtClean="0"/>
              <a:t>gain of UE2 </a:t>
            </a:r>
            <a:r>
              <a:rPr lang="en-US" altLang="zh-TW" dirty="0"/>
              <a:t>is better than </a:t>
            </a:r>
            <a:r>
              <a:rPr lang="en-US" altLang="zh-TW" dirty="0" smtClean="0"/>
              <a:t>UE1, </a:t>
            </a:r>
            <a:r>
              <a:rPr lang="en-US" altLang="zh-TW" dirty="0"/>
              <a:t>if </a:t>
            </a:r>
            <a:r>
              <a:rPr lang="en-US" altLang="zh-TW" dirty="0" smtClean="0"/>
              <a:t>UE1 </a:t>
            </a:r>
            <a:r>
              <a:rPr lang="en-US" altLang="zh-TW" dirty="0"/>
              <a:t>can decode its signal, </a:t>
            </a:r>
            <a:r>
              <a:rPr lang="en-US" altLang="zh-TW" dirty="0" smtClean="0"/>
              <a:t>then UE2 </a:t>
            </a:r>
            <a:r>
              <a:rPr lang="en-US" altLang="zh-TW" dirty="0"/>
              <a:t>must also be able to decode the </a:t>
            </a:r>
            <a:r>
              <a:rPr lang="en-US" altLang="zh-TW" dirty="0" smtClean="0"/>
              <a:t>UE1 </a:t>
            </a:r>
            <a:r>
              <a:rPr lang="en-US" altLang="zh-TW" dirty="0"/>
              <a:t>signal</a:t>
            </a:r>
          </a:p>
          <a:p>
            <a:r>
              <a:rPr lang="en-US" altLang="zh-TW" dirty="0" smtClean="0"/>
              <a:t>The transmitted </a:t>
            </a:r>
            <a:r>
              <a:rPr lang="en-US" altLang="zh-TW" dirty="0"/>
              <a:t>constellation </a:t>
            </a:r>
            <a:r>
              <a:rPr lang="en-US" altLang="zh-TW" dirty="0" smtClean="0"/>
              <a:t>point of UE1 </a:t>
            </a:r>
            <a:r>
              <a:rPr lang="en-US" altLang="zh-TW" dirty="0"/>
              <a:t>is decoded first</a:t>
            </a:r>
            <a:endParaRPr lang="en-US" altLang="zh-TW" dirty="0" smtClean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2"/>
          <a:srcRect r="51111"/>
          <a:stretch/>
        </p:blipFill>
        <p:spPr>
          <a:xfrm>
            <a:off x="5100449" y="3505200"/>
            <a:ext cx="3296934" cy="3352800"/>
          </a:xfrm>
          <a:prstGeom prst="rect">
            <a:avLst/>
          </a:prstGeom>
        </p:spPr>
      </p:pic>
      <p:grpSp>
        <p:nvGrpSpPr>
          <p:cNvPr id="23" name="群組 22"/>
          <p:cNvGrpSpPr/>
          <p:nvPr/>
        </p:nvGrpSpPr>
        <p:grpSpPr>
          <a:xfrm>
            <a:off x="234950" y="4507707"/>
            <a:ext cx="4171951" cy="1804193"/>
            <a:chOff x="323850" y="4507707"/>
            <a:chExt cx="4171951" cy="1804193"/>
          </a:xfrm>
        </p:grpSpPr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850" y="4507707"/>
              <a:ext cx="514350" cy="1123950"/>
            </a:xfrm>
            <a:prstGeom prst="rect">
              <a:avLst/>
            </a:prstGeom>
          </p:spPr>
        </p:pic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501" y="5803900"/>
              <a:ext cx="3670300" cy="508000"/>
            </a:xfrm>
            <a:prstGeom prst="rect">
              <a:avLst/>
            </a:prstGeom>
          </p:spPr>
        </p:pic>
        <p:grpSp>
          <p:nvGrpSpPr>
            <p:cNvPr id="29" name="群組 28"/>
            <p:cNvGrpSpPr/>
            <p:nvPr/>
          </p:nvGrpSpPr>
          <p:grpSpPr>
            <a:xfrm>
              <a:off x="1434334" y="4729163"/>
              <a:ext cx="2421402" cy="693737"/>
              <a:chOff x="1434334" y="4729163"/>
              <a:chExt cx="2421402" cy="693737"/>
            </a:xfrm>
          </p:grpSpPr>
          <p:sp>
            <p:nvSpPr>
              <p:cNvPr id="30" name="橢圓 29"/>
              <p:cNvSpPr/>
              <p:nvPr/>
            </p:nvSpPr>
            <p:spPr>
              <a:xfrm>
                <a:off x="1528580" y="5080000"/>
                <a:ext cx="342900" cy="3429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3403600" y="5069682"/>
                <a:ext cx="342900" cy="3429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1434334" y="4729163"/>
                <a:ext cx="561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UE2</a:t>
                </a:r>
                <a:endParaRPr lang="zh-TW" altLang="en-US" dirty="0"/>
              </a:p>
            </p:txBody>
          </p:sp>
          <p:sp>
            <p:nvSpPr>
              <p:cNvPr id="33" name="文字方塊 32"/>
              <p:cNvSpPr txBox="1"/>
              <p:nvPr/>
            </p:nvSpPr>
            <p:spPr>
              <a:xfrm>
                <a:off x="3294364" y="4729163"/>
                <a:ext cx="561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UE1</a:t>
                </a:r>
                <a:endParaRPr lang="zh-TW" altLang="en-US" dirty="0"/>
              </a:p>
            </p:txBody>
          </p:sp>
        </p:grpSp>
      </p:grpSp>
      <p:grpSp>
        <p:nvGrpSpPr>
          <p:cNvPr id="35" name="群組 34"/>
          <p:cNvGrpSpPr/>
          <p:nvPr/>
        </p:nvGrpSpPr>
        <p:grpSpPr>
          <a:xfrm>
            <a:off x="780448" y="4165600"/>
            <a:ext cx="1714501" cy="563563"/>
            <a:chOff x="976280" y="4165600"/>
            <a:chExt cx="1473200" cy="563563"/>
          </a:xfrm>
        </p:grpSpPr>
        <p:sp>
          <p:nvSpPr>
            <p:cNvPr id="39" name="矩形 38"/>
            <p:cNvSpPr/>
            <p:nvPr/>
          </p:nvSpPr>
          <p:spPr>
            <a:xfrm>
              <a:off x="976280" y="4165600"/>
              <a:ext cx="1473200" cy="342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Decoding x1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32" idx="0"/>
              <a:endCxn id="39" idx="2"/>
            </p:cNvCxnSpPr>
            <p:nvPr/>
          </p:nvCxnSpPr>
          <p:spPr>
            <a:xfrm flipV="1">
              <a:off x="1702931" y="4507707"/>
              <a:ext cx="9949" cy="221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59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PHY Layer </a:t>
            </a:r>
            <a:r>
              <a:rPr lang="en-US" altLang="zh-TW" dirty="0"/>
              <a:t>Aspects: Ideal SIC </a:t>
            </a:r>
            <a:r>
              <a:rPr lang="en-US" altLang="zh-TW" dirty="0" smtClean="0"/>
              <a:t>(3/5)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transmitted </a:t>
            </a:r>
            <a:r>
              <a:rPr lang="en-US" altLang="zh-TW" dirty="0"/>
              <a:t>constellation </a:t>
            </a:r>
            <a:r>
              <a:rPr lang="en-US" altLang="zh-TW" dirty="0" smtClean="0"/>
              <a:t>point of UE1 </a:t>
            </a:r>
            <a:r>
              <a:rPr lang="en-US" altLang="zh-TW" dirty="0"/>
              <a:t>is decoded </a:t>
            </a:r>
            <a:r>
              <a:rPr lang="en-US" altLang="zh-TW" dirty="0" smtClean="0"/>
              <a:t>first, followed </a:t>
            </a:r>
            <a:r>
              <a:rPr lang="en-US" altLang="zh-TW" dirty="0"/>
              <a:t>by decoding of </a:t>
            </a:r>
            <a:r>
              <a:rPr lang="en-US" altLang="zh-TW" dirty="0" smtClean="0"/>
              <a:t>the constellation </a:t>
            </a:r>
            <a:r>
              <a:rPr lang="en-US" altLang="zh-TW" dirty="0"/>
              <a:t>point of </a:t>
            </a:r>
            <a:r>
              <a:rPr lang="en-US" altLang="zh-TW" dirty="0" smtClean="0"/>
              <a:t>UE2</a:t>
            </a:r>
            <a:endParaRPr lang="en-US" altLang="zh-TW" dirty="0"/>
          </a:p>
          <a:p>
            <a:r>
              <a:rPr lang="en-US" altLang="zh-TW" dirty="0"/>
              <a:t>For </a:t>
            </a:r>
            <a:r>
              <a:rPr lang="en-US" altLang="zh-TW" dirty="0" smtClean="0"/>
              <a:t>UE1, </a:t>
            </a:r>
            <a:r>
              <a:rPr lang="en-US" altLang="zh-TW" dirty="0"/>
              <a:t>it can simply go ahead and decode </a:t>
            </a:r>
            <a:r>
              <a:rPr lang="en-US" altLang="zh-TW" dirty="0" smtClean="0"/>
              <a:t>its own </a:t>
            </a:r>
            <a:r>
              <a:rPr lang="en-US" altLang="zh-TW" dirty="0"/>
              <a:t>signal without decoding the signal for </a:t>
            </a:r>
            <a:r>
              <a:rPr lang="en-US" altLang="zh-TW" dirty="0" smtClean="0"/>
              <a:t>UE2 </a:t>
            </a:r>
            <a:r>
              <a:rPr lang="en-US" altLang="zh-TW" dirty="0"/>
              <a:t>first</a:t>
            </a:r>
            <a:endParaRPr lang="en-US" altLang="zh-TW" dirty="0" smtClean="0"/>
          </a:p>
        </p:txBody>
      </p:sp>
      <p:grpSp>
        <p:nvGrpSpPr>
          <p:cNvPr id="17" name="群組 16"/>
          <p:cNvGrpSpPr/>
          <p:nvPr/>
        </p:nvGrpSpPr>
        <p:grpSpPr>
          <a:xfrm>
            <a:off x="234950" y="4507707"/>
            <a:ext cx="4171951" cy="1804193"/>
            <a:chOff x="323850" y="4507707"/>
            <a:chExt cx="4171951" cy="1804193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850" y="4507707"/>
              <a:ext cx="514350" cy="112395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501" y="5803900"/>
              <a:ext cx="3670300" cy="508000"/>
            </a:xfrm>
            <a:prstGeom prst="rect">
              <a:avLst/>
            </a:prstGeom>
          </p:spPr>
        </p:pic>
        <p:grpSp>
          <p:nvGrpSpPr>
            <p:cNvPr id="14" name="群組 13"/>
            <p:cNvGrpSpPr/>
            <p:nvPr/>
          </p:nvGrpSpPr>
          <p:grpSpPr>
            <a:xfrm>
              <a:off x="1434334" y="4729163"/>
              <a:ext cx="2421402" cy="693737"/>
              <a:chOff x="1434334" y="4729163"/>
              <a:chExt cx="2421402" cy="693737"/>
            </a:xfrm>
          </p:grpSpPr>
          <p:sp>
            <p:nvSpPr>
              <p:cNvPr id="9" name="橢圓 8"/>
              <p:cNvSpPr/>
              <p:nvPr/>
            </p:nvSpPr>
            <p:spPr>
              <a:xfrm>
                <a:off x="1528580" y="5080000"/>
                <a:ext cx="342900" cy="3429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3403600" y="5069682"/>
                <a:ext cx="342900" cy="3429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1434334" y="4729163"/>
                <a:ext cx="561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UE2</a:t>
                </a:r>
                <a:endParaRPr lang="zh-TW" altLang="en-US" dirty="0"/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3294364" y="4729163"/>
                <a:ext cx="561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UE1</a:t>
                </a:r>
                <a:endParaRPr lang="zh-TW" altLang="en-US" dirty="0"/>
              </a:p>
            </p:txBody>
          </p:sp>
        </p:grpSp>
      </p:grp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4"/>
          <a:srcRect r="51111"/>
          <a:stretch/>
        </p:blipFill>
        <p:spPr>
          <a:xfrm>
            <a:off x="5100449" y="3505200"/>
            <a:ext cx="3296934" cy="3352800"/>
          </a:xfrm>
          <a:prstGeom prst="rect">
            <a:avLst/>
          </a:prstGeom>
        </p:spPr>
      </p:pic>
      <p:grpSp>
        <p:nvGrpSpPr>
          <p:cNvPr id="35" name="群組 34"/>
          <p:cNvGrpSpPr/>
          <p:nvPr/>
        </p:nvGrpSpPr>
        <p:grpSpPr>
          <a:xfrm>
            <a:off x="780448" y="3620456"/>
            <a:ext cx="1714501" cy="1108707"/>
            <a:chOff x="720488" y="3620456"/>
            <a:chExt cx="1714501" cy="1108707"/>
          </a:xfrm>
        </p:grpSpPr>
        <p:grpSp>
          <p:nvGrpSpPr>
            <p:cNvPr id="26" name="群組 25"/>
            <p:cNvGrpSpPr/>
            <p:nvPr/>
          </p:nvGrpSpPr>
          <p:grpSpPr>
            <a:xfrm>
              <a:off x="720488" y="4165600"/>
              <a:ext cx="1714501" cy="563563"/>
              <a:chOff x="976280" y="4165600"/>
              <a:chExt cx="1473200" cy="563563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976280" y="4165600"/>
                <a:ext cx="1473200" cy="3421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Decoding x1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直線單箭頭接點 20"/>
              <p:cNvCxnSpPr>
                <a:stCxn id="11" idx="0"/>
                <a:endCxn id="18" idx="2"/>
              </p:cNvCxnSpPr>
              <p:nvPr/>
            </p:nvCxnSpPr>
            <p:spPr>
              <a:xfrm flipV="1">
                <a:off x="1702931" y="4507707"/>
                <a:ext cx="9949" cy="2214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/>
          </p:nvGrpSpPr>
          <p:grpSpPr>
            <a:xfrm>
              <a:off x="723299" y="3620456"/>
              <a:ext cx="1711690" cy="545144"/>
              <a:chOff x="1154057" y="3608658"/>
              <a:chExt cx="1311426" cy="556768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154057" y="3608658"/>
                <a:ext cx="1311426" cy="3305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Decoding x2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線單箭頭接點 21"/>
              <p:cNvCxnSpPr>
                <a:stCxn id="18" idx="0"/>
                <a:endCxn id="19" idx="2"/>
              </p:cNvCxnSpPr>
              <p:nvPr/>
            </p:nvCxnSpPr>
            <p:spPr>
              <a:xfrm flipV="1">
                <a:off x="1808694" y="3939245"/>
                <a:ext cx="1076" cy="2261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5" name="圖片 24"/>
          <p:cNvPicPr>
            <a:picLocks noChangeAspect="1"/>
          </p:cNvPicPr>
          <p:nvPr/>
        </p:nvPicPr>
        <p:blipFill rotWithShape="1">
          <a:blip r:embed="rId4"/>
          <a:srcRect l="53221"/>
          <a:stretch/>
        </p:blipFill>
        <p:spPr>
          <a:xfrm>
            <a:off x="8397383" y="3505200"/>
            <a:ext cx="3154666" cy="3352800"/>
          </a:xfrm>
          <a:prstGeom prst="rect">
            <a:avLst/>
          </a:prstGeom>
        </p:spPr>
      </p:pic>
      <p:grpSp>
        <p:nvGrpSpPr>
          <p:cNvPr id="23" name="群組 22"/>
          <p:cNvGrpSpPr/>
          <p:nvPr/>
        </p:nvGrpSpPr>
        <p:grpSpPr>
          <a:xfrm>
            <a:off x="2635459" y="4173685"/>
            <a:ext cx="1714501" cy="555478"/>
            <a:chOff x="950520" y="4165600"/>
            <a:chExt cx="1473200" cy="555478"/>
          </a:xfrm>
        </p:grpSpPr>
        <p:sp>
          <p:nvSpPr>
            <p:cNvPr id="24" name="矩形 23"/>
            <p:cNvSpPr/>
            <p:nvPr/>
          </p:nvSpPr>
          <p:spPr>
            <a:xfrm>
              <a:off x="950520" y="4165600"/>
              <a:ext cx="1473200" cy="342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Decoding x1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線單箭頭接點 27"/>
            <p:cNvCxnSpPr>
              <a:stCxn id="12" idx="0"/>
              <a:endCxn id="24" idx="2"/>
            </p:cNvCxnSpPr>
            <p:nvPr/>
          </p:nvCxnSpPr>
          <p:spPr>
            <a:xfrm flipV="1">
              <a:off x="1681484" y="4507707"/>
              <a:ext cx="5637" cy="2133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242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PHY Layer </a:t>
            </a:r>
            <a:r>
              <a:rPr lang="en-US" altLang="zh-TW" dirty="0"/>
              <a:t>Aspects: Ideal SIC </a:t>
            </a:r>
            <a:r>
              <a:rPr lang="en-US" altLang="zh-TW" dirty="0" smtClean="0"/>
              <a:t>(4/5)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The case for SIC among K UEs can be performed similarly, and ideally for any UE the optimal decoding is to remove the signal components of UEs with worse channel gains</a:t>
                </a:r>
              </a:p>
              <a:p>
                <a:pPr lvl="1"/>
                <a:r>
                  <a:rPr lang="en-US" altLang="zh-TW" dirty="0" smtClean="0"/>
                  <a:t>The achievable rate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𝑠𝑖𝑐</m:t>
                            </m:r>
                          </m:e>
                        </m:d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 for UE k in resource b can be represented as follows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 smtClean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 smtClean="0"/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444146" y="3597639"/>
                <a:ext cx="3747854" cy="808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000" dirty="0" smtClean="0"/>
                  <a:t>: channel gain between UE </a:t>
                </a:r>
                <a:r>
                  <a:rPr lang="en-US" altLang="zh-TW" sz="2000" dirty="0" err="1" smtClean="0"/>
                  <a:t>i</a:t>
                </a:r>
                <a:r>
                  <a:rPr lang="en-US" altLang="zh-TW" sz="2000" dirty="0" smtClean="0"/>
                  <a:t> and the base station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146" y="3597639"/>
                <a:ext cx="3747854" cy="808298"/>
              </a:xfrm>
              <a:prstGeom prst="rect">
                <a:avLst/>
              </a:prstGeom>
              <a:blipFill rotWithShape="0">
                <a:blip r:embed="rId3"/>
                <a:stretch>
                  <a:fillRect l="-1626" r="-488" b="-12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444146" y="4529493"/>
                <a:ext cx="37478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: the bandwidth of resource b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146" y="4529493"/>
                <a:ext cx="3747854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8444146" y="5070921"/>
                <a:ext cx="3747854" cy="72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: the transmission power allocated to UE </a:t>
                </a:r>
                <a:r>
                  <a:rPr lang="en-US" altLang="zh-TW" sz="2000" dirty="0" err="1" smtClean="0"/>
                  <a:t>i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146" y="5070921"/>
                <a:ext cx="3747854" cy="721288"/>
              </a:xfrm>
              <a:prstGeom prst="rect">
                <a:avLst/>
              </a:prstGeom>
              <a:blipFill rotWithShape="0">
                <a:blip r:embed="rId5"/>
                <a:stretch>
                  <a:fillRect l="-1626" t="-4237" b="-14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8444146" y="5901750"/>
                <a:ext cx="3747854" cy="72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: the noise and inter-cell interference power for UE </a:t>
                </a:r>
                <a:r>
                  <a:rPr lang="en-US" altLang="zh-TW" sz="2000" dirty="0" err="1" smtClean="0"/>
                  <a:t>i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146" y="5901750"/>
                <a:ext cx="3747854" cy="721288"/>
              </a:xfrm>
              <a:prstGeom prst="rect">
                <a:avLst/>
              </a:prstGeom>
              <a:blipFill rotWithShape="0">
                <a:blip r:embed="rId6"/>
                <a:stretch>
                  <a:fillRect l="-1626" t="-3390" b="-14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2790" y="3766495"/>
            <a:ext cx="6386826" cy="263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3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PHY Layer </a:t>
            </a:r>
            <a:r>
              <a:rPr lang="en-US" altLang="zh-TW" dirty="0"/>
              <a:t>Aspects: Ideal SIC </a:t>
            </a:r>
            <a:r>
              <a:rPr lang="en-US" altLang="zh-TW" dirty="0" smtClean="0"/>
              <a:t>(5/5)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Capacity region </a:t>
            </a:r>
            <a:r>
              <a:rPr lang="en-US" altLang="zh-TW" dirty="0" smtClean="0"/>
              <a:t>of the </a:t>
            </a:r>
            <a:r>
              <a:rPr lang="en-US" altLang="zh-TW" dirty="0"/>
              <a:t>two-user uplink </a:t>
            </a:r>
            <a:r>
              <a:rPr lang="en-US" altLang="zh-TW" dirty="0" smtClean="0"/>
              <a:t>AWGN channel is shown in the following and the red line is the optimal operation points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661" y="2998039"/>
            <a:ext cx="2987152" cy="177558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439" y="5791203"/>
            <a:ext cx="6559727" cy="90501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713019" y="2524761"/>
            <a:ext cx="6079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Set of all rates R1 and R2 satisfying the three constraints: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713019" y="4816077"/>
            <a:ext cx="7110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U1 can achieve its single-user bound while at the same time U2 can get a non-zero rate; in fact as high as its rate at point A</a:t>
            </a:r>
            <a:endParaRPr lang="zh-TW" altLang="en-US" sz="2400" dirty="0"/>
          </a:p>
        </p:txBody>
      </p:sp>
      <p:grpSp>
        <p:nvGrpSpPr>
          <p:cNvPr id="14" name="群組 13"/>
          <p:cNvGrpSpPr/>
          <p:nvPr/>
        </p:nvGrpSpPr>
        <p:grpSpPr>
          <a:xfrm>
            <a:off x="76195" y="3101244"/>
            <a:ext cx="4682070" cy="3424827"/>
            <a:chOff x="76195" y="2471659"/>
            <a:chExt cx="4682070" cy="3424827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95" y="2471659"/>
              <a:ext cx="4682070" cy="3424827"/>
            </a:xfrm>
            <a:prstGeom prst="rect">
              <a:avLst/>
            </a:prstGeom>
          </p:spPr>
        </p:pic>
        <p:cxnSp>
          <p:nvCxnSpPr>
            <p:cNvPr id="5" name="直線接點 4"/>
            <p:cNvCxnSpPr/>
            <p:nvPr/>
          </p:nvCxnSpPr>
          <p:spPr>
            <a:xfrm>
              <a:off x="3043003" y="3372787"/>
              <a:ext cx="779489" cy="794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/>
            <p:cNvSpPr txBox="1"/>
            <p:nvPr/>
          </p:nvSpPr>
          <p:spPr>
            <a:xfrm>
              <a:off x="3589032" y="2526777"/>
              <a:ext cx="11692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Optimal operation points</a:t>
              </a:r>
              <a:endParaRPr lang="zh-TW" altLang="en-US" dirty="0"/>
            </a:p>
          </p:txBody>
        </p:sp>
        <p:cxnSp>
          <p:nvCxnSpPr>
            <p:cNvPr id="13" name="直線單箭頭接點 12"/>
            <p:cNvCxnSpPr/>
            <p:nvPr/>
          </p:nvCxnSpPr>
          <p:spPr>
            <a:xfrm flipV="1">
              <a:off x="3432034" y="3443913"/>
              <a:ext cx="315366" cy="3066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111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PHY Layer Aspects: PER and Modulation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The authors in [4] have shown simulation results for SIC with respect to modulation schemes and SNR difference</a:t>
                </a:r>
              </a:p>
              <a:p>
                <a:r>
                  <a:rPr lang="en-US" altLang="zh-TW" dirty="0" smtClean="0"/>
                  <a:t>All points enclosed in the upper right area of each curve are in the desired operating region with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𝑃𝐸𝑅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331" y="3518693"/>
            <a:ext cx="4872314" cy="333930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981700" y="3695700"/>
            <a:ext cx="5499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We can find that the simulation result does not strictly follow (1)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For example, if the SNR of U1 becomes 8 times (i.e. 9 dB) larger, the modulation of U1 can upgrade from QPSK to 16QAM, which has only 2 times larger capacity</a:t>
            </a:r>
            <a:endParaRPr lang="zh-TW" altLang="en-US" sz="2400" dirty="0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2717800" y="5511800"/>
            <a:ext cx="381000" cy="66516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11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</TotalTime>
  <Words>1024</Words>
  <Application>Microsoft Office PowerPoint</Application>
  <PresentationFormat>寬螢幕</PresentationFormat>
  <Paragraphs>91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Advanced Resource Allocation and Scheduling for Non-Orthogonal Multiple Access</vt:lpstr>
      <vt:lpstr>Outlines</vt:lpstr>
      <vt:lpstr>Summary of progress</vt:lpstr>
      <vt:lpstr>PHY Layer Aspects: Ideal SIC (1/5)</vt:lpstr>
      <vt:lpstr>PHY Layer Aspects: Ideal SIC (2/5)</vt:lpstr>
      <vt:lpstr>PHY Layer Aspects: Ideal SIC (3/5)</vt:lpstr>
      <vt:lpstr>PHY Layer Aspects: Ideal SIC (4/5)</vt:lpstr>
      <vt:lpstr>PHY Layer Aspects: Ideal SIC (5/5)</vt:lpstr>
      <vt:lpstr>PHY Layer Aspects: PER and Modulation</vt:lpstr>
      <vt:lpstr>MAC Layer Aspects: Two-user Resource Allocation</vt:lpstr>
      <vt:lpstr>MAC Layer Aspects: Optimization of Multi-user Resource Allocation (1/4)</vt:lpstr>
      <vt:lpstr>MAC Layer Aspects: Optimization of Multi-user Resource Allocation (2/4)</vt:lpstr>
      <vt:lpstr>MAC Layer Aspects: Optimization of Multi-user Resource Allocation (3/4)</vt:lpstr>
      <vt:lpstr>MAC Layer Aspects: Optimization of Multi-user Resource Allocation (4/4)</vt:lpstr>
      <vt:lpstr>Mac Layer Aspects: Scheduling Resource Blocks with Considerations of Fairness (1/3)</vt:lpstr>
      <vt:lpstr>Mac Layer Aspects: Scheduling Resource Blocks with Considerations of Fairness (2/3)</vt:lpstr>
      <vt:lpstr>Mac Layer Aspects: Scheduling Resource Blocks with Considerations of Fairness (3/3)</vt:lpstr>
      <vt:lpstr>Plan for the Next Month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Resource Allocation and Scheduling for Non-Orthogonal Multiple Access</dc:title>
  <dc:creator>nicky</dc:creator>
  <cp:lastModifiedBy>USER</cp:lastModifiedBy>
  <cp:revision>156</cp:revision>
  <dcterms:created xsi:type="dcterms:W3CDTF">2014-02-15T04:52:11Z</dcterms:created>
  <dcterms:modified xsi:type="dcterms:W3CDTF">2014-03-02T13:08:18Z</dcterms:modified>
</cp:coreProperties>
</file>