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8"/>
  </p:notesMasterIdLst>
  <p:handoutMasterIdLst>
    <p:handoutMasterId r:id="rId19"/>
  </p:handoutMasterIdLst>
  <p:sldIdLst>
    <p:sldId id="389" r:id="rId2"/>
    <p:sldId id="377" r:id="rId3"/>
    <p:sldId id="378" r:id="rId4"/>
    <p:sldId id="379" r:id="rId5"/>
    <p:sldId id="380" r:id="rId6"/>
    <p:sldId id="381" r:id="rId7"/>
    <p:sldId id="382" r:id="rId8"/>
    <p:sldId id="409" r:id="rId9"/>
    <p:sldId id="410" r:id="rId10"/>
    <p:sldId id="390" r:id="rId11"/>
    <p:sldId id="391" r:id="rId12"/>
    <p:sldId id="411" r:id="rId13"/>
    <p:sldId id="412" r:id="rId14"/>
    <p:sldId id="413" r:id="rId15"/>
    <p:sldId id="414" r:id="rId16"/>
    <p:sldId id="41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667" autoAdjust="0"/>
  </p:normalViewPr>
  <p:slideViewPr>
    <p:cSldViewPr>
      <p:cViewPr varScale="1">
        <p:scale>
          <a:sx n="57" d="100"/>
          <a:sy n="57" d="100"/>
        </p:scale>
        <p:origin x="15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D5350C5-9BF5-430D-98E5-3864D9AE3C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87A3757-1652-4FFD-B7F4-DE67340DAF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3484C5-C6AA-444E-90C3-4EB9377B0341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A3B28-F29A-495C-AF41-77700C52CE44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01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492FBD-8857-41E2-9121-FD4CDE9DCD02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652CFF-F243-40EE-B80E-D19C45AE6DBB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E31370-E9BE-41FF-A2A2-E883C52AC6BD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F2AD2D-0DF2-4856-8D7E-7F436C15DFC3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2A4A08-9BFB-4E49-92FE-7FD4BC04EB09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9E516B-8B11-4DE9-8ED1-66642E05AA14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C4BF89-0C13-4FE7-A1D9-63CE35FFAAE0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90A551-824E-4803-BDC6-FB7FE118C750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5128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025DED-6313-4A8D-ABBF-D22D20BB94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04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EC3B0-800E-49C2-B294-8D58DE760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6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9673-8BE4-47A2-8B3B-C2E7FCEBBE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30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7D89CF-FA90-4711-8551-2EC0BB3471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81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44E61-9072-4090-B718-4E504D44D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07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1B401-6D02-4720-8B6E-C54C40FE5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55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EC991F-9852-40D8-9690-69287048B8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548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3D955-E2D5-432A-BBE9-6286492617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49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92D2E-47DF-4007-90BA-C019C583C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0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0FD56-2B09-4A08-BC2E-857AEB745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48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5AEAA-1661-4C2A-A8CB-58220CA5CD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62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1D062-5136-4C98-AAFD-C52EB55393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21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FAE8915F-6D81-4742-8A34-21B06E19E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Consuming </a:t>
            </a:r>
            <a:br>
              <a:rPr lang="en-US" altLang="en-US" smtClean="0"/>
            </a:br>
            <a:r>
              <a:rPr lang="en-US" altLang="en-US" smtClean="0"/>
              <a:t>eXtensible Markup Language (XML) feeds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-14288" y="0"/>
            <a:ext cx="7543801" cy="1295400"/>
          </a:xfrm>
        </p:spPr>
        <p:txBody>
          <a:bodyPr/>
          <a:lstStyle/>
          <a:p>
            <a:r>
              <a:rPr lang="en-US" altLang="en-US" smtClean="0"/>
              <a:t>Classes for Processing </a:t>
            </a:r>
            <a:br>
              <a:rPr lang="en-US" altLang="en-US" smtClean="0"/>
            </a:br>
            <a:r>
              <a:rPr lang="en-US" altLang="en-US" smtClean="0"/>
              <a:t>XML files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86800" cy="5486400"/>
          </a:xfrm>
        </p:spPr>
        <p:txBody>
          <a:bodyPr/>
          <a:lstStyle/>
          <a:p>
            <a:r>
              <a:rPr lang="en-US" altLang="en-US" smtClean="0">
                <a:latin typeface="Courier" pitchFamily="49" charset="0"/>
              </a:rPr>
              <a:t>Document</a:t>
            </a:r>
          </a:p>
          <a:p>
            <a:pPr lvl="1"/>
            <a:r>
              <a:rPr lang="en-US" altLang="en-US" smtClean="0"/>
              <a:t>Represents the entire XML document</a:t>
            </a:r>
          </a:p>
          <a:p>
            <a:pPr lvl="2"/>
            <a:r>
              <a:rPr lang="en-US" altLang="en-US" smtClean="0"/>
              <a:t>Providing primary access to the document’s data</a:t>
            </a:r>
          </a:p>
          <a:p>
            <a:pPr lvl="2"/>
            <a:endParaRPr lang="en-US" altLang="en-US" smtClean="0"/>
          </a:p>
          <a:p>
            <a:pPr lvl="1"/>
            <a:r>
              <a:rPr lang="en-US" altLang="en-US" smtClean="0"/>
              <a:t>Methods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getElementsByTagName(String tagname)</a:t>
            </a:r>
          </a:p>
          <a:p>
            <a:pPr lvl="3"/>
            <a:r>
              <a:rPr lang="en-US" altLang="en-US" smtClean="0"/>
              <a:t>Returns a </a:t>
            </a:r>
            <a:r>
              <a:rPr lang="en-US" altLang="en-US" smtClean="0">
                <a:latin typeface="Courier" pitchFamily="49" charset="0"/>
              </a:rPr>
              <a:t>NodeList</a:t>
            </a:r>
            <a:r>
              <a:rPr lang="en-US" altLang="en-US" smtClean="0"/>
              <a:t> of all </a:t>
            </a:r>
            <a:r>
              <a:rPr lang="en-US" altLang="en-US" smtClean="0">
                <a:latin typeface="Courier" pitchFamily="49" charset="0"/>
              </a:rPr>
              <a:t>Nodes</a:t>
            </a:r>
            <a:r>
              <a:rPr lang="en-US" altLang="en-US" smtClean="0"/>
              <a:t> with a given tag name</a:t>
            </a:r>
          </a:p>
          <a:p>
            <a:pPr lvl="3"/>
            <a:endParaRPr lang="en-US" altLang="en-US" smtClean="0"/>
          </a:p>
          <a:p>
            <a:r>
              <a:rPr lang="en-US" altLang="en-US" smtClean="0">
                <a:latin typeface="Courier" pitchFamily="49" charset="0"/>
              </a:rPr>
              <a:t>Node</a:t>
            </a:r>
          </a:p>
          <a:p>
            <a:pPr lvl="1"/>
            <a:r>
              <a:rPr lang="en-US" altLang="en-US" smtClean="0"/>
              <a:t>Represents a single node in the document tree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getNodeName()</a:t>
            </a:r>
            <a:r>
              <a:rPr lang="en-US" altLang="en-US" smtClean="0"/>
              <a:t>/</a:t>
            </a:r>
            <a:r>
              <a:rPr lang="en-US" altLang="en-US" smtClean="0">
                <a:latin typeface="Courier" pitchFamily="49" charset="0"/>
              </a:rPr>
              <a:t>getNodeValue() </a:t>
            </a:r>
            <a:r>
              <a:rPr lang="en-US" altLang="en-US" smtClean="0"/>
              <a:t>return</a:t>
            </a:r>
          </a:p>
          <a:p>
            <a:pPr lvl="3"/>
            <a:r>
              <a:rPr lang="en-US" altLang="en-US" smtClean="0"/>
              <a:t>The name/value as a string of the node depending on its type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getFirstChild()</a:t>
            </a:r>
            <a:r>
              <a:rPr lang="en-US" altLang="en-US" smtClean="0"/>
              <a:t>/</a:t>
            </a:r>
            <a:r>
              <a:rPr lang="en-US" altLang="en-US" smtClean="0">
                <a:latin typeface="Courier" pitchFamily="49" charset="0"/>
              </a:rPr>
              <a:t>getLastChild()</a:t>
            </a:r>
            <a:r>
              <a:rPr lang="en-US" altLang="en-US" smtClean="0"/>
              <a:t>/</a:t>
            </a:r>
            <a:r>
              <a:rPr lang="en-US" altLang="en-US" smtClean="0">
                <a:latin typeface="Courier" pitchFamily="49" charset="0"/>
              </a:rPr>
              <a:t>getChildNodes()</a:t>
            </a:r>
          </a:p>
          <a:p>
            <a:pPr lvl="2"/>
            <a:endParaRPr lang="en-US" altLang="en-US" smtClean="0"/>
          </a:p>
          <a:p>
            <a:pPr lvl="3"/>
            <a:endParaRPr lang="en-US" altLang="en-US" smtClean="0"/>
          </a:p>
          <a:p>
            <a:endParaRPr lang="en-US" altLang="en-US" smtClean="0"/>
          </a:p>
          <a:p>
            <a:pPr lvl="3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-14288" y="0"/>
            <a:ext cx="7543801" cy="1295400"/>
          </a:xfrm>
        </p:spPr>
        <p:txBody>
          <a:bodyPr/>
          <a:lstStyle/>
          <a:p>
            <a:r>
              <a:rPr lang="en-US" altLang="en-US" smtClean="0"/>
              <a:t>Classes for Processing </a:t>
            </a:r>
            <a:br>
              <a:rPr lang="en-US" altLang="en-US" smtClean="0"/>
            </a:br>
            <a:r>
              <a:rPr lang="en-US" altLang="en-US" smtClean="0"/>
              <a:t>XML files (continued)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686800" cy="5486400"/>
          </a:xfrm>
        </p:spPr>
        <p:txBody>
          <a:bodyPr/>
          <a:lstStyle/>
          <a:p>
            <a:r>
              <a:rPr lang="en-US" altLang="en-US" smtClean="0">
                <a:latin typeface="Courier" pitchFamily="49" charset="0"/>
              </a:rPr>
              <a:t>NodeList</a:t>
            </a:r>
          </a:p>
          <a:p>
            <a:pPr lvl="1"/>
            <a:r>
              <a:rPr lang="en-US" altLang="en-US" smtClean="0"/>
              <a:t>Ordered collection of nodes, where</a:t>
            </a:r>
          </a:p>
          <a:p>
            <a:pPr lvl="2"/>
            <a:r>
              <a:rPr lang="en-US" altLang="en-US" smtClean="0"/>
              <a:t>Items accessible via an integral index</a:t>
            </a:r>
          </a:p>
          <a:p>
            <a:pPr lvl="1"/>
            <a:r>
              <a:rPr lang="en-US" altLang="en-US" smtClean="0"/>
              <a:t>Methods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item(int index)</a:t>
            </a:r>
          </a:p>
          <a:p>
            <a:pPr lvl="3"/>
            <a:r>
              <a:rPr lang="en-US" altLang="en-US" smtClean="0"/>
              <a:t>Returns the </a:t>
            </a:r>
            <a:r>
              <a:rPr lang="en-US" altLang="en-US" smtClean="0">
                <a:latin typeface="Courier" pitchFamily="49" charset="0"/>
              </a:rPr>
              <a:t>Node</a:t>
            </a:r>
            <a:r>
              <a:rPr lang="en-US" altLang="en-US" smtClean="0"/>
              <a:t> at </a:t>
            </a:r>
            <a:r>
              <a:rPr lang="en-US" altLang="en-US" smtClean="0">
                <a:latin typeface="Courier" pitchFamily="49" charset="0"/>
              </a:rPr>
              <a:t>index</a:t>
            </a:r>
            <a:r>
              <a:rPr lang="en-US" altLang="en-US" smtClean="0"/>
              <a:t>. </a:t>
            </a:r>
          </a:p>
          <a:p>
            <a:pPr lvl="3"/>
            <a:endParaRPr lang="en-US" altLang="en-US" smtClean="0"/>
          </a:p>
          <a:p>
            <a:r>
              <a:rPr lang="en-US" altLang="en-US" smtClean="0">
                <a:latin typeface="Courier" pitchFamily="49" charset="0"/>
              </a:rPr>
              <a:t>NamedNodeMap</a:t>
            </a:r>
          </a:p>
          <a:p>
            <a:pPr lvl="1"/>
            <a:r>
              <a:rPr lang="en-US" altLang="en-US" smtClean="0"/>
              <a:t>Collection of nodes that can be accessed by name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Methods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Node item(int index) 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Node getNamedItem(String name)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  <a:p>
            <a:pPr lvl="3"/>
            <a:endParaRPr lang="en-US" altLang="en-US" smtClean="0"/>
          </a:p>
          <a:p>
            <a:endParaRPr lang="en-US" altLang="en-US" smtClean="0"/>
          </a:p>
          <a:p>
            <a:pPr lvl="3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Classes for Processing XML files (cont’d)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>
                <a:latin typeface="Courier" pitchFamily="49" charset="0"/>
              </a:rPr>
              <a:t>Element</a:t>
            </a:r>
          </a:p>
          <a:p>
            <a:pPr lvl="1"/>
            <a:r>
              <a:rPr lang="en-US" altLang="en-US" smtClean="0"/>
              <a:t>Represents an element in XML that</a:t>
            </a:r>
          </a:p>
          <a:p>
            <a:pPr lvl="2"/>
            <a:r>
              <a:rPr lang="en-US" altLang="en-US" smtClean="0"/>
              <a:t>May have attributes associated with them</a:t>
            </a:r>
          </a:p>
          <a:p>
            <a:pPr lvl="1"/>
            <a:r>
              <a:rPr lang="en-US" altLang="en-US" smtClean="0"/>
              <a:t>Has methods to retrieve attributes by name or by value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String getAttribute(String name)</a:t>
            </a:r>
          </a:p>
          <a:p>
            <a:pPr lvl="3"/>
            <a:r>
              <a:rPr lang="en-US" altLang="en-US" smtClean="0"/>
              <a:t>Retrieves an attribute name by name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Attr getAttributeNode(String name)</a:t>
            </a:r>
          </a:p>
          <a:p>
            <a:pPr lvl="3"/>
            <a:r>
              <a:rPr lang="en-US" altLang="en-US" smtClean="0"/>
              <a:t>Retrieves an attribute node by name</a:t>
            </a:r>
          </a:p>
          <a:p>
            <a:r>
              <a:rPr lang="en-US" altLang="en-US" smtClean="0">
                <a:latin typeface="courier new" panose="02070309020205020404" pitchFamily="49" charset="0"/>
              </a:rPr>
              <a:t>Attr</a:t>
            </a:r>
          </a:p>
          <a:p>
            <a:pPr lvl="1"/>
            <a:r>
              <a:rPr lang="en-US" altLang="en-US" smtClean="0"/>
              <a:t>Represents an attribute in an </a:t>
            </a:r>
            <a:r>
              <a:rPr lang="en-US" altLang="en-US" smtClean="0">
                <a:latin typeface="courier new" panose="02070309020205020404" pitchFamily="49" charset="0"/>
              </a:rPr>
              <a:t>Element</a:t>
            </a:r>
            <a:r>
              <a:rPr lang="en-US" altLang="en-US" smtClean="0"/>
              <a:t> object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String getName()</a:t>
            </a:r>
          </a:p>
          <a:p>
            <a:pPr lvl="2"/>
            <a:r>
              <a:rPr lang="en-US" altLang="en-US" smtClean="0">
                <a:latin typeface="Courier" pitchFamily="49" charset="0"/>
              </a:rPr>
              <a:t>String getValue()</a:t>
            </a:r>
          </a:p>
          <a:p>
            <a:pPr lvl="2"/>
            <a:endParaRPr lang="en-US" altLang="en-US" smtClean="0"/>
          </a:p>
          <a:p>
            <a:pPr lvl="2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Consuming </a:t>
            </a:r>
            <a:br>
              <a:rPr lang="en-US" altLang="en-US" smtClean="0"/>
            </a:br>
            <a:r>
              <a:rPr lang="en-US" altLang="en-US" smtClean="0"/>
              <a:t>Java Script Object Notation (JSON) feeds</a:t>
            </a:r>
          </a:p>
        </p:txBody>
      </p:sp>
    </p:spTree>
    <p:extLst>
      <p:ext uri="{BB962C8B-B14F-4D97-AF65-F5344CB8AC3E}">
        <p14:creationId xmlns:p14="http://schemas.microsoft.com/office/powerpoint/2010/main" val="73824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7543800" cy="1295400"/>
          </a:xfrm>
        </p:spPr>
        <p:txBody>
          <a:bodyPr/>
          <a:lstStyle/>
          <a:p>
            <a:r>
              <a:rPr lang="en-US" altLang="en-US" smtClean="0"/>
              <a:t>What is JSON?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229600" cy="4411663"/>
          </a:xfrm>
        </p:spPr>
        <p:txBody>
          <a:bodyPr/>
          <a:lstStyle/>
          <a:p>
            <a:r>
              <a:rPr lang="en-US" altLang="en-US" smtClean="0"/>
              <a:t>JSON</a:t>
            </a:r>
          </a:p>
          <a:p>
            <a:pPr lvl="1"/>
            <a:r>
              <a:rPr lang="en-US" altLang="en-US" smtClean="0"/>
              <a:t>stands for </a:t>
            </a:r>
            <a:r>
              <a:rPr lang="en-US" altLang="en-US" b="1" smtClean="0"/>
              <a:t>J</a:t>
            </a:r>
            <a:r>
              <a:rPr lang="en-US" altLang="en-US" smtClean="0"/>
              <a:t>ava</a:t>
            </a:r>
            <a:r>
              <a:rPr lang="en-US" altLang="en-US" b="1" smtClean="0"/>
              <a:t>S</a:t>
            </a:r>
            <a:r>
              <a:rPr lang="en-US" altLang="en-US" smtClean="0"/>
              <a:t>cript </a:t>
            </a:r>
            <a:r>
              <a:rPr lang="en-US" altLang="en-US" b="1" smtClean="0"/>
              <a:t>O</a:t>
            </a:r>
            <a:r>
              <a:rPr lang="en-US" altLang="en-US" smtClean="0"/>
              <a:t>bject </a:t>
            </a:r>
            <a:r>
              <a:rPr lang="en-US" altLang="en-US" b="1" smtClean="0"/>
              <a:t>N</a:t>
            </a:r>
            <a:r>
              <a:rPr lang="en-US" altLang="en-US" smtClean="0"/>
              <a:t>otation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is syntax for storing and exchanging text information</a:t>
            </a:r>
          </a:p>
          <a:p>
            <a:pPr lvl="2"/>
            <a:r>
              <a:rPr lang="en-US" altLang="en-US" smtClean="0"/>
              <a:t>Much like XML</a:t>
            </a:r>
          </a:p>
          <a:p>
            <a:pPr lvl="2"/>
            <a:endParaRPr lang="en-US" altLang="en-US" smtClean="0"/>
          </a:p>
          <a:p>
            <a:pPr lvl="1"/>
            <a:r>
              <a:rPr lang="en-US" altLang="en-US" smtClean="0"/>
              <a:t>is smaller than XML, and faster and easier to parse</a:t>
            </a: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990600" y="4114800"/>
            <a:ext cx="6172200" cy="2586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"employees": [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{ "firstName":"John" , "lastName":"Doe" }, 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{ "firstName":"Anna" , "lastName":"Smith" }, 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{ "firstName":"Peter" , "lastName":"Jones" }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986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Contrasting XML to JSON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986337"/>
          </a:xfrm>
        </p:spPr>
        <p:txBody>
          <a:bodyPr/>
          <a:lstStyle/>
          <a:p>
            <a:r>
              <a:rPr lang="en-US" altLang="en-US" smtClean="0"/>
              <a:t>Similarities: </a:t>
            </a:r>
          </a:p>
          <a:p>
            <a:pPr lvl="1"/>
            <a:r>
              <a:rPr lang="en-US" altLang="en-US" smtClean="0"/>
              <a:t>both are</a:t>
            </a:r>
          </a:p>
          <a:p>
            <a:pPr lvl="2"/>
            <a:r>
              <a:rPr lang="en-US" altLang="en-US" smtClean="0"/>
              <a:t>Plain-text</a:t>
            </a:r>
          </a:p>
          <a:p>
            <a:pPr lvl="2"/>
            <a:r>
              <a:rPr lang="en-US" altLang="en-US" smtClean="0"/>
              <a:t>Self-describing (human readable)</a:t>
            </a:r>
          </a:p>
          <a:p>
            <a:pPr lvl="2"/>
            <a:r>
              <a:rPr lang="en-US" altLang="en-US" smtClean="0"/>
              <a:t>Hierarchical (values nested within values)</a:t>
            </a:r>
          </a:p>
          <a:p>
            <a:endParaRPr lang="en-US" altLang="en-US" smtClean="0"/>
          </a:p>
          <a:p>
            <a:r>
              <a:rPr lang="en-US" altLang="en-US" smtClean="0"/>
              <a:t>Differences:</a:t>
            </a:r>
          </a:p>
          <a:p>
            <a:pPr lvl="1"/>
            <a:r>
              <a:rPr lang="en-US" altLang="en-US" smtClean="0"/>
              <a:t>JSON </a:t>
            </a:r>
          </a:p>
          <a:p>
            <a:pPr lvl="2"/>
            <a:r>
              <a:rPr lang="en-US" altLang="en-US" smtClean="0"/>
              <a:t>Uses no end tags</a:t>
            </a:r>
          </a:p>
          <a:p>
            <a:pPr lvl="2"/>
            <a:r>
              <a:rPr lang="en-US" altLang="en-US" smtClean="0"/>
              <a:t>Is shorter</a:t>
            </a:r>
          </a:p>
          <a:p>
            <a:pPr lvl="2"/>
            <a:r>
              <a:rPr lang="en-US" altLang="en-US" smtClean="0"/>
              <a:t>Quicker to read and write</a:t>
            </a:r>
          </a:p>
          <a:p>
            <a:pPr lvl="2"/>
            <a:r>
              <a:rPr lang="en-US" altLang="en-US" smtClean="0"/>
              <a:t>Uses arrays</a:t>
            </a:r>
          </a:p>
        </p:txBody>
      </p:sp>
    </p:spTree>
    <p:extLst>
      <p:ext uri="{BB962C8B-B14F-4D97-AF65-F5344CB8AC3E}">
        <p14:creationId xmlns:p14="http://schemas.microsoft.com/office/powerpoint/2010/main" val="37210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JSON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JSON data</a:t>
            </a:r>
          </a:p>
          <a:p>
            <a:pPr lvl="1">
              <a:defRPr/>
            </a:pPr>
            <a:r>
              <a:rPr lang="en-US" dirty="0" smtClean="0"/>
              <a:t>written as name/value pairs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Separated by commas (,)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JSON objects</a:t>
            </a:r>
          </a:p>
          <a:p>
            <a:pPr lvl="1">
              <a:defRPr/>
            </a:pPr>
            <a:r>
              <a:rPr lang="en-US" dirty="0" smtClean="0"/>
              <a:t>Enclosed in curly brackets ({})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JSON arrays</a:t>
            </a:r>
          </a:p>
          <a:p>
            <a:pPr lvl="1">
              <a:defRPr/>
            </a:pPr>
            <a:r>
              <a:rPr lang="en-US" dirty="0" smtClean="0"/>
              <a:t>Delineated by </a:t>
            </a:r>
          </a:p>
          <a:p>
            <a:pPr marL="344487" lvl="1" indent="0">
              <a:buFont typeface="Wingdings" panose="05000000000000000000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square brackets ([])</a:t>
            </a:r>
            <a:endParaRPr lang="en-US" dirty="0"/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992188" y="2514600"/>
            <a:ext cx="6172200" cy="3698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"firstName" : "John"</a:t>
            </a:r>
            <a:endParaRPr lang="en-US" altLang="en-US" sz="1800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990600" y="4811713"/>
            <a:ext cx="6172200" cy="3698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{ "firstName":"John" , "lastName":"Doe" }</a:t>
            </a:r>
            <a:endParaRPr lang="en-US" altLang="en-US" sz="1800"/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3886200" y="5335588"/>
            <a:ext cx="4724400" cy="1446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altLang="en-US" sz="1200"/>
              <a:t/>
            </a:r>
            <a:br>
              <a:rPr lang="en-US" altLang="en-US" sz="1200"/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"employees": [</a:t>
            </a:r>
            <a:r>
              <a:rPr lang="en-US" altLang="en-US" sz="1200"/>
              <a:t/>
            </a:r>
            <a:br>
              <a:rPr lang="en-US" altLang="en-US" sz="1200"/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{ "firstName":"John" , "lastName":"Doe" }, </a:t>
            </a:r>
            <a:r>
              <a:rPr lang="en-US" altLang="en-US" sz="1200"/>
              <a:t/>
            </a:r>
            <a:br>
              <a:rPr lang="en-US" altLang="en-US" sz="1200"/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{ "firstName":"Anna" , "lastName":"Smith" }, </a:t>
            </a:r>
            <a:r>
              <a:rPr lang="en-US" altLang="en-US" sz="1200"/>
              <a:t/>
            </a:r>
            <a:br>
              <a:rPr lang="en-US" altLang="en-US" sz="1200"/>
            </a:br>
            <a: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  <a:t>{ "firstName":"Peter" , "lastName":"Jones" }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204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-457200"/>
            <a:ext cx="75438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XML?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147763"/>
            <a:ext cx="8534400" cy="53292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100" dirty="0" smtClean="0"/>
              <a:t>XML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Stands for </a:t>
            </a:r>
            <a:r>
              <a:rPr lang="en-US" sz="1800" dirty="0"/>
              <a:t>e</a:t>
            </a:r>
            <a:r>
              <a:rPr lang="en-US" sz="1800" b="1" dirty="0"/>
              <a:t>X</a:t>
            </a:r>
            <a:r>
              <a:rPr lang="en-US" sz="1800" dirty="0"/>
              <a:t>tensible </a:t>
            </a:r>
            <a:r>
              <a:rPr lang="en-US" sz="1800" b="1" dirty="0"/>
              <a:t>M</a:t>
            </a:r>
            <a:r>
              <a:rPr lang="en-US" sz="1800" dirty="0"/>
              <a:t>arkup </a:t>
            </a:r>
            <a:r>
              <a:rPr lang="en-US" sz="1800" b="1" dirty="0"/>
              <a:t>L</a:t>
            </a:r>
            <a:r>
              <a:rPr lang="en-US" sz="1800" dirty="0"/>
              <a:t>anguage</a:t>
            </a:r>
            <a:endParaRPr lang="en-US" sz="1800" dirty="0" smtClean="0"/>
          </a:p>
          <a:p>
            <a:pPr lvl="2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Is designed to transport and store data with focus on what data is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500" dirty="0" smtClean="0"/>
              <a:t>As opposed to HTML that was designed to display data with focus on how data looks</a:t>
            </a:r>
          </a:p>
          <a:p>
            <a:pPr marL="693737" lvl="2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1500" dirty="0" smtClean="0"/>
          </a:p>
          <a:p>
            <a:pPr lvl="1" eaLnBrk="1" hangingPunct="1">
              <a:lnSpc>
                <a:spcPct val="90000"/>
              </a:lnSpc>
              <a:defRPr/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Tags are not predefined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500" dirty="0" smtClean="0"/>
              <a:t>The tags used in HTML are predefined 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500" dirty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500" dirty="0" smtClean="0"/>
              <a:t>HTML docs use tags defined in HTML standard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5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Does not do anything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500" dirty="0" smtClean="0"/>
              <a:t>Created to structure, store, and transport information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5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 smtClean="0"/>
              <a:t>is a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500" dirty="0" smtClean="0"/>
              <a:t>Software and hardware-independent tool 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500" dirty="0" smtClean="0"/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500" dirty="0" smtClean="0"/>
              <a:t>For carrying information</a:t>
            </a:r>
          </a:p>
          <a:p>
            <a:pPr lvl="2" eaLnBrk="1" hangingPunct="1">
              <a:lnSpc>
                <a:spcPct val="90000"/>
              </a:lnSpc>
              <a:defRPr/>
            </a:pPr>
            <a:endParaRPr lang="en-US" sz="1500" dirty="0" smtClean="0"/>
          </a:p>
        </p:txBody>
      </p:sp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5867400" y="3733800"/>
            <a:ext cx="2971800" cy="2662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&lt;note&gt;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&lt;to&gt;Tove&lt;/to&gt;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&lt;from&gt;Jani&lt;/from&gt;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&lt;heading&gt;Reminder&lt;/heading&gt;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&lt;body&gt;Don't forget me this weekend!&lt;/body&gt;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&lt;/note&gt;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can XML be used?	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Separate data from HTML</a:t>
            </a:r>
          </a:p>
          <a:p>
            <a:pPr lvl="1"/>
            <a:r>
              <a:rPr lang="en-US" altLang="en-US" smtClean="0"/>
              <a:t>Displaying dynamic data in your HTML document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Simplify data sharing/transport</a:t>
            </a:r>
          </a:p>
          <a:p>
            <a:pPr lvl="1"/>
            <a:r>
              <a:rPr lang="en-US" altLang="en-US" smtClean="0"/>
              <a:t>XML is stored in plain text format =&gt;</a:t>
            </a:r>
          </a:p>
          <a:p>
            <a:pPr lvl="2"/>
            <a:r>
              <a:rPr lang="en-US" altLang="en-US" smtClean="0"/>
              <a:t>Software and hardware-independent data sharing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Greatly reducing complexity of data transport</a:t>
            </a:r>
          </a:p>
          <a:p>
            <a:pPr lvl="3"/>
            <a:r>
              <a:rPr lang="en-US" altLang="en-US" smtClean="0"/>
              <a:t>Between incompatible applications</a:t>
            </a:r>
          </a:p>
          <a:p>
            <a:pPr lvl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XML tree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XML documents</a:t>
            </a:r>
          </a:p>
          <a:p>
            <a:pPr lvl="1"/>
            <a:r>
              <a:rPr lang="en-US" altLang="en-US" smtClean="0"/>
              <a:t>Form a tree structure </a:t>
            </a:r>
          </a:p>
          <a:p>
            <a:pPr lvl="2"/>
            <a:r>
              <a:rPr lang="en-US" altLang="en-US" smtClean="0"/>
              <a:t>Starting at root and branching to leaves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Example XML document: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2286000" y="4038600"/>
            <a:ext cx="4724400" cy="2586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&lt;?xml version="1.0" encoding="ISO-8859-1"?&gt;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&lt;note&gt;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&lt;to&gt;Tove&lt;/to&gt;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&lt;from&gt;Jani&lt;/from&gt;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&lt;heading&gt;Reminder&lt;/heading&gt;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&lt;body&gt;Don't forget me this weekend!&lt;/body&gt;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&lt;/note&gt;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Tree representation of </a:t>
            </a:r>
            <a:br>
              <a:rPr lang="en-US" altLang="en-US" smtClean="0"/>
            </a:br>
            <a:r>
              <a:rPr lang="en-US" altLang="en-US" smtClean="0"/>
              <a:t>an XML doc: Example</a:t>
            </a:r>
          </a:p>
        </p:txBody>
      </p:sp>
      <p:pic>
        <p:nvPicPr>
          <p:cNvPr id="12291" name="Picture 2" descr="DOM node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1898650"/>
            <a:ext cx="422592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76200" y="1905000"/>
            <a:ext cx="4724400" cy="46164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&lt;bookstore&gt;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 &lt;book category="COOKING"&gt;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&lt;title lang="en"&gt;Everyday Italian&lt;/title&gt;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&lt;author&gt;Giada De Laurentiis&lt;/author&gt;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&lt;year&gt;2005&lt;/year&gt;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&lt;price&gt;30.00&lt;/price&gt;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 &lt;/book&gt;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 &lt;book category="CHILDREN"&gt;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&lt;title lang="en"&gt;Harry Potter&lt;/title&gt;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&lt;author&gt;J K. Rowling&lt;/author&gt;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&lt;year&gt;2005&lt;/year&gt;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&lt;price&gt;29.99&lt;/price&gt;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 &lt;/book&gt;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 &lt;book category="WEB"&gt;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&lt;title lang="en"&gt;Learning XML&lt;/title&gt;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&lt;author&gt;Erik T. Ray&lt;/author&gt;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&lt;year&gt;2003&lt;/year&gt;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   &lt;price&gt;39.95&lt;/price&gt;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  &lt;/book&gt;</a:t>
            </a:r>
            <a:r>
              <a:rPr lang="en-US" altLang="en-US" sz="1400"/>
              <a:t/>
            </a:r>
            <a:br>
              <a:rPr lang="en-US" altLang="en-US" sz="1400"/>
            </a:b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&lt;/bookstore&gt;</a:t>
            </a: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XML elements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0" y="1719263"/>
            <a:ext cx="8229600" cy="4411662"/>
          </a:xfrm>
        </p:spPr>
        <p:txBody>
          <a:bodyPr/>
          <a:lstStyle/>
          <a:p>
            <a:r>
              <a:rPr lang="en-US" altLang="en-US" smtClean="0"/>
              <a:t>An element can contain</a:t>
            </a:r>
          </a:p>
          <a:p>
            <a:pPr lvl="1"/>
            <a:r>
              <a:rPr lang="en-US" altLang="en-US" smtClean="0"/>
              <a:t>Other elements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Text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Attributes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Or a mix of the above</a:t>
            </a: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4343400" y="1752600"/>
            <a:ext cx="4724400" cy="39703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&lt;bookstore&gt;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&lt;book category="CHILDREN"&gt;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&lt;title&gt;Harry Potter&lt;/title&gt;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&lt;author&gt;J K. Rowling&lt;/author&gt;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&lt;year&gt;2005&lt;/year&gt;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&lt;price&gt;29.99&lt;/price&gt;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&lt;/book&gt;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&lt;book category="WEB"&gt;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&lt;title&gt;Learning XML&lt;/title&gt;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&lt;author&gt;Erik T. Ray&lt;/author&gt;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&lt;year&gt;2003&lt;/year&gt;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   &lt;price&gt;39.95&lt;/price&gt;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&lt;/book&gt;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&lt;/bookstore&gt;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-457200"/>
            <a:ext cx="7543800" cy="1295400"/>
          </a:xfrm>
        </p:spPr>
        <p:txBody>
          <a:bodyPr/>
          <a:lstStyle/>
          <a:p>
            <a:r>
              <a:rPr lang="en-US" altLang="en-US" smtClean="0"/>
              <a:t>Well-formed XML docs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229600" cy="4411663"/>
          </a:xfrm>
        </p:spPr>
        <p:txBody>
          <a:bodyPr/>
          <a:lstStyle/>
          <a:p>
            <a:r>
              <a:rPr lang="en-US" altLang="en-US" smtClean="0"/>
              <a:t>The syntax rules</a:t>
            </a:r>
          </a:p>
          <a:p>
            <a:pPr lvl="1"/>
            <a:r>
              <a:rPr lang="en-US" altLang="en-US" smtClean="0"/>
              <a:t>XML docs must have a root element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XML elements must have a closing tag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XML tags are case sensitive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XML elements must be properly nested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XML attributes must be quoted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990600" y="4343400"/>
            <a:ext cx="6172200" cy="3698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&lt;b&gt;&lt;i&gt;This text is bold and italic&lt;/i&gt;&lt;/b&gt;</a:t>
            </a:r>
            <a:endParaRPr lang="en-US" altLang="en-US" sz="1800"/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990600" y="3505200"/>
            <a:ext cx="6172200" cy="3698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&lt;Message&gt;This is incorrect&lt;/message&gt;</a:t>
            </a:r>
            <a:endParaRPr lang="en-US" altLang="en-US" sz="1800"/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014413" y="5257800"/>
            <a:ext cx="6172200" cy="12001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&lt;note date="12/11/2007"&gt;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&lt;to&gt;Tove&lt;/to&gt;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  &lt;from&gt;Jani&lt;/from&gt;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&lt;/note&gt;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Document Object Model (DOM)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10138"/>
          </a:xfrm>
        </p:spPr>
        <p:txBody>
          <a:bodyPr/>
          <a:lstStyle/>
          <a:p>
            <a:r>
              <a:rPr lang="en-US" altLang="en-US" smtClean="0"/>
              <a:t>DOM</a:t>
            </a:r>
          </a:p>
          <a:p>
            <a:pPr lvl="1"/>
            <a:r>
              <a:rPr lang="en-US" altLang="en-US" smtClean="0"/>
              <a:t>Is a tree structure where each node </a:t>
            </a:r>
          </a:p>
          <a:p>
            <a:pPr lvl="2"/>
            <a:r>
              <a:rPr lang="en-US" altLang="en-US" smtClean="0"/>
              <a:t>Contains one of the components of an XML structure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The two most common nodes are</a:t>
            </a:r>
          </a:p>
          <a:p>
            <a:pPr lvl="3"/>
            <a:r>
              <a:rPr lang="en-US" altLang="en-US" smtClean="0"/>
              <a:t>Element nodes and text nodes</a:t>
            </a:r>
          </a:p>
          <a:p>
            <a:endParaRPr lang="en-US" altLang="en-US" smtClean="0"/>
          </a:p>
          <a:p>
            <a:pPr lvl="1"/>
            <a:r>
              <a:rPr lang="en-US" altLang="en-US" smtClean="0"/>
              <a:t>Provides an API for processing XML files</a:t>
            </a:r>
          </a:p>
          <a:p>
            <a:pPr lvl="2"/>
            <a:r>
              <a:rPr lang="en-US" altLang="en-US" smtClean="0"/>
              <a:t>Instantiate the Factory 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Create a document builder</a:t>
            </a:r>
          </a:p>
          <a:p>
            <a:pPr lvl="2"/>
            <a:endParaRPr lang="en-US" altLang="en-US" smtClean="0"/>
          </a:p>
          <a:p>
            <a:pPr lvl="2"/>
            <a:r>
              <a:rPr lang="en-US" altLang="en-US" smtClean="0"/>
              <a:t>Get a parser and parse the file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DOM Nodes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60563" y="1719263"/>
          <a:ext cx="5222876" cy="5013329"/>
        </p:xfrm>
        <a:graphic>
          <a:graphicData uri="http://schemas.openxmlformats.org/drawingml/2006/table">
            <a:tbl>
              <a:tblPr/>
              <a:tblGrid>
                <a:gridCol w="1305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0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0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3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40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3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3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40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40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3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2409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805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387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8032" marR="58032" marT="29028" marB="290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1397000"/>
          <a:ext cx="6096000" cy="4933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Node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nodeName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nodeValue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Attributes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Attr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Name of attribute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Value of attribute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CDATASection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#</a:t>
                      </a:r>
                      <a:r>
                        <a:rPr lang="en-US" sz="1100" dirty="0" err="1"/>
                        <a:t>cdata</a:t>
                      </a:r>
                      <a:r>
                        <a:rPr lang="en-US" sz="1100" dirty="0"/>
                        <a:t>-section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Content of the CDATA section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Comment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#comment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Content of the comment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Document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#document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DocumentFragment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#documentFragment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DocumentType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Document Type name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Element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Tag name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Entity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Entity name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EntityReference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Name of entity referenced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Notation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Notation name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null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ProcessingInstruction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Target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Entire content excluding the target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Text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#text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Content of the text node</a:t>
                      </a:r>
                    </a:p>
                  </a:txBody>
                  <a:tcPr marL="58048" marR="58048" marT="29027" marB="2902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null</a:t>
                      </a:r>
                    </a:p>
                  </a:txBody>
                  <a:tcPr marL="58048" marR="58048" marT="29027" marB="2902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1420</TotalTime>
  <Words>1243</Words>
  <Application>Microsoft Office PowerPoint</Application>
  <PresentationFormat>On-screen Show (4:3)</PresentationFormat>
  <Paragraphs>226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</vt:lpstr>
      <vt:lpstr>courier new</vt:lpstr>
      <vt:lpstr>Wingdings</vt:lpstr>
      <vt:lpstr>Network</vt:lpstr>
      <vt:lpstr>Consuming  eXtensible Markup Language (XML) feeds</vt:lpstr>
      <vt:lpstr>What is XML?</vt:lpstr>
      <vt:lpstr>How can XML be used? </vt:lpstr>
      <vt:lpstr>XML tree</vt:lpstr>
      <vt:lpstr>Tree representation of  an XML doc: Example</vt:lpstr>
      <vt:lpstr>XML elements</vt:lpstr>
      <vt:lpstr>Well-formed XML docs</vt:lpstr>
      <vt:lpstr>Document Object Model (DOM)</vt:lpstr>
      <vt:lpstr>DOM Nodes</vt:lpstr>
      <vt:lpstr>Classes for Processing  XML files</vt:lpstr>
      <vt:lpstr>Classes for Processing  XML files (continued)</vt:lpstr>
      <vt:lpstr>Classes for Processing XML files (cont’d) </vt:lpstr>
      <vt:lpstr>Consuming  Java Script Object Notation (JSON) feeds</vt:lpstr>
      <vt:lpstr>What is JSON? </vt:lpstr>
      <vt:lpstr>Contrasting XML to JSON</vt:lpstr>
      <vt:lpstr>JSON syntax</vt:lpstr>
    </vt:vector>
  </TitlesOfParts>
  <Company>Lebanese 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wissam</dc:creator>
  <cp:lastModifiedBy>Fawaz, Wissam Fawzi</cp:lastModifiedBy>
  <cp:revision>371</cp:revision>
  <cp:lastPrinted>1601-01-01T00:00:00Z</cp:lastPrinted>
  <dcterms:created xsi:type="dcterms:W3CDTF">2006-10-15T06:08:27Z</dcterms:created>
  <dcterms:modified xsi:type="dcterms:W3CDTF">2022-10-02T06:56:25Z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