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0"/>
  </p:notesMasterIdLst>
  <p:handoutMasterIdLst>
    <p:handoutMasterId r:id="rId11"/>
  </p:handoutMasterIdLst>
  <p:sldIdLst>
    <p:sldId id="393" r:id="rId2"/>
    <p:sldId id="414" r:id="rId3"/>
    <p:sldId id="419" r:id="rId4"/>
    <p:sldId id="420" r:id="rId5"/>
    <p:sldId id="415" r:id="rId6"/>
    <p:sldId id="421" r:id="rId7"/>
    <p:sldId id="422" r:id="rId8"/>
    <p:sldId id="423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2667" autoAdjust="0"/>
  </p:normalViewPr>
  <p:slideViewPr>
    <p:cSldViewPr>
      <p:cViewPr varScale="1">
        <p:scale>
          <a:sx n="57" d="100"/>
          <a:sy n="57" d="100"/>
        </p:scale>
        <p:origin x="15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249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AC1F96F2-ACD0-41C3-9C7B-3669967004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23FE55DA-DE6B-428A-81A4-3AC6525B7A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2" name="Rectangle 4">
            <a:extLst>
              <a:ext uri="{FF2B5EF4-FFF2-40B4-BE49-F238E27FC236}">
                <a16:creationId xmlns:a16="http://schemas.microsoft.com/office/drawing/2014/main" id="{6E67AEE1-DBA9-4502-A967-1972F98596E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3" name="Rectangle 5">
            <a:extLst>
              <a:ext uri="{FF2B5EF4-FFF2-40B4-BE49-F238E27FC236}">
                <a16:creationId xmlns:a16="http://schemas.microsoft.com/office/drawing/2014/main" id="{C0B71ABE-587C-4574-81FF-1990EF3568C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D05F8EF-E77F-4BB3-9BA9-EF29594DFD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>
            <a:extLst>
              <a:ext uri="{FF2B5EF4-FFF2-40B4-BE49-F238E27FC236}">
                <a16:creationId xmlns:a16="http://schemas.microsoft.com/office/drawing/2014/main" id="{7431AE2A-4963-4DD4-92D2-CB456CA727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045D8E17-BE8F-4A7E-B7BC-20E319C71A6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86713673-4AED-4B10-92B1-699099B8390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4069" name="Rectangle 5">
            <a:extLst>
              <a:ext uri="{FF2B5EF4-FFF2-40B4-BE49-F238E27FC236}">
                <a16:creationId xmlns:a16="http://schemas.microsoft.com/office/drawing/2014/main" id="{C94179E8-DF7A-43D8-BF75-4A62ACD379A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4070" name="Rectangle 6">
            <a:extLst>
              <a:ext uri="{FF2B5EF4-FFF2-40B4-BE49-F238E27FC236}">
                <a16:creationId xmlns:a16="http://schemas.microsoft.com/office/drawing/2014/main" id="{47E0ACBE-C061-4F5C-8E48-402CEAAD691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71" name="Rectangle 7">
            <a:extLst>
              <a:ext uri="{FF2B5EF4-FFF2-40B4-BE49-F238E27FC236}">
                <a16:creationId xmlns:a16="http://schemas.microsoft.com/office/drawing/2014/main" id="{0D34780D-BFEB-4F2A-851A-1E791A5002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ABEA3E-A44E-4280-8076-9D3B43166F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BEA3E-A44E-4280-8076-9D3B43166F06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12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DDCDAD27-8575-4145-ADBC-F23AB5942F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6E0DC200-5E33-47E1-8CDB-5260C61AE206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6F98828D-CC27-48C4-BD3B-ECB85D0A2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158260F5-F5D5-406B-ADE5-34E69EBCC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6B9ACAFC-BF6C-43E7-8460-E8F1FA19C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847696BC-EF9F-4F4A-80D1-2305FDE1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08EB1593-F5D0-4255-9C32-301A9A299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F5E192F1-D082-4C27-AD82-DD274E0ED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CE40B917-16BD-4454-B007-90771E7CC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DBA2FB11-F135-4313-9A8C-E84A79BF9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1F7BC760-CD3E-48D0-A1D2-6890049DC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B526142D-F858-460B-8B8B-B7DDD3D43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8CE83886-A4E8-43BF-89F4-70C184A81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33771D4D-519C-4244-9644-07B03DB60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965DFFA5-59DD-40C1-BFD2-7D15AF1F5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90FDFDCA-7C16-4419-BD49-3380A5734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BAFBBDEB-4B34-4A0A-A9AC-EBC8C6584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E12B9A64-058A-4078-AC37-81F328300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6407B25B-09B5-4D1D-A0B3-E2F8FD02D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E3BD410D-104F-4952-A126-B5F3309AB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03834575-73BF-4A26-9F60-7B7C80F40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AAC30180-2704-4014-899A-F72E25B0D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0A06469A-975A-446A-A905-DF02AFCC6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ADFB82D4-5D35-4269-8FC9-DB476F4BA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E1F18D50-91D1-4C96-9CA2-6272AA91C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82660317-27A7-4BC9-AF9E-7A3612C82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375BE522-B5F5-4C6E-BFD7-45B0672DC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87EFBFAA-7B11-4F0E-939C-D1E15C2A9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C95C4B10-1E75-43BB-99DF-5F8194A15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61697F8D-71F5-487F-A8EA-D10B4FA97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EF93E073-1A25-438C-835A-E9A2D8C51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78FF752F-1BF2-4DEA-A1C5-A9C8549E4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DA63F55F-8817-41E5-8B4C-0474E887F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ED13B6F4-CA0A-40BE-9120-18F44907FC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33CB0DBC-9D21-4DBA-845D-95490B03FE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6E55D328-5DDB-47C3-9258-4EED16F6D1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E0FDFF21-D563-4CCE-AF63-AB955DD657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DA4C73-DB1B-4100-B24A-5BA40A044E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591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78E246D-649E-461F-A6F6-5A1846CEE7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42EC6CB-17D0-41AD-AD65-016C24AF65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DF97E9C-E241-4B9B-8A26-7F56E10361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9F80D0-DB68-45CF-8555-5477CC8F25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38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EDF54BE-847E-4934-B4CD-EB8761AD56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15B4D5E-CD87-4137-8FC3-E899F0E324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88AFB9C-D1FE-4112-8C7A-12B6DDC899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E15F08-5783-433D-92FB-A25FA46209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3547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507369D-810C-4971-AAEE-568B295C80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9E6005B-6C6D-47EA-9D1E-8E73ECE1CA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399E01A-9F52-41EB-8DCB-0E73B49ACE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8923B3-E892-41C7-A9C2-3B0C511631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881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335F6B-CE36-426F-B300-5C86E7EDF3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45E62E-5BB2-406E-8A5B-F8F9575273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69A23F4-4E81-4374-8F8A-896B08C24B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94D683-62F7-4AAF-8A4E-8D7BB0A6CF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84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3E8687B-5E70-46E7-8F7A-8062692A9A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87001DB-ACA3-4CA6-A0E7-D396B04D22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AB17E7D-0C83-46AA-83B7-BB02F67DAA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5D6528-A379-4D51-803B-02C142721F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19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6B955-E9A0-453C-A767-5E4FB045B4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8A7ACE-517C-4FFC-9B3C-1661EE7715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21C6F3C-A68F-4F27-92F6-AF36377CBB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198176-E357-46C9-B274-14F97784DF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92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487E9A7-06F2-43CE-B4A4-F548AE07AB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5C4330A-465B-4A31-8695-665D8E579D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AA5E7655-9DE0-407E-A93B-60847B2279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E2EBCA-2A44-4E6D-A4E1-4045E5DB22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16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6B3C709-0B1E-4E18-9A9F-8BFD1E1274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EC8A4C1-98D1-4502-9FAC-A4F07E7A1A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62AD5F0-8EDD-40C3-81AC-740B4F728B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F03BC5-6741-4E36-950C-31A68B1DC7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62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76E10C9-C113-4AE1-B309-B9A1280067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B019323-4F2B-435B-87B9-A13CB7A252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6638DA6-B367-4963-B37E-7D04C90F37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BC93C1-B90B-4CA0-869F-4A3C576749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311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6384BA-D3F3-4A42-A0C3-EE63C0DC8B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8B4CB2-2E8F-4E89-AD8B-1C188B68FB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A843BD7-4DD9-476D-B85E-656FD66E8D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BF020-A086-43EF-9432-076FCF39A2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363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843FA4-D1C4-49CE-B937-755BB1298B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8A1531-A92D-4C6B-8BE9-1C008D71FC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31A700D-C5BD-485D-B04A-8B9461F9AB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4AAE2E-EB06-4187-849A-FB8FBDC887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057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D5FDFA04-C3F1-4F7C-9CE3-92DF899DA2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C9617A5-4B57-49EE-8A25-0CB46555EA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BAA0BB4-E937-49C5-B3AA-430EADC997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20517" name="Rectangle 5">
            <a:extLst>
              <a:ext uri="{FF2B5EF4-FFF2-40B4-BE49-F238E27FC236}">
                <a16:creationId xmlns:a16="http://schemas.microsoft.com/office/drawing/2014/main" id="{32FE8A29-12C8-490F-8107-12BA9804ED9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0518" name="Rectangle 6">
            <a:extLst>
              <a:ext uri="{FF2B5EF4-FFF2-40B4-BE49-F238E27FC236}">
                <a16:creationId xmlns:a16="http://schemas.microsoft.com/office/drawing/2014/main" id="{D0AD8E09-673D-4FB9-9F43-8BE961A3C5E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0519" name="Rectangle 7">
            <a:extLst>
              <a:ext uri="{FF2B5EF4-FFF2-40B4-BE49-F238E27FC236}">
                <a16:creationId xmlns:a16="http://schemas.microsoft.com/office/drawing/2014/main" id="{9DF6881A-05E7-40FD-91B1-81898B737B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7DA46DEC-4472-4B67-BCB3-7DA89FAFD117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54D62671-3B87-4CAA-BBAF-EF387198E3A5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CC28DE09-99E3-4C1A-AFFA-DE4E2A1E8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41A96621-465C-4606-B285-B668C26CE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2FD5712F-CD02-419C-90B4-B10B7A4A8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5AF5AFC8-7039-4E25-8D93-2CA484007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FB61BDEF-9C0C-4647-93F7-E081CCD91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E7F18319-C70D-41D4-BD83-96F967397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809A61DE-0C0D-4DAF-8701-49F0C4D36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6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5BF2BF14-EF41-4C74-B646-9EECF5450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AA0AA3C6-9A63-43AA-8371-3AD4BF206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58567DA6-5011-4C39-BEA7-021ADDDD8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8F1AD741-1497-4A0F-93B5-4893A3D12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6" cy="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3A2EC090-AFCC-4BB4-9DA1-F5B1CD8E5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D56796EF-10CA-40BD-B8D8-3E35F917E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EE2EBE55-5815-4B5F-87CD-63B02042D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39E93C19-7AA1-40C3-904F-19890607F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D5036E90-1374-40C1-8FC1-D1F8102B5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F1B7C7B5-0713-4C27-A515-61B9DE3BE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33EDC128-9323-42D8-81EF-DE80BCA28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5872D02A-EC4E-42A5-88FE-655A2DC9D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BCF82E09-CF92-40AB-9813-03BC9C848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66701EE2-CB2F-462A-909B-F35955D2A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A6BE213E-E202-4F7B-B14E-AA08D03C3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C104DC1C-B12C-4A7B-AA47-F0F28F09C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E767DC98-A847-40D4-9CBE-68FC45FE1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AF6233A0-360A-4963-87B9-8248D90FE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6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F3FBC7CE-4C74-407D-AB33-1BC6862FD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46948A95-C0FF-4418-A34C-211E4272A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6CC3AB24-6B61-474C-B257-1FA54191F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1D3CFB98-A7C9-44DC-8EC3-95169C916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6" cy="7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37A4FABE-5967-4386-B366-8E1325AC0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605F07C0-361B-4F33-8713-0FA4A2914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6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AAEE4FE2-9830-4F44-A80D-F03B010D1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en-US" dirty="0" smtClean="0"/>
              <a:t>Design Patterns</a:t>
            </a: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0B02B1D-F208-44FE-82D9-8B5467438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1295400"/>
          </a:xfrm>
          <a:noFill/>
        </p:spPr>
        <p:txBody>
          <a:bodyPr lIns="92075" tIns="46038" rIns="92075" bIns="46038"/>
          <a:lstStyle/>
          <a:p>
            <a:r>
              <a:rPr lang="en-US" altLang="en-US" dirty="0" smtClean="0"/>
              <a:t>Design Patterns: introduction</a:t>
            </a:r>
            <a:endParaRPr lang="en-US" altLang="en-US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E14A58B-5BF7-4597-92A9-E37A2BFC00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799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en-US" dirty="0" smtClean="0"/>
              <a:t>They </a:t>
            </a:r>
          </a:p>
          <a:p>
            <a:pPr lvl="1">
              <a:spcBef>
                <a:spcPct val="70000"/>
              </a:spcBef>
            </a:pPr>
            <a:r>
              <a:rPr lang="en-US" altLang="en-US" dirty="0" smtClean="0"/>
              <a:t>are elegant solutions</a:t>
            </a:r>
          </a:p>
          <a:p>
            <a:pPr lvl="2">
              <a:spcBef>
                <a:spcPct val="70000"/>
              </a:spcBef>
            </a:pPr>
            <a:r>
              <a:rPr lang="en-US" altLang="en-US" dirty="0" smtClean="0"/>
              <a:t>To well known problems in software design</a:t>
            </a:r>
          </a:p>
          <a:p>
            <a:pPr lvl="1">
              <a:spcBef>
                <a:spcPct val="70000"/>
              </a:spcBef>
            </a:pPr>
            <a:r>
              <a:rPr lang="en-US" altLang="en-US" dirty="0"/>
              <a:t>s</a:t>
            </a:r>
            <a:r>
              <a:rPr lang="en-US" altLang="en-US" dirty="0" smtClean="0"/>
              <a:t>pecify the way classes</a:t>
            </a:r>
          </a:p>
          <a:p>
            <a:pPr lvl="2">
              <a:spcBef>
                <a:spcPct val="70000"/>
              </a:spcBef>
            </a:pPr>
            <a:r>
              <a:rPr lang="en-US" altLang="en-US" dirty="0" smtClean="0"/>
              <a:t>should be structured and</a:t>
            </a:r>
          </a:p>
          <a:p>
            <a:pPr lvl="2">
              <a:spcBef>
                <a:spcPct val="70000"/>
              </a:spcBef>
            </a:pPr>
            <a:r>
              <a:rPr lang="en-US" altLang="en-US" dirty="0"/>
              <a:t>s</a:t>
            </a:r>
            <a:r>
              <a:rPr lang="en-US" altLang="en-US" dirty="0" smtClean="0"/>
              <a:t>hould talk to one another </a:t>
            </a:r>
          </a:p>
          <a:p>
            <a:pPr lvl="1">
              <a:spcBef>
                <a:spcPct val="70000"/>
              </a:spcBef>
            </a:pPr>
            <a:r>
              <a:rPr lang="en-US" altLang="en-US" dirty="0"/>
              <a:t>w</a:t>
            </a:r>
            <a:r>
              <a:rPr lang="en-US" altLang="en-US" dirty="0" smtClean="0"/>
              <a:t>ere introduced in the book titled</a:t>
            </a:r>
          </a:p>
          <a:p>
            <a:pPr lvl="2">
              <a:spcBef>
                <a:spcPct val="70000"/>
              </a:spcBef>
            </a:pPr>
            <a:r>
              <a:rPr lang="en-US" altLang="en-US" dirty="0"/>
              <a:t>Design Patterns: Elements of Reusable Object-Oriented Software</a:t>
            </a:r>
          </a:p>
          <a:p>
            <a:pPr lvl="2">
              <a:spcBef>
                <a:spcPct val="70000"/>
              </a:spcBef>
            </a:pPr>
            <a:r>
              <a:rPr lang="en-US" altLang="en-US" dirty="0" smtClean="0"/>
              <a:t>By the Gang of Four (GoF)</a:t>
            </a: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0B02B1D-F208-44FE-82D9-8B5467438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1295400"/>
          </a:xfrm>
          <a:noFill/>
        </p:spPr>
        <p:txBody>
          <a:bodyPr lIns="92075" tIns="46038" rIns="92075" bIns="46038"/>
          <a:lstStyle/>
          <a:p>
            <a:r>
              <a:rPr lang="en-US" altLang="en-US" dirty="0" smtClean="0"/>
              <a:t>Design Patterns: categories</a:t>
            </a:r>
            <a:endParaRPr lang="en-US" altLang="en-US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E14A58B-5BF7-4597-92A9-E37A2BFC00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799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en-US" dirty="0" smtClean="0"/>
              <a:t>Design patterns can be categorized as</a:t>
            </a:r>
          </a:p>
          <a:p>
            <a:pPr lvl="1">
              <a:spcBef>
                <a:spcPct val="70000"/>
              </a:spcBef>
            </a:pPr>
            <a:r>
              <a:rPr lang="en-US" altLang="en-US" dirty="0" smtClean="0"/>
              <a:t>Creational</a:t>
            </a:r>
          </a:p>
          <a:p>
            <a:pPr lvl="2">
              <a:spcBef>
                <a:spcPct val="70000"/>
              </a:spcBef>
            </a:pPr>
            <a:r>
              <a:rPr lang="en-US" altLang="en-US" dirty="0"/>
              <a:t>c</a:t>
            </a:r>
            <a:r>
              <a:rPr lang="en-US" altLang="en-US" dirty="0" smtClean="0"/>
              <a:t>oncerned with how to create objects</a:t>
            </a:r>
            <a:endParaRPr lang="en-US" altLang="en-US" dirty="0"/>
          </a:p>
          <a:p>
            <a:pPr lvl="1">
              <a:spcBef>
                <a:spcPct val="70000"/>
              </a:spcBef>
            </a:pPr>
            <a:r>
              <a:rPr lang="en-US" altLang="en-US" dirty="0" smtClean="0"/>
              <a:t>Structural</a:t>
            </a:r>
          </a:p>
          <a:p>
            <a:pPr lvl="2">
              <a:spcBef>
                <a:spcPct val="70000"/>
              </a:spcBef>
            </a:pPr>
            <a:r>
              <a:rPr lang="en-US" altLang="en-US" dirty="0" smtClean="0"/>
              <a:t>deals with the relationship between classes</a:t>
            </a:r>
            <a:endParaRPr lang="en-US" altLang="en-US" dirty="0"/>
          </a:p>
          <a:p>
            <a:pPr lvl="1">
              <a:spcBef>
                <a:spcPct val="70000"/>
              </a:spcBef>
            </a:pPr>
            <a:r>
              <a:rPr lang="en-US" altLang="en-US" dirty="0" smtClean="0"/>
              <a:t>Behavioral</a:t>
            </a:r>
          </a:p>
          <a:p>
            <a:pPr lvl="2">
              <a:spcBef>
                <a:spcPct val="70000"/>
              </a:spcBef>
            </a:pPr>
            <a:r>
              <a:rPr lang="en-US" altLang="en-US" dirty="0" smtClean="0"/>
              <a:t>d</a:t>
            </a:r>
            <a:r>
              <a:rPr lang="en-US" altLang="en-US" dirty="0" smtClean="0"/>
              <a:t>efines the way objects should interact with </a:t>
            </a:r>
            <a:r>
              <a:rPr lang="en-US" altLang="en-US" smtClean="0"/>
              <a:t>one another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30801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0B02B1D-F208-44FE-82D9-8B5467438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1295400"/>
          </a:xfrm>
          <a:noFill/>
        </p:spPr>
        <p:txBody>
          <a:bodyPr lIns="92075" tIns="46038" rIns="92075" bIns="46038"/>
          <a:lstStyle/>
          <a:p>
            <a:r>
              <a:rPr lang="en-US" altLang="en-US" dirty="0" smtClean="0"/>
              <a:t>Design Patterns: benefits</a:t>
            </a:r>
            <a:endParaRPr lang="en-US" altLang="en-US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E14A58B-5BF7-4597-92A9-E37A2BFC00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799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en-US" dirty="0" smtClean="0"/>
              <a:t>Benefits</a:t>
            </a:r>
          </a:p>
          <a:p>
            <a:pPr lvl="1">
              <a:spcBef>
                <a:spcPct val="70000"/>
              </a:spcBef>
            </a:pPr>
            <a:r>
              <a:rPr lang="en-US" altLang="en-US" dirty="0" smtClean="0"/>
              <a:t>They enable you </a:t>
            </a:r>
          </a:p>
          <a:p>
            <a:pPr lvl="2">
              <a:spcBef>
                <a:spcPct val="70000"/>
              </a:spcBef>
            </a:pPr>
            <a:r>
              <a:rPr lang="en-US" altLang="en-US" dirty="0" smtClean="0"/>
              <a:t>to discuss projects at an abstract level</a:t>
            </a:r>
          </a:p>
          <a:p>
            <a:pPr lvl="1">
              <a:spcBef>
                <a:spcPct val="70000"/>
              </a:spcBef>
            </a:pPr>
            <a:endParaRPr lang="en-US" altLang="en-US" dirty="0" smtClean="0"/>
          </a:p>
          <a:p>
            <a:pPr lvl="1">
              <a:spcBef>
                <a:spcPct val="70000"/>
              </a:spcBef>
            </a:pPr>
            <a:r>
              <a:rPr lang="en-US" altLang="en-US" dirty="0" smtClean="0"/>
              <a:t>They make it possible to</a:t>
            </a:r>
          </a:p>
          <a:p>
            <a:pPr lvl="2">
              <a:spcBef>
                <a:spcPct val="70000"/>
              </a:spcBef>
            </a:pPr>
            <a:r>
              <a:rPr lang="en-US" altLang="en-US" dirty="0" smtClean="0"/>
              <a:t>Create reusable, maintainable and extensible code</a:t>
            </a:r>
          </a:p>
          <a:p>
            <a:pPr lvl="1">
              <a:spcBef>
                <a:spcPct val="70000"/>
              </a:spcBef>
            </a:pPr>
            <a:endParaRPr lang="en-US" altLang="en-US" dirty="0" smtClean="0"/>
          </a:p>
          <a:p>
            <a:pPr lvl="1">
              <a:spcBef>
                <a:spcPct val="70000"/>
              </a:spcBef>
            </a:pPr>
            <a:r>
              <a:rPr lang="en-US" altLang="en-US" dirty="0" smtClean="0"/>
              <a:t>They make it easier to switch to new development frameworks</a:t>
            </a:r>
          </a:p>
          <a:p>
            <a:pPr marL="693737" lvl="2" indent="0">
              <a:spcBef>
                <a:spcPct val="70000"/>
              </a:spcBef>
              <a:buNone/>
            </a:pPr>
            <a:r>
              <a:rPr lang="en-US" altLang="en-US" dirty="0" smtClean="0"/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170102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0B02B1D-F208-44FE-82D9-8B5467438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1295400"/>
          </a:xfrm>
          <a:noFill/>
        </p:spPr>
        <p:txBody>
          <a:bodyPr lIns="92075" tIns="46038" rIns="92075" bIns="46038"/>
          <a:lstStyle/>
          <a:p>
            <a:r>
              <a:rPr lang="en-US" altLang="en-US" dirty="0" smtClean="0"/>
              <a:t>Memento Pattern: introduction</a:t>
            </a:r>
            <a:endParaRPr lang="en-US" altLang="en-US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E14A58B-5BF7-4597-92A9-E37A2BFC00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799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en-US" dirty="0" smtClean="0"/>
              <a:t>It:</a:t>
            </a:r>
          </a:p>
          <a:p>
            <a:pPr lvl="1">
              <a:spcBef>
                <a:spcPct val="70000"/>
              </a:spcBef>
            </a:pPr>
            <a:r>
              <a:rPr lang="en-US" altLang="en-US" dirty="0"/>
              <a:t>i</a:t>
            </a:r>
            <a:r>
              <a:rPr lang="en-US" altLang="en-US" dirty="0" smtClean="0"/>
              <a:t>s an example of a behavioral design pattern</a:t>
            </a:r>
          </a:p>
          <a:p>
            <a:pPr lvl="1">
              <a:spcBef>
                <a:spcPct val="70000"/>
              </a:spcBef>
            </a:pPr>
            <a:endParaRPr lang="en-US" altLang="en-US" dirty="0"/>
          </a:p>
          <a:p>
            <a:pPr lvl="1">
              <a:spcBef>
                <a:spcPct val="70000"/>
              </a:spcBef>
            </a:pPr>
            <a:r>
              <a:rPr lang="en-US" altLang="en-US" dirty="0"/>
              <a:t>u</a:t>
            </a:r>
            <a:r>
              <a:rPr lang="en-US" altLang="en-US" dirty="0" smtClean="0"/>
              <a:t>sed to implement undo mechanisms</a:t>
            </a:r>
          </a:p>
          <a:p>
            <a:pPr lvl="2">
              <a:spcBef>
                <a:spcPct val="70000"/>
              </a:spcBef>
            </a:pPr>
            <a:r>
              <a:rPr lang="en-US" altLang="en-US" dirty="0" smtClean="0"/>
              <a:t>To help restore an object to a previous state</a:t>
            </a:r>
            <a:endParaRPr lang="en-US" altLang="en-US" dirty="0"/>
          </a:p>
          <a:p>
            <a:pPr lvl="2">
              <a:spcBef>
                <a:spcPct val="70000"/>
              </a:spcBef>
            </a:pPr>
            <a:endParaRPr lang="en-US" altLang="en-US" dirty="0"/>
          </a:p>
          <a:p>
            <a:pPr>
              <a:spcBef>
                <a:spcPct val="70000"/>
              </a:spcBef>
            </a:pPr>
            <a:r>
              <a:rPr lang="en-US" altLang="en-US" dirty="0" smtClean="0"/>
              <a:t>Case study:</a:t>
            </a:r>
          </a:p>
          <a:p>
            <a:pPr lvl="1">
              <a:spcBef>
                <a:spcPct val="70000"/>
              </a:spcBef>
            </a:pPr>
            <a:r>
              <a:rPr lang="en-US" altLang="en-US" dirty="0" smtClean="0"/>
              <a:t>Equip an editor with an undo mechanism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5526435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0B02B1D-F208-44FE-82D9-8B5467438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1295400"/>
          </a:xfrm>
          <a:noFill/>
        </p:spPr>
        <p:txBody>
          <a:bodyPr lIns="92075" tIns="46038" rIns="92075" bIns="46038"/>
          <a:lstStyle/>
          <a:p>
            <a:r>
              <a:rPr lang="en-US" altLang="en-US" dirty="0" smtClean="0"/>
              <a:t>Memento Pattern: solution</a:t>
            </a:r>
            <a:endParaRPr lang="en-US" alt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685800" y="1194291"/>
            <a:ext cx="6859359" cy="5609812"/>
            <a:chOff x="685800" y="1194291"/>
            <a:chExt cx="6859359" cy="5609812"/>
          </a:xfrm>
        </p:grpSpPr>
        <p:sp>
          <p:nvSpPr>
            <p:cNvPr id="5" name="Rectangle 4"/>
            <p:cNvSpPr/>
            <p:nvPr/>
          </p:nvSpPr>
          <p:spPr>
            <a:xfrm>
              <a:off x="685800" y="2155903"/>
              <a:ext cx="1981200" cy="228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685800" y="2689303"/>
              <a:ext cx="1981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176102" y="2207160"/>
              <a:ext cx="100059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Editor</a:t>
              </a:r>
              <a:endParaRPr lang="en-US" sz="22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2000" y="2765503"/>
              <a:ext cx="1672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ontent: String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61241" y="1546303"/>
              <a:ext cx="1981200" cy="228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5561241" y="2079703"/>
              <a:ext cx="1981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715000" y="1597560"/>
              <a:ext cx="16914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err="1" smtClean="0"/>
                <a:t>EditorState</a:t>
              </a:r>
              <a:endParaRPr lang="en-US" sz="22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15000" y="2155903"/>
              <a:ext cx="1736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ontent: String </a:t>
              </a:r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5562600" y="2613103"/>
              <a:ext cx="1981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Diamond 19"/>
            <p:cNvSpPr/>
            <p:nvPr/>
          </p:nvSpPr>
          <p:spPr>
            <a:xfrm>
              <a:off x="6466173" y="4290845"/>
              <a:ext cx="189141" cy="212390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562600" y="4518103"/>
              <a:ext cx="1981200" cy="228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5562600" y="5051503"/>
              <a:ext cx="1981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19800" y="4569360"/>
              <a:ext cx="11576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History</a:t>
              </a:r>
              <a:endParaRPr lang="en-US" sz="22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16359" y="5127703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states: List </a:t>
              </a:r>
              <a:endParaRPr lang="en-US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5563959" y="5584903"/>
              <a:ext cx="1981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0" idx="0"/>
              <a:endCxn id="15" idx="2"/>
            </p:cNvCxnSpPr>
            <p:nvPr/>
          </p:nvCxnSpPr>
          <p:spPr>
            <a:xfrm flipH="1" flipV="1">
              <a:off x="6551841" y="3832303"/>
              <a:ext cx="8903" cy="4585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715000" y="5584903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push(state)</a:t>
              </a:r>
            </a:p>
            <a:p>
              <a:r>
                <a:rPr lang="en-US" dirty="0" smtClean="0"/>
                <a:t>pop() </a:t>
              </a:r>
              <a:endParaRPr lang="en-US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685800" y="3146503"/>
              <a:ext cx="1981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762000" y="3146503"/>
              <a:ext cx="15568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createState</a:t>
              </a:r>
              <a:r>
                <a:rPr lang="en-US" dirty="0" smtClean="0"/>
                <a:t>()</a:t>
              </a:r>
            </a:p>
            <a:p>
              <a:r>
                <a:rPr lang="en-US" dirty="0"/>
                <a:t>r</a:t>
              </a:r>
              <a:r>
                <a:rPr lang="en-US" dirty="0" smtClean="0"/>
                <a:t>estore(state)</a:t>
              </a:r>
              <a:endParaRPr lang="en-US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2667000" y="2950169"/>
              <a:ext cx="28942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77517" y="1688405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Originator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48466" y="1194291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Memento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21746" y="5400237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C</a:t>
              </a:r>
              <a:r>
                <a:rPr lang="en-US" b="1" dirty="0" smtClean="0">
                  <a:solidFill>
                    <a:srgbClr val="FF0000"/>
                  </a:solidFill>
                </a:rPr>
                <a:t>aretaker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566893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0B02B1D-F208-44FE-82D9-8B5467438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1295400"/>
          </a:xfrm>
          <a:noFill/>
        </p:spPr>
        <p:txBody>
          <a:bodyPr lIns="92075" tIns="46038" rIns="92075" bIns="46038"/>
          <a:lstStyle/>
          <a:p>
            <a:r>
              <a:rPr lang="en-US" altLang="en-US" dirty="0" smtClean="0"/>
              <a:t>State</a:t>
            </a:r>
            <a:r>
              <a:rPr lang="en-US" altLang="en-US" dirty="0" smtClean="0"/>
              <a:t> Pattern: introduction</a:t>
            </a:r>
            <a:endParaRPr lang="en-US" altLang="en-US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E14A58B-5BF7-4597-92A9-E37A2BFC00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257799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en-US" dirty="0" smtClean="0"/>
              <a:t>It:</a:t>
            </a:r>
          </a:p>
          <a:p>
            <a:pPr lvl="1">
              <a:spcBef>
                <a:spcPct val="70000"/>
              </a:spcBef>
            </a:pPr>
            <a:r>
              <a:rPr lang="en-US" altLang="en-US" dirty="0"/>
              <a:t>i</a:t>
            </a:r>
            <a:r>
              <a:rPr lang="en-US" altLang="en-US" dirty="0" smtClean="0"/>
              <a:t>s an example of a behavioral design pattern</a:t>
            </a:r>
          </a:p>
          <a:p>
            <a:pPr lvl="1">
              <a:spcBef>
                <a:spcPct val="70000"/>
              </a:spcBef>
            </a:pPr>
            <a:endParaRPr lang="en-US" altLang="en-US" dirty="0"/>
          </a:p>
          <a:p>
            <a:pPr lvl="1">
              <a:spcBef>
                <a:spcPct val="70000"/>
              </a:spcBef>
            </a:pPr>
            <a:r>
              <a:rPr lang="en-US" altLang="en-US" dirty="0" smtClean="0"/>
              <a:t>allows an object to alter its behavior </a:t>
            </a:r>
          </a:p>
          <a:p>
            <a:pPr lvl="2">
              <a:spcBef>
                <a:spcPct val="70000"/>
              </a:spcBef>
            </a:pPr>
            <a:r>
              <a:rPr lang="en-US" altLang="en-US" dirty="0" smtClean="0"/>
              <a:t>depending on its current state</a:t>
            </a:r>
            <a:endParaRPr lang="en-US" altLang="en-US" dirty="0"/>
          </a:p>
          <a:p>
            <a:pPr lvl="2">
              <a:spcBef>
                <a:spcPct val="70000"/>
              </a:spcBef>
            </a:pPr>
            <a:endParaRPr lang="en-US" altLang="en-US" dirty="0"/>
          </a:p>
          <a:p>
            <a:pPr>
              <a:spcBef>
                <a:spcPct val="70000"/>
              </a:spcBef>
            </a:pPr>
            <a:r>
              <a:rPr lang="en-US" altLang="en-US" dirty="0" smtClean="0"/>
              <a:t>Case study:</a:t>
            </a:r>
          </a:p>
          <a:p>
            <a:pPr lvl="1">
              <a:spcBef>
                <a:spcPct val="70000"/>
              </a:spcBef>
            </a:pPr>
            <a:r>
              <a:rPr lang="en-US" altLang="en-US" dirty="0" smtClean="0"/>
              <a:t>Enable a Canvas to support multiple tools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06372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0B02B1D-F208-44FE-82D9-8B5467438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1295400"/>
          </a:xfrm>
          <a:noFill/>
        </p:spPr>
        <p:txBody>
          <a:bodyPr lIns="92075" tIns="46038" rIns="92075" bIns="46038"/>
          <a:lstStyle/>
          <a:p>
            <a:r>
              <a:rPr lang="en-US" altLang="en-US" smtClean="0"/>
              <a:t>State </a:t>
            </a:r>
            <a:r>
              <a:rPr lang="en-US" altLang="en-US" dirty="0" smtClean="0"/>
              <a:t>Pattern: solution</a:t>
            </a:r>
            <a:endParaRPr lang="en-US" alt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457200" y="1171988"/>
            <a:ext cx="8305800" cy="5609812"/>
            <a:chOff x="685800" y="1171988"/>
            <a:chExt cx="8305800" cy="5609812"/>
          </a:xfrm>
        </p:grpSpPr>
        <p:sp>
          <p:nvSpPr>
            <p:cNvPr id="5" name="Rectangle 4"/>
            <p:cNvSpPr/>
            <p:nvPr/>
          </p:nvSpPr>
          <p:spPr>
            <a:xfrm>
              <a:off x="685800" y="2133600"/>
              <a:ext cx="1981200" cy="228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685800" y="2667000"/>
              <a:ext cx="1981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096251" y="2184857"/>
              <a:ext cx="11897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Canvas</a:t>
              </a:r>
              <a:endParaRPr lang="en-US" sz="22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2000" y="2743200"/>
              <a:ext cx="1873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currentTool</a:t>
              </a:r>
              <a:r>
                <a:rPr lang="en-US" dirty="0" smtClean="0"/>
                <a:t>: Tool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23041" y="1524000"/>
              <a:ext cx="1981200" cy="228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723041" y="2057400"/>
              <a:ext cx="1981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34000" y="1575257"/>
              <a:ext cx="76161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Tool</a:t>
              </a:r>
              <a:endParaRPr lang="en-US" sz="2200" b="1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4724400" y="2590800"/>
              <a:ext cx="1981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Diamond 19"/>
            <p:cNvSpPr/>
            <p:nvPr/>
          </p:nvSpPr>
          <p:spPr>
            <a:xfrm>
              <a:off x="2667000" y="2835610"/>
              <a:ext cx="189141" cy="212390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00400" y="4495800"/>
              <a:ext cx="1981200" cy="228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3200400" y="5029200"/>
              <a:ext cx="1981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200400" y="4547057"/>
              <a:ext cx="20183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err="1" smtClean="0"/>
                <a:t>SelectionTool</a:t>
              </a:r>
              <a:endParaRPr lang="en-US" sz="2200" b="1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201759" y="5562600"/>
              <a:ext cx="1981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2852370" y="2933701"/>
              <a:ext cx="1872030" cy="110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85800" y="3124200"/>
              <a:ext cx="1981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762000" y="3124200"/>
              <a:ext cx="16209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mouseDown</a:t>
              </a:r>
              <a:r>
                <a:rPr lang="en-US" dirty="0" smtClean="0"/>
                <a:t>()</a:t>
              </a:r>
            </a:p>
            <a:p>
              <a:r>
                <a:rPr lang="en-US" dirty="0" err="1" smtClean="0"/>
                <a:t>mouseUp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77517" y="1666102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Context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10266" y="1171988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State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015460" y="5377934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Concrete</a:t>
              </a:r>
            </a:p>
            <a:p>
              <a:r>
                <a:rPr lang="en-US" b="1" dirty="0" err="1" smtClean="0">
                  <a:solidFill>
                    <a:srgbClr val="FF0000"/>
                  </a:solidFill>
                </a:rPr>
                <a:t>StateA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>
              <a:endCxn id="15" idx="2"/>
            </p:cNvCxnSpPr>
            <p:nvPr/>
          </p:nvCxnSpPr>
          <p:spPr>
            <a:xfrm flipV="1">
              <a:off x="5709148" y="3810000"/>
              <a:ext cx="4493" cy="3429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191000" y="4152900"/>
              <a:ext cx="15181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191000" y="4152900"/>
              <a:ext cx="0" cy="3429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876800" y="2579012"/>
              <a:ext cx="16209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mouseDown</a:t>
              </a:r>
              <a:r>
                <a:rPr lang="en-US" dirty="0" smtClean="0"/>
                <a:t>()</a:t>
              </a:r>
            </a:p>
            <a:p>
              <a:r>
                <a:rPr lang="en-US" dirty="0" err="1" smtClean="0"/>
                <a:t>mouseUp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5738683" y="4152900"/>
              <a:ext cx="15003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7239000" y="4152900"/>
              <a:ext cx="0" cy="3429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5791200" y="4495800"/>
              <a:ext cx="1981200" cy="228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5791200" y="5029200"/>
              <a:ext cx="1981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6019800" y="4547057"/>
              <a:ext cx="15775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err="1" smtClean="0"/>
                <a:t>BrushTool</a:t>
              </a:r>
              <a:endParaRPr lang="en-US" sz="2200" b="1" dirty="0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5792559" y="5562600"/>
              <a:ext cx="1981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7806660" y="5373469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Concrete</a:t>
              </a:r>
            </a:p>
            <a:p>
              <a:r>
                <a:rPr lang="en-US" b="1" dirty="0" err="1" smtClean="0">
                  <a:solidFill>
                    <a:srgbClr val="FF0000"/>
                  </a:solidFill>
                </a:rPr>
                <a:t>StateB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791200" y="5562600"/>
              <a:ext cx="16209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mouseDown</a:t>
              </a:r>
              <a:r>
                <a:rPr lang="en-US" dirty="0" smtClean="0"/>
                <a:t>()</a:t>
              </a:r>
            </a:p>
            <a:p>
              <a:r>
                <a:rPr lang="en-US" dirty="0" err="1" smtClean="0"/>
                <a:t>mouseUp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200400" y="5562600"/>
              <a:ext cx="16209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mouseDown</a:t>
              </a:r>
              <a:r>
                <a:rPr lang="en-US" dirty="0" smtClean="0"/>
                <a:t>()</a:t>
              </a:r>
            </a:p>
            <a:p>
              <a:r>
                <a:rPr lang="en-US" dirty="0" err="1" smtClean="0"/>
                <a:t>mouseUp</a:t>
              </a:r>
              <a:r>
                <a:rPr lang="en-US" dirty="0" smtClean="0"/>
                <a:t>()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6989053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1596</TotalTime>
  <Words>259</Words>
  <Application>Microsoft Office PowerPoint</Application>
  <PresentationFormat>On-screen Show (4:3)</PresentationFormat>
  <Paragraphs>82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Wingdings</vt:lpstr>
      <vt:lpstr>Network</vt:lpstr>
      <vt:lpstr>Design Patterns</vt:lpstr>
      <vt:lpstr>Design Patterns: introduction</vt:lpstr>
      <vt:lpstr>Design Patterns: categories</vt:lpstr>
      <vt:lpstr>Design Patterns: benefits</vt:lpstr>
      <vt:lpstr>Memento Pattern: introduction</vt:lpstr>
      <vt:lpstr>Memento Pattern: solution</vt:lpstr>
      <vt:lpstr>State Pattern: introduction</vt:lpstr>
      <vt:lpstr>State Pattern: solution</vt:lpstr>
    </vt:vector>
  </TitlesOfParts>
  <Company>Lebanese American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wissam</dc:creator>
  <cp:lastModifiedBy>Fawaz, Wissam Fawzi</cp:lastModifiedBy>
  <cp:revision>454</cp:revision>
  <cp:lastPrinted>1601-01-01T00:00:00Z</cp:lastPrinted>
  <dcterms:created xsi:type="dcterms:W3CDTF">2006-10-15T06:08:27Z</dcterms:created>
  <dcterms:modified xsi:type="dcterms:W3CDTF">2022-09-14T10:25:32Z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