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415" r:id="rId2"/>
    <p:sldId id="416" r:id="rId3"/>
    <p:sldId id="417" r:id="rId4"/>
    <p:sldId id="418" r:id="rId5"/>
    <p:sldId id="425" r:id="rId6"/>
    <p:sldId id="426" r:id="rId7"/>
    <p:sldId id="419" r:id="rId8"/>
    <p:sldId id="420" r:id="rId9"/>
    <p:sldId id="421" r:id="rId10"/>
    <p:sldId id="422" r:id="rId11"/>
    <p:sldId id="423" r:id="rId12"/>
    <p:sldId id="42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90" d="100"/>
          <a:sy n="90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05CA6-2439-4DF0-8AEE-DAB7336A15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27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8B83E5-A34C-4029-BD3A-C33B990BC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166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750416-851C-474F-9E33-3104F0B2AAC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FCB7BE-6E14-41E2-A2CC-AE600C2556B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5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EA70A0-F6F3-4259-96F1-861C7875A2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1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D5860C-E948-4D58-9D0C-D8A06410ADB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0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D72DEF-E38F-47FC-A0B8-E9FBFAC84E0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E4166-FADB-49AB-9DE4-14952716E1B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0DD3E-2ED5-49AC-B33C-1B229AF7E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49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D474E-D255-439C-88DD-E6F597CE3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25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43E01-2C00-46B4-9DE2-976CF7A944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57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DDA91-4B49-47C2-AC09-E075AAF373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8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0902F-57F9-4C00-A5C6-9004B83CF6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4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E621E-F6C2-4DF6-BB3E-7AA3AA382F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808F4-5228-49C0-BF67-54CACE097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A544A-9ACD-4D81-AD03-DBD793A1C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99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98E17-4659-4AE5-9DFB-B68089740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5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F572C-2BEC-48C5-B431-3958352A5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09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09F36-B7BE-4045-A4AD-12D2FBC85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0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F4AEB-DC17-4C5A-A6D6-C217650FC6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572D99A-3ECA-4508-BCED-E0D8F85909C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Stack</a:t>
            </a:r>
          </a:p>
        </p:txBody>
      </p:sp>
      <p:grpSp>
        <p:nvGrpSpPr>
          <p:cNvPr id="3075" name="Group 6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3086" name="AutoShape 7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7" name="AutoShape 8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8" name="AutoShape 9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9" name="AutoShape 10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6" name="Group 11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3082" name="AutoShape 12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3" name="AutoShape 13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4" name="AutoShape 14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5" name="AutoShape 15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7" name="Group 16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3078" name="AutoShape 17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9" name="AutoShape 18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0" name="AutoShape 19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1" name="AutoShape 20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Stack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487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The array 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storing the stack elements may become full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A push operation will then throw a </a:t>
            </a:r>
            <a:r>
              <a:rPr lang="en-US" altLang="en-US" sz="2000" smtClean="0">
                <a:solidFill>
                  <a:schemeClr val="hlink"/>
                </a:solidFill>
              </a:rPr>
              <a:t>StackException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Limitation of the array-based  implementation</a:t>
            </a:r>
          </a:p>
          <a:p>
            <a:pPr lvl="1">
              <a:lnSpc>
                <a:spcPct val="90000"/>
              </a:lnSpc>
            </a:pPr>
            <a:endParaRPr lang="en-US" altLang="en-US" sz="1800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Not intrinsic to the Stack ADT</a:t>
            </a:r>
            <a:endParaRPr lang="en-US" altLang="en-US" sz="21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3900" b="1">
              <a:solidFill>
                <a:schemeClr val="tx2"/>
              </a:solidFill>
            </a:endParaRPr>
          </a:p>
        </p:txBody>
      </p:sp>
      <p:sp>
        <p:nvSpPr>
          <p:cNvPr id="1229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0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1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0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1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2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3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4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5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6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7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8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9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0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1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2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3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4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5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6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7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8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9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0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1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2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3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4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5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6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7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48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49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50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51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52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3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6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8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1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2295" name="Text Box 74"/>
          <p:cNvSpPr txBox="1">
            <a:spLocks noChangeArrowheads="1"/>
          </p:cNvSpPr>
          <p:nvPr/>
        </p:nvSpPr>
        <p:spPr bwMode="auto">
          <a:xfrm>
            <a:off x="45720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S.length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StackException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Example III using our Stack: Parentheses Matching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220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“(”, “{”, or “[” must be paired with a matching “)”,“}”, or “[”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correct: ( )(( )){([( )])}	</a:t>
            </a:r>
          </a:p>
          <a:p>
            <a:pPr lvl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correct: ((( )(( )){([( )])}	</a:t>
            </a:r>
          </a:p>
          <a:p>
            <a:pPr lvl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incorrect: )(( )){([( )])}</a:t>
            </a:r>
            <a:r>
              <a:rPr lang="en-US" altLang="en-US" i="1" smtClean="0">
                <a:solidFill>
                  <a:srgbClr val="000000"/>
                </a:solidFill>
              </a:rPr>
              <a:t>	</a:t>
            </a:r>
          </a:p>
          <a:p>
            <a:pPr lvl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incorrect: ({[ ])}	</a:t>
            </a:r>
          </a:p>
          <a:p>
            <a:pPr lvl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incorrect: (</a:t>
            </a:r>
          </a:p>
          <a:p>
            <a:pPr lvl="1">
              <a:lnSpc>
                <a:spcPct val="90000"/>
              </a:lnSpc>
            </a:pPr>
            <a:endParaRPr lang="en-US" altLang="en-US" smtClean="0">
              <a:solidFill>
                <a:srgbClr val="000000"/>
              </a:solidFill>
              <a:latin typeface="CMR1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Refer to </a:t>
            </a:r>
            <a:r>
              <a:rPr lang="en-US" altLang="en-US" smtClean="0">
                <a:solidFill>
                  <a:srgbClr val="000000"/>
                </a:solidFill>
                <a:latin typeface="Courier" pitchFamily="49" charset="0"/>
              </a:rPr>
              <a:t>GroupingSymbolsApp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project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z="3500" smtClean="0"/>
              <a:t>Parentheses Matching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ParenMatch(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X,n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array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tokens, each of which is either a grouping symbol, a variable, an arithmetic operator, or a number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and only if all the grouping symbols in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an empty stack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an opening grouping symbol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.push(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a closing grouping symbol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.isEmpty()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false 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7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 to match with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.pop() does not match the type of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false 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7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 type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7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7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.isEmpty() </a:t>
            </a: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 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7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 symbol matched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false 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7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symbols were never matched</a:t>
            </a:r>
            <a:r>
              <a:rPr lang="en-US" altLang="en-US" sz="1700" i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7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Abstract Data Types (ADTs)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03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smtClean="0"/>
              <a:t>An abstract data type (ADT) </a:t>
            </a:r>
          </a:p>
          <a:p>
            <a:pPr lvl="1">
              <a:lnSpc>
                <a:spcPct val="90000"/>
              </a:lnSpc>
            </a:pPr>
            <a:r>
              <a:rPr lang="en-US" altLang="en-US" sz="2100" smtClean="0"/>
              <a:t>is an abstraction 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of a data structure</a:t>
            </a:r>
          </a:p>
          <a:p>
            <a:pPr>
              <a:lnSpc>
                <a:spcPct val="90000"/>
              </a:lnSpc>
            </a:pPr>
            <a:endParaRPr lang="en-US" altLang="en-US" sz="2200" smtClean="0"/>
          </a:p>
          <a:p>
            <a:pPr>
              <a:lnSpc>
                <a:spcPct val="90000"/>
              </a:lnSpc>
            </a:pPr>
            <a:r>
              <a:rPr lang="en-US" altLang="en-US" sz="2200" smtClean="0"/>
              <a:t>An ADT specifies:</a:t>
            </a:r>
          </a:p>
          <a:p>
            <a:pPr lvl="1">
              <a:lnSpc>
                <a:spcPct val="90000"/>
              </a:lnSpc>
            </a:pPr>
            <a:r>
              <a:rPr lang="en-US" altLang="en-US" sz="2100" smtClean="0"/>
              <a:t>Data stored</a:t>
            </a:r>
          </a:p>
          <a:p>
            <a:pPr lvl="1">
              <a:lnSpc>
                <a:spcPct val="90000"/>
              </a:lnSpc>
            </a:pPr>
            <a:endParaRPr lang="en-US" altLang="en-US" sz="2100" smtClean="0"/>
          </a:p>
          <a:p>
            <a:pPr lvl="1">
              <a:lnSpc>
                <a:spcPct val="90000"/>
              </a:lnSpc>
            </a:pPr>
            <a:r>
              <a:rPr lang="en-US" altLang="en-US" sz="2100" smtClean="0"/>
              <a:t>Operations on the data</a:t>
            </a:r>
          </a:p>
          <a:p>
            <a:pPr lvl="1">
              <a:lnSpc>
                <a:spcPct val="90000"/>
              </a:lnSpc>
            </a:pPr>
            <a:endParaRPr lang="en-US" altLang="en-US" sz="2100" smtClean="0"/>
          </a:p>
          <a:p>
            <a:pPr lvl="1">
              <a:lnSpc>
                <a:spcPct val="90000"/>
              </a:lnSpc>
            </a:pPr>
            <a:r>
              <a:rPr lang="en-US" altLang="en-US" sz="2100" smtClean="0"/>
              <a:t>Error conditions 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associated with operations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676400"/>
            <a:ext cx="5029200" cy="4648200"/>
          </a:xfrm>
        </p:spPr>
        <p:txBody>
          <a:bodyPr/>
          <a:lstStyle/>
          <a:p>
            <a:r>
              <a:rPr lang="en-US" altLang="en-US" sz="2200" smtClean="0"/>
              <a:t>Example: ADT modeling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     a simple stock trading system</a:t>
            </a:r>
          </a:p>
          <a:p>
            <a:pPr lvl="1"/>
            <a:r>
              <a:rPr lang="en-US" altLang="en-US" sz="2100" smtClean="0"/>
              <a:t>The data stored are buy/sell orders</a:t>
            </a:r>
          </a:p>
          <a:p>
            <a:pPr lvl="1"/>
            <a:endParaRPr lang="en-US" altLang="en-US" sz="2100" smtClean="0"/>
          </a:p>
          <a:p>
            <a:pPr lvl="1"/>
            <a:r>
              <a:rPr lang="en-US" altLang="en-US" sz="2100" smtClean="0"/>
              <a:t>The operations supported are</a:t>
            </a:r>
          </a:p>
          <a:p>
            <a:pPr lvl="2"/>
            <a:r>
              <a:rPr lang="en-US" altLang="en-US" sz="1800" smtClean="0"/>
              <a:t>order </a:t>
            </a:r>
            <a:r>
              <a:rPr lang="en-US" altLang="en-US" sz="1800" smtClean="0">
                <a:solidFill>
                  <a:schemeClr val="tx2"/>
                </a:solidFill>
              </a:rPr>
              <a:t>buy</a:t>
            </a:r>
            <a:r>
              <a:rPr lang="en-US" altLang="en-US" sz="1800" smtClean="0"/>
              <a:t>(stock, shares, price)</a:t>
            </a:r>
          </a:p>
          <a:p>
            <a:pPr lvl="2"/>
            <a:r>
              <a:rPr lang="en-US" altLang="en-US" sz="1800" smtClean="0"/>
              <a:t>order </a:t>
            </a:r>
            <a:r>
              <a:rPr lang="en-US" altLang="en-US" sz="1800" smtClean="0">
                <a:solidFill>
                  <a:schemeClr val="tx2"/>
                </a:solidFill>
              </a:rPr>
              <a:t>sell</a:t>
            </a:r>
            <a:r>
              <a:rPr lang="en-US" altLang="en-US" sz="1800" smtClean="0"/>
              <a:t>(stock, shares, price)</a:t>
            </a:r>
          </a:p>
          <a:p>
            <a:pPr lvl="2"/>
            <a:r>
              <a:rPr lang="en-US" altLang="en-US" sz="1800" smtClean="0"/>
              <a:t>void </a:t>
            </a:r>
            <a:r>
              <a:rPr lang="en-US" altLang="en-US" sz="1800" smtClean="0">
                <a:solidFill>
                  <a:schemeClr val="tx2"/>
                </a:solidFill>
              </a:rPr>
              <a:t>cancel</a:t>
            </a:r>
            <a:r>
              <a:rPr lang="en-US" altLang="en-US" sz="1800" smtClean="0"/>
              <a:t>(order)</a:t>
            </a:r>
          </a:p>
          <a:p>
            <a:pPr lvl="1"/>
            <a:endParaRPr lang="en-US" altLang="en-US" sz="2100" smtClean="0"/>
          </a:p>
          <a:p>
            <a:pPr lvl="1"/>
            <a:r>
              <a:rPr lang="en-US" altLang="en-US" sz="2100" smtClean="0"/>
              <a:t>Error conditions:</a:t>
            </a:r>
          </a:p>
          <a:p>
            <a:pPr lvl="2"/>
            <a:r>
              <a:rPr lang="en-US" altLang="en-US" sz="1800" smtClean="0"/>
              <a:t>Buy/sell a nonexistent stock</a:t>
            </a:r>
          </a:p>
          <a:p>
            <a:pPr lvl="2"/>
            <a:r>
              <a:rPr lang="en-US" altLang="en-US" sz="1800" smtClean="0"/>
              <a:t>Cancel a nonexistent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The Stack ADT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472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The </a:t>
            </a:r>
            <a:r>
              <a:rPr lang="en-US" altLang="en-US" sz="2000" b="1" smtClean="0">
                <a:solidFill>
                  <a:schemeClr val="tx2"/>
                </a:solidFill>
              </a:rPr>
              <a:t>Stack</a:t>
            </a:r>
            <a:r>
              <a:rPr lang="en-US" altLang="en-US" sz="2000" smtClean="0"/>
              <a:t> ADT 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stores arbitrary objects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Insertions and deletions 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follow the last-in first-out scheme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Think of a 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spring-loaded plate dispenser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Main stack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>
                <a:solidFill>
                  <a:srgbClr val="FF0000"/>
                </a:solidFill>
              </a:rPr>
              <a:t>push(object):</a:t>
            </a:r>
          </a:p>
          <a:p>
            <a:pPr lvl="2">
              <a:lnSpc>
                <a:spcPct val="90000"/>
              </a:lnSpc>
            </a:pPr>
            <a:r>
              <a:rPr lang="en-US" altLang="en-US" sz="1600" smtClean="0">
                <a:solidFill>
                  <a:srgbClr val="FF0000"/>
                </a:solidFill>
              </a:rPr>
              <a:t>inserts an element</a:t>
            </a:r>
          </a:p>
          <a:p>
            <a:pPr lvl="1">
              <a:lnSpc>
                <a:spcPct val="90000"/>
              </a:lnSpc>
            </a:pPr>
            <a:endParaRPr lang="en-US" altLang="en-US" sz="1900" smtClean="0"/>
          </a:p>
          <a:p>
            <a:pPr lvl="1">
              <a:lnSpc>
                <a:spcPct val="90000"/>
              </a:lnSpc>
            </a:pPr>
            <a:r>
              <a:rPr lang="en-US" altLang="en-US" sz="1900" smtClean="0">
                <a:solidFill>
                  <a:srgbClr val="FF0000"/>
                </a:solidFill>
              </a:rPr>
              <a:t>object pop(): </a:t>
            </a:r>
          </a:p>
          <a:p>
            <a:pPr lvl="2">
              <a:lnSpc>
                <a:spcPct val="90000"/>
              </a:lnSpc>
            </a:pPr>
            <a:r>
              <a:rPr lang="en-US" altLang="en-US" sz="1600" smtClean="0">
                <a:solidFill>
                  <a:srgbClr val="FF0000"/>
                </a:solidFill>
              </a:rPr>
              <a:t>removes and returns the last inserted element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76400"/>
            <a:ext cx="3810000" cy="5181600"/>
          </a:xfrm>
        </p:spPr>
        <p:txBody>
          <a:bodyPr/>
          <a:lstStyle/>
          <a:p>
            <a:r>
              <a:rPr lang="en-US" altLang="en-US" sz="2000" smtClean="0"/>
              <a:t>Auxiliary stack operations:</a:t>
            </a:r>
          </a:p>
          <a:p>
            <a:pPr lvl="1"/>
            <a:r>
              <a:rPr lang="en-US" altLang="en-US" sz="1900" smtClean="0">
                <a:solidFill>
                  <a:srgbClr val="FF0000"/>
                </a:solidFill>
              </a:rPr>
              <a:t>object top(): </a:t>
            </a:r>
          </a:p>
          <a:p>
            <a:pPr lvl="2"/>
            <a:r>
              <a:rPr lang="en-US" altLang="en-US" sz="1600" smtClean="0">
                <a:solidFill>
                  <a:srgbClr val="FF0000"/>
                </a:solidFill>
              </a:rPr>
              <a:t>returns the last inserted element without removing it</a:t>
            </a:r>
          </a:p>
          <a:p>
            <a:pPr lvl="1"/>
            <a:endParaRPr lang="en-US" altLang="en-US" sz="1900" smtClean="0">
              <a:solidFill>
                <a:srgbClr val="FF0000"/>
              </a:solidFill>
            </a:endParaRPr>
          </a:p>
          <a:p>
            <a:pPr lvl="1"/>
            <a:r>
              <a:rPr lang="en-US" altLang="en-US" sz="1900" smtClean="0">
                <a:solidFill>
                  <a:srgbClr val="FF0000"/>
                </a:solidFill>
              </a:rPr>
              <a:t>integer size(): </a:t>
            </a:r>
          </a:p>
          <a:p>
            <a:pPr lvl="2"/>
            <a:r>
              <a:rPr lang="en-US" altLang="en-US" sz="1600" smtClean="0">
                <a:solidFill>
                  <a:srgbClr val="FF0000"/>
                </a:solidFill>
              </a:rPr>
              <a:t>returns the number of elements stored</a:t>
            </a:r>
          </a:p>
          <a:p>
            <a:pPr lvl="1"/>
            <a:endParaRPr lang="en-US" altLang="en-US" sz="1900" smtClean="0">
              <a:solidFill>
                <a:srgbClr val="FF0000"/>
              </a:solidFill>
            </a:endParaRPr>
          </a:p>
          <a:p>
            <a:pPr lvl="1"/>
            <a:r>
              <a:rPr lang="en-US" altLang="en-US" sz="1900" smtClean="0">
                <a:solidFill>
                  <a:srgbClr val="FF0000"/>
                </a:solidFill>
              </a:rPr>
              <a:t>boolean isEmpty(): </a:t>
            </a:r>
          </a:p>
          <a:p>
            <a:pPr lvl="2"/>
            <a:r>
              <a:rPr lang="en-US" altLang="en-US" sz="1600" smtClean="0">
                <a:solidFill>
                  <a:srgbClr val="FF0000"/>
                </a:solidFill>
              </a:rPr>
              <a:t>indicates whether no elements are stored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799388" y="76200"/>
          <a:ext cx="1116012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388" y="76200"/>
                        <a:ext cx="1116012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Stack: operations and their effects</a:t>
            </a:r>
          </a:p>
        </p:txBody>
      </p:sp>
      <p:grpSp>
        <p:nvGrpSpPr>
          <p:cNvPr id="6147" name="Group 6"/>
          <p:cNvGrpSpPr>
            <a:grpSpLocks/>
          </p:cNvGrpSpPr>
          <p:nvPr/>
        </p:nvGrpSpPr>
        <p:grpSpPr bwMode="auto">
          <a:xfrm>
            <a:off x="2438400" y="1752600"/>
            <a:ext cx="3495675" cy="4505325"/>
            <a:chOff x="1536" y="1104"/>
            <a:chExt cx="2202" cy="2838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104"/>
              <a:ext cx="2106" cy="2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536" y="3120"/>
              <a:ext cx="192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ExampleI using built-in Stack: Reversing an Array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ArrayReverseApp</a:t>
            </a:r>
            <a:r>
              <a:rPr lang="en-US" altLang="en-US" smtClean="0"/>
              <a:t> project</a:t>
            </a:r>
          </a:p>
          <a:p>
            <a:endParaRPr lang="en-US" altLang="en-US" smtClean="0"/>
          </a:p>
          <a:p>
            <a:r>
              <a:rPr lang="en-US" altLang="en-US" smtClean="0"/>
              <a:t>The elements of an array can be reversed</a:t>
            </a:r>
          </a:p>
          <a:p>
            <a:pPr lvl="1"/>
            <a:r>
              <a:rPr lang="en-US" altLang="en-US" smtClean="0"/>
              <a:t>Using the Java built-in class called </a:t>
            </a:r>
            <a:r>
              <a:rPr lang="en-US" altLang="en-US" smtClean="0">
                <a:latin typeface="Courier" pitchFamily="49" charset="0"/>
              </a:rPr>
              <a:t>Stack</a:t>
            </a:r>
          </a:p>
          <a:p>
            <a:pPr lvl="2"/>
            <a:r>
              <a:rPr lang="en-US" altLang="en-US" smtClean="0"/>
              <a:t>Which is part of the </a:t>
            </a:r>
            <a:r>
              <a:rPr lang="en-US" altLang="en-US" smtClean="0">
                <a:latin typeface="Courier" pitchFamily="49" charset="0"/>
              </a:rPr>
              <a:t>java.util </a:t>
            </a:r>
            <a:r>
              <a:rPr lang="en-US" altLang="en-US" smtClean="0"/>
              <a:t>package</a:t>
            </a:r>
          </a:p>
          <a:p>
            <a:pPr lvl="2"/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Number</a:t>
            </a:r>
            <a:r>
              <a:rPr lang="en-US" altLang="en-US" smtClean="0"/>
              <a:t> is a base class for </a:t>
            </a:r>
          </a:p>
          <a:p>
            <a:pPr lvl="1"/>
            <a:r>
              <a:rPr lang="en-US" altLang="en-US" smtClean="0">
                <a:latin typeface="Courier" pitchFamily="49" charset="0"/>
              </a:rPr>
              <a:t>BigDecimal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BigInteger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>
                <a:latin typeface="Courier" pitchFamily="49" charset="0"/>
              </a:rPr>
              <a:t>Byte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Double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Float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Integer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" pitchFamily="49" charset="0"/>
              </a:rPr>
              <a:t>Long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" pitchFamily="49" charset="0"/>
              </a:rPr>
              <a:t>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ExampleII using built-in Stack: Reversing an Array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SecretMessageApp</a:t>
            </a:r>
            <a:r>
              <a:rPr lang="en-US" altLang="en-US" smtClean="0"/>
              <a:t> project</a:t>
            </a:r>
          </a:p>
          <a:p>
            <a:endParaRPr lang="en-US" altLang="en-US" smtClean="0"/>
          </a:p>
          <a:p>
            <a:r>
              <a:rPr lang="en-US" altLang="en-US" smtClean="0"/>
              <a:t>The secret message is </a:t>
            </a:r>
          </a:p>
          <a:p>
            <a:pPr lvl="1"/>
            <a:r>
              <a:rPr lang="en-US" altLang="en-US" smtClean="0"/>
              <a:t>Encoded by having each individual word reversed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And then decoded by means of an auxiliary stack</a:t>
            </a:r>
          </a:p>
          <a:p>
            <a:pPr lvl="2"/>
            <a:r>
              <a:rPr lang="en-US" altLang="en-US" smtClean="0"/>
              <a:t>Character are displayed in reverse order when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Popped from the auxiliary stack variable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Our Stack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95463"/>
            <a:ext cx="5410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smtClean="0"/>
              <a:t>Java interface corresponding to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    our Stack ADT</a:t>
            </a:r>
          </a:p>
          <a:p>
            <a:pPr lvl="1">
              <a:lnSpc>
                <a:spcPct val="90000"/>
              </a:lnSpc>
            </a:pPr>
            <a:r>
              <a:rPr lang="en-US" altLang="en-US" sz="2100" smtClean="0"/>
              <a:t>Requires the definition of class </a:t>
            </a:r>
            <a:r>
              <a:rPr lang="en-US" altLang="en-US" sz="2100" smtClean="0">
                <a:solidFill>
                  <a:schemeClr val="hlink"/>
                </a:solidFill>
                <a:latin typeface="Arial Narrow" panose="020B0606020202030204" pitchFamily="34" charset="0"/>
              </a:rPr>
              <a:t>StackException</a:t>
            </a:r>
            <a:endParaRPr lang="en-US" altLang="en-US" sz="2100" smtClean="0"/>
          </a:p>
          <a:p>
            <a:pPr>
              <a:lnSpc>
                <a:spcPct val="90000"/>
              </a:lnSpc>
            </a:pPr>
            <a:endParaRPr lang="en-US" altLang="en-US" sz="2200" smtClean="0"/>
          </a:p>
          <a:p>
            <a:pPr lvl="1">
              <a:lnSpc>
                <a:spcPct val="90000"/>
              </a:lnSpc>
            </a:pPr>
            <a:r>
              <a:rPr lang="en-US" altLang="en-US" sz="2100" smtClean="0"/>
              <a:t>Different from the built-in Java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smtClean="0"/>
              <a:t>     class </a:t>
            </a:r>
            <a:r>
              <a:rPr lang="en-US" altLang="en-US" sz="2100" smtClean="0">
                <a:solidFill>
                  <a:schemeClr val="tx2"/>
                </a:solidFill>
                <a:latin typeface="Arial Narrow" panose="020B0606020202030204" pitchFamily="34" charset="0"/>
              </a:rPr>
              <a:t>java.util.Stack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495800" y="1643063"/>
            <a:ext cx="4572000" cy="394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public interface</a:t>
            </a:r>
            <a:r>
              <a:rPr lang="en-US" altLang="en-US" sz="2000">
                <a:latin typeface="Courier" pitchFamily="49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Courier" pitchFamily="49" charset="0"/>
              </a:rPr>
              <a:t>Stack</a:t>
            </a:r>
            <a:r>
              <a:rPr lang="en-US" altLang="en-US" sz="2000">
                <a:latin typeface="Courier" pitchFamily="49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public</a:t>
            </a:r>
            <a:r>
              <a:rPr lang="en-US" altLang="en-US" sz="2000">
                <a:latin typeface="Courier" pitchFamily="49" charset="0"/>
              </a:rPr>
              <a:t> int </a:t>
            </a:r>
            <a:r>
              <a:rPr lang="en-US" altLang="en-US" sz="2000">
                <a:solidFill>
                  <a:schemeClr val="tx2"/>
                </a:solidFill>
                <a:latin typeface="Courier" pitchFamily="49" charset="0"/>
              </a:rPr>
              <a:t>size()</a:t>
            </a:r>
            <a:r>
              <a:rPr lang="en-US" altLang="en-US" sz="2000">
                <a:latin typeface="Courier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public</a:t>
            </a:r>
            <a:r>
              <a:rPr lang="en-US" altLang="en-US" sz="2000">
                <a:latin typeface="Courier" pitchFamily="49" charset="0"/>
              </a:rPr>
              <a:t> boolean </a:t>
            </a:r>
            <a:r>
              <a:rPr lang="en-US" altLang="en-US" sz="2000">
                <a:solidFill>
                  <a:schemeClr val="tx2"/>
                </a:solidFill>
                <a:latin typeface="Courier" pitchFamily="49" charset="0"/>
              </a:rPr>
              <a:t>isEmpty()</a:t>
            </a:r>
            <a:r>
              <a:rPr lang="en-US" altLang="en-US" sz="2000">
                <a:latin typeface="Courier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public</a:t>
            </a:r>
            <a:r>
              <a:rPr lang="en-US" altLang="en-US" sz="2000">
                <a:latin typeface="Courier" pitchFamily="49" charset="0"/>
              </a:rPr>
              <a:t> Object </a:t>
            </a:r>
            <a:r>
              <a:rPr lang="en-US" altLang="en-US" sz="2000">
                <a:solidFill>
                  <a:schemeClr val="tx2"/>
                </a:solidFill>
                <a:latin typeface="Courier" pitchFamily="49" charset="0"/>
              </a:rPr>
              <a:t>top()</a:t>
            </a:r>
            <a:r>
              <a:rPr lang="en-US" altLang="en-US" sz="2000">
                <a:latin typeface="Courier" pitchFamily="49" charset="0"/>
              </a:rPr>
              <a:t/>
            </a:r>
            <a:br>
              <a:rPr lang="en-US" altLang="en-US" sz="2000">
                <a:latin typeface="Courier" pitchFamily="49" charset="0"/>
              </a:rPr>
            </a:br>
            <a:r>
              <a:rPr lang="en-US" altLang="en-US" sz="2000">
                <a:latin typeface="Courier" pitchFamily="49" charset="0"/>
              </a:rPr>
              <a:t>			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throws</a:t>
            </a:r>
            <a:r>
              <a:rPr lang="en-US" altLang="en-US" sz="2000">
                <a:latin typeface="Courier" pitchFamily="49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Courier" pitchFamily="49" charset="0"/>
              </a:rPr>
              <a:t>StackException</a:t>
            </a:r>
            <a:r>
              <a:rPr lang="en-US" altLang="en-US" sz="2000">
                <a:latin typeface="Courier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public void</a:t>
            </a:r>
            <a:r>
              <a:rPr lang="en-US" altLang="en-US" sz="2000">
                <a:latin typeface="Courier" pitchFamily="49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Courier" pitchFamily="49" charset="0"/>
              </a:rPr>
              <a:t>push(Object o)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   throws</a:t>
            </a:r>
            <a:r>
              <a:rPr lang="en-US" altLang="en-US" sz="2000">
                <a:latin typeface="Courier" pitchFamily="49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Courier" pitchFamily="49" charset="0"/>
              </a:rPr>
              <a:t>StackException</a:t>
            </a:r>
            <a:r>
              <a:rPr lang="en-US" altLang="en-US" sz="2000">
                <a:latin typeface="Courier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public</a:t>
            </a:r>
            <a:r>
              <a:rPr lang="en-US" altLang="en-US" sz="2000">
                <a:latin typeface="Courier" pitchFamily="49" charset="0"/>
              </a:rPr>
              <a:t> Object </a:t>
            </a:r>
            <a:r>
              <a:rPr lang="en-US" altLang="en-US" sz="2000">
                <a:solidFill>
                  <a:schemeClr val="tx2"/>
                </a:solidFill>
                <a:latin typeface="Courier" pitchFamily="49" charset="0"/>
              </a:rPr>
              <a:t>pop()</a:t>
            </a:r>
            <a:r>
              <a:rPr lang="en-US" altLang="en-US" sz="2000">
                <a:latin typeface="Courier" pitchFamily="49" charset="0"/>
              </a:rPr>
              <a:t/>
            </a:r>
            <a:br>
              <a:rPr lang="en-US" altLang="en-US" sz="2000">
                <a:latin typeface="Courier" pitchFamily="49" charset="0"/>
              </a:rPr>
            </a:br>
            <a:r>
              <a:rPr lang="en-US" altLang="en-US" sz="2000">
                <a:latin typeface="Courier" pitchFamily="49" charset="0"/>
              </a:rPr>
              <a:t>			 </a:t>
            </a: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throws</a:t>
            </a:r>
            <a:r>
              <a:rPr lang="en-US" altLang="en-US" sz="2000">
                <a:latin typeface="Courier" pitchFamily="49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Courier" pitchFamily="49" charset="0"/>
              </a:rPr>
              <a:t>StackException</a:t>
            </a:r>
            <a:r>
              <a:rPr lang="en-US" altLang="en-US" sz="2000">
                <a:latin typeface="Courier" pitchFamily="49" charset="0"/>
              </a:rPr>
              <a:t>;</a:t>
            </a:r>
            <a:br>
              <a:rPr lang="en-US" altLang="en-US" sz="2000">
                <a:latin typeface="Courier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953000" cy="4495800"/>
          </a:xfrm>
        </p:spPr>
        <p:txBody>
          <a:bodyPr/>
          <a:lstStyle/>
          <a:p>
            <a:r>
              <a:rPr lang="en-US" altLang="en-US" sz="2200" smtClean="0"/>
              <a:t>Attempting the execution </a:t>
            </a:r>
          </a:p>
          <a:p>
            <a:pPr lvl="1"/>
            <a:r>
              <a:rPr lang="en-US" altLang="en-US" sz="2100" smtClean="0"/>
              <a:t>of an operation of ADT may </a:t>
            </a:r>
          </a:p>
          <a:p>
            <a:pPr lvl="2"/>
            <a:r>
              <a:rPr lang="en-US" altLang="en-US" sz="1800" smtClean="0"/>
              <a:t>sometimes cause an error condition, called an exception</a:t>
            </a:r>
          </a:p>
          <a:p>
            <a:endParaRPr lang="en-US" altLang="en-US" sz="2200" smtClean="0"/>
          </a:p>
          <a:p>
            <a:r>
              <a:rPr lang="en-US" altLang="en-US" sz="2200" smtClean="0"/>
              <a:t>Exceptions are said to be </a:t>
            </a:r>
          </a:p>
          <a:p>
            <a:pPr lvl="1"/>
            <a:r>
              <a:rPr lang="en-US" altLang="en-US" sz="2100" smtClean="0"/>
              <a:t>“thrown” by an operation that cannot be executed</a:t>
            </a:r>
          </a:p>
          <a:p>
            <a:pPr lvl="1"/>
            <a:endParaRPr lang="en-US" altLang="en-US" sz="2100" smtClean="0"/>
          </a:p>
          <a:p>
            <a:pPr lvl="1"/>
            <a:endParaRPr lang="en-US" altLang="en-US" sz="210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76400"/>
            <a:ext cx="4648200" cy="4495800"/>
          </a:xfrm>
        </p:spPr>
        <p:txBody>
          <a:bodyPr/>
          <a:lstStyle/>
          <a:p>
            <a:r>
              <a:rPr lang="en-US" altLang="en-US" sz="2200" smtClean="0"/>
              <a:t>In the Stack ADT, operations </a:t>
            </a:r>
          </a:p>
          <a:p>
            <a:pPr lvl="1"/>
            <a:r>
              <a:rPr lang="en-US" altLang="en-US" sz="2100" smtClean="0"/>
              <a:t>pop and top cannot be </a:t>
            </a:r>
          </a:p>
          <a:p>
            <a:pPr lvl="2"/>
            <a:r>
              <a:rPr lang="en-US" altLang="en-US" sz="1800" smtClean="0"/>
              <a:t>performed if the stack is empty</a:t>
            </a:r>
          </a:p>
          <a:p>
            <a:pPr lvl="2"/>
            <a:endParaRPr lang="en-US" altLang="en-US" sz="1800" smtClean="0"/>
          </a:p>
          <a:p>
            <a:pPr lvl="1"/>
            <a:r>
              <a:rPr lang="en-US" altLang="en-US" sz="2200" smtClean="0"/>
              <a:t>push cannot be</a:t>
            </a:r>
          </a:p>
          <a:p>
            <a:pPr lvl="2"/>
            <a:r>
              <a:rPr lang="en-US" altLang="en-US" sz="1800" smtClean="0"/>
              <a:t>performed if the stack is full</a:t>
            </a:r>
          </a:p>
          <a:p>
            <a:endParaRPr lang="en-US" altLang="en-US" sz="2200" smtClean="0"/>
          </a:p>
          <a:p>
            <a:r>
              <a:rPr lang="en-US" altLang="en-US" sz="2200" smtClean="0"/>
              <a:t>Attempting the execution </a:t>
            </a:r>
          </a:p>
          <a:p>
            <a:pPr lvl="1"/>
            <a:r>
              <a:rPr lang="en-US" altLang="en-US" sz="2100" smtClean="0"/>
              <a:t>of pop or top on an empty stack throws an </a:t>
            </a:r>
            <a:r>
              <a:rPr lang="en-US" altLang="en-US" sz="2100" smtClean="0">
                <a:solidFill>
                  <a:schemeClr val="hlink"/>
                </a:solidFill>
              </a:rPr>
              <a:t>StackException</a:t>
            </a:r>
          </a:p>
          <a:p>
            <a:pPr lvl="1"/>
            <a:r>
              <a:rPr lang="en-US" altLang="en-US" sz="2100" smtClean="0"/>
              <a:t>of push on a full stack throws an </a:t>
            </a:r>
            <a:r>
              <a:rPr lang="en-US" altLang="en-US" sz="2100" smtClean="0">
                <a:solidFill>
                  <a:schemeClr val="hlink"/>
                </a:solidFill>
              </a:rPr>
              <a:t>StackException</a:t>
            </a:r>
          </a:p>
          <a:p>
            <a:pPr lvl="1"/>
            <a:endParaRPr lang="en-US" altLang="en-US" sz="2100" smtClean="0">
              <a:solidFill>
                <a:schemeClr val="hlink"/>
              </a:solidFill>
            </a:endParaRPr>
          </a:p>
          <a:p>
            <a:pPr lvl="1"/>
            <a:endParaRPr lang="en-US" altLang="en-US" sz="21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Stack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52600"/>
            <a:ext cx="41910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 simple way of implementing the Stack ADT 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>
                <a:solidFill>
                  <a:srgbClr val="FF0000"/>
                </a:solidFill>
              </a:rPr>
              <a:t>uses an array</a:t>
            </a:r>
          </a:p>
          <a:p>
            <a:pPr>
              <a:lnSpc>
                <a:spcPct val="9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smtClean="0"/>
              <a:t>We add elements 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from left to right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A variable</a:t>
            </a:r>
            <a:r>
              <a:rPr lang="en-US" altLang="en-US" sz="2000" smtClean="0"/>
              <a:t> keeps track 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of the  index of the top element 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5334000" y="5576888"/>
            <a:ext cx="1509713" cy="379412"/>
          </a:xfrm>
          <a:custGeom>
            <a:avLst/>
            <a:gdLst>
              <a:gd name="T0" fmla="*/ 1509713 w 951"/>
              <a:gd name="T1" fmla="*/ 379412 h 239"/>
              <a:gd name="T2" fmla="*/ 1509713 w 951"/>
              <a:gd name="T3" fmla="*/ 0 h 239"/>
              <a:gd name="T4" fmla="*/ 0 w 951"/>
              <a:gd name="T5" fmla="*/ 0 h 239"/>
              <a:gd name="T6" fmla="*/ 38100 w 951"/>
              <a:gd name="T7" fmla="*/ 163512 h 239"/>
              <a:gd name="T8" fmla="*/ 165100 w 951"/>
              <a:gd name="T9" fmla="*/ 227012 h 239"/>
              <a:gd name="T10" fmla="*/ 190500 w 951"/>
              <a:gd name="T11" fmla="*/ 379412 h 239"/>
              <a:gd name="T12" fmla="*/ 1509713 w 951"/>
              <a:gd name="T13" fmla="*/ 379412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1524000" y="5576888"/>
            <a:ext cx="2982913" cy="379412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379412 h 239"/>
              <a:gd name="T4" fmla="*/ 2982913 w 1879"/>
              <a:gd name="T5" fmla="*/ 379412 h 239"/>
              <a:gd name="T6" fmla="*/ 2957513 w 1879"/>
              <a:gd name="T7" fmla="*/ 214312 h 239"/>
              <a:gd name="T8" fmla="*/ 2830513 w 1879"/>
              <a:gd name="T9" fmla="*/ 125412 h 239"/>
              <a:gd name="T10" fmla="*/ 2805113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329113" y="5564188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511300" y="5564188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511300" y="5576888"/>
            <a:ext cx="25400" cy="3921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506913" y="59436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524000" y="5943600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332413" y="5564188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45113" y="5564188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959725" y="5576888"/>
            <a:ext cx="25400" cy="3921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497513" y="59436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510213" y="5943600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905000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905000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905000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286000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286000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286000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4274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34274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3427413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0464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0464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046413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2667000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667000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667000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8084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38084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3808413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6423025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423025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6423025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1894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41894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4189413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60436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60436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043613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56626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56626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5662613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6816725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6816725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6816725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7197725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7197725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7197725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7578725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7578725" y="5576888"/>
            <a:ext cx="25400" cy="379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1066800" y="56149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en-US" sz="24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1638300" y="595788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2044700" y="595788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2425700" y="595788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6502400" y="59594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endParaRPr lang="en-US" altLang="en-US" sz="24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43164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24" name="Freeform 60"/>
          <p:cNvSpPr>
            <a:spLocks/>
          </p:cNvSpPr>
          <p:nvPr/>
        </p:nvSpPr>
        <p:spPr bwMode="auto">
          <a:xfrm>
            <a:off x="4316413" y="5576888"/>
            <a:ext cx="101600" cy="201612"/>
          </a:xfrm>
          <a:custGeom>
            <a:avLst/>
            <a:gdLst>
              <a:gd name="T0" fmla="*/ 25400 w 64"/>
              <a:gd name="T1" fmla="*/ 0 h 127"/>
              <a:gd name="T2" fmla="*/ 50800 w 64"/>
              <a:gd name="T3" fmla="*/ 112712 h 127"/>
              <a:gd name="T4" fmla="*/ 50800 w 64"/>
              <a:gd name="T5" fmla="*/ 112712 h 127"/>
              <a:gd name="T6" fmla="*/ 50800 w 64"/>
              <a:gd name="T7" fmla="*/ 112712 h 127"/>
              <a:gd name="T8" fmla="*/ 63500 w 64"/>
              <a:gd name="T9" fmla="*/ 150812 h 127"/>
              <a:gd name="T10" fmla="*/ 63500 w 64"/>
              <a:gd name="T11" fmla="*/ 150812 h 127"/>
              <a:gd name="T12" fmla="*/ 63500 w 64"/>
              <a:gd name="T13" fmla="*/ 150812 h 127"/>
              <a:gd name="T14" fmla="*/ 101600 w 64"/>
              <a:gd name="T15" fmla="*/ 188912 h 127"/>
              <a:gd name="T16" fmla="*/ 101600 w 64"/>
              <a:gd name="T17" fmla="*/ 176212 h 127"/>
              <a:gd name="T18" fmla="*/ 88900 w 64"/>
              <a:gd name="T19" fmla="*/ 201612 h 127"/>
              <a:gd name="T20" fmla="*/ 88900 w 64"/>
              <a:gd name="T21" fmla="*/ 201612 h 127"/>
              <a:gd name="T22" fmla="*/ 50800 w 64"/>
              <a:gd name="T23" fmla="*/ 163512 h 127"/>
              <a:gd name="T24" fmla="*/ 50800 w 64"/>
              <a:gd name="T25" fmla="*/ 163512 h 127"/>
              <a:gd name="T26" fmla="*/ 38100 w 64"/>
              <a:gd name="T27" fmla="*/ 163512 h 127"/>
              <a:gd name="T28" fmla="*/ 25400 w 64"/>
              <a:gd name="T29" fmla="*/ 125412 h 127"/>
              <a:gd name="T30" fmla="*/ 25400 w 64"/>
              <a:gd name="T31" fmla="*/ 125412 h 127"/>
              <a:gd name="T32" fmla="*/ 25400 w 64"/>
              <a:gd name="T33" fmla="*/ 112712 h 127"/>
              <a:gd name="T34" fmla="*/ 0 w 64"/>
              <a:gd name="T35" fmla="*/ 0 h 127"/>
              <a:gd name="T36" fmla="*/ 25400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5" name="Freeform 61"/>
          <p:cNvSpPr>
            <a:spLocks/>
          </p:cNvSpPr>
          <p:nvPr/>
        </p:nvSpPr>
        <p:spPr bwMode="auto">
          <a:xfrm>
            <a:off x="4405313" y="5753100"/>
            <a:ext cx="101600" cy="63500"/>
          </a:xfrm>
          <a:custGeom>
            <a:avLst/>
            <a:gdLst>
              <a:gd name="T0" fmla="*/ 12700 w 64"/>
              <a:gd name="T1" fmla="*/ 0 h 40"/>
              <a:gd name="T2" fmla="*/ 101600 w 64"/>
              <a:gd name="T3" fmla="*/ 38100 h 40"/>
              <a:gd name="T4" fmla="*/ 101600 w 64"/>
              <a:gd name="T5" fmla="*/ 50800 h 40"/>
              <a:gd name="T6" fmla="*/ 76200 w 64"/>
              <a:gd name="T7" fmla="*/ 50800 h 40"/>
              <a:gd name="T8" fmla="*/ 88900 w 64"/>
              <a:gd name="T9" fmla="*/ 63500 h 40"/>
              <a:gd name="T10" fmla="*/ 0 w 64"/>
              <a:gd name="T11" fmla="*/ 25400 h 40"/>
              <a:gd name="T12" fmla="*/ 12700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45069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27" name="Freeform 63"/>
          <p:cNvSpPr>
            <a:spLocks/>
          </p:cNvSpPr>
          <p:nvPr/>
        </p:nvSpPr>
        <p:spPr bwMode="auto">
          <a:xfrm>
            <a:off x="4481513" y="5803900"/>
            <a:ext cx="50800" cy="152400"/>
          </a:xfrm>
          <a:custGeom>
            <a:avLst/>
            <a:gdLst>
              <a:gd name="T0" fmla="*/ 25400 w 32"/>
              <a:gd name="T1" fmla="*/ 0 h 96"/>
              <a:gd name="T2" fmla="*/ 0 w 32"/>
              <a:gd name="T3" fmla="*/ 0 h 96"/>
              <a:gd name="T4" fmla="*/ 25400 w 32"/>
              <a:gd name="T5" fmla="*/ 152400 h 96"/>
              <a:gd name="T6" fmla="*/ 50800 w 32"/>
              <a:gd name="T7" fmla="*/ 152400 h 96"/>
              <a:gd name="T8" fmla="*/ 25400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5307013" y="5564188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29" name="Freeform 65"/>
          <p:cNvSpPr>
            <a:spLocks/>
          </p:cNvSpPr>
          <p:nvPr/>
        </p:nvSpPr>
        <p:spPr bwMode="auto">
          <a:xfrm>
            <a:off x="5307013" y="5576888"/>
            <a:ext cx="101600" cy="201612"/>
          </a:xfrm>
          <a:custGeom>
            <a:avLst/>
            <a:gdLst>
              <a:gd name="T0" fmla="*/ 25400 w 64"/>
              <a:gd name="T1" fmla="*/ 0 h 127"/>
              <a:gd name="T2" fmla="*/ 38100 w 64"/>
              <a:gd name="T3" fmla="*/ 112712 h 127"/>
              <a:gd name="T4" fmla="*/ 38100 w 64"/>
              <a:gd name="T5" fmla="*/ 112712 h 127"/>
              <a:gd name="T6" fmla="*/ 38100 w 64"/>
              <a:gd name="T7" fmla="*/ 112712 h 127"/>
              <a:gd name="T8" fmla="*/ 63500 w 64"/>
              <a:gd name="T9" fmla="*/ 150812 h 127"/>
              <a:gd name="T10" fmla="*/ 63500 w 64"/>
              <a:gd name="T11" fmla="*/ 150812 h 127"/>
              <a:gd name="T12" fmla="*/ 63500 w 64"/>
              <a:gd name="T13" fmla="*/ 150812 h 127"/>
              <a:gd name="T14" fmla="*/ 101600 w 64"/>
              <a:gd name="T15" fmla="*/ 188912 h 127"/>
              <a:gd name="T16" fmla="*/ 101600 w 64"/>
              <a:gd name="T17" fmla="*/ 176212 h 127"/>
              <a:gd name="T18" fmla="*/ 88900 w 64"/>
              <a:gd name="T19" fmla="*/ 201612 h 127"/>
              <a:gd name="T20" fmla="*/ 88900 w 64"/>
              <a:gd name="T21" fmla="*/ 201612 h 127"/>
              <a:gd name="T22" fmla="*/ 50800 w 64"/>
              <a:gd name="T23" fmla="*/ 163512 h 127"/>
              <a:gd name="T24" fmla="*/ 50800 w 64"/>
              <a:gd name="T25" fmla="*/ 163512 h 127"/>
              <a:gd name="T26" fmla="*/ 38100 w 64"/>
              <a:gd name="T27" fmla="*/ 163512 h 127"/>
              <a:gd name="T28" fmla="*/ 12700 w 64"/>
              <a:gd name="T29" fmla="*/ 125412 h 127"/>
              <a:gd name="T30" fmla="*/ 12700 w 64"/>
              <a:gd name="T31" fmla="*/ 125412 h 127"/>
              <a:gd name="T32" fmla="*/ 12700 w 64"/>
              <a:gd name="T33" fmla="*/ 112712 h 127"/>
              <a:gd name="T34" fmla="*/ 0 w 64"/>
              <a:gd name="T35" fmla="*/ 0 h 127"/>
              <a:gd name="T36" fmla="*/ 25400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0" name="Freeform 66"/>
          <p:cNvSpPr>
            <a:spLocks/>
          </p:cNvSpPr>
          <p:nvPr/>
        </p:nvSpPr>
        <p:spPr bwMode="auto">
          <a:xfrm>
            <a:off x="5395913" y="5753100"/>
            <a:ext cx="101600" cy="63500"/>
          </a:xfrm>
          <a:custGeom>
            <a:avLst/>
            <a:gdLst>
              <a:gd name="T0" fmla="*/ 12700 w 64"/>
              <a:gd name="T1" fmla="*/ 0 h 40"/>
              <a:gd name="T2" fmla="*/ 101600 w 64"/>
              <a:gd name="T3" fmla="*/ 38100 h 40"/>
              <a:gd name="T4" fmla="*/ 101600 w 64"/>
              <a:gd name="T5" fmla="*/ 50800 h 40"/>
              <a:gd name="T6" fmla="*/ 76200 w 64"/>
              <a:gd name="T7" fmla="*/ 50800 h 40"/>
              <a:gd name="T8" fmla="*/ 88900 w 64"/>
              <a:gd name="T9" fmla="*/ 63500 h 40"/>
              <a:gd name="T10" fmla="*/ 0 w 64"/>
              <a:gd name="T11" fmla="*/ 25400 h 40"/>
              <a:gd name="T12" fmla="*/ 12700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5497513" y="5956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32" name="Freeform 68"/>
          <p:cNvSpPr>
            <a:spLocks/>
          </p:cNvSpPr>
          <p:nvPr/>
        </p:nvSpPr>
        <p:spPr bwMode="auto">
          <a:xfrm>
            <a:off x="5472113" y="5803900"/>
            <a:ext cx="50800" cy="152400"/>
          </a:xfrm>
          <a:custGeom>
            <a:avLst/>
            <a:gdLst>
              <a:gd name="T0" fmla="*/ 25400 w 32"/>
              <a:gd name="T1" fmla="*/ 0 h 96"/>
              <a:gd name="T2" fmla="*/ 0 w 32"/>
              <a:gd name="T3" fmla="*/ 0 h 96"/>
              <a:gd name="T4" fmla="*/ 25400 w 32"/>
              <a:gd name="T5" fmla="*/ 152400 h 96"/>
              <a:gd name="T6" fmla="*/ 50800 w 32"/>
              <a:gd name="T7" fmla="*/ 152400 h 96"/>
              <a:gd name="T8" fmla="*/ 25400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4760913" y="5449888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isEmpty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StackException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1732</TotalTime>
  <Words>549</Words>
  <Application>Microsoft Office PowerPoint</Application>
  <PresentationFormat>On-screen Show (4:3)</PresentationFormat>
  <Paragraphs>182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Wingdings</vt:lpstr>
      <vt:lpstr>Courier</vt:lpstr>
      <vt:lpstr>Arial Narrow</vt:lpstr>
      <vt:lpstr>Times New Roman</vt:lpstr>
      <vt:lpstr>Tahoma</vt:lpstr>
      <vt:lpstr>Symbol</vt:lpstr>
      <vt:lpstr>CMR10</vt:lpstr>
      <vt:lpstr>Courier New</vt:lpstr>
      <vt:lpstr>Network</vt:lpstr>
      <vt:lpstr>Microsoft Photo Editor 3.0 Photo</vt:lpstr>
      <vt:lpstr> Stack</vt:lpstr>
      <vt:lpstr>Abstract Data Types (ADTs)</vt:lpstr>
      <vt:lpstr>The Stack ADT </vt:lpstr>
      <vt:lpstr>Stack: operations and their effects</vt:lpstr>
      <vt:lpstr>ExampleI using built-in Stack: Reversing an Array</vt:lpstr>
      <vt:lpstr>ExampleII using built-in Stack: Reversing an Array</vt:lpstr>
      <vt:lpstr>Our Stack Interface</vt:lpstr>
      <vt:lpstr>Exceptions</vt:lpstr>
      <vt:lpstr>Array-based Stack</vt:lpstr>
      <vt:lpstr>Array-based Stack (cont.)</vt:lpstr>
      <vt:lpstr>Example III using our Stack: Parentheses Matching</vt:lpstr>
      <vt:lpstr>Parentheses Matching Algorithm</vt:lpstr>
    </vt:vector>
  </TitlesOfParts>
  <Company>Lebanese 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627</cp:revision>
  <cp:lastPrinted>1601-01-01T00:00:00Z</cp:lastPrinted>
  <dcterms:created xsi:type="dcterms:W3CDTF">2006-10-15T06:08:27Z</dcterms:created>
  <dcterms:modified xsi:type="dcterms:W3CDTF">2015-11-04T06:35:18Z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